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60" r:id="rId1"/>
  </p:sldMasterIdLst>
  <p:notesMasterIdLst>
    <p:notesMasterId r:id="rId7"/>
  </p:notesMasterIdLst>
  <p:sldIdLst>
    <p:sldId id="257" r:id="rId2"/>
    <p:sldId id="259" r:id="rId3"/>
    <p:sldId id="258" r:id="rId4"/>
    <p:sldId id="263" r:id="rId5"/>
    <p:sldId id="261" r:id="rId6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8"/>
      <p:bold r:id="rId9"/>
      <p:italic r:id="rId10"/>
      <p:boldItalic r:id="rId11"/>
    </p:embeddedFont>
    <p:embeddedFont>
      <p:font typeface="Calibri Light" panose="020F0302020204030204" pitchFamily="34" charset="0"/>
      <p:regular r:id="rId12"/>
      <p:italic r:id="rId13"/>
    </p:embeddedFont>
    <p:embeddedFont>
      <p:font typeface="Gotham Pro" panose="02000503040000020004" pitchFamily="2" charset="0"/>
      <p:regular r:id="rId14"/>
      <p:bold r:id="rId1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7A7A"/>
    <a:srgbClr val="5482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645"/>
  </p:normalViewPr>
  <p:slideViewPr>
    <p:cSldViewPr snapToGrid="0" snapToObjects="1">
      <p:cViewPr varScale="1">
        <p:scale>
          <a:sx n="146" d="100"/>
          <a:sy n="146" d="100"/>
        </p:scale>
        <p:origin x="516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font" Target="fonts/font8.fntdata"/><Relationship Id="rId10" Type="http://schemas.openxmlformats.org/officeDocument/2006/relationships/font" Target="fonts/font3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48AFF2-6F11-7141-B584-0102AA5174FF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0159C2-D872-9449-9974-EB9D6085CF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40227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0183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38171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2422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18726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343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1539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7798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9275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8301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1464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3204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0CBFD-3F08-944D-B4FA-13E8A2E76CDE}" type="datetimeFigureOut">
              <a:rPr lang="ru-RU" smtClean="0"/>
              <a:t>23.08.2022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15A84-22C2-044D-B3D6-5C85ABC4D61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28538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video" Target="../media/media1.mp4"/><Relationship Id="rId7" Type="http://schemas.openxmlformats.org/officeDocument/2006/relationships/image" Target="../media/image5.png"/><Relationship Id="rId2" Type="http://schemas.microsoft.com/office/2007/relationships/media" Target="../media/media1.mp4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1.png"/><Relationship Id="rId10" Type="http://schemas.openxmlformats.org/officeDocument/2006/relationships/image" Target="../media/image9.jpeg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239384F-D6C5-0EC9-FF21-AF5BB67C98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" y="29601"/>
            <a:ext cx="9143998" cy="5084295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5FEBFEB1-9ECB-34E3-9CDC-4957C4E908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682262" y="182880"/>
            <a:ext cx="2319102" cy="47447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086108-3152-A34D-B81C-9A79319617A9}"/>
              </a:ext>
            </a:extLst>
          </p:cNvPr>
          <p:cNvSpPr txBox="1"/>
          <p:nvPr/>
        </p:nvSpPr>
        <p:spPr>
          <a:xfrm>
            <a:off x="416560" y="2063919"/>
            <a:ext cx="7695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rgbClr val="5482BE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ТЕМА:     </a:t>
            </a:r>
            <a:r>
              <a:rPr lang="en-US" b="1" dirty="0">
                <a:solidFill>
                  <a:srgbClr val="5482BE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		</a:t>
            </a:r>
            <a:r>
              <a:rPr lang="ru-RU" b="1" dirty="0">
                <a:solidFill>
                  <a:srgbClr val="5482BE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 </a:t>
            </a:r>
            <a:r>
              <a:rPr lang="ru-RU" sz="2800" b="1" dirty="0">
                <a:solidFill>
                  <a:srgbClr val="5482BE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ФИЛЬТР-СЕПАРАТОР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394059-9D60-DA1A-F40A-6EDA8D28103B}"/>
              </a:ext>
            </a:extLst>
          </p:cNvPr>
          <p:cNvSpPr txBox="1"/>
          <p:nvPr/>
        </p:nvSpPr>
        <p:spPr>
          <a:xfrm>
            <a:off x="452673" y="4016345"/>
            <a:ext cx="17443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000" b="1" dirty="0">
                <a:solidFill>
                  <a:srgbClr val="7A7A7A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Копытин Денис Валерьевич</a:t>
            </a:r>
          </a:p>
          <a:p>
            <a:r>
              <a:rPr lang="ru-RU" sz="1000" dirty="0">
                <a:solidFill>
                  <a:srgbClr val="7A7A7A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Технический директор</a:t>
            </a:r>
          </a:p>
          <a:p>
            <a:r>
              <a:rPr lang="ru-RU" sz="1000" dirty="0">
                <a:solidFill>
                  <a:srgbClr val="7A7A7A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+7 905-960-65-50</a:t>
            </a:r>
          </a:p>
          <a:p>
            <a:r>
              <a:rPr lang="en-US" sz="1000" dirty="0">
                <a:solidFill>
                  <a:srgbClr val="7A7A7A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spbkemerovo@gmail.com</a:t>
            </a:r>
            <a:endParaRPr lang="ru-RU" sz="1000" dirty="0">
              <a:solidFill>
                <a:srgbClr val="7A7A7A"/>
              </a:solidFill>
              <a:latin typeface="Gotham Pro" panose="02000503040000020004" pitchFamily="2" charset="0"/>
              <a:cs typeface="Gotham Pro" panose="02000503040000020004" pitchFamily="2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73D7A87-5312-B9A5-64EF-C4F23E620B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839" y="435610"/>
            <a:ext cx="936000" cy="6458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551929-F777-EE9F-BF90-FBE2C82120EA}"/>
              </a:ext>
            </a:extLst>
          </p:cNvPr>
          <p:cNvSpPr txBox="1"/>
          <p:nvPr/>
        </p:nvSpPr>
        <p:spPr>
          <a:xfrm>
            <a:off x="1324867" y="419269"/>
            <a:ext cx="6105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>
                <a:solidFill>
                  <a:srgbClr val="5482BE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ООО «СИСТЕМЫ ПРОМЫШЛЕННОЙ БЕЗОПАСНОСТИ»</a:t>
            </a:r>
          </a:p>
        </p:txBody>
      </p:sp>
    </p:spTree>
    <p:extLst>
      <p:ext uri="{BB962C8B-B14F-4D97-AF65-F5344CB8AC3E}">
        <p14:creationId xmlns:p14="http://schemas.microsoft.com/office/powerpoint/2010/main" val="3552790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 advClick="0" advTm="3808">
        <p:fade/>
      </p:transition>
    </mc:Choice>
    <mc:Fallback>
      <p:transition advClick="0" advTm="3808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239384F-D6C5-0EC9-FF21-AF5BB67C98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" y="29601"/>
            <a:ext cx="9143998" cy="508429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DC85A34-74BF-2BD3-9278-FF5556974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940" y="179030"/>
            <a:ext cx="1554164" cy="474480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F91AA3F-E03C-02F3-ECC8-516219EC4C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97839" y="435610"/>
            <a:ext cx="936000" cy="645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086108-3152-A34D-B81C-9A79319617A9}"/>
              </a:ext>
            </a:extLst>
          </p:cNvPr>
          <p:cNvSpPr txBox="1"/>
          <p:nvPr/>
        </p:nvSpPr>
        <p:spPr>
          <a:xfrm>
            <a:off x="1931882" y="547370"/>
            <a:ext cx="36916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400" b="1" i="0" u="none" strike="noStrike" kern="1200" cap="none" spc="0" normalizeH="0" baseline="0" noProof="0" dirty="0">
                <a:ln>
                  <a:noFill/>
                </a:ln>
                <a:solidFill>
                  <a:srgbClr val="5482BE"/>
                </a:solidFill>
                <a:effectLst/>
                <a:uLnTx/>
                <a:uFillTx/>
                <a:latin typeface="Gotham Pro" panose="02000503040000020004" pitchFamily="2" charset="0"/>
                <a:ea typeface="+mn-ea"/>
                <a:cs typeface="Gotham Pro" panose="02000503040000020004" pitchFamily="2" charset="0"/>
              </a:rPr>
              <a:t>ФИЛЬТР-СЕПАРАТОР</a:t>
            </a:r>
          </a:p>
          <a:p>
            <a:endParaRPr lang="ru-RU" sz="1600" b="1" dirty="0">
              <a:solidFill>
                <a:srgbClr val="5482BE"/>
              </a:solidFill>
              <a:latin typeface="Gotham Pro" panose="02000503040000020004" pitchFamily="2" charset="0"/>
              <a:cs typeface="Gotham Pro" panose="02000503040000020004" pitchFamily="2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EF8D3AF-162A-4F1D-C342-238F82B7D5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79" y="1402080"/>
            <a:ext cx="2216279" cy="31940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6114F5F-F3EB-111E-4C83-790AB1B9C616}"/>
              </a:ext>
            </a:extLst>
          </p:cNvPr>
          <p:cNvSpPr txBox="1"/>
          <p:nvPr/>
        </p:nvSpPr>
        <p:spPr>
          <a:xfrm>
            <a:off x="1869795" y="901313"/>
            <a:ext cx="4368746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dirty="0">
                <a:solidFill>
                  <a:srgbClr val="7A7A7A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Предназначен для механической очистки технологической жидкости.</a:t>
            </a:r>
          </a:p>
          <a:p>
            <a:pPr algn="just"/>
            <a:endParaRPr lang="ru-RU" dirty="0">
              <a:solidFill>
                <a:srgbClr val="7A7A7A"/>
              </a:solidFill>
              <a:latin typeface="Gotham Pro" panose="02000503040000020004" pitchFamily="2" charset="0"/>
              <a:cs typeface="Gotham Pro" panose="02000503040000020004" pitchFamily="2" charset="0"/>
            </a:endParaRPr>
          </a:p>
          <a:p>
            <a:pPr algn="just"/>
            <a:r>
              <a:rPr lang="ru-RU" dirty="0">
                <a:solidFill>
                  <a:srgbClr val="7A7A7A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Обеспечивает возможность повторного использования технической воды в производственных нуждах.</a:t>
            </a:r>
          </a:p>
          <a:p>
            <a:pPr algn="just"/>
            <a:endParaRPr lang="ru-RU" dirty="0">
              <a:solidFill>
                <a:srgbClr val="7A7A7A"/>
              </a:solidFill>
              <a:latin typeface="Gotham Pro" panose="02000503040000020004" pitchFamily="2" charset="0"/>
              <a:cs typeface="Gotham Pro" panose="02000503040000020004" pitchFamily="2" charset="0"/>
            </a:endParaRPr>
          </a:p>
          <a:p>
            <a:pPr algn="just"/>
            <a:r>
              <a:rPr lang="ru-RU" dirty="0">
                <a:solidFill>
                  <a:srgbClr val="7A7A7A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Применение позволит снизить количество отказов и выхода из строя оборудования по причине засорения трубопроводной арматуры.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A1842F5-4980-D0FC-7E16-397EE2E7DFC4}"/>
              </a:ext>
            </a:extLst>
          </p:cNvPr>
          <p:cNvSpPr txBox="1"/>
          <p:nvPr/>
        </p:nvSpPr>
        <p:spPr>
          <a:xfrm>
            <a:off x="1803454" y="2880536"/>
            <a:ext cx="4368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srgbClr val="7A7A7A"/>
              </a:solidFill>
              <a:effectLst/>
              <a:uLnTx/>
              <a:uFillTx/>
              <a:latin typeface="Gotham Pro" panose="02000503040000020004" pitchFamily="2" charset="0"/>
              <a:ea typeface="+mn-ea"/>
              <a:cs typeface="Gotham Pro" panose="0200050304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436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 advClick="0" advTm="5253">
        <p:fade/>
      </p:transition>
    </mc:Choice>
    <mc:Fallback>
      <p:transition advClick="0" advTm="5253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239384F-D6C5-0EC9-FF21-AF5BB67C98C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1" y="29601"/>
            <a:ext cx="9143998" cy="508429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DC85A34-74BF-2BD3-9278-FF55569748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940" y="179030"/>
            <a:ext cx="1554164" cy="474480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F91AA3F-E03C-02F3-ECC8-516219EC4C7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97839" y="435610"/>
            <a:ext cx="936000" cy="645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086108-3152-A34D-B81C-9A79319617A9}"/>
              </a:ext>
            </a:extLst>
          </p:cNvPr>
          <p:cNvSpPr txBox="1"/>
          <p:nvPr/>
        </p:nvSpPr>
        <p:spPr>
          <a:xfrm>
            <a:off x="1940307" y="435610"/>
            <a:ext cx="3735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solidFill>
                  <a:srgbClr val="5482BE"/>
                </a:solidFill>
                <a:latin typeface="Gotham Pro" panose="02000503040000020004" pitchFamily="2" charset="0"/>
                <a:cs typeface="Gotham Pro" panose="02000503040000020004" pitchFamily="2" charset="0"/>
              </a:rPr>
              <a:t>ФИЛЬТР-СЕПАРАТОР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8B9244AB-8E99-B76A-D320-0CBF6406BC6D}"/>
              </a:ext>
            </a:extLst>
          </p:cNvPr>
          <p:cNvSpPr/>
          <p:nvPr/>
        </p:nvSpPr>
        <p:spPr>
          <a:xfrm>
            <a:off x="2052003" y="850285"/>
            <a:ext cx="6594158" cy="3857605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" name="spb1_final фильтр-сепаратор">
            <a:hlinkClick r:id="" action="ppaction://media"/>
            <a:extLst>
              <a:ext uri="{FF2B5EF4-FFF2-40B4-BE49-F238E27FC236}">
                <a16:creationId xmlns:a16="http://schemas.microsoft.com/office/drawing/2014/main" id="{54E2DDD5-5976-AC80-F773-D6106983E9B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429057" y="897275"/>
            <a:ext cx="6151554" cy="346024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6C77E95-4710-9AB2-8782-90FCA294524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7005" y="1173731"/>
            <a:ext cx="1426517" cy="2115317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572058D-1783-3F08-C422-0389F7A3785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29057" y="3978066"/>
            <a:ext cx="379457" cy="3794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3F70DD-43CF-D2F4-CA45-6E81BE3F366F}"/>
              </a:ext>
            </a:extLst>
          </p:cNvPr>
          <p:cNvSpPr txBox="1"/>
          <p:nvPr/>
        </p:nvSpPr>
        <p:spPr>
          <a:xfrm>
            <a:off x="135158" y="4095913"/>
            <a:ext cx="199272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900" b="1" dirty="0">
                <a:latin typeface="Gotham Pro" panose="02000503040000020004" pitchFamily="2" charset="0"/>
                <a:cs typeface="Gotham Pro" panose="02000503040000020004" pitchFamily="2" charset="0"/>
              </a:rPr>
              <a:t>нажмите для просмотра</a:t>
            </a:r>
            <a:endParaRPr lang="ru-RU" sz="900" dirty="0"/>
          </a:p>
        </p:txBody>
      </p:sp>
      <p:sp>
        <p:nvSpPr>
          <p:cNvPr id="11" name="Стрелка: штриховая вправо 10">
            <a:extLst>
              <a:ext uri="{FF2B5EF4-FFF2-40B4-BE49-F238E27FC236}">
                <a16:creationId xmlns:a16="http://schemas.microsoft.com/office/drawing/2014/main" id="{006AF826-9648-E4F9-DD74-77A81FC2C6DD}"/>
              </a:ext>
            </a:extLst>
          </p:cNvPr>
          <p:cNvSpPr/>
          <p:nvPr/>
        </p:nvSpPr>
        <p:spPr>
          <a:xfrm>
            <a:off x="1756319" y="4030534"/>
            <a:ext cx="666206" cy="375593"/>
          </a:xfrm>
          <a:prstGeom prst="stripedRightArrow">
            <a:avLst/>
          </a:prstGeom>
          <a:effectLst>
            <a:reflection blurRad="6350" stA="50000" endA="300" endPos="90000" dist="50800" dir="5400000" sy="-100000" algn="bl" rotWithShape="0"/>
          </a:effectLst>
          <a:scene3d>
            <a:camera prst="isometricOffAxis1To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6697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 advClick="0" advTm="63614">
        <p:fade/>
      </p:transition>
    </mc:Choice>
    <mc:Fallback>
      <p:transition advClick="0" advTm="636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098" objId="2"/>
        <p14:pauseEvt time="61851" objId="2"/>
        <p14:stopEvt time="63442" objId="2"/>
        <p14:playEvt time="63442" objId="2"/>
        <p14:stopEvt time="63614" objId="2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239384F-D6C5-0EC9-FF21-AF5BB67C98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" y="29601"/>
            <a:ext cx="9143998" cy="508429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DC85A34-74BF-2BD3-9278-FF5556974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940" y="179030"/>
            <a:ext cx="1554164" cy="474480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F91AA3F-E03C-02F3-ECC8-516219EC4C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97839" y="435610"/>
            <a:ext cx="936000" cy="645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086108-3152-A34D-B81C-9A79319617A9}"/>
              </a:ext>
            </a:extLst>
          </p:cNvPr>
          <p:cNvSpPr txBox="1"/>
          <p:nvPr/>
        </p:nvSpPr>
        <p:spPr>
          <a:xfrm>
            <a:off x="2019679" y="515636"/>
            <a:ext cx="3701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400" b="1" i="0" u="none" strike="noStrike" kern="1200" cap="none" spc="0" normalizeH="0" baseline="0" noProof="0" dirty="0">
                <a:ln>
                  <a:noFill/>
                </a:ln>
                <a:solidFill>
                  <a:srgbClr val="5482BE"/>
                </a:solidFill>
                <a:effectLst/>
                <a:uLnTx/>
                <a:uFillTx/>
                <a:latin typeface="Gotham Pro" panose="02000503040000020004" pitchFamily="2" charset="0"/>
                <a:ea typeface="+mn-ea"/>
                <a:cs typeface="Gotham Pro" panose="02000503040000020004" pitchFamily="2" charset="0"/>
              </a:rPr>
              <a:t>ФИЛЬТР-СЕПАРАТОР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7EB4F75-E716-23A9-6CBE-A434883204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0985" y="1361652"/>
            <a:ext cx="379178" cy="334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F4E47A-933A-EE47-7286-7AF4AD7E0A7A}"/>
              </a:ext>
            </a:extLst>
          </p:cNvPr>
          <p:cNvSpPr txBox="1"/>
          <p:nvPr/>
        </p:nvSpPr>
        <p:spPr>
          <a:xfrm>
            <a:off x="2935878" y="1308301"/>
            <a:ext cx="5143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ru-RU" sz="1400" i="0" u="none" strike="noStrike" kern="1200" cap="none" spc="0" normalizeH="0" baseline="0" noProof="0" dirty="0">
                <a:ln>
                  <a:noFill/>
                </a:ln>
                <a:solidFill>
                  <a:srgbClr val="5482BE"/>
                </a:solidFill>
                <a:effectLst/>
                <a:uLnTx/>
                <a:uFillTx/>
                <a:latin typeface="Gotham Pro" panose="02000503040000020004" pitchFamily="2" charset="0"/>
                <a:ea typeface="+mn-ea"/>
                <a:cs typeface="Gotham Pro" panose="02000503040000020004" pitchFamily="2" charset="0"/>
              </a:rPr>
              <a:t>Лучшее техническое решение по комплексной безопасности и сочетанию цены и качества</a:t>
            </a:r>
            <a:endParaRPr lang="ru-RU" sz="1400" dirty="0"/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53812D55-83F8-7845-2BED-A16C94557E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0985" y="2241740"/>
            <a:ext cx="313644" cy="27879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522AEE0-57D8-87FE-8ED7-782A86292895}"/>
              </a:ext>
            </a:extLst>
          </p:cNvPr>
          <p:cNvSpPr txBox="1"/>
          <p:nvPr/>
        </p:nvSpPr>
        <p:spPr>
          <a:xfrm>
            <a:off x="2935878" y="1866763"/>
            <a:ext cx="583815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ru-RU" sz="1400" i="0" u="none" strike="noStrike" kern="1200" cap="none" spc="0" normalizeH="0" baseline="0" noProof="0" dirty="0">
                <a:ln>
                  <a:noFill/>
                </a:ln>
                <a:solidFill>
                  <a:srgbClr val="5482BE"/>
                </a:solidFill>
                <a:effectLst/>
                <a:uLnTx/>
                <a:uFillTx/>
                <a:latin typeface="Gotham Pro" panose="02000503040000020004" pitchFamily="2" charset="0"/>
                <a:ea typeface="+mn-ea"/>
                <a:cs typeface="Gotham Pro" panose="02000503040000020004" pitchFamily="2" charset="0"/>
              </a:rPr>
              <a:t>Уникальные технические решения фильтрации позволяют повышать уровень безопасности на угольных шахтах / рудниках и продлевает срок службы гидромеханического оборудования</a:t>
            </a:r>
            <a:endParaRPr lang="ru-RU" sz="1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01C469-6601-F30E-BA27-9B8CC38BF0F6}"/>
              </a:ext>
            </a:extLst>
          </p:cNvPr>
          <p:cNvSpPr txBox="1"/>
          <p:nvPr/>
        </p:nvSpPr>
        <p:spPr>
          <a:xfrm>
            <a:off x="2982411" y="2864197"/>
            <a:ext cx="573785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ru-RU" sz="1400" i="0" u="none" strike="noStrike" kern="1200" cap="none" spc="0" normalizeH="0" baseline="0" noProof="0" dirty="0">
                <a:ln>
                  <a:noFill/>
                </a:ln>
                <a:solidFill>
                  <a:srgbClr val="5482BE"/>
                </a:solidFill>
                <a:effectLst/>
                <a:uLnTx/>
                <a:uFillTx/>
                <a:latin typeface="Gotham Pro" panose="02000503040000020004" pitchFamily="2" charset="0"/>
                <a:ea typeface="+mn-ea"/>
                <a:cs typeface="Gotham Pro" panose="02000503040000020004" pitchFamily="2" charset="0"/>
              </a:rPr>
              <a:t>Комплексные решения и профессиональный подход к проблемам фильтрации на угольных предприятиях и рудниках</a:t>
            </a:r>
            <a:endParaRPr lang="ru-RU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2B3FCD-9E70-D0CA-F6F0-D4F9D9385BBC}"/>
              </a:ext>
            </a:extLst>
          </p:cNvPr>
          <p:cNvSpPr txBox="1"/>
          <p:nvPr/>
        </p:nvSpPr>
        <p:spPr>
          <a:xfrm>
            <a:off x="2996291" y="3646189"/>
            <a:ext cx="5710101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ru-RU" sz="1400" i="0" u="none" strike="noStrike" kern="1200" cap="none" spc="0" normalizeH="0" baseline="0" noProof="0" dirty="0">
                <a:ln>
                  <a:noFill/>
                </a:ln>
                <a:solidFill>
                  <a:srgbClr val="5482BE"/>
                </a:solidFill>
                <a:effectLst/>
                <a:uLnTx/>
                <a:uFillTx/>
                <a:latin typeface="Gotham Pro" panose="02000503040000020004" pitchFamily="2" charset="0"/>
                <a:ea typeface="+mn-ea"/>
                <a:cs typeface="Gotham Pro" panose="02000503040000020004" pitchFamily="2" charset="0"/>
              </a:rPr>
              <a:t>Профессиональная сервисная служба, состоящая из квалифицированных инженеров по профильному направлению</a:t>
            </a:r>
            <a:endParaRPr lang="ru-RU" sz="1400" dirty="0"/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300E1437-2D29-587F-ED56-42184D4975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40985" y="3066433"/>
            <a:ext cx="320551" cy="334191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48DD3159-BBF9-D7B7-5DFC-7B695A1278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66690" y="3804733"/>
            <a:ext cx="327768" cy="334323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EDE80884-27A9-0B12-CD7F-8C2E0CAC6E3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6682262" y="182880"/>
            <a:ext cx="2319102" cy="474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254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 advClick="0" advTm="5229">
        <p:fade/>
      </p:transition>
    </mc:Choice>
    <mc:Fallback>
      <p:transition advClick="0" advTm="5229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239384F-D6C5-0EC9-FF21-AF5BB67C98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" y="29601"/>
            <a:ext cx="9143998" cy="508429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DC85A34-74BF-2BD3-9278-FF5556974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940" y="179030"/>
            <a:ext cx="1554164" cy="474480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F91AA3F-E03C-02F3-ECC8-516219EC4C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97839" y="435610"/>
            <a:ext cx="936000" cy="645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086108-3152-A34D-B81C-9A79319617A9}"/>
              </a:ext>
            </a:extLst>
          </p:cNvPr>
          <p:cNvSpPr txBox="1"/>
          <p:nvPr/>
        </p:nvSpPr>
        <p:spPr>
          <a:xfrm>
            <a:off x="1931883" y="547370"/>
            <a:ext cx="28816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400" b="1" i="0" u="none" strike="noStrike" kern="1200" cap="none" spc="0" normalizeH="0" baseline="0" noProof="0">
                <a:ln>
                  <a:noFill/>
                </a:ln>
                <a:solidFill>
                  <a:srgbClr val="5482BE"/>
                </a:solidFill>
                <a:effectLst/>
                <a:uLnTx/>
                <a:uFillTx/>
                <a:latin typeface="Gotham Pro" panose="02000503040000020004" pitchFamily="2" charset="0"/>
                <a:ea typeface="+mn-ea"/>
                <a:cs typeface="Gotham Pro" panose="02000503040000020004" pitchFamily="2" charset="0"/>
              </a:rPr>
              <a:t>ФИЛЬТР-СЕПАРАТОР</a:t>
            </a:r>
            <a:endParaRPr kumimoji="0" lang="ru-RU" sz="2400" b="1" i="0" u="none" strike="noStrike" kern="1200" cap="none" spc="0" normalizeH="0" baseline="0" noProof="0" dirty="0">
              <a:ln>
                <a:noFill/>
              </a:ln>
              <a:solidFill>
                <a:srgbClr val="5482BE"/>
              </a:solidFill>
              <a:effectLst/>
              <a:uLnTx/>
              <a:uFillTx/>
              <a:latin typeface="Gotham Pro" panose="02000503040000020004" pitchFamily="2" charset="0"/>
              <a:ea typeface="+mn-ea"/>
              <a:cs typeface="Gotham Pro" panose="02000503040000020004" pitchFamily="2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F692038-0490-1917-C616-BAEF8A95C5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6459" y="1081450"/>
            <a:ext cx="2358464" cy="3340826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04124F89-7E9D-84EF-5E1D-F84F7BFE79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682262" y="182880"/>
            <a:ext cx="2319102" cy="474472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3D1406E-FF35-5704-9EED-2DD1F84078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3278" y="1164726"/>
            <a:ext cx="2236615" cy="317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814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 advClick="0" advTm="7408">
        <p:fade/>
      </p:transition>
    </mc:Choice>
    <mc:Fallback>
      <p:transition advClick="0" advTm="7408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3.4"/>
</p:tagLst>
</file>

<file path=ppt/theme/theme1.xml><?xml version="1.0" encoding="utf-8"?>
<a:theme xmlns:a="http://schemas.openxmlformats.org/drawingml/2006/main" name="Тема Office">
  <a:themeElements>
    <a:clrScheme name="Тема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Тема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466</TotalTime>
  <Words>119</Words>
  <Application>Microsoft Office PowerPoint</Application>
  <PresentationFormat>Экран (16:9)</PresentationFormat>
  <Paragraphs>20</Paragraphs>
  <Slides>5</Slides>
  <Notes>0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</vt:i4>
      </vt:variant>
    </vt:vector>
  </HeadingPairs>
  <TitlesOfParts>
    <vt:vector size="10" baseType="lpstr">
      <vt:lpstr>Arial</vt:lpstr>
      <vt:lpstr>Calibri Light</vt:lpstr>
      <vt:lpstr>Gotham Pro</vt:lpstr>
      <vt:lpstr>Calibri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Юлия Филиппова</dc:creator>
  <cp:lastModifiedBy>office@spbkemerovo.ru</cp:lastModifiedBy>
  <cp:revision>16</cp:revision>
  <dcterms:created xsi:type="dcterms:W3CDTF">2022-08-17T06:27:57Z</dcterms:created>
  <dcterms:modified xsi:type="dcterms:W3CDTF">2022-08-23T10:19:45Z</dcterms:modified>
</cp:coreProperties>
</file>