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67" r:id="rId3"/>
  </p:sldMasterIdLst>
  <p:notesMasterIdLst>
    <p:notesMasterId r:id="rId35"/>
  </p:notesMasterIdLst>
  <p:sldIdLst>
    <p:sldId id="256" r:id="rId4"/>
    <p:sldId id="321" r:id="rId5"/>
    <p:sldId id="261" r:id="rId6"/>
    <p:sldId id="341" r:id="rId7"/>
    <p:sldId id="262" r:id="rId8"/>
    <p:sldId id="565" r:id="rId9"/>
    <p:sldId id="756" r:id="rId10"/>
    <p:sldId id="661" r:id="rId11"/>
    <p:sldId id="707" r:id="rId12"/>
    <p:sldId id="676" r:id="rId13"/>
    <p:sldId id="706" r:id="rId14"/>
    <p:sldId id="749" r:id="rId15"/>
    <p:sldId id="760" r:id="rId16"/>
    <p:sldId id="696" r:id="rId17"/>
    <p:sldId id="709" r:id="rId18"/>
    <p:sldId id="710" r:id="rId19"/>
    <p:sldId id="714" r:id="rId20"/>
    <p:sldId id="715" r:id="rId21"/>
    <p:sldId id="731" r:id="rId22"/>
    <p:sldId id="722" r:id="rId23"/>
    <p:sldId id="732" r:id="rId24"/>
    <p:sldId id="733" r:id="rId25"/>
    <p:sldId id="735" r:id="rId26"/>
    <p:sldId id="736" r:id="rId27"/>
    <p:sldId id="742" r:id="rId28"/>
    <p:sldId id="744" r:id="rId29"/>
    <p:sldId id="745" r:id="rId30"/>
    <p:sldId id="746" r:id="rId31"/>
    <p:sldId id="278" r:id="rId32"/>
    <p:sldId id="279" r:id="rId33"/>
    <p:sldId id="75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677" userDrawn="1">
          <p15:clr>
            <a:srgbClr val="A4A3A4"/>
          </p15:clr>
        </p15:guide>
        <p15:guide id="4" orient="horz" pos="245" userDrawn="1">
          <p15:clr>
            <a:srgbClr val="A4A3A4"/>
          </p15:clr>
        </p15:guide>
        <p15:guide id="5" pos="4725" userDrawn="1">
          <p15:clr>
            <a:srgbClr val="A4A3A4"/>
          </p15:clr>
        </p15:guide>
        <p15:guide id="6" pos="71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F37"/>
    <a:srgbClr val="CD3C3C"/>
    <a:srgbClr val="EFEFFB"/>
    <a:srgbClr val="CCCCCC"/>
    <a:srgbClr val="E6E6E6"/>
    <a:srgbClr val="F6F6F6"/>
    <a:srgbClr val="5B9AD7"/>
    <a:srgbClr val="24344D"/>
    <a:srgbClr val="9F9C93"/>
    <a:srgbClr val="F3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5982" autoAdjust="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3475"/>
        <p:guide pos="677"/>
        <p:guide orient="horz" pos="245"/>
        <p:guide pos="4725"/>
        <p:guide pos="71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BE09F-F7EB-4AF9-8B34-A525336CDA8A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80BF0-3D9D-4963-B145-EFB3848C4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19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80BF0-3D9D-4963-B145-EFB3848C44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070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80BF0-3D9D-4963-B145-EFB3848C44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18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80BF0-3D9D-4963-B145-EFB3848C44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78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80BF0-3D9D-4963-B145-EFB3848C444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161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80BF0-3D9D-4963-B145-EFB3848C44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0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80BF0-3D9D-4963-B145-EFB3848C444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485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80BF0-3D9D-4963-B145-EFB3848C44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13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80BF0-3D9D-4963-B145-EFB3848C44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096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80BF0-3D9D-4963-B145-EFB3848C44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93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80BF0-3D9D-4963-B145-EFB3848C44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92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80BF0-3D9D-4963-B145-EFB3848C44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95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8BF9-4E5F-5F30-B20D-E29388700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BB2B67-8440-6CEC-9C54-D7662E6D2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ED5B98-D77D-DB11-35C5-4738B97B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A4A7C5-AD70-3BF1-54CF-C8375EF8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D105E5-167E-9B20-718B-A7A1D09C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7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33DB3-4FA7-48E3-EFC0-80FCCFEB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7DF479-815A-6833-9B3B-E918E62CF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9093A-6A7A-663D-3911-4749B3E1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F45FA-EADB-9CCF-80B8-D9456FA5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5E1A0E-47E2-42F7-2938-B18AB36F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7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0B77A2-5541-97B7-67CE-82ADB09B4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1E0440-0389-DF88-0000-DB8D1C3C2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9CB8B-B2A8-8BD3-E088-161988E8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2FD1D7-76A8-607E-9499-31921288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06A83-2AC1-999B-F864-E3993F44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380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ayou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 rot="10800000" flipV="1">
            <a:off x="6622961" y="1164535"/>
            <a:ext cx="4055420" cy="4054490"/>
          </a:xfrm>
          <a:prstGeom prst="ellipse">
            <a:avLst/>
          </a:prstGeom>
          <a:noFill/>
          <a:ln w="190500">
            <a:noFill/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 rot="10800000" flipV="1">
            <a:off x="6338747" y="881047"/>
            <a:ext cx="4622466" cy="4501537"/>
          </a:xfrm>
          <a:custGeom>
            <a:avLst/>
            <a:gdLst>
              <a:gd name="connsiteX0" fmla="*/ 7255189 w 9242524"/>
              <a:gd name="connsiteY0" fmla="*/ 4914495 h 9003074"/>
              <a:gd name="connsiteX1" fmla="*/ 6211088 w 9242524"/>
              <a:gd name="connsiteY1" fmla="*/ 6743272 h 9003074"/>
              <a:gd name="connsiteX2" fmla="*/ 4162920 w 9242524"/>
              <a:gd name="connsiteY2" fmla="*/ 7232906 h 9003074"/>
              <a:gd name="connsiteX3" fmla="*/ 4049064 w 9242524"/>
              <a:gd name="connsiteY3" fmla="*/ 7880473 h 9003074"/>
              <a:gd name="connsiteX4" fmla="*/ 6605491 w 9242524"/>
              <a:gd name="connsiteY4" fmla="*/ 7269343 h 9003074"/>
              <a:gd name="connsiteX5" fmla="*/ 7908705 w 9242524"/>
              <a:gd name="connsiteY5" fmla="*/ 4986751 h 9003074"/>
              <a:gd name="connsiteX6" fmla="*/ 4673128 w 9242524"/>
              <a:gd name="connsiteY6" fmla="*/ 1316450 h 9003074"/>
              <a:gd name="connsiteX7" fmla="*/ 1392238 w 9242524"/>
              <a:gd name="connsiteY7" fmla="*/ 3911488 h 9003074"/>
              <a:gd name="connsiteX8" fmla="*/ 3570710 w 9242524"/>
              <a:gd name="connsiteY8" fmla="*/ 7758969 h 9003074"/>
              <a:gd name="connsiteX9" fmla="*/ 3776178 w 9242524"/>
              <a:gd name="connsiteY9" fmla="*/ 7145967 h 9003074"/>
              <a:gd name="connsiteX10" fmla="*/ 2023604 w 9242524"/>
              <a:gd name="connsiteY10" fmla="*/ 4050652 h 9003074"/>
              <a:gd name="connsiteX11" fmla="*/ 4915080 w 9242524"/>
              <a:gd name="connsiteY11" fmla="*/ 1978962 h 9003074"/>
              <a:gd name="connsiteX12" fmla="*/ 7282193 w 9242524"/>
              <a:gd name="connsiteY12" fmla="*/ 4634012 h 9003074"/>
              <a:gd name="connsiteX13" fmla="*/ 7928707 w 9242524"/>
              <a:gd name="connsiteY13" fmla="*/ 4636608 h 9003074"/>
              <a:gd name="connsiteX14" fmla="*/ 4986364 w 9242524"/>
              <a:gd name="connsiteY14" fmla="*/ 1336384 h 9003074"/>
              <a:gd name="connsiteX15" fmla="*/ 4673128 w 9242524"/>
              <a:gd name="connsiteY15" fmla="*/ 1316450 h 9003074"/>
              <a:gd name="connsiteX16" fmla="*/ 4649422 w 9242524"/>
              <a:gd name="connsiteY16" fmla="*/ 108 h 9003074"/>
              <a:gd name="connsiteX17" fmla="*/ 104116 w 9242524"/>
              <a:gd name="connsiteY17" fmla="*/ 3649108 h 9003074"/>
              <a:gd name="connsiteX18" fmla="*/ 3153080 w 9242524"/>
              <a:gd name="connsiteY18" fmla="*/ 9003074 h 9003074"/>
              <a:gd name="connsiteX19" fmla="*/ 3416404 w 9242524"/>
              <a:gd name="connsiteY19" fmla="*/ 8217473 h 9003074"/>
              <a:gd name="connsiteX20" fmla="*/ 914122 w 9242524"/>
              <a:gd name="connsiteY20" fmla="*/ 3823451 h 9003074"/>
              <a:gd name="connsiteX21" fmla="*/ 5002584 w 9242524"/>
              <a:gd name="connsiteY21" fmla="*/ 847985 h 9003074"/>
              <a:gd name="connsiteX22" fmla="*/ 8414016 w 9242524"/>
              <a:gd name="connsiteY22" fmla="*/ 4580412 h 9003074"/>
              <a:gd name="connsiteX23" fmla="*/ 9242524 w 9242524"/>
              <a:gd name="connsiteY23" fmla="*/ 4571443 h 9003074"/>
              <a:gd name="connsiteX24" fmla="*/ 5085788 w 9242524"/>
              <a:gd name="connsiteY24" fmla="*/ 23615 h 9003074"/>
              <a:gd name="connsiteX25" fmla="*/ 4649422 w 9242524"/>
              <a:gd name="connsiteY25" fmla="*/ 108 h 900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242524" h="9003074">
                <a:moveTo>
                  <a:pt x="7255189" y="4914495"/>
                </a:moveTo>
                <a:cubicBezTo>
                  <a:pt x="7174741" y="5642160"/>
                  <a:pt x="6796816" y="6304108"/>
                  <a:pt x="6211088" y="6743272"/>
                </a:cubicBezTo>
                <a:cubicBezTo>
                  <a:pt x="5625331" y="7182458"/>
                  <a:pt x="4883964" y="7359688"/>
                  <a:pt x="4162920" y="7232906"/>
                </a:cubicBezTo>
                <a:lnTo>
                  <a:pt x="4049064" y="7880473"/>
                </a:lnTo>
                <a:cubicBezTo>
                  <a:pt x="4949040" y="8038714"/>
                  <a:pt x="5874376" y="7817506"/>
                  <a:pt x="6605491" y="7269343"/>
                </a:cubicBezTo>
                <a:cubicBezTo>
                  <a:pt x="7336577" y="6721201"/>
                  <a:pt x="7808292" y="5894989"/>
                  <a:pt x="7908705" y="4986751"/>
                </a:cubicBezTo>
                <a:close/>
                <a:moveTo>
                  <a:pt x="4673128" y="1316450"/>
                </a:moveTo>
                <a:cubicBezTo>
                  <a:pt x="3117140" y="1290937"/>
                  <a:pt x="1733346" y="2363846"/>
                  <a:pt x="1392238" y="3911488"/>
                </a:cubicBezTo>
                <a:cubicBezTo>
                  <a:pt x="1028396" y="5562276"/>
                  <a:pt x="1967992" y="7221730"/>
                  <a:pt x="3570710" y="7758969"/>
                </a:cubicBezTo>
                <a:lnTo>
                  <a:pt x="3776178" y="7145967"/>
                </a:lnTo>
                <a:cubicBezTo>
                  <a:pt x="2486796" y="6713753"/>
                  <a:pt x="1730896" y="5378717"/>
                  <a:pt x="2023604" y="4050652"/>
                </a:cubicBezTo>
                <a:cubicBezTo>
                  <a:pt x="2316318" y="2722556"/>
                  <a:pt x="3563450" y="1829009"/>
                  <a:pt x="4915080" y="1978962"/>
                </a:cubicBezTo>
                <a:cubicBezTo>
                  <a:pt x="6266693" y="2128914"/>
                  <a:pt x="7287655" y="3274066"/>
                  <a:pt x="7282193" y="4634012"/>
                </a:cubicBezTo>
                <a:lnTo>
                  <a:pt x="7928707" y="4636608"/>
                </a:lnTo>
                <a:cubicBezTo>
                  <a:pt x="7935495" y="2946195"/>
                  <a:pt x="6666430" y="1522772"/>
                  <a:pt x="4986364" y="1336384"/>
                </a:cubicBezTo>
                <a:cubicBezTo>
                  <a:pt x="4881358" y="1324734"/>
                  <a:pt x="4776860" y="1318151"/>
                  <a:pt x="4673128" y="1316450"/>
                </a:cubicBezTo>
                <a:close/>
                <a:moveTo>
                  <a:pt x="4649422" y="108"/>
                </a:moveTo>
                <a:cubicBezTo>
                  <a:pt x="2482652" y="-14693"/>
                  <a:pt x="568336" y="1492175"/>
                  <a:pt x="104116" y="3649108"/>
                </a:cubicBezTo>
                <a:cubicBezTo>
                  <a:pt x="-391046" y="5949793"/>
                  <a:pt x="921796" y="8255136"/>
                  <a:pt x="3153080" y="9003074"/>
                </a:cubicBezTo>
                <a:lnTo>
                  <a:pt x="3416404" y="8217473"/>
                </a:lnTo>
                <a:cubicBezTo>
                  <a:pt x="1585192" y="7603633"/>
                  <a:pt x="507748" y="5711632"/>
                  <a:pt x="914122" y="3823451"/>
                </a:cubicBezTo>
                <a:cubicBezTo>
                  <a:pt x="1320506" y="1935227"/>
                  <a:pt x="3080956" y="654023"/>
                  <a:pt x="5002584" y="847985"/>
                </a:cubicBezTo>
                <a:cubicBezTo>
                  <a:pt x="6924191" y="1041946"/>
                  <a:pt x="8393111" y="2649083"/>
                  <a:pt x="8414016" y="4580412"/>
                </a:cubicBezTo>
                <a:lnTo>
                  <a:pt x="9242524" y="4571443"/>
                </a:lnTo>
                <a:cubicBezTo>
                  <a:pt x="9217052" y="2218188"/>
                  <a:pt x="7427212" y="259948"/>
                  <a:pt x="5085788" y="23615"/>
                </a:cubicBezTo>
                <a:cubicBezTo>
                  <a:pt x="4939448" y="8844"/>
                  <a:pt x="4793874" y="1095"/>
                  <a:pt x="4649422" y="108"/>
                </a:cubicBezTo>
                <a:close/>
              </a:path>
            </a:pathLst>
          </a:custGeom>
          <a:solidFill>
            <a:schemeClr val="bg1"/>
          </a:solidFill>
          <a:ln w="190500">
            <a:noFill/>
          </a:ln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72802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pPr marL="19050">
              <a:spcBef>
                <a:spcPts val="210"/>
              </a:spcBef>
            </a:pPr>
            <a:fld id="{81D60167-4931-47E6-BA6A-407CBD079E47}" type="slidenum">
              <a:rPr lang="ru-RU" spc="4" smtClean="0"/>
              <a:pPr marL="19050">
                <a:spcBef>
                  <a:spcPts val="210"/>
                </a:spcBef>
              </a:pPr>
              <a:t>‹#›</a:t>
            </a:fld>
            <a:endParaRPr lang="ru-RU" spc="4" dirty="0"/>
          </a:p>
        </p:txBody>
      </p:sp>
    </p:spTree>
    <p:extLst>
      <p:ext uri="{BB962C8B-B14F-4D97-AF65-F5344CB8AC3E}">
        <p14:creationId xmlns:p14="http://schemas.microsoft.com/office/powerpoint/2010/main" val="3552892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9435" y="421861"/>
            <a:ext cx="7733129" cy="484748"/>
          </a:xfrm>
        </p:spPr>
        <p:txBody>
          <a:bodyPr lIns="0" tIns="0" rIns="0" bIns="0"/>
          <a:lstStyle>
            <a:lvl1pPr>
              <a:defRPr sz="315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3951" y="1978661"/>
            <a:ext cx="5709761" cy="173124"/>
          </a:xfrm>
        </p:spPr>
        <p:txBody>
          <a:bodyPr lIns="0" tIns="0" rIns="0" bIns="0"/>
          <a:lstStyle>
            <a:lvl1pPr>
              <a:defRPr sz="1125" b="0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pPr marL="19050">
              <a:spcBef>
                <a:spcPts val="210"/>
              </a:spcBef>
            </a:pPr>
            <a:fld id="{81D60167-4931-47E6-BA6A-407CBD079E47}" type="slidenum">
              <a:rPr lang="ru-RU" spc="4" smtClean="0"/>
              <a:pPr marL="19050">
                <a:spcBef>
                  <a:spcPts val="210"/>
                </a:spcBef>
              </a:pPr>
              <a:t>‹#›</a:t>
            </a:fld>
            <a:endParaRPr lang="ru-RU" spc="4" dirty="0"/>
          </a:p>
        </p:txBody>
      </p:sp>
    </p:spTree>
    <p:extLst>
      <p:ext uri="{BB962C8B-B14F-4D97-AF65-F5344CB8AC3E}">
        <p14:creationId xmlns:p14="http://schemas.microsoft.com/office/powerpoint/2010/main" val="739211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525" y="0"/>
            <a:ext cx="542925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9525" y="0"/>
            <a:ext cx="5429250" cy="6858000"/>
          </a:xfrm>
          <a:custGeom>
            <a:avLst/>
            <a:gdLst/>
            <a:ahLst/>
            <a:cxnLst/>
            <a:rect l="l" t="t" r="r" b="b"/>
            <a:pathLst>
              <a:path w="7239000" h="9144000">
                <a:moveTo>
                  <a:pt x="0" y="9144000"/>
                </a:moveTo>
                <a:lnTo>
                  <a:pt x="7239000" y="9144000"/>
                </a:lnTo>
                <a:lnTo>
                  <a:pt x="7239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050F37">
              <a:alpha val="71000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k object 18"/>
          <p:cNvSpPr/>
          <p:nvPr/>
        </p:nvSpPr>
        <p:spPr>
          <a:xfrm>
            <a:off x="6480196" y="542921"/>
            <a:ext cx="4775359" cy="622935"/>
          </a:xfrm>
          <a:custGeom>
            <a:avLst/>
            <a:gdLst/>
            <a:ahLst/>
            <a:cxnLst/>
            <a:rect l="l" t="t" r="r" b="b"/>
            <a:pathLst>
              <a:path w="6367144" h="830580">
                <a:moveTo>
                  <a:pt x="6366929" y="0"/>
                </a:moveTo>
                <a:lnTo>
                  <a:pt x="0" y="0"/>
                </a:lnTo>
                <a:lnTo>
                  <a:pt x="0" y="830503"/>
                </a:lnTo>
                <a:lnTo>
                  <a:pt x="5690311" y="830503"/>
                </a:lnTo>
                <a:lnTo>
                  <a:pt x="6366929" y="0"/>
                </a:lnTo>
                <a:close/>
              </a:path>
            </a:pathLst>
          </a:custGeom>
          <a:solidFill>
            <a:srgbClr val="C93B3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9435" y="421861"/>
            <a:ext cx="7733129" cy="484748"/>
          </a:xfrm>
        </p:spPr>
        <p:txBody>
          <a:bodyPr lIns="0" tIns="0" rIns="0" bIns="0"/>
          <a:lstStyle>
            <a:lvl1pPr>
              <a:defRPr sz="315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pPr marL="19050">
              <a:spcBef>
                <a:spcPts val="210"/>
              </a:spcBef>
            </a:pPr>
            <a:fld id="{81D60167-4931-47E6-BA6A-407CBD079E47}" type="slidenum">
              <a:rPr lang="ru-RU" spc="4" smtClean="0"/>
              <a:pPr marL="19050">
                <a:spcBef>
                  <a:spcPts val="210"/>
                </a:spcBef>
              </a:pPr>
              <a:t>‹#›</a:t>
            </a:fld>
            <a:endParaRPr lang="ru-RU" spc="4" dirty="0"/>
          </a:p>
        </p:txBody>
      </p:sp>
    </p:spTree>
    <p:extLst>
      <p:ext uri="{BB962C8B-B14F-4D97-AF65-F5344CB8AC3E}">
        <p14:creationId xmlns:p14="http://schemas.microsoft.com/office/powerpoint/2010/main" val="2298441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9435" y="421861"/>
            <a:ext cx="7733129" cy="484748"/>
          </a:xfrm>
        </p:spPr>
        <p:txBody>
          <a:bodyPr lIns="0" tIns="0" rIns="0" bIns="0"/>
          <a:lstStyle>
            <a:lvl1pPr>
              <a:defRPr sz="315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pPr marL="19050">
              <a:spcBef>
                <a:spcPts val="210"/>
              </a:spcBef>
            </a:pPr>
            <a:fld id="{81D60167-4931-47E6-BA6A-407CBD079E47}" type="slidenum">
              <a:rPr lang="ru-RU" spc="4" smtClean="0"/>
              <a:pPr marL="19050">
                <a:spcBef>
                  <a:spcPts val="210"/>
                </a:spcBef>
              </a:pPr>
              <a:t>‹#›</a:t>
            </a:fld>
            <a:endParaRPr lang="ru-RU" spc="4" dirty="0"/>
          </a:p>
        </p:txBody>
      </p:sp>
    </p:spTree>
    <p:extLst>
      <p:ext uri="{BB962C8B-B14F-4D97-AF65-F5344CB8AC3E}">
        <p14:creationId xmlns:p14="http://schemas.microsoft.com/office/powerpoint/2010/main" val="3545077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pPr marL="19050">
              <a:spcBef>
                <a:spcPts val="210"/>
              </a:spcBef>
            </a:pPr>
            <a:fld id="{81D60167-4931-47E6-BA6A-407CBD079E47}" type="slidenum">
              <a:rPr lang="ru-RU" spc="4" smtClean="0"/>
              <a:pPr marL="19050">
                <a:spcBef>
                  <a:spcPts val="210"/>
                </a:spcBef>
              </a:pPr>
              <a:t>‹#›</a:t>
            </a:fld>
            <a:endParaRPr lang="ru-RU" spc="4" dirty="0"/>
          </a:p>
        </p:txBody>
      </p:sp>
    </p:spTree>
    <p:extLst>
      <p:ext uri="{BB962C8B-B14F-4D97-AF65-F5344CB8AC3E}">
        <p14:creationId xmlns:p14="http://schemas.microsoft.com/office/powerpoint/2010/main" val="2044763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37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5896" y="421861"/>
            <a:ext cx="7660208" cy="484748"/>
          </a:xfrm>
        </p:spPr>
        <p:txBody>
          <a:bodyPr lIns="0" tIns="0" rIns="0" bIns="0"/>
          <a:lstStyle>
            <a:lvl1pPr>
              <a:defRPr sz="315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0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9A1A0-042B-92DB-ED1A-A9685E1E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F3E945-7612-B941-C6DA-82F70D1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DA537-A414-F6CF-CB42-BB2EB848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208D44-1262-5119-BE04-A30AD28E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781AC0-7661-C6DD-BE4B-FDB8551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95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5896" y="421861"/>
            <a:ext cx="7660208" cy="484748"/>
          </a:xfrm>
        </p:spPr>
        <p:txBody>
          <a:bodyPr lIns="0" tIns="0" rIns="0" bIns="0"/>
          <a:lstStyle>
            <a:lvl1pPr>
              <a:defRPr sz="315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98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5896" y="421861"/>
            <a:ext cx="7660208" cy="484748"/>
          </a:xfrm>
        </p:spPr>
        <p:txBody>
          <a:bodyPr lIns="0" tIns="0" rIns="0" bIns="0"/>
          <a:lstStyle>
            <a:lvl1pPr>
              <a:defRPr sz="315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5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3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90E86-6DDF-287A-04A2-ABE8C7DC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6AC22C-3D10-5214-15F2-A3131F82F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964DF6-E70B-520C-53CE-DFBD11E8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225D4A-3576-346B-1C2C-F7B4FB708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6EF94-A5DE-426B-17AF-01F57C93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99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7B430-37F3-37CC-AF8C-7DA9C78F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DE96D1-EDFC-791B-52F5-3E6AC714C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3308E2-F5B0-63BB-1543-09039AB34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E8E2F5-BBFD-C41B-5681-C26580519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474B53-3655-ED09-B230-2EC87086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CD5DF0-E0D7-DC8F-440A-55917947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0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263CA-89F5-E76F-D616-720E9A70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1B5C65-2141-640F-AF3D-56E363AE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54788D-140C-84D8-03C8-9E44C3619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AD775F-2EB0-9F64-5151-676A43AE2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DB5F82-81F1-559E-C245-FD7E11442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435F55-1ABD-19D7-1A85-F5745CE9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A77758-B40B-DD3B-637C-1000EA006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002B01-8144-7AD0-AD0E-A09D0C1A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58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40453-832F-5330-EA06-62FECBDA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77119D-7302-AE35-43BE-69DC20D7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4C4363-B928-2B5B-6442-DE3B2F0B4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753FC5-6970-C761-B023-0B9D1F7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0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AA7BAB-567B-864E-DA7C-33D47A45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1238CD-694F-1732-609E-069B05EB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161448-555E-7306-9343-4064CB1B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0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3E660-9A96-9951-6CFC-1214F1EE3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819020-F6D1-332B-090A-46A18EE9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A47F5F-64D9-CB33-6D90-10DA2AE53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0B7513-D9DE-3F1B-B370-EC9A6BB0B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5451F7-4486-B0CF-5167-058B4F438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0FB90A-544D-5603-8713-45494A2B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92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7E14C-E5B8-6117-DE18-EFFA4E65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214CB5-70B7-A978-E27C-0EE24879C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FFE8A5-FB3C-AE46-EE2A-7166FECC6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31196C-7466-8694-8529-8E743EB67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EBA3A7-9835-BE83-7ADE-8F73AE5F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2CCBE-22C7-D63E-1565-86B1B4CF2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95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1BF38-BF2D-01B3-D8CF-595A9C511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B67BC5-18B7-210B-D896-BDA12E4F2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CF7EE-3896-381A-FE91-34990FC6C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4AC55-17ED-4766-A9CF-15D51697017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F9C5E0-CC43-FA45-BE9D-FA96621E3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2AF7A-0113-F572-12DF-4F1A980A2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92C09-4EBE-4132-8583-21946E7E8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9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9435" y="421861"/>
            <a:ext cx="773312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3951" y="1978661"/>
            <a:ext cx="5709761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21365" y="6447289"/>
            <a:ext cx="30098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pPr marL="19050">
              <a:spcBef>
                <a:spcPts val="210"/>
              </a:spcBef>
            </a:pPr>
            <a:fld id="{81D60167-4931-47E6-BA6A-407CBD079E47}" type="slidenum">
              <a:rPr lang="ru-RU" spc="4" smtClean="0"/>
              <a:pPr marL="19050">
                <a:spcBef>
                  <a:spcPts val="210"/>
                </a:spcBef>
              </a:pPr>
              <a:t>‹#›</a:t>
            </a:fld>
            <a:endParaRPr lang="ru-RU" spc="4" dirty="0"/>
          </a:p>
        </p:txBody>
      </p:sp>
    </p:spTree>
    <p:extLst>
      <p:ext uri="{BB962C8B-B14F-4D97-AF65-F5344CB8AC3E}">
        <p14:creationId xmlns:p14="http://schemas.microsoft.com/office/powerpoint/2010/main" val="384877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51" y="1943120"/>
            <a:ext cx="5248275" cy="875824"/>
          </a:xfrm>
          <a:custGeom>
            <a:avLst/>
            <a:gdLst/>
            <a:ahLst/>
            <a:cxnLst/>
            <a:rect l="l" t="t" r="r" b="b"/>
            <a:pathLst>
              <a:path w="6997700" h="1167764">
                <a:moveTo>
                  <a:pt x="6997700" y="0"/>
                </a:moveTo>
                <a:lnTo>
                  <a:pt x="0" y="0"/>
                </a:lnTo>
                <a:lnTo>
                  <a:pt x="0" y="1167282"/>
                </a:lnTo>
                <a:lnTo>
                  <a:pt x="6288925" y="1167282"/>
                </a:lnTo>
                <a:lnTo>
                  <a:pt x="6997700" y="0"/>
                </a:lnTo>
                <a:close/>
              </a:path>
            </a:pathLst>
          </a:custGeom>
          <a:solidFill>
            <a:srgbClr val="C93B3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3017585"/>
            <a:ext cx="6538394" cy="34298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85819" y="2024477"/>
            <a:ext cx="739616" cy="743426"/>
          </a:xfrm>
          <a:custGeom>
            <a:avLst/>
            <a:gdLst/>
            <a:ahLst/>
            <a:cxnLst/>
            <a:rect l="l" t="t" r="r" b="b"/>
            <a:pathLst>
              <a:path w="986155" h="991235">
                <a:moveTo>
                  <a:pt x="986040" y="0"/>
                </a:moveTo>
                <a:lnTo>
                  <a:pt x="0" y="0"/>
                </a:lnTo>
                <a:lnTo>
                  <a:pt x="0" y="990841"/>
                </a:lnTo>
                <a:lnTo>
                  <a:pt x="253072" y="574001"/>
                </a:lnTo>
                <a:lnTo>
                  <a:pt x="637514" y="574001"/>
                </a:lnTo>
                <a:lnTo>
                  <a:pt x="986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5896" y="421861"/>
            <a:ext cx="766020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50F37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0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24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23.sv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128.png"/><Relationship Id="rId7" Type="http://schemas.openxmlformats.org/officeDocument/2006/relationships/image" Target="../media/image12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29.svg"/><Relationship Id="rId9" Type="http://schemas.openxmlformats.org/officeDocument/2006/relationships/image" Target="../media/image1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31.jpeg"/><Relationship Id="rId7" Type="http://schemas.openxmlformats.org/officeDocument/2006/relationships/image" Target="../media/image1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33.jpeg"/><Relationship Id="rId7" Type="http://schemas.openxmlformats.org/officeDocument/2006/relationships/image" Target="../media/image1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5.jpeg"/><Relationship Id="rId7" Type="http://schemas.openxmlformats.org/officeDocument/2006/relationships/image" Target="../media/image1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22.png"/><Relationship Id="rId7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23.svg"/><Relationship Id="rId9" Type="http://schemas.openxmlformats.org/officeDocument/2006/relationships/image" Target="../media/image1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42.jpeg"/><Relationship Id="rId7" Type="http://schemas.openxmlformats.org/officeDocument/2006/relationships/image" Target="../media/image1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23.svg"/><Relationship Id="rId10" Type="http://schemas.openxmlformats.org/officeDocument/2006/relationships/image" Target="../media/image144.png"/><Relationship Id="rId4" Type="http://schemas.openxmlformats.org/officeDocument/2006/relationships/image" Target="../media/image122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5.jpeg"/><Relationship Id="rId7" Type="http://schemas.openxmlformats.org/officeDocument/2006/relationships/image" Target="../media/image1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47.jpeg"/><Relationship Id="rId7" Type="http://schemas.openxmlformats.org/officeDocument/2006/relationships/image" Target="../media/image1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9.svg"/><Relationship Id="rId10" Type="http://schemas.openxmlformats.org/officeDocument/2006/relationships/image" Target="../media/image148.jpeg"/><Relationship Id="rId4" Type="http://schemas.openxmlformats.org/officeDocument/2006/relationships/image" Target="../media/image128.png"/><Relationship Id="rId9" Type="http://schemas.openxmlformats.org/officeDocument/2006/relationships/image" Target="../media/image11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9.jpeg"/><Relationship Id="rId7" Type="http://schemas.openxmlformats.org/officeDocument/2006/relationships/image" Target="../media/image1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52.jpe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Relationship Id="rId9" Type="http://schemas.openxmlformats.org/officeDocument/2006/relationships/image" Target="../media/image1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4.jpeg"/><Relationship Id="rId7" Type="http://schemas.openxmlformats.org/officeDocument/2006/relationships/image" Target="../media/image1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56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11" Type="http://schemas.openxmlformats.org/officeDocument/2006/relationships/image" Target="../media/image167.jpeg"/><Relationship Id="rId5" Type="http://schemas.openxmlformats.org/officeDocument/2006/relationships/image" Target="../media/image161.png"/><Relationship Id="rId10" Type="http://schemas.openxmlformats.org/officeDocument/2006/relationships/image" Target="../media/image166.jpeg"/><Relationship Id="rId4" Type="http://schemas.openxmlformats.org/officeDocument/2006/relationships/image" Target="../media/image160.png"/><Relationship Id="rId9" Type="http://schemas.openxmlformats.org/officeDocument/2006/relationships/image" Target="../media/image1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59.png"/><Relationship Id="rId7" Type="http://schemas.openxmlformats.org/officeDocument/2006/relationships/image" Target="../media/image168.png"/><Relationship Id="rId12" Type="http://schemas.openxmlformats.org/officeDocument/2006/relationships/image" Target="../media/image17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11" Type="http://schemas.openxmlformats.org/officeDocument/2006/relationships/image" Target="../media/image172.jpeg"/><Relationship Id="rId5" Type="http://schemas.openxmlformats.org/officeDocument/2006/relationships/image" Target="../media/image161.png"/><Relationship Id="rId10" Type="http://schemas.openxmlformats.org/officeDocument/2006/relationships/image" Target="../media/image171.jpeg"/><Relationship Id="rId4" Type="http://schemas.openxmlformats.org/officeDocument/2006/relationships/image" Target="../media/image160.png"/><Relationship Id="rId9" Type="http://schemas.openxmlformats.org/officeDocument/2006/relationships/image" Target="../media/image1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5.jpeg"/><Relationship Id="rId7" Type="http://schemas.openxmlformats.org/officeDocument/2006/relationships/image" Target="../media/image178.sv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7.png"/><Relationship Id="rId11" Type="http://schemas.openxmlformats.org/officeDocument/2006/relationships/image" Target="../media/image182.sv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65.png"/><Relationship Id="rId9" Type="http://schemas.openxmlformats.org/officeDocument/2006/relationships/image" Target="../media/image18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5.jpeg"/><Relationship Id="rId3" Type="http://schemas.openxmlformats.org/officeDocument/2006/relationships/image" Target="../media/image67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17" Type="http://schemas.microsoft.com/office/2007/relationships/hdphoto" Target="../media/hdphoto1.wdp"/><Relationship Id="rId2" Type="http://schemas.openxmlformats.org/officeDocument/2006/relationships/image" Target="../media/image72.jpeg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svg"/><Relationship Id="rId23" Type="http://schemas.openxmlformats.org/officeDocument/2006/relationships/image" Target="../media/image90.png"/><Relationship Id="rId10" Type="http://schemas.openxmlformats.org/officeDocument/2006/relationships/image" Target="../media/image78.svg"/><Relationship Id="rId19" Type="http://schemas.openxmlformats.org/officeDocument/2006/relationships/image" Target="../media/image86.png"/><Relationship Id="rId4" Type="http://schemas.openxmlformats.org/officeDocument/2006/relationships/image" Target="../media/image68.sv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10" Type="http://schemas.openxmlformats.org/officeDocument/2006/relationships/image" Target="../media/image99.svg"/><Relationship Id="rId4" Type="http://schemas.openxmlformats.org/officeDocument/2006/relationships/image" Target="../media/image93.svg"/><Relationship Id="rId9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ОЦ\Новая папка\картинки из общей\1_Монтажная область 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1" y="11430"/>
            <a:ext cx="12193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7485" y="2467754"/>
            <a:ext cx="8351765" cy="20919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lnSpc>
                <a:spcPct val="100600"/>
              </a:lnSpc>
              <a:spcBef>
                <a:spcPts val="71"/>
              </a:spcBef>
            </a:pPr>
            <a:r>
              <a:rPr sz="2700" spc="4" dirty="0">
                <a:solidFill>
                  <a:srgbClr val="FFFFFF"/>
                </a:solidFill>
              </a:rPr>
              <a:t>НАУЧНО-ОБРАЗОВАТЕЛЬНЫЙ</a:t>
            </a:r>
            <a:r>
              <a:rPr lang="ru-RU" sz="2700" spc="4" dirty="0">
                <a:solidFill>
                  <a:srgbClr val="FFFFFF"/>
                </a:solidFill>
              </a:rPr>
              <a:t> </a:t>
            </a:r>
            <a:r>
              <a:rPr sz="2700" spc="4" dirty="0">
                <a:solidFill>
                  <a:srgbClr val="FFFFFF"/>
                </a:solidFill>
              </a:rPr>
              <a:t>ЦЕНТР</a:t>
            </a:r>
            <a:r>
              <a:rPr sz="2700" dirty="0">
                <a:solidFill>
                  <a:srgbClr val="FFFFFF"/>
                </a:solidFill>
              </a:rPr>
              <a:t> </a:t>
            </a:r>
            <a:r>
              <a:rPr sz="2700" spc="8" dirty="0">
                <a:solidFill>
                  <a:srgbClr val="FFFFFF"/>
                </a:solidFill>
              </a:rPr>
              <a:t>МИРОВОГО</a:t>
            </a:r>
            <a:r>
              <a:rPr lang="ru-RU" sz="2700" spc="8" dirty="0">
                <a:solidFill>
                  <a:srgbClr val="FFFFFF"/>
                </a:solidFill>
              </a:rPr>
              <a:t> </a:t>
            </a:r>
            <a:r>
              <a:rPr sz="2700" spc="4" dirty="0">
                <a:solidFill>
                  <a:srgbClr val="FFFFFF"/>
                </a:solidFill>
              </a:rPr>
              <a:t>УРОВНЯ</a:t>
            </a:r>
            <a:r>
              <a:rPr sz="2700" spc="-4" dirty="0">
                <a:solidFill>
                  <a:srgbClr val="FFFFFF"/>
                </a:solidFill>
              </a:rPr>
              <a:t> </a:t>
            </a:r>
            <a:r>
              <a:rPr sz="2700" dirty="0">
                <a:solidFill>
                  <a:srgbClr val="FFFFFF"/>
                </a:solidFill>
              </a:rPr>
              <a:t>«КУЗБАСС»</a:t>
            </a:r>
            <a:r>
              <a:rPr lang="ru-RU" sz="2700" dirty="0">
                <a:solidFill>
                  <a:srgbClr val="FFFFFF"/>
                </a:solidFill>
              </a:rPr>
              <a:t>: </a:t>
            </a:r>
            <a:br>
              <a:rPr lang="ru-RU" sz="2700" dirty="0">
                <a:solidFill>
                  <a:srgbClr val="FFFFFF"/>
                </a:solidFill>
              </a:rPr>
            </a:br>
            <a:br>
              <a:rPr lang="ru-RU" sz="2700" dirty="0">
                <a:solidFill>
                  <a:srgbClr val="FFFFFF"/>
                </a:solidFill>
              </a:rPr>
            </a:br>
            <a:r>
              <a:rPr lang="ru-RU" sz="2700" dirty="0">
                <a:solidFill>
                  <a:srgbClr val="FFFFFF"/>
                </a:solidFill>
              </a:rPr>
              <a:t>УЧАСТНИКИ И ОСНОВНЫЕ ТЕХНОЛОГИЧЕСКИЕ ПРОЕКТЫ   </a:t>
            </a:r>
            <a:endParaRPr sz="2025" dirty="0"/>
          </a:p>
        </p:txBody>
      </p:sp>
      <p:sp>
        <p:nvSpPr>
          <p:cNvPr id="8" name="object 8"/>
          <p:cNvSpPr/>
          <p:nvPr/>
        </p:nvSpPr>
        <p:spPr>
          <a:xfrm>
            <a:off x="2765652" y="1133356"/>
            <a:ext cx="350044" cy="350044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233273" y="0"/>
                </a:moveTo>
                <a:lnTo>
                  <a:pt x="186203" y="4756"/>
                </a:lnTo>
                <a:lnTo>
                  <a:pt x="142389" y="18391"/>
                </a:lnTo>
                <a:lnTo>
                  <a:pt x="102760" y="39950"/>
                </a:lnTo>
                <a:lnTo>
                  <a:pt x="68249" y="68481"/>
                </a:lnTo>
                <a:lnTo>
                  <a:pt x="39787" y="103031"/>
                </a:lnTo>
                <a:lnTo>
                  <a:pt x="18303" y="142646"/>
                </a:lnTo>
                <a:lnTo>
                  <a:pt x="4731" y="186373"/>
                </a:lnTo>
                <a:lnTo>
                  <a:pt x="0" y="233260"/>
                </a:lnTo>
                <a:lnTo>
                  <a:pt x="4731" y="280148"/>
                </a:lnTo>
                <a:lnTo>
                  <a:pt x="18303" y="323877"/>
                </a:lnTo>
                <a:lnTo>
                  <a:pt x="39787" y="363494"/>
                </a:lnTo>
                <a:lnTo>
                  <a:pt x="68249" y="398046"/>
                </a:lnTo>
                <a:lnTo>
                  <a:pt x="102760" y="426579"/>
                </a:lnTo>
                <a:lnTo>
                  <a:pt x="142389" y="448141"/>
                </a:lnTo>
                <a:lnTo>
                  <a:pt x="186203" y="461777"/>
                </a:lnTo>
                <a:lnTo>
                  <a:pt x="233273" y="466534"/>
                </a:lnTo>
                <a:lnTo>
                  <a:pt x="280161" y="461777"/>
                </a:lnTo>
                <a:lnTo>
                  <a:pt x="323890" y="448141"/>
                </a:lnTo>
                <a:lnTo>
                  <a:pt x="363507" y="426579"/>
                </a:lnTo>
                <a:lnTo>
                  <a:pt x="398059" y="398046"/>
                </a:lnTo>
                <a:lnTo>
                  <a:pt x="422330" y="368655"/>
                </a:lnTo>
                <a:lnTo>
                  <a:pt x="233273" y="368655"/>
                </a:lnTo>
                <a:lnTo>
                  <a:pt x="191275" y="361592"/>
                </a:lnTo>
                <a:lnTo>
                  <a:pt x="155106" y="342049"/>
                </a:lnTo>
                <a:lnTo>
                  <a:pt x="126778" y="312499"/>
                </a:lnTo>
                <a:lnTo>
                  <a:pt x="108306" y="275412"/>
                </a:lnTo>
                <a:lnTo>
                  <a:pt x="101701" y="233260"/>
                </a:lnTo>
                <a:lnTo>
                  <a:pt x="108306" y="191115"/>
                </a:lnTo>
                <a:lnTo>
                  <a:pt x="126778" y="154032"/>
                </a:lnTo>
                <a:lnTo>
                  <a:pt x="155106" y="124483"/>
                </a:lnTo>
                <a:lnTo>
                  <a:pt x="191275" y="104942"/>
                </a:lnTo>
                <a:lnTo>
                  <a:pt x="233273" y="97878"/>
                </a:lnTo>
                <a:lnTo>
                  <a:pt x="422337" y="97878"/>
                </a:lnTo>
                <a:lnTo>
                  <a:pt x="398059" y="68481"/>
                </a:lnTo>
                <a:lnTo>
                  <a:pt x="363507" y="39950"/>
                </a:lnTo>
                <a:lnTo>
                  <a:pt x="323890" y="18391"/>
                </a:lnTo>
                <a:lnTo>
                  <a:pt x="280161" y="4756"/>
                </a:lnTo>
                <a:lnTo>
                  <a:pt x="233273" y="0"/>
                </a:lnTo>
                <a:close/>
              </a:path>
              <a:path w="466725" h="466725">
                <a:moveTo>
                  <a:pt x="422337" y="97878"/>
                </a:moveTo>
                <a:lnTo>
                  <a:pt x="233273" y="97878"/>
                </a:lnTo>
                <a:lnTo>
                  <a:pt x="274957" y="104942"/>
                </a:lnTo>
                <a:lnTo>
                  <a:pt x="310937" y="124483"/>
                </a:lnTo>
                <a:lnTo>
                  <a:pt x="339170" y="154032"/>
                </a:lnTo>
                <a:lnTo>
                  <a:pt x="357609" y="191115"/>
                </a:lnTo>
                <a:lnTo>
                  <a:pt x="364210" y="233260"/>
                </a:lnTo>
                <a:lnTo>
                  <a:pt x="357609" y="275412"/>
                </a:lnTo>
                <a:lnTo>
                  <a:pt x="339170" y="312499"/>
                </a:lnTo>
                <a:lnTo>
                  <a:pt x="310937" y="342049"/>
                </a:lnTo>
                <a:lnTo>
                  <a:pt x="274957" y="361592"/>
                </a:lnTo>
                <a:lnTo>
                  <a:pt x="233273" y="368655"/>
                </a:lnTo>
                <a:lnTo>
                  <a:pt x="422330" y="368655"/>
                </a:lnTo>
                <a:lnTo>
                  <a:pt x="426592" y="363494"/>
                </a:lnTo>
                <a:lnTo>
                  <a:pt x="448154" y="323877"/>
                </a:lnTo>
                <a:lnTo>
                  <a:pt x="461790" y="280148"/>
                </a:lnTo>
                <a:lnTo>
                  <a:pt x="466547" y="233260"/>
                </a:lnTo>
                <a:lnTo>
                  <a:pt x="461790" y="186373"/>
                </a:lnTo>
                <a:lnTo>
                  <a:pt x="448154" y="142646"/>
                </a:lnTo>
                <a:lnTo>
                  <a:pt x="426592" y="103031"/>
                </a:lnTo>
                <a:lnTo>
                  <a:pt x="422337" y="97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70111" y="1139072"/>
            <a:ext cx="335280" cy="415290"/>
          </a:xfrm>
          <a:custGeom>
            <a:avLst/>
            <a:gdLst/>
            <a:ahLst/>
            <a:cxnLst/>
            <a:rect l="l" t="t" r="r" b="b"/>
            <a:pathLst>
              <a:path w="447039" h="553719">
                <a:moveTo>
                  <a:pt x="101714" y="0"/>
                </a:moveTo>
                <a:lnTo>
                  <a:pt x="0" y="0"/>
                </a:lnTo>
                <a:lnTo>
                  <a:pt x="0" y="451294"/>
                </a:lnTo>
                <a:lnTo>
                  <a:pt x="304469" y="451294"/>
                </a:lnTo>
                <a:lnTo>
                  <a:pt x="253974" y="553135"/>
                </a:lnTo>
                <a:lnTo>
                  <a:pt x="349059" y="553135"/>
                </a:lnTo>
                <a:lnTo>
                  <a:pt x="446811" y="354672"/>
                </a:lnTo>
                <a:lnTo>
                  <a:pt x="101714" y="354672"/>
                </a:lnTo>
                <a:lnTo>
                  <a:pt x="101714" y="0"/>
                </a:lnTo>
                <a:close/>
              </a:path>
              <a:path w="447039" h="553719">
                <a:moveTo>
                  <a:pt x="364845" y="0"/>
                </a:moveTo>
                <a:lnTo>
                  <a:pt x="263156" y="0"/>
                </a:lnTo>
                <a:lnTo>
                  <a:pt x="263156" y="354672"/>
                </a:lnTo>
                <a:lnTo>
                  <a:pt x="364845" y="354672"/>
                </a:lnTo>
                <a:lnTo>
                  <a:pt x="3648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65652" y="1133356"/>
            <a:ext cx="350044" cy="350044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233273" y="0"/>
                </a:moveTo>
                <a:lnTo>
                  <a:pt x="186203" y="4756"/>
                </a:lnTo>
                <a:lnTo>
                  <a:pt x="142389" y="18391"/>
                </a:lnTo>
                <a:lnTo>
                  <a:pt x="102760" y="39950"/>
                </a:lnTo>
                <a:lnTo>
                  <a:pt x="68249" y="68481"/>
                </a:lnTo>
                <a:lnTo>
                  <a:pt x="39787" y="103031"/>
                </a:lnTo>
                <a:lnTo>
                  <a:pt x="18303" y="142646"/>
                </a:lnTo>
                <a:lnTo>
                  <a:pt x="4731" y="186373"/>
                </a:lnTo>
                <a:lnTo>
                  <a:pt x="0" y="233260"/>
                </a:lnTo>
                <a:lnTo>
                  <a:pt x="4731" y="280148"/>
                </a:lnTo>
                <a:lnTo>
                  <a:pt x="18303" y="323877"/>
                </a:lnTo>
                <a:lnTo>
                  <a:pt x="39787" y="363494"/>
                </a:lnTo>
                <a:lnTo>
                  <a:pt x="68249" y="398046"/>
                </a:lnTo>
                <a:lnTo>
                  <a:pt x="102760" y="426579"/>
                </a:lnTo>
                <a:lnTo>
                  <a:pt x="142389" y="448141"/>
                </a:lnTo>
                <a:lnTo>
                  <a:pt x="186203" y="461777"/>
                </a:lnTo>
                <a:lnTo>
                  <a:pt x="233273" y="466534"/>
                </a:lnTo>
                <a:lnTo>
                  <a:pt x="280161" y="461777"/>
                </a:lnTo>
                <a:lnTo>
                  <a:pt x="323890" y="448141"/>
                </a:lnTo>
                <a:lnTo>
                  <a:pt x="363507" y="426579"/>
                </a:lnTo>
                <a:lnTo>
                  <a:pt x="398059" y="398046"/>
                </a:lnTo>
                <a:lnTo>
                  <a:pt x="422330" y="368655"/>
                </a:lnTo>
                <a:lnTo>
                  <a:pt x="233273" y="368655"/>
                </a:lnTo>
                <a:lnTo>
                  <a:pt x="191275" y="361592"/>
                </a:lnTo>
                <a:lnTo>
                  <a:pt x="155106" y="342049"/>
                </a:lnTo>
                <a:lnTo>
                  <a:pt x="126778" y="312499"/>
                </a:lnTo>
                <a:lnTo>
                  <a:pt x="108306" y="275412"/>
                </a:lnTo>
                <a:lnTo>
                  <a:pt x="101701" y="233260"/>
                </a:lnTo>
                <a:lnTo>
                  <a:pt x="108306" y="191115"/>
                </a:lnTo>
                <a:lnTo>
                  <a:pt x="126778" y="154032"/>
                </a:lnTo>
                <a:lnTo>
                  <a:pt x="155106" y="124483"/>
                </a:lnTo>
                <a:lnTo>
                  <a:pt x="191275" y="104942"/>
                </a:lnTo>
                <a:lnTo>
                  <a:pt x="233273" y="97878"/>
                </a:lnTo>
                <a:lnTo>
                  <a:pt x="422337" y="97878"/>
                </a:lnTo>
                <a:lnTo>
                  <a:pt x="398059" y="68481"/>
                </a:lnTo>
                <a:lnTo>
                  <a:pt x="363507" y="39950"/>
                </a:lnTo>
                <a:lnTo>
                  <a:pt x="323890" y="18391"/>
                </a:lnTo>
                <a:lnTo>
                  <a:pt x="280161" y="4756"/>
                </a:lnTo>
                <a:lnTo>
                  <a:pt x="233273" y="0"/>
                </a:lnTo>
                <a:close/>
              </a:path>
              <a:path w="466725" h="466725">
                <a:moveTo>
                  <a:pt x="422337" y="97878"/>
                </a:moveTo>
                <a:lnTo>
                  <a:pt x="233273" y="97878"/>
                </a:lnTo>
                <a:lnTo>
                  <a:pt x="274957" y="104942"/>
                </a:lnTo>
                <a:lnTo>
                  <a:pt x="310937" y="124483"/>
                </a:lnTo>
                <a:lnTo>
                  <a:pt x="339170" y="154032"/>
                </a:lnTo>
                <a:lnTo>
                  <a:pt x="357609" y="191115"/>
                </a:lnTo>
                <a:lnTo>
                  <a:pt x="364210" y="233260"/>
                </a:lnTo>
                <a:lnTo>
                  <a:pt x="357609" y="275412"/>
                </a:lnTo>
                <a:lnTo>
                  <a:pt x="339170" y="312499"/>
                </a:lnTo>
                <a:lnTo>
                  <a:pt x="310937" y="342049"/>
                </a:lnTo>
                <a:lnTo>
                  <a:pt x="274957" y="361592"/>
                </a:lnTo>
                <a:lnTo>
                  <a:pt x="233273" y="368655"/>
                </a:lnTo>
                <a:lnTo>
                  <a:pt x="422330" y="368655"/>
                </a:lnTo>
                <a:lnTo>
                  <a:pt x="426592" y="363494"/>
                </a:lnTo>
                <a:lnTo>
                  <a:pt x="448154" y="323877"/>
                </a:lnTo>
                <a:lnTo>
                  <a:pt x="461790" y="280148"/>
                </a:lnTo>
                <a:lnTo>
                  <a:pt x="466547" y="233260"/>
                </a:lnTo>
                <a:lnTo>
                  <a:pt x="461790" y="186373"/>
                </a:lnTo>
                <a:lnTo>
                  <a:pt x="448154" y="142646"/>
                </a:lnTo>
                <a:lnTo>
                  <a:pt x="426592" y="103031"/>
                </a:lnTo>
                <a:lnTo>
                  <a:pt x="422337" y="97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70111" y="1139072"/>
            <a:ext cx="335280" cy="415290"/>
          </a:xfrm>
          <a:custGeom>
            <a:avLst/>
            <a:gdLst/>
            <a:ahLst/>
            <a:cxnLst/>
            <a:rect l="l" t="t" r="r" b="b"/>
            <a:pathLst>
              <a:path w="447039" h="553719">
                <a:moveTo>
                  <a:pt x="101714" y="0"/>
                </a:moveTo>
                <a:lnTo>
                  <a:pt x="0" y="0"/>
                </a:lnTo>
                <a:lnTo>
                  <a:pt x="0" y="451294"/>
                </a:lnTo>
                <a:lnTo>
                  <a:pt x="304469" y="451294"/>
                </a:lnTo>
                <a:lnTo>
                  <a:pt x="253974" y="553135"/>
                </a:lnTo>
                <a:lnTo>
                  <a:pt x="349059" y="553135"/>
                </a:lnTo>
                <a:lnTo>
                  <a:pt x="446811" y="354672"/>
                </a:lnTo>
                <a:lnTo>
                  <a:pt x="101714" y="354672"/>
                </a:lnTo>
                <a:lnTo>
                  <a:pt x="101714" y="0"/>
                </a:lnTo>
                <a:close/>
              </a:path>
              <a:path w="447039" h="553719">
                <a:moveTo>
                  <a:pt x="364845" y="0"/>
                </a:moveTo>
                <a:lnTo>
                  <a:pt x="263156" y="0"/>
                </a:lnTo>
                <a:lnTo>
                  <a:pt x="263156" y="354672"/>
                </a:lnTo>
                <a:lnTo>
                  <a:pt x="364845" y="354672"/>
                </a:lnTo>
                <a:lnTo>
                  <a:pt x="3648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23156" y="1712156"/>
            <a:ext cx="310515" cy="338613"/>
          </a:xfrm>
          <a:custGeom>
            <a:avLst/>
            <a:gdLst/>
            <a:ahLst/>
            <a:cxnLst/>
            <a:rect l="l" t="t" r="r" b="b"/>
            <a:pathLst>
              <a:path w="414020" h="451485">
                <a:moveTo>
                  <a:pt x="100431" y="0"/>
                </a:moveTo>
                <a:lnTo>
                  <a:pt x="0" y="0"/>
                </a:lnTo>
                <a:lnTo>
                  <a:pt x="0" y="451307"/>
                </a:lnTo>
                <a:lnTo>
                  <a:pt x="100431" y="451307"/>
                </a:lnTo>
                <a:lnTo>
                  <a:pt x="100431" y="249174"/>
                </a:lnTo>
                <a:lnTo>
                  <a:pt x="229192" y="249174"/>
                </a:lnTo>
                <a:lnTo>
                  <a:pt x="199593" y="216763"/>
                </a:lnTo>
                <a:lnTo>
                  <a:pt x="222553" y="188798"/>
                </a:lnTo>
                <a:lnTo>
                  <a:pt x="100431" y="188798"/>
                </a:lnTo>
                <a:lnTo>
                  <a:pt x="100431" y="0"/>
                </a:lnTo>
                <a:close/>
              </a:path>
              <a:path w="414020" h="451485">
                <a:moveTo>
                  <a:pt x="229192" y="249174"/>
                </a:moveTo>
                <a:lnTo>
                  <a:pt x="100431" y="249174"/>
                </a:lnTo>
                <a:lnTo>
                  <a:pt x="284124" y="451307"/>
                </a:lnTo>
                <a:lnTo>
                  <a:pt x="413791" y="451307"/>
                </a:lnTo>
                <a:lnTo>
                  <a:pt x="229192" y="249174"/>
                </a:lnTo>
                <a:close/>
              </a:path>
              <a:path w="414020" h="451485">
                <a:moveTo>
                  <a:pt x="377558" y="0"/>
                </a:moveTo>
                <a:lnTo>
                  <a:pt x="253618" y="0"/>
                </a:lnTo>
                <a:lnTo>
                  <a:pt x="100431" y="188798"/>
                </a:lnTo>
                <a:lnTo>
                  <a:pt x="222553" y="188798"/>
                </a:lnTo>
                <a:lnTo>
                  <a:pt x="377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32953" y="1712160"/>
            <a:ext cx="344805" cy="344329"/>
          </a:xfrm>
          <a:custGeom>
            <a:avLst/>
            <a:gdLst/>
            <a:ahLst/>
            <a:cxnLst/>
            <a:rect l="l" t="t" r="r" b="b"/>
            <a:pathLst>
              <a:path w="459739" h="459105">
                <a:moveTo>
                  <a:pt x="73088" y="360400"/>
                </a:moveTo>
                <a:lnTo>
                  <a:pt x="73088" y="454482"/>
                </a:lnTo>
                <a:lnTo>
                  <a:pt x="85863" y="456516"/>
                </a:lnTo>
                <a:lnTo>
                  <a:pt x="98039" y="457895"/>
                </a:lnTo>
                <a:lnTo>
                  <a:pt x="111884" y="458679"/>
                </a:lnTo>
                <a:lnTo>
                  <a:pt x="129666" y="458927"/>
                </a:lnTo>
                <a:lnTo>
                  <a:pt x="179658" y="451915"/>
                </a:lnTo>
                <a:lnTo>
                  <a:pt x="221668" y="430006"/>
                </a:lnTo>
                <a:lnTo>
                  <a:pt x="258197" y="391890"/>
                </a:lnTo>
                <a:lnTo>
                  <a:pt x="275654" y="362940"/>
                </a:lnTo>
                <a:lnTo>
                  <a:pt x="115049" y="362940"/>
                </a:lnTo>
                <a:lnTo>
                  <a:pt x="104019" y="362811"/>
                </a:lnTo>
                <a:lnTo>
                  <a:pt x="93111" y="362384"/>
                </a:lnTo>
                <a:lnTo>
                  <a:pt x="82682" y="361601"/>
                </a:lnTo>
                <a:lnTo>
                  <a:pt x="73088" y="360400"/>
                </a:lnTo>
                <a:close/>
              </a:path>
              <a:path w="459739" h="459105">
                <a:moveTo>
                  <a:pt x="115684" y="0"/>
                </a:moveTo>
                <a:lnTo>
                  <a:pt x="0" y="0"/>
                </a:lnTo>
                <a:lnTo>
                  <a:pt x="174790" y="338162"/>
                </a:lnTo>
                <a:lnTo>
                  <a:pt x="161433" y="351415"/>
                </a:lnTo>
                <a:lnTo>
                  <a:pt x="147062" y="358890"/>
                </a:lnTo>
                <a:lnTo>
                  <a:pt x="131620" y="362196"/>
                </a:lnTo>
                <a:lnTo>
                  <a:pt x="115049" y="362940"/>
                </a:lnTo>
                <a:lnTo>
                  <a:pt x="275654" y="362940"/>
                </a:lnTo>
                <a:lnTo>
                  <a:pt x="291744" y="336257"/>
                </a:lnTo>
                <a:lnTo>
                  <a:pt x="346623" y="226288"/>
                </a:lnTo>
                <a:lnTo>
                  <a:pt x="232638" y="226288"/>
                </a:lnTo>
                <a:lnTo>
                  <a:pt x="115684" y="0"/>
                </a:lnTo>
                <a:close/>
              </a:path>
              <a:path w="459739" h="459105">
                <a:moveTo>
                  <a:pt x="459549" y="0"/>
                </a:moveTo>
                <a:lnTo>
                  <a:pt x="343865" y="0"/>
                </a:lnTo>
                <a:lnTo>
                  <a:pt x="232638" y="226288"/>
                </a:lnTo>
                <a:lnTo>
                  <a:pt x="346623" y="226288"/>
                </a:lnTo>
                <a:lnTo>
                  <a:pt x="459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88014" y="1706447"/>
            <a:ext cx="250984" cy="349568"/>
          </a:xfrm>
          <a:custGeom>
            <a:avLst/>
            <a:gdLst/>
            <a:ahLst/>
            <a:cxnLst/>
            <a:rect l="l" t="t" r="r" b="b"/>
            <a:pathLst>
              <a:path w="334645" h="466089">
                <a:moveTo>
                  <a:pt x="72453" y="323532"/>
                </a:moveTo>
                <a:lnTo>
                  <a:pt x="0" y="385178"/>
                </a:lnTo>
                <a:lnTo>
                  <a:pt x="36917" y="422733"/>
                </a:lnTo>
                <a:lnTo>
                  <a:pt x="78420" y="447714"/>
                </a:lnTo>
                <a:lnTo>
                  <a:pt x="123617" y="461611"/>
                </a:lnTo>
                <a:lnTo>
                  <a:pt x="171615" y="465912"/>
                </a:lnTo>
                <a:lnTo>
                  <a:pt x="222954" y="459778"/>
                </a:lnTo>
                <a:lnTo>
                  <a:pt x="267611" y="441866"/>
                </a:lnTo>
                <a:lnTo>
                  <a:pt x="302872" y="412910"/>
                </a:lnTo>
                <a:lnTo>
                  <a:pt x="326020" y="373644"/>
                </a:lnTo>
                <a:lnTo>
                  <a:pt x="326437" y="371195"/>
                </a:lnTo>
                <a:lnTo>
                  <a:pt x="170345" y="371195"/>
                </a:lnTo>
                <a:lnTo>
                  <a:pt x="141374" y="368038"/>
                </a:lnTo>
                <a:lnTo>
                  <a:pt x="115441" y="358803"/>
                </a:lnTo>
                <a:lnTo>
                  <a:pt x="92487" y="343849"/>
                </a:lnTo>
                <a:lnTo>
                  <a:pt x="72453" y="323532"/>
                </a:lnTo>
                <a:close/>
              </a:path>
              <a:path w="334645" h="466089">
                <a:moveTo>
                  <a:pt x="313790" y="92798"/>
                </a:moveTo>
                <a:lnTo>
                  <a:pt x="157632" y="92798"/>
                </a:lnTo>
                <a:lnTo>
                  <a:pt x="187677" y="96383"/>
                </a:lnTo>
                <a:lnTo>
                  <a:pt x="207292" y="106224"/>
                </a:lnTo>
                <a:lnTo>
                  <a:pt x="217968" y="120954"/>
                </a:lnTo>
                <a:lnTo>
                  <a:pt x="221195" y="139204"/>
                </a:lnTo>
                <a:lnTo>
                  <a:pt x="217720" y="157244"/>
                </a:lnTo>
                <a:lnTo>
                  <a:pt x="207214" y="171534"/>
                </a:lnTo>
                <a:lnTo>
                  <a:pt x="189558" y="180940"/>
                </a:lnTo>
                <a:lnTo>
                  <a:pt x="164630" y="184327"/>
                </a:lnTo>
                <a:lnTo>
                  <a:pt x="101701" y="184327"/>
                </a:lnTo>
                <a:lnTo>
                  <a:pt x="101701" y="269493"/>
                </a:lnTo>
                <a:lnTo>
                  <a:pt x="170992" y="269493"/>
                </a:lnTo>
                <a:lnTo>
                  <a:pt x="199353" y="272921"/>
                </a:lnTo>
                <a:lnTo>
                  <a:pt x="219609" y="282606"/>
                </a:lnTo>
                <a:lnTo>
                  <a:pt x="231762" y="297654"/>
                </a:lnTo>
                <a:lnTo>
                  <a:pt x="235813" y="317169"/>
                </a:lnTo>
                <a:lnTo>
                  <a:pt x="232020" y="338218"/>
                </a:lnTo>
                <a:lnTo>
                  <a:pt x="220243" y="355388"/>
                </a:lnTo>
                <a:lnTo>
                  <a:pt x="199884" y="366956"/>
                </a:lnTo>
                <a:lnTo>
                  <a:pt x="170345" y="371195"/>
                </a:lnTo>
                <a:lnTo>
                  <a:pt x="326437" y="371195"/>
                </a:lnTo>
                <a:lnTo>
                  <a:pt x="334340" y="324802"/>
                </a:lnTo>
                <a:lnTo>
                  <a:pt x="330854" y="293300"/>
                </a:lnTo>
                <a:lnTo>
                  <a:pt x="320278" y="264893"/>
                </a:lnTo>
                <a:lnTo>
                  <a:pt x="302429" y="240063"/>
                </a:lnTo>
                <a:lnTo>
                  <a:pt x="277126" y="219290"/>
                </a:lnTo>
                <a:lnTo>
                  <a:pt x="296290" y="199822"/>
                </a:lnTo>
                <a:lnTo>
                  <a:pt x="309313" y="177017"/>
                </a:lnTo>
                <a:lnTo>
                  <a:pt x="316733" y="151352"/>
                </a:lnTo>
                <a:lnTo>
                  <a:pt x="319087" y="123304"/>
                </a:lnTo>
                <a:lnTo>
                  <a:pt x="313790" y="92798"/>
                </a:lnTo>
                <a:close/>
              </a:path>
              <a:path w="334645" h="466089">
                <a:moveTo>
                  <a:pt x="170992" y="0"/>
                </a:moveTo>
                <a:lnTo>
                  <a:pt x="124049" y="3733"/>
                </a:lnTo>
                <a:lnTo>
                  <a:pt x="81519" y="14616"/>
                </a:lnTo>
                <a:lnTo>
                  <a:pt x="43521" y="32173"/>
                </a:lnTo>
                <a:lnTo>
                  <a:pt x="10172" y="55930"/>
                </a:lnTo>
                <a:lnTo>
                  <a:pt x="64198" y="127114"/>
                </a:lnTo>
                <a:lnTo>
                  <a:pt x="84787" y="112906"/>
                </a:lnTo>
                <a:lnTo>
                  <a:pt x="107343" y="102093"/>
                </a:lnTo>
                <a:lnTo>
                  <a:pt x="131685" y="95212"/>
                </a:lnTo>
                <a:lnTo>
                  <a:pt x="157632" y="92798"/>
                </a:lnTo>
                <a:lnTo>
                  <a:pt x="313790" y="92798"/>
                </a:lnTo>
                <a:lnTo>
                  <a:pt x="311434" y="79234"/>
                </a:lnTo>
                <a:lnTo>
                  <a:pt x="290205" y="44749"/>
                </a:lnTo>
                <a:lnTo>
                  <a:pt x="257993" y="19968"/>
                </a:lnTo>
                <a:lnTo>
                  <a:pt x="217391" y="5012"/>
                </a:lnTo>
                <a:lnTo>
                  <a:pt x="170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00575" y="1712158"/>
            <a:ext cx="256699" cy="338613"/>
          </a:xfrm>
          <a:custGeom>
            <a:avLst/>
            <a:gdLst/>
            <a:ahLst/>
            <a:cxnLst/>
            <a:rect l="l" t="t" r="r" b="b"/>
            <a:pathLst>
              <a:path w="342264" h="451485">
                <a:moveTo>
                  <a:pt x="303822" y="0"/>
                </a:moveTo>
                <a:lnTo>
                  <a:pt x="0" y="0"/>
                </a:lnTo>
                <a:lnTo>
                  <a:pt x="0" y="451294"/>
                </a:lnTo>
                <a:lnTo>
                  <a:pt x="187502" y="451294"/>
                </a:lnTo>
                <a:lnTo>
                  <a:pt x="237494" y="444349"/>
                </a:lnTo>
                <a:lnTo>
                  <a:pt x="280040" y="424712"/>
                </a:lnTo>
                <a:lnTo>
                  <a:pt x="313037" y="394183"/>
                </a:lnTo>
                <a:lnTo>
                  <a:pt x="332601" y="357860"/>
                </a:lnTo>
                <a:lnTo>
                  <a:pt x="101701" y="357860"/>
                </a:lnTo>
                <a:lnTo>
                  <a:pt x="101701" y="256806"/>
                </a:lnTo>
                <a:lnTo>
                  <a:pt x="332263" y="256806"/>
                </a:lnTo>
                <a:lnTo>
                  <a:pt x="313037" y="221111"/>
                </a:lnTo>
                <a:lnTo>
                  <a:pt x="280040" y="190580"/>
                </a:lnTo>
                <a:lnTo>
                  <a:pt x="237494" y="170941"/>
                </a:lnTo>
                <a:lnTo>
                  <a:pt x="187502" y="163995"/>
                </a:lnTo>
                <a:lnTo>
                  <a:pt x="101701" y="163995"/>
                </a:lnTo>
                <a:lnTo>
                  <a:pt x="101701" y="96621"/>
                </a:lnTo>
                <a:lnTo>
                  <a:pt x="303822" y="96621"/>
                </a:lnTo>
                <a:lnTo>
                  <a:pt x="303822" y="0"/>
                </a:lnTo>
                <a:close/>
              </a:path>
              <a:path w="342264" h="451485">
                <a:moveTo>
                  <a:pt x="332263" y="256806"/>
                </a:moveTo>
                <a:lnTo>
                  <a:pt x="186232" y="256806"/>
                </a:lnTo>
                <a:lnTo>
                  <a:pt x="209116" y="260192"/>
                </a:lnTo>
                <a:lnTo>
                  <a:pt x="227229" y="270071"/>
                </a:lnTo>
                <a:lnTo>
                  <a:pt x="239144" y="286028"/>
                </a:lnTo>
                <a:lnTo>
                  <a:pt x="243433" y="307644"/>
                </a:lnTo>
                <a:lnTo>
                  <a:pt x="239144" y="329169"/>
                </a:lnTo>
                <a:lnTo>
                  <a:pt x="227229" y="344911"/>
                </a:lnTo>
                <a:lnTo>
                  <a:pt x="209116" y="354573"/>
                </a:lnTo>
                <a:lnTo>
                  <a:pt x="186232" y="357860"/>
                </a:lnTo>
                <a:lnTo>
                  <a:pt x="332601" y="357860"/>
                </a:lnTo>
                <a:lnTo>
                  <a:pt x="334378" y="354561"/>
                </a:lnTo>
                <a:lnTo>
                  <a:pt x="341960" y="307644"/>
                </a:lnTo>
                <a:lnTo>
                  <a:pt x="334378" y="260732"/>
                </a:lnTo>
                <a:lnTo>
                  <a:pt x="332263" y="2568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68497" y="1712162"/>
            <a:ext cx="358616" cy="338613"/>
          </a:xfrm>
          <a:custGeom>
            <a:avLst/>
            <a:gdLst/>
            <a:ahLst/>
            <a:cxnLst/>
            <a:rect l="l" t="t" r="r" b="b"/>
            <a:pathLst>
              <a:path w="478154" h="451485">
                <a:moveTo>
                  <a:pt x="284759" y="0"/>
                </a:moveTo>
                <a:lnTo>
                  <a:pt x="193217" y="0"/>
                </a:lnTo>
                <a:lnTo>
                  <a:pt x="0" y="451294"/>
                </a:lnTo>
                <a:lnTo>
                  <a:pt x="105511" y="451294"/>
                </a:lnTo>
                <a:lnTo>
                  <a:pt x="145554" y="355955"/>
                </a:lnTo>
                <a:lnTo>
                  <a:pt x="437158" y="355955"/>
                </a:lnTo>
                <a:lnTo>
                  <a:pt x="399602" y="268236"/>
                </a:lnTo>
                <a:lnTo>
                  <a:pt x="181787" y="268236"/>
                </a:lnTo>
                <a:lnTo>
                  <a:pt x="238988" y="132854"/>
                </a:lnTo>
                <a:lnTo>
                  <a:pt x="341639" y="132854"/>
                </a:lnTo>
                <a:lnTo>
                  <a:pt x="284759" y="0"/>
                </a:lnTo>
                <a:close/>
              </a:path>
              <a:path w="478154" h="451485">
                <a:moveTo>
                  <a:pt x="437158" y="355955"/>
                </a:moveTo>
                <a:lnTo>
                  <a:pt x="332422" y="355955"/>
                </a:lnTo>
                <a:lnTo>
                  <a:pt x="372478" y="451294"/>
                </a:lnTo>
                <a:lnTo>
                  <a:pt x="477977" y="451294"/>
                </a:lnTo>
                <a:lnTo>
                  <a:pt x="437158" y="355955"/>
                </a:lnTo>
                <a:close/>
              </a:path>
              <a:path w="478154" h="451485">
                <a:moveTo>
                  <a:pt x="341639" y="132854"/>
                </a:moveTo>
                <a:lnTo>
                  <a:pt x="238988" y="132854"/>
                </a:lnTo>
                <a:lnTo>
                  <a:pt x="295554" y="268236"/>
                </a:lnTo>
                <a:lnTo>
                  <a:pt x="399602" y="268236"/>
                </a:lnTo>
                <a:lnTo>
                  <a:pt x="341639" y="1328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26382" y="1706451"/>
            <a:ext cx="333375" cy="350044"/>
          </a:xfrm>
          <a:custGeom>
            <a:avLst/>
            <a:gdLst/>
            <a:ahLst/>
            <a:cxnLst/>
            <a:rect l="l" t="t" r="r" b="b"/>
            <a:pathLst>
              <a:path w="444500" h="466725">
                <a:moveTo>
                  <a:pt x="233273" y="0"/>
                </a:moveTo>
                <a:lnTo>
                  <a:pt x="186203" y="4756"/>
                </a:lnTo>
                <a:lnTo>
                  <a:pt x="142389" y="18391"/>
                </a:lnTo>
                <a:lnTo>
                  <a:pt x="102760" y="39950"/>
                </a:lnTo>
                <a:lnTo>
                  <a:pt x="68249" y="68481"/>
                </a:lnTo>
                <a:lnTo>
                  <a:pt x="39787" y="103031"/>
                </a:lnTo>
                <a:lnTo>
                  <a:pt x="18303" y="142646"/>
                </a:lnTo>
                <a:lnTo>
                  <a:pt x="4731" y="186373"/>
                </a:lnTo>
                <a:lnTo>
                  <a:pt x="0" y="233260"/>
                </a:lnTo>
                <a:lnTo>
                  <a:pt x="4731" y="280148"/>
                </a:lnTo>
                <a:lnTo>
                  <a:pt x="18303" y="323877"/>
                </a:lnTo>
                <a:lnTo>
                  <a:pt x="39787" y="363494"/>
                </a:lnTo>
                <a:lnTo>
                  <a:pt x="68249" y="398046"/>
                </a:lnTo>
                <a:lnTo>
                  <a:pt x="102760" y="426579"/>
                </a:lnTo>
                <a:lnTo>
                  <a:pt x="142389" y="448141"/>
                </a:lnTo>
                <a:lnTo>
                  <a:pt x="186203" y="461777"/>
                </a:lnTo>
                <a:lnTo>
                  <a:pt x="233273" y="466534"/>
                </a:lnTo>
                <a:lnTo>
                  <a:pt x="287376" y="460788"/>
                </a:lnTo>
                <a:lnTo>
                  <a:pt x="336750" y="444363"/>
                </a:lnTo>
                <a:lnTo>
                  <a:pt x="380175" y="418481"/>
                </a:lnTo>
                <a:lnTo>
                  <a:pt x="416431" y="384363"/>
                </a:lnTo>
                <a:lnTo>
                  <a:pt x="427072" y="368655"/>
                </a:lnTo>
                <a:lnTo>
                  <a:pt x="233273" y="368655"/>
                </a:lnTo>
                <a:lnTo>
                  <a:pt x="191274" y="361592"/>
                </a:lnTo>
                <a:lnTo>
                  <a:pt x="155101" y="342049"/>
                </a:lnTo>
                <a:lnTo>
                  <a:pt x="126770" y="312499"/>
                </a:lnTo>
                <a:lnTo>
                  <a:pt x="108295" y="275412"/>
                </a:lnTo>
                <a:lnTo>
                  <a:pt x="101688" y="233260"/>
                </a:lnTo>
                <a:lnTo>
                  <a:pt x="108295" y="191115"/>
                </a:lnTo>
                <a:lnTo>
                  <a:pt x="126770" y="154032"/>
                </a:lnTo>
                <a:lnTo>
                  <a:pt x="155101" y="124483"/>
                </a:lnTo>
                <a:lnTo>
                  <a:pt x="191274" y="104942"/>
                </a:lnTo>
                <a:lnTo>
                  <a:pt x="233273" y="97878"/>
                </a:lnTo>
                <a:lnTo>
                  <a:pt x="427074" y="97878"/>
                </a:lnTo>
                <a:lnTo>
                  <a:pt x="416431" y="82165"/>
                </a:lnTo>
                <a:lnTo>
                  <a:pt x="380175" y="48047"/>
                </a:lnTo>
                <a:lnTo>
                  <a:pt x="336750" y="22167"/>
                </a:lnTo>
                <a:lnTo>
                  <a:pt x="287376" y="5744"/>
                </a:lnTo>
                <a:lnTo>
                  <a:pt x="233273" y="0"/>
                </a:lnTo>
                <a:close/>
              </a:path>
              <a:path w="444500" h="466725">
                <a:moveTo>
                  <a:pt x="355307" y="294919"/>
                </a:moveTo>
                <a:lnTo>
                  <a:pt x="333468" y="325750"/>
                </a:lnTo>
                <a:lnTo>
                  <a:pt x="305968" y="348951"/>
                </a:lnTo>
                <a:lnTo>
                  <a:pt x="272629" y="363570"/>
                </a:lnTo>
                <a:lnTo>
                  <a:pt x="233273" y="368655"/>
                </a:lnTo>
                <a:lnTo>
                  <a:pt x="427072" y="368655"/>
                </a:lnTo>
                <a:lnTo>
                  <a:pt x="444296" y="343230"/>
                </a:lnTo>
                <a:lnTo>
                  <a:pt x="355307" y="294919"/>
                </a:lnTo>
                <a:close/>
              </a:path>
              <a:path w="444500" h="466725">
                <a:moveTo>
                  <a:pt x="427074" y="97878"/>
                </a:moveTo>
                <a:lnTo>
                  <a:pt x="233273" y="97878"/>
                </a:lnTo>
                <a:lnTo>
                  <a:pt x="272629" y="102963"/>
                </a:lnTo>
                <a:lnTo>
                  <a:pt x="305968" y="117581"/>
                </a:lnTo>
                <a:lnTo>
                  <a:pt x="333468" y="140778"/>
                </a:lnTo>
                <a:lnTo>
                  <a:pt x="355307" y="171602"/>
                </a:lnTo>
                <a:lnTo>
                  <a:pt x="444296" y="123304"/>
                </a:lnTo>
                <a:lnTo>
                  <a:pt x="427074" y="97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81742" y="1706451"/>
            <a:ext cx="333375" cy="350044"/>
          </a:xfrm>
          <a:custGeom>
            <a:avLst/>
            <a:gdLst/>
            <a:ahLst/>
            <a:cxnLst/>
            <a:rect l="l" t="t" r="r" b="b"/>
            <a:pathLst>
              <a:path w="444500" h="466725">
                <a:moveTo>
                  <a:pt x="233260" y="0"/>
                </a:moveTo>
                <a:lnTo>
                  <a:pt x="186195" y="4756"/>
                </a:lnTo>
                <a:lnTo>
                  <a:pt x="142383" y="18391"/>
                </a:lnTo>
                <a:lnTo>
                  <a:pt x="102757" y="39950"/>
                </a:lnTo>
                <a:lnTo>
                  <a:pt x="68248" y="68481"/>
                </a:lnTo>
                <a:lnTo>
                  <a:pt x="39786" y="103031"/>
                </a:lnTo>
                <a:lnTo>
                  <a:pt x="18303" y="142646"/>
                </a:lnTo>
                <a:lnTo>
                  <a:pt x="4731" y="186373"/>
                </a:lnTo>
                <a:lnTo>
                  <a:pt x="0" y="233260"/>
                </a:lnTo>
                <a:lnTo>
                  <a:pt x="4731" y="280148"/>
                </a:lnTo>
                <a:lnTo>
                  <a:pt x="18303" y="323877"/>
                </a:lnTo>
                <a:lnTo>
                  <a:pt x="39786" y="363494"/>
                </a:lnTo>
                <a:lnTo>
                  <a:pt x="68248" y="398046"/>
                </a:lnTo>
                <a:lnTo>
                  <a:pt x="102757" y="426579"/>
                </a:lnTo>
                <a:lnTo>
                  <a:pt x="142383" y="448141"/>
                </a:lnTo>
                <a:lnTo>
                  <a:pt x="186195" y="461777"/>
                </a:lnTo>
                <a:lnTo>
                  <a:pt x="233260" y="466534"/>
                </a:lnTo>
                <a:lnTo>
                  <a:pt x="287369" y="460788"/>
                </a:lnTo>
                <a:lnTo>
                  <a:pt x="336747" y="444363"/>
                </a:lnTo>
                <a:lnTo>
                  <a:pt x="380174" y="418481"/>
                </a:lnTo>
                <a:lnTo>
                  <a:pt x="416431" y="384363"/>
                </a:lnTo>
                <a:lnTo>
                  <a:pt x="427072" y="368655"/>
                </a:lnTo>
                <a:lnTo>
                  <a:pt x="233260" y="368655"/>
                </a:lnTo>
                <a:lnTo>
                  <a:pt x="191268" y="361592"/>
                </a:lnTo>
                <a:lnTo>
                  <a:pt x="155103" y="342049"/>
                </a:lnTo>
                <a:lnTo>
                  <a:pt x="126778" y="312499"/>
                </a:lnTo>
                <a:lnTo>
                  <a:pt x="108306" y="275412"/>
                </a:lnTo>
                <a:lnTo>
                  <a:pt x="101701" y="233260"/>
                </a:lnTo>
                <a:lnTo>
                  <a:pt x="108306" y="191115"/>
                </a:lnTo>
                <a:lnTo>
                  <a:pt x="126778" y="154032"/>
                </a:lnTo>
                <a:lnTo>
                  <a:pt x="155103" y="124483"/>
                </a:lnTo>
                <a:lnTo>
                  <a:pt x="191268" y="104942"/>
                </a:lnTo>
                <a:lnTo>
                  <a:pt x="233260" y="97878"/>
                </a:lnTo>
                <a:lnTo>
                  <a:pt x="427074" y="97878"/>
                </a:lnTo>
                <a:lnTo>
                  <a:pt x="416431" y="82165"/>
                </a:lnTo>
                <a:lnTo>
                  <a:pt x="380174" y="48047"/>
                </a:lnTo>
                <a:lnTo>
                  <a:pt x="336747" y="22167"/>
                </a:lnTo>
                <a:lnTo>
                  <a:pt x="287369" y="5744"/>
                </a:lnTo>
                <a:lnTo>
                  <a:pt x="233260" y="0"/>
                </a:lnTo>
                <a:close/>
              </a:path>
              <a:path w="444500" h="466725">
                <a:moveTo>
                  <a:pt x="355307" y="294919"/>
                </a:moveTo>
                <a:lnTo>
                  <a:pt x="333468" y="325750"/>
                </a:lnTo>
                <a:lnTo>
                  <a:pt x="305966" y="348951"/>
                </a:lnTo>
                <a:lnTo>
                  <a:pt x="272624" y="363570"/>
                </a:lnTo>
                <a:lnTo>
                  <a:pt x="233260" y="368655"/>
                </a:lnTo>
                <a:lnTo>
                  <a:pt x="427072" y="368655"/>
                </a:lnTo>
                <a:lnTo>
                  <a:pt x="444296" y="343230"/>
                </a:lnTo>
                <a:lnTo>
                  <a:pt x="355307" y="294919"/>
                </a:lnTo>
                <a:close/>
              </a:path>
              <a:path w="444500" h="466725">
                <a:moveTo>
                  <a:pt x="427074" y="97878"/>
                </a:moveTo>
                <a:lnTo>
                  <a:pt x="233260" y="97878"/>
                </a:lnTo>
                <a:lnTo>
                  <a:pt x="272624" y="102963"/>
                </a:lnTo>
                <a:lnTo>
                  <a:pt x="305966" y="117581"/>
                </a:lnTo>
                <a:lnTo>
                  <a:pt x="333468" y="140778"/>
                </a:lnTo>
                <a:lnTo>
                  <a:pt x="355307" y="171602"/>
                </a:lnTo>
                <a:lnTo>
                  <a:pt x="444296" y="123304"/>
                </a:lnTo>
                <a:lnTo>
                  <a:pt x="427074" y="97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423156" y="1712156"/>
            <a:ext cx="310515" cy="338613"/>
          </a:xfrm>
          <a:custGeom>
            <a:avLst/>
            <a:gdLst/>
            <a:ahLst/>
            <a:cxnLst/>
            <a:rect l="l" t="t" r="r" b="b"/>
            <a:pathLst>
              <a:path w="414020" h="451485">
                <a:moveTo>
                  <a:pt x="100431" y="0"/>
                </a:moveTo>
                <a:lnTo>
                  <a:pt x="0" y="0"/>
                </a:lnTo>
                <a:lnTo>
                  <a:pt x="0" y="451307"/>
                </a:lnTo>
                <a:lnTo>
                  <a:pt x="100431" y="451307"/>
                </a:lnTo>
                <a:lnTo>
                  <a:pt x="100431" y="249174"/>
                </a:lnTo>
                <a:lnTo>
                  <a:pt x="229192" y="249174"/>
                </a:lnTo>
                <a:lnTo>
                  <a:pt x="199593" y="216763"/>
                </a:lnTo>
                <a:lnTo>
                  <a:pt x="222553" y="188798"/>
                </a:lnTo>
                <a:lnTo>
                  <a:pt x="100431" y="188798"/>
                </a:lnTo>
                <a:lnTo>
                  <a:pt x="100431" y="0"/>
                </a:lnTo>
                <a:close/>
              </a:path>
              <a:path w="414020" h="451485">
                <a:moveTo>
                  <a:pt x="229192" y="249174"/>
                </a:moveTo>
                <a:lnTo>
                  <a:pt x="100431" y="249174"/>
                </a:lnTo>
                <a:lnTo>
                  <a:pt x="284124" y="451307"/>
                </a:lnTo>
                <a:lnTo>
                  <a:pt x="413791" y="451307"/>
                </a:lnTo>
                <a:lnTo>
                  <a:pt x="229192" y="249174"/>
                </a:lnTo>
                <a:close/>
              </a:path>
              <a:path w="414020" h="451485">
                <a:moveTo>
                  <a:pt x="377558" y="0"/>
                </a:moveTo>
                <a:lnTo>
                  <a:pt x="253618" y="0"/>
                </a:lnTo>
                <a:lnTo>
                  <a:pt x="100431" y="188798"/>
                </a:lnTo>
                <a:lnTo>
                  <a:pt x="222553" y="188798"/>
                </a:lnTo>
                <a:lnTo>
                  <a:pt x="377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32953" y="1712160"/>
            <a:ext cx="344805" cy="344329"/>
          </a:xfrm>
          <a:custGeom>
            <a:avLst/>
            <a:gdLst/>
            <a:ahLst/>
            <a:cxnLst/>
            <a:rect l="l" t="t" r="r" b="b"/>
            <a:pathLst>
              <a:path w="459739" h="459105">
                <a:moveTo>
                  <a:pt x="73088" y="360400"/>
                </a:moveTo>
                <a:lnTo>
                  <a:pt x="73088" y="454482"/>
                </a:lnTo>
                <a:lnTo>
                  <a:pt x="85863" y="456516"/>
                </a:lnTo>
                <a:lnTo>
                  <a:pt x="98039" y="457895"/>
                </a:lnTo>
                <a:lnTo>
                  <a:pt x="111884" y="458679"/>
                </a:lnTo>
                <a:lnTo>
                  <a:pt x="129666" y="458927"/>
                </a:lnTo>
                <a:lnTo>
                  <a:pt x="179658" y="451915"/>
                </a:lnTo>
                <a:lnTo>
                  <a:pt x="221668" y="430006"/>
                </a:lnTo>
                <a:lnTo>
                  <a:pt x="258197" y="391890"/>
                </a:lnTo>
                <a:lnTo>
                  <a:pt x="275654" y="362940"/>
                </a:lnTo>
                <a:lnTo>
                  <a:pt x="115049" y="362940"/>
                </a:lnTo>
                <a:lnTo>
                  <a:pt x="104019" y="362811"/>
                </a:lnTo>
                <a:lnTo>
                  <a:pt x="93111" y="362384"/>
                </a:lnTo>
                <a:lnTo>
                  <a:pt x="82682" y="361601"/>
                </a:lnTo>
                <a:lnTo>
                  <a:pt x="73088" y="360400"/>
                </a:lnTo>
                <a:close/>
              </a:path>
              <a:path w="459739" h="459105">
                <a:moveTo>
                  <a:pt x="115684" y="0"/>
                </a:moveTo>
                <a:lnTo>
                  <a:pt x="0" y="0"/>
                </a:lnTo>
                <a:lnTo>
                  <a:pt x="174790" y="338162"/>
                </a:lnTo>
                <a:lnTo>
                  <a:pt x="161433" y="351415"/>
                </a:lnTo>
                <a:lnTo>
                  <a:pt x="147062" y="358890"/>
                </a:lnTo>
                <a:lnTo>
                  <a:pt x="131620" y="362196"/>
                </a:lnTo>
                <a:lnTo>
                  <a:pt x="115049" y="362940"/>
                </a:lnTo>
                <a:lnTo>
                  <a:pt x="275654" y="362940"/>
                </a:lnTo>
                <a:lnTo>
                  <a:pt x="291744" y="336257"/>
                </a:lnTo>
                <a:lnTo>
                  <a:pt x="346623" y="226288"/>
                </a:lnTo>
                <a:lnTo>
                  <a:pt x="232638" y="226288"/>
                </a:lnTo>
                <a:lnTo>
                  <a:pt x="115684" y="0"/>
                </a:lnTo>
                <a:close/>
              </a:path>
              <a:path w="459739" h="459105">
                <a:moveTo>
                  <a:pt x="459549" y="0"/>
                </a:moveTo>
                <a:lnTo>
                  <a:pt x="343865" y="0"/>
                </a:lnTo>
                <a:lnTo>
                  <a:pt x="232638" y="226288"/>
                </a:lnTo>
                <a:lnTo>
                  <a:pt x="346623" y="226288"/>
                </a:lnTo>
                <a:lnTo>
                  <a:pt x="459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088014" y="1706447"/>
            <a:ext cx="250984" cy="349568"/>
          </a:xfrm>
          <a:custGeom>
            <a:avLst/>
            <a:gdLst/>
            <a:ahLst/>
            <a:cxnLst/>
            <a:rect l="l" t="t" r="r" b="b"/>
            <a:pathLst>
              <a:path w="334645" h="466089">
                <a:moveTo>
                  <a:pt x="72453" y="323532"/>
                </a:moveTo>
                <a:lnTo>
                  <a:pt x="0" y="385178"/>
                </a:lnTo>
                <a:lnTo>
                  <a:pt x="36917" y="422733"/>
                </a:lnTo>
                <a:lnTo>
                  <a:pt x="78420" y="447714"/>
                </a:lnTo>
                <a:lnTo>
                  <a:pt x="123617" y="461611"/>
                </a:lnTo>
                <a:lnTo>
                  <a:pt x="171615" y="465912"/>
                </a:lnTo>
                <a:lnTo>
                  <a:pt x="222954" y="459778"/>
                </a:lnTo>
                <a:lnTo>
                  <a:pt x="267611" y="441866"/>
                </a:lnTo>
                <a:lnTo>
                  <a:pt x="302872" y="412910"/>
                </a:lnTo>
                <a:lnTo>
                  <a:pt x="326020" y="373644"/>
                </a:lnTo>
                <a:lnTo>
                  <a:pt x="326437" y="371195"/>
                </a:lnTo>
                <a:lnTo>
                  <a:pt x="170345" y="371195"/>
                </a:lnTo>
                <a:lnTo>
                  <a:pt x="141374" y="368038"/>
                </a:lnTo>
                <a:lnTo>
                  <a:pt x="115441" y="358803"/>
                </a:lnTo>
                <a:lnTo>
                  <a:pt x="92487" y="343849"/>
                </a:lnTo>
                <a:lnTo>
                  <a:pt x="72453" y="323532"/>
                </a:lnTo>
                <a:close/>
              </a:path>
              <a:path w="334645" h="466089">
                <a:moveTo>
                  <a:pt x="313790" y="92798"/>
                </a:moveTo>
                <a:lnTo>
                  <a:pt x="157632" y="92798"/>
                </a:lnTo>
                <a:lnTo>
                  <a:pt x="187677" y="96383"/>
                </a:lnTo>
                <a:lnTo>
                  <a:pt x="207292" y="106224"/>
                </a:lnTo>
                <a:lnTo>
                  <a:pt x="217968" y="120954"/>
                </a:lnTo>
                <a:lnTo>
                  <a:pt x="221195" y="139204"/>
                </a:lnTo>
                <a:lnTo>
                  <a:pt x="217720" y="157244"/>
                </a:lnTo>
                <a:lnTo>
                  <a:pt x="207214" y="171534"/>
                </a:lnTo>
                <a:lnTo>
                  <a:pt x="189558" y="180940"/>
                </a:lnTo>
                <a:lnTo>
                  <a:pt x="164630" y="184327"/>
                </a:lnTo>
                <a:lnTo>
                  <a:pt x="101701" y="184327"/>
                </a:lnTo>
                <a:lnTo>
                  <a:pt x="101701" y="269493"/>
                </a:lnTo>
                <a:lnTo>
                  <a:pt x="170992" y="269493"/>
                </a:lnTo>
                <a:lnTo>
                  <a:pt x="199353" y="272921"/>
                </a:lnTo>
                <a:lnTo>
                  <a:pt x="219609" y="282606"/>
                </a:lnTo>
                <a:lnTo>
                  <a:pt x="231762" y="297654"/>
                </a:lnTo>
                <a:lnTo>
                  <a:pt x="235813" y="317169"/>
                </a:lnTo>
                <a:lnTo>
                  <a:pt x="232020" y="338218"/>
                </a:lnTo>
                <a:lnTo>
                  <a:pt x="220243" y="355388"/>
                </a:lnTo>
                <a:lnTo>
                  <a:pt x="199884" y="366956"/>
                </a:lnTo>
                <a:lnTo>
                  <a:pt x="170345" y="371195"/>
                </a:lnTo>
                <a:lnTo>
                  <a:pt x="326437" y="371195"/>
                </a:lnTo>
                <a:lnTo>
                  <a:pt x="334340" y="324802"/>
                </a:lnTo>
                <a:lnTo>
                  <a:pt x="330854" y="293300"/>
                </a:lnTo>
                <a:lnTo>
                  <a:pt x="320278" y="264893"/>
                </a:lnTo>
                <a:lnTo>
                  <a:pt x="302429" y="240063"/>
                </a:lnTo>
                <a:lnTo>
                  <a:pt x="277126" y="219290"/>
                </a:lnTo>
                <a:lnTo>
                  <a:pt x="296290" y="199822"/>
                </a:lnTo>
                <a:lnTo>
                  <a:pt x="309313" y="177017"/>
                </a:lnTo>
                <a:lnTo>
                  <a:pt x="316733" y="151352"/>
                </a:lnTo>
                <a:lnTo>
                  <a:pt x="319087" y="123304"/>
                </a:lnTo>
                <a:lnTo>
                  <a:pt x="313790" y="92798"/>
                </a:lnTo>
                <a:close/>
              </a:path>
              <a:path w="334645" h="466089">
                <a:moveTo>
                  <a:pt x="170992" y="0"/>
                </a:moveTo>
                <a:lnTo>
                  <a:pt x="124049" y="3733"/>
                </a:lnTo>
                <a:lnTo>
                  <a:pt x="81519" y="14616"/>
                </a:lnTo>
                <a:lnTo>
                  <a:pt x="43521" y="32173"/>
                </a:lnTo>
                <a:lnTo>
                  <a:pt x="10172" y="55930"/>
                </a:lnTo>
                <a:lnTo>
                  <a:pt x="64198" y="127114"/>
                </a:lnTo>
                <a:lnTo>
                  <a:pt x="84787" y="112906"/>
                </a:lnTo>
                <a:lnTo>
                  <a:pt x="107343" y="102093"/>
                </a:lnTo>
                <a:lnTo>
                  <a:pt x="131685" y="95212"/>
                </a:lnTo>
                <a:lnTo>
                  <a:pt x="157632" y="92798"/>
                </a:lnTo>
                <a:lnTo>
                  <a:pt x="313790" y="92798"/>
                </a:lnTo>
                <a:lnTo>
                  <a:pt x="311434" y="79234"/>
                </a:lnTo>
                <a:lnTo>
                  <a:pt x="290205" y="44749"/>
                </a:lnTo>
                <a:lnTo>
                  <a:pt x="257993" y="19968"/>
                </a:lnTo>
                <a:lnTo>
                  <a:pt x="217391" y="5012"/>
                </a:lnTo>
                <a:lnTo>
                  <a:pt x="170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400575" y="1712158"/>
            <a:ext cx="256699" cy="338613"/>
          </a:xfrm>
          <a:custGeom>
            <a:avLst/>
            <a:gdLst/>
            <a:ahLst/>
            <a:cxnLst/>
            <a:rect l="l" t="t" r="r" b="b"/>
            <a:pathLst>
              <a:path w="342264" h="451485">
                <a:moveTo>
                  <a:pt x="303822" y="0"/>
                </a:moveTo>
                <a:lnTo>
                  <a:pt x="0" y="0"/>
                </a:lnTo>
                <a:lnTo>
                  <a:pt x="0" y="451294"/>
                </a:lnTo>
                <a:lnTo>
                  <a:pt x="187502" y="451294"/>
                </a:lnTo>
                <a:lnTo>
                  <a:pt x="237494" y="444349"/>
                </a:lnTo>
                <a:lnTo>
                  <a:pt x="280040" y="424712"/>
                </a:lnTo>
                <a:lnTo>
                  <a:pt x="313037" y="394183"/>
                </a:lnTo>
                <a:lnTo>
                  <a:pt x="332601" y="357860"/>
                </a:lnTo>
                <a:lnTo>
                  <a:pt x="101701" y="357860"/>
                </a:lnTo>
                <a:lnTo>
                  <a:pt x="101701" y="256806"/>
                </a:lnTo>
                <a:lnTo>
                  <a:pt x="332263" y="256806"/>
                </a:lnTo>
                <a:lnTo>
                  <a:pt x="313037" y="221111"/>
                </a:lnTo>
                <a:lnTo>
                  <a:pt x="280040" y="190580"/>
                </a:lnTo>
                <a:lnTo>
                  <a:pt x="237494" y="170941"/>
                </a:lnTo>
                <a:lnTo>
                  <a:pt x="187502" y="163995"/>
                </a:lnTo>
                <a:lnTo>
                  <a:pt x="101701" y="163995"/>
                </a:lnTo>
                <a:lnTo>
                  <a:pt x="101701" y="96621"/>
                </a:lnTo>
                <a:lnTo>
                  <a:pt x="303822" y="96621"/>
                </a:lnTo>
                <a:lnTo>
                  <a:pt x="303822" y="0"/>
                </a:lnTo>
                <a:close/>
              </a:path>
              <a:path w="342264" h="451485">
                <a:moveTo>
                  <a:pt x="332263" y="256806"/>
                </a:moveTo>
                <a:lnTo>
                  <a:pt x="186232" y="256806"/>
                </a:lnTo>
                <a:lnTo>
                  <a:pt x="209116" y="260192"/>
                </a:lnTo>
                <a:lnTo>
                  <a:pt x="227229" y="270071"/>
                </a:lnTo>
                <a:lnTo>
                  <a:pt x="239144" y="286028"/>
                </a:lnTo>
                <a:lnTo>
                  <a:pt x="243433" y="307644"/>
                </a:lnTo>
                <a:lnTo>
                  <a:pt x="239144" y="329169"/>
                </a:lnTo>
                <a:lnTo>
                  <a:pt x="227229" y="344911"/>
                </a:lnTo>
                <a:lnTo>
                  <a:pt x="209116" y="354573"/>
                </a:lnTo>
                <a:lnTo>
                  <a:pt x="186232" y="357860"/>
                </a:lnTo>
                <a:lnTo>
                  <a:pt x="332601" y="357860"/>
                </a:lnTo>
                <a:lnTo>
                  <a:pt x="334378" y="354561"/>
                </a:lnTo>
                <a:lnTo>
                  <a:pt x="341960" y="307644"/>
                </a:lnTo>
                <a:lnTo>
                  <a:pt x="334378" y="260732"/>
                </a:lnTo>
                <a:lnTo>
                  <a:pt x="332263" y="2568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668497" y="1712162"/>
            <a:ext cx="358616" cy="338613"/>
          </a:xfrm>
          <a:custGeom>
            <a:avLst/>
            <a:gdLst/>
            <a:ahLst/>
            <a:cxnLst/>
            <a:rect l="l" t="t" r="r" b="b"/>
            <a:pathLst>
              <a:path w="478154" h="451485">
                <a:moveTo>
                  <a:pt x="284759" y="0"/>
                </a:moveTo>
                <a:lnTo>
                  <a:pt x="193217" y="0"/>
                </a:lnTo>
                <a:lnTo>
                  <a:pt x="0" y="451294"/>
                </a:lnTo>
                <a:lnTo>
                  <a:pt x="105511" y="451294"/>
                </a:lnTo>
                <a:lnTo>
                  <a:pt x="145554" y="355955"/>
                </a:lnTo>
                <a:lnTo>
                  <a:pt x="437158" y="355955"/>
                </a:lnTo>
                <a:lnTo>
                  <a:pt x="399602" y="268236"/>
                </a:lnTo>
                <a:lnTo>
                  <a:pt x="181787" y="268236"/>
                </a:lnTo>
                <a:lnTo>
                  <a:pt x="238988" y="132854"/>
                </a:lnTo>
                <a:lnTo>
                  <a:pt x="341639" y="132854"/>
                </a:lnTo>
                <a:lnTo>
                  <a:pt x="284759" y="0"/>
                </a:lnTo>
                <a:close/>
              </a:path>
              <a:path w="478154" h="451485">
                <a:moveTo>
                  <a:pt x="437158" y="355955"/>
                </a:moveTo>
                <a:lnTo>
                  <a:pt x="332422" y="355955"/>
                </a:lnTo>
                <a:lnTo>
                  <a:pt x="372478" y="451294"/>
                </a:lnTo>
                <a:lnTo>
                  <a:pt x="477977" y="451294"/>
                </a:lnTo>
                <a:lnTo>
                  <a:pt x="437158" y="355955"/>
                </a:lnTo>
                <a:close/>
              </a:path>
              <a:path w="478154" h="451485">
                <a:moveTo>
                  <a:pt x="341639" y="132854"/>
                </a:moveTo>
                <a:lnTo>
                  <a:pt x="238988" y="132854"/>
                </a:lnTo>
                <a:lnTo>
                  <a:pt x="295554" y="268236"/>
                </a:lnTo>
                <a:lnTo>
                  <a:pt x="399602" y="268236"/>
                </a:lnTo>
                <a:lnTo>
                  <a:pt x="341639" y="1328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026382" y="1706451"/>
            <a:ext cx="333375" cy="350044"/>
          </a:xfrm>
          <a:custGeom>
            <a:avLst/>
            <a:gdLst/>
            <a:ahLst/>
            <a:cxnLst/>
            <a:rect l="l" t="t" r="r" b="b"/>
            <a:pathLst>
              <a:path w="444500" h="466725">
                <a:moveTo>
                  <a:pt x="233273" y="0"/>
                </a:moveTo>
                <a:lnTo>
                  <a:pt x="186203" y="4756"/>
                </a:lnTo>
                <a:lnTo>
                  <a:pt x="142389" y="18391"/>
                </a:lnTo>
                <a:lnTo>
                  <a:pt x="102760" y="39950"/>
                </a:lnTo>
                <a:lnTo>
                  <a:pt x="68249" y="68481"/>
                </a:lnTo>
                <a:lnTo>
                  <a:pt x="39787" y="103031"/>
                </a:lnTo>
                <a:lnTo>
                  <a:pt x="18303" y="142646"/>
                </a:lnTo>
                <a:lnTo>
                  <a:pt x="4731" y="186373"/>
                </a:lnTo>
                <a:lnTo>
                  <a:pt x="0" y="233260"/>
                </a:lnTo>
                <a:lnTo>
                  <a:pt x="4731" y="280148"/>
                </a:lnTo>
                <a:lnTo>
                  <a:pt x="18303" y="323877"/>
                </a:lnTo>
                <a:lnTo>
                  <a:pt x="39787" y="363494"/>
                </a:lnTo>
                <a:lnTo>
                  <a:pt x="68249" y="398046"/>
                </a:lnTo>
                <a:lnTo>
                  <a:pt x="102760" y="426579"/>
                </a:lnTo>
                <a:lnTo>
                  <a:pt x="142389" y="448141"/>
                </a:lnTo>
                <a:lnTo>
                  <a:pt x="186203" y="461777"/>
                </a:lnTo>
                <a:lnTo>
                  <a:pt x="233273" y="466534"/>
                </a:lnTo>
                <a:lnTo>
                  <a:pt x="287376" y="460788"/>
                </a:lnTo>
                <a:lnTo>
                  <a:pt x="336750" y="444363"/>
                </a:lnTo>
                <a:lnTo>
                  <a:pt x="380175" y="418481"/>
                </a:lnTo>
                <a:lnTo>
                  <a:pt x="416431" y="384363"/>
                </a:lnTo>
                <a:lnTo>
                  <a:pt x="427072" y="368655"/>
                </a:lnTo>
                <a:lnTo>
                  <a:pt x="233273" y="368655"/>
                </a:lnTo>
                <a:lnTo>
                  <a:pt x="191274" y="361592"/>
                </a:lnTo>
                <a:lnTo>
                  <a:pt x="155101" y="342049"/>
                </a:lnTo>
                <a:lnTo>
                  <a:pt x="126770" y="312499"/>
                </a:lnTo>
                <a:lnTo>
                  <a:pt x="108295" y="275412"/>
                </a:lnTo>
                <a:lnTo>
                  <a:pt x="101688" y="233260"/>
                </a:lnTo>
                <a:lnTo>
                  <a:pt x="108295" y="191115"/>
                </a:lnTo>
                <a:lnTo>
                  <a:pt x="126770" y="154032"/>
                </a:lnTo>
                <a:lnTo>
                  <a:pt x="155101" y="124483"/>
                </a:lnTo>
                <a:lnTo>
                  <a:pt x="191274" y="104942"/>
                </a:lnTo>
                <a:lnTo>
                  <a:pt x="233273" y="97878"/>
                </a:lnTo>
                <a:lnTo>
                  <a:pt x="427074" y="97878"/>
                </a:lnTo>
                <a:lnTo>
                  <a:pt x="416431" y="82165"/>
                </a:lnTo>
                <a:lnTo>
                  <a:pt x="380175" y="48047"/>
                </a:lnTo>
                <a:lnTo>
                  <a:pt x="336750" y="22167"/>
                </a:lnTo>
                <a:lnTo>
                  <a:pt x="287376" y="5744"/>
                </a:lnTo>
                <a:lnTo>
                  <a:pt x="233273" y="0"/>
                </a:lnTo>
                <a:close/>
              </a:path>
              <a:path w="444500" h="466725">
                <a:moveTo>
                  <a:pt x="355307" y="294919"/>
                </a:moveTo>
                <a:lnTo>
                  <a:pt x="333468" y="325750"/>
                </a:lnTo>
                <a:lnTo>
                  <a:pt x="305968" y="348951"/>
                </a:lnTo>
                <a:lnTo>
                  <a:pt x="272629" y="363570"/>
                </a:lnTo>
                <a:lnTo>
                  <a:pt x="233273" y="368655"/>
                </a:lnTo>
                <a:lnTo>
                  <a:pt x="427072" y="368655"/>
                </a:lnTo>
                <a:lnTo>
                  <a:pt x="444296" y="343230"/>
                </a:lnTo>
                <a:lnTo>
                  <a:pt x="355307" y="294919"/>
                </a:lnTo>
                <a:close/>
              </a:path>
              <a:path w="444500" h="466725">
                <a:moveTo>
                  <a:pt x="427074" y="97878"/>
                </a:moveTo>
                <a:lnTo>
                  <a:pt x="233273" y="97878"/>
                </a:lnTo>
                <a:lnTo>
                  <a:pt x="272629" y="102963"/>
                </a:lnTo>
                <a:lnTo>
                  <a:pt x="305968" y="117581"/>
                </a:lnTo>
                <a:lnTo>
                  <a:pt x="333468" y="140778"/>
                </a:lnTo>
                <a:lnTo>
                  <a:pt x="355307" y="171602"/>
                </a:lnTo>
                <a:lnTo>
                  <a:pt x="444296" y="123304"/>
                </a:lnTo>
                <a:lnTo>
                  <a:pt x="427074" y="97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81742" y="1706451"/>
            <a:ext cx="333375" cy="350044"/>
          </a:xfrm>
          <a:custGeom>
            <a:avLst/>
            <a:gdLst/>
            <a:ahLst/>
            <a:cxnLst/>
            <a:rect l="l" t="t" r="r" b="b"/>
            <a:pathLst>
              <a:path w="444500" h="466725">
                <a:moveTo>
                  <a:pt x="233260" y="0"/>
                </a:moveTo>
                <a:lnTo>
                  <a:pt x="186195" y="4756"/>
                </a:lnTo>
                <a:lnTo>
                  <a:pt x="142383" y="18391"/>
                </a:lnTo>
                <a:lnTo>
                  <a:pt x="102757" y="39950"/>
                </a:lnTo>
                <a:lnTo>
                  <a:pt x="68248" y="68481"/>
                </a:lnTo>
                <a:lnTo>
                  <a:pt x="39786" y="103031"/>
                </a:lnTo>
                <a:lnTo>
                  <a:pt x="18303" y="142646"/>
                </a:lnTo>
                <a:lnTo>
                  <a:pt x="4731" y="186373"/>
                </a:lnTo>
                <a:lnTo>
                  <a:pt x="0" y="233260"/>
                </a:lnTo>
                <a:lnTo>
                  <a:pt x="4731" y="280148"/>
                </a:lnTo>
                <a:lnTo>
                  <a:pt x="18303" y="323877"/>
                </a:lnTo>
                <a:lnTo>
                  <a:pt x="39786" y="363494"/>
                </a:lnTo>
                <a:lnTo>
                  <a:pt x="68248" y="398046"/>
                </a:lnTo>
                <a:lnTo>
                  <a:pt x="102757" y="426579"/>
                </a:lnTo>
                <a:lnTo>
                  <a:pt x="142383" y="448141"/>
                </a:lnTo>
                <a:lnTo>
                  <a:pt x="186195" y="461777"/>
                </a:lnTo>
                <a:lnTo>
                  <a:pt x="233260" y="466534"/>
                </a:lnTo>
                <a:lnTo>
                  <a:pt x="287369" y="460788"/>
                </a:lnTo>
                <a:lnTo>
                  <a:pt x="336747" y="444363"/>
                </a:lnTo>
                <a:lnTo>
                  <a:pt x="380174" y="418481"/>
                </a:lnTo>
                <a:lnTo>
                  <a:pt x="416431" y="384363"/>
                </a:lnTo>
                <a:lnTo>
                  <a:pt x="427072" y="368655"/>
                </a:lnTo>
                <a:lnTo>
                  <a:pt x="233260" y="368655"/>
                </a:lnTo>
                <a:lnTo>
                  <a:pt x="191268" y="361592"/>
                </a:lnTo>
                <a:lnTo>
                  <a:pt x="155103" y="342049"/>
                </a:lnTo>
                <a:lnTo>
                  <a:pt x="126778" y="312499"/>
                </a:lnTo>
                <a:lnTo>
                  <a:pt x="108306" y="275412"/>
                </a:lnTo>
                <a:lnTo>
                  <a:pt x="101701" y="233260"/>
                </a:lnTo>
                <a:lnTo>
                  <a:pt x="108306" y="191115"/>
                </a:lnTo>
                <a:lnTo>
                  <a:pt x="126778" y="154032"/>
                </a:lnTo>
                <a:lnTo>
                  <a:pt x="155103" y="124483"/>
                </a:lnTo>
                <a:lnTo>
                  <a:pt x="191268" y="104942"/>
                </a:lnTo>
                <a:lnTo>
                  <a:pt x="233260" y="97878"/>
                </a:lnTo>
                <a:lnTo>
                  <a:pt x="427074" y="97878"/>
                </a:lnTo>
                <a:lnTo>
                  <a:pt x="416431" y="82165"/>
                </a:lnTo>
                <a:lnTo>
                  <a:pt x="380174" y="48047"/>
                </a:lnTo>
                <a:lnTo>
                  <a:pt x="336747" y="22167"/>
                </a:lnTo>
                <a:lnTo>
                  <a:pt x="287369" y="5744"/>
                </a:lnTo>
                <a:lnTo>
                  <a:pt x="233260" y="0"/>
                </a:lnTo>
                <a:close/>
              </a:path>
              <a:path w="444500" h="466725">
                <a:moveTo>
                  <a:pt x="355307" y="294919"/>
                </a:moveTo>
                <a:lnTo>
                  <a:pt x="333468" y="325750"/>
                </a:lnTo>
                <a:lnTo>
                  <a:pt x="305966" y="348951"/>
                </a:lnTo>
                <a:lnTo>
                  <a:pt x="272624" y="363570"/>
                </a:lnTo>
                <a:lnTo>
                  <a:pt x="233260" y="368655"/>
                </a:lnTo>
                <a:lnTo>
                  <a:pt x="427072" y="368655"/>
                </a:lnTo>
                <a:lnTo>
                  <a:pt x="444296" y="343230"/>
                </a:lnTo>
                <a:lnTo>
                  <a:pt x="355307" y="294919"/>
                </a:lnTo>
                <a:close/>
              </a:path>
              <a:path w="444500" h="466725">
                <a:moveTo>
                  <a:pt x="427074" y="97878"/>
                </a:moveTo>
                <a:lnTo>
                  <a:pt x="233260" y="97878"/>
                </a:lnTo>
                <a:lnTo>
                  <a:pt x="272624" y="102963"/>
                </a:lnTo>
                <a:lnTo>
                  <a:pt x="305966" y="117581"/>
                </a:lnTo>
                <a:lnTo>
                  <a:pt x="333468" y="140778"/>
                </a:lnTo>
                <a:lnTo>
                  <a:pt x="355307" y="171602"/>
                </a:lnTo>
                <a:lnTo>
                  <a:pt x="444296" y="123304"/>
                </a:lnTo>
                <a:lnTo>
                  <a:pt x="427074" y="97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887486" y="511354"/>
            <a:ext cx="3827631" cy="1616660"/>
            <a:chOff x="1183314" y="681805"/>
            <a:chExt cx="5103508" cy="2155547"/>
          </a:xfrm>
        </p:grpSpPr>
        <p:sp>
          <p:nvSpPr>
            <p:cNvPr id="6" name="object 6"/>
            <p:cNvSpPr/>
            <p:nvPr/>
          </p:nvSpPr>
          <p:spPr>
            <a:xfrm>
              <a:off x="1183314" y="1415587"/>
              <a:ext cx="1421765" cy="1421765"/>
            </a:xfrm>
            <a:custGeom>
              <a:avLst/>
              <a:gdLst/>
              <a:ahLst/>
              <a:cxnLst/>
              <a:rect l="l" t="t" r="r" b="b"/>
              <a:pathLst>
                <a:path w="1421764" h="1421764">
                  <a:moveTo>
                    <a:pt x="710895" y="0"/>
                  </a:moveTo>
                  <a:lnTo>
                    <a:pt x="662226" y="1640"/>
                  </a:lnTo>
                  <a:lnTo>
                    <a:pt x="614438" y="6490"/>
                  </a:lnTo>
                  <a:lnTo>
                    <a:pt x="567634" y="14443"/>
                  </a:lnTo>
                  <a:lnTo>
                    <a:pt x="521922" y="25395"/>
                  </a:lnTo>
                  <a:lnTo>
                    <a:pt x="477408" y="39239"/>
                  </a:lnTo>
                  <a:lnTo>
                    <a:pt x="434197" y="55869"/>
                  </a:lnTo>
                  <a:lnTo>
                    <a:pt x="392395" y="75179"/>
                  </a:lnTo>
                  <a:lnTo>
                    <a:pt x="352107" y="97064"/>
                  </a:lnTo>
                  <a:lnTo>
                    <a:pt x="313441" y="121418"/>
                  </a:lnTo>
                  <a:lnTo>
                    <a:pt x="276502" y="148134"/>
                  </a:lnTo>
                  <a:lnTo>
                    <a:pt x="241396" y="177107"/>
                  </a:lnTo>
                  <a:lnTo>
                    <a:pt x="208229" y="208230"/>
                  </a:lnTo>
                  <a:lnTo>
                    <a:pt x="177106" y="241399"/>
                  </a:lnTo>
                  <a:lnTo>
                    <a:pt x="148134" y="276507"/>
                  </a:lnTo>
                  <a:lnTo>
                    <a:pt x="121418" y="313448"/>
                  </a:lnTo>
                  <a:lnTo>
                    <a:pt x="97065" y="352117"/>
                  </a:lnTo>
                  <a:lnTo>
                    <a:pt x="75180" y="392407"/>
                  </a:lnTo>
                  <a:lnTo>
                    <a:pt x="55870" y="434213"/>
                  </a:lnTo>
                  <a:lnTo>
                    <a:pt x="39240" y="477428"/>
                  </a:lnTo>
                  <a:lnTo>
                    <a:pt x="25396" y="521947"/>
                  </a:lnTo>
                  <a:lnTo>
                    <a:pt x="14444" y="567665"/>
                  </a:lnTo>
                  <a:lnTo>
                    <a:pt x="6490" y="614474"/>
                  </a:lnTo>
                  <a:lnTo>
                    <a:pt x="1640" y="662270"/>
                  </a:lnTo>
                  <a:lnTo>
                    <a:pt x="0" y="710946"/>
                  </a:lnTo>
                  <a:lnTo>
                    <a:pt x="1640" y="759612"/>
                  </a:lnTo>
                  <a:lnTo>
                    <a:pt x="6490" y="807398"/>
                  </a:lnTo>
                  <a:lnTo>
                    <a:pt x="14444" y="854199"/>
                  </a:lnTo>
                  <a:lnTo>
                    <a:pt x="25396" y="899908"/>
                  </a:lnTo>
                  <a:lnTo>
                    <a:pt x="39240" y="944419"/>
                  </a:lnTo>
                  <a:lnTo>
                    <a:pt x="55870" y="987626"/>
                  </a:lnTo>
                  <a:lnTo>
                    <a:pt x="75180" y="1029424"/>
                  </a:lnTo>
                  <a:lnTo>
                    <a:pt x="97065" y="1069707"/>
                  </a:lnTo>
                  <a:lnTo>
                    <a:pt x="121418" y="1108369"/>
                  </a:lnTo>
                  <a:lnTo>
                    <a:pt x="148134" y="1145304"/>
                  </a:lnTo>
                  <a:lnTo>
                    <a:pt x="177106" y="1180406"/>
                  </a:lnTo>
                  <a:lnTo>
                    <a:pt x="208229" y="1213569"/>
                  </a:lnTo>
                  <a:lnTo>
                    <a:pt x="241396" y="1244687"/>
                  </a:lnTo>
                  <a:lnTo>
                    <a:pt x="276502" y="1273655"/>
                  </a:lnTo>
                  <a:lnTo>
                    <a:pt x="313441" y="1300367"/>
                  </a:lnTo>
                  <a:lnTo>
                    <a:pt x="352107" y="1324716"/>
                  </a:lnTo>
                  <a:lnTo>
                    <a:pt x="392395" y="1346597"/>
                  </a:lnTo>
                  <a:lnTo>
                    <a:pt x="434197" y="1365904"/>
                  </a:lnTo>
                  <a:lnTo>
                    <a:pt x="477408" y="1382531"/>
                  </a:lnTo>
                  <a:lnTo>
                    <a:pt x="521922" y="1396373"/>
                  </a:lnTo>
                  <a:lnTo>
                    <a:pt x="567634" y="1407323"/>
                  </a:lnTo>
                  <a:lnTo>
                    <a:pt x="614438" y="1415275"/>
                  </a:lnTo>
                  <a:lnTo>
                    <a:pt x="662226" y="1420125"/>
                  </a:lnTo>
                  <a:lnTo>
                    <a:pt x="710895" y="1421765"/>
                  </a:lnTo>
                  <a:lnTo>
                    <a:pt x="759563" y="1420125"/>
                  </a:lnTo>
                  <a:lnTo>
                    <a:pt x="807350" y="1415275"/>
                  </a:lnTo>
                  <a:lnTo>
                    <a:pt x="854152" y="1407323"/>
                  </a:lnTo>
                  <a:lnTo>
                    <a:pt x="899861" y="1396373"/>
                  </a:lnTo>
                  <a:lnTo>
                    <a:pt x="944373" y="1382531"/>
                  </a:lnTo>
                  <a:lnTo>
                    <a:pt x="987581" y="1365904"/>
                  </a:lnTo>
                  <a:lnTo>
                    <a:pt x="1029379" y="1346597"/>
                  </a:lnTo>
                  <a:lnTo>
                    <a:pt x="1069662" y="1324716"/>
                  </a:lnTo>
                  <a:lnTo>
                    <a:pt x="1108324" y="1300367"/>
                  </a:lnTo>
                  <a:lnTo>
                    <a:pt x="1145258" y="1273655"/>
                  </a:lnTo>
                  <a:lnTo>
                    <a:pt x="1180360" y="1244687"/>
                  </a:lnTo>
                  <a:lnTo>
                    <a:pt x="1213523" y="1213569"/>
                  </a:lnTo>
                  <a:lnTo>
                    <a:pt x="1244641" y="1180406"/>
                  </a:lnTo>
                  <a:lnTo>
                    <a:pt x="1273608" y="1145304"/>
                  </a:lnTo>
                  <a:lnTo>
                    <a:pt x="1300319" y="1108369"/>
                  </a:lnTo>
                  <a:lnTo>
                    <a:pt x="1324668" y="1069707"/>
                  </a:lnTo>
                  <a:lnTo>
                    <a:pt x="1346548" y="1029424"/>
                  </a:lnTo>
                  <a:lnTo>
                    <a:pt x="1365855" y="987626"/>
                  </a:lnTo>
                  <a:lnTo>
                    <a:pt x="1382482" y="944419"/>
                  </a:lnTo>
                  <a:lnTo>
                    <a:pt x="1396323" y="899908"/>
                  </a:lnTo>
                  <a:lnTo>
                    <a:pt x="1407273" y="854199"/>
                  </a:lnTo>
                  <a:lnTo>
                    <a:pt x="1415225" y="807398"/>
                  </a:lnTo>
                  <a:lnTo>
                    <a:pt x="1420074" y="759612"/>
                  </a:lnTo>
                  <a:lnTo>
                    <a:pt x="1421714" y="710946"/>
                  </a:lnTo>
                  <a:lnTo>
                    <a:pt x="1420074" y="662270"/>
                  </a:lnTo>
                  <a:lnTo>
                    <a:pt x="1415225" y="614474"/>
                  </a:lnTo>
                  <a:lnTo>
                    <a:pt x="1407273" y="567665"/>
                  </a:lnTo>
                  <a:lnTo>
                    <a:pt x="1396323" y="521947"/>
                  </a:lnTo>
                  <a:lnTo>
                    <a:pt x="1382482" y="477428"/>
                  </a:lnTo>
                  <a:lnTo>
                    <a:pt x="1365855" y="434213"/>
                  </a:lnTo>
                  <a:lnTo>
                    <a:pt x="1346548" y="392407"/>
                  </a:lnTo>
                  <a:lnTo>
                    <a:pt x="1324668" y="352117"/>
                  </a:lnTo>
                  <a:lnTo>
                    <a:pt x="1300319" y="313448"/>
                  </a:lnTo>
                  <a:lnTo>
                    <a:pt x="1273608" y="276507"/>
                  </a:lnTo>
                  <a:lnTo>
                    <a:pt x="1244641" y="241399"/>
                  </a:lnTo>
                  <a:lnTo>
                    <a:pt x="1213523" y="208230"/>
                  </a:lnTo>
                  <a:lnTo>
                    <a:pt x="1180360" y="177107"/>
                  </a:lnTo>
                  <a:lnTo>
                    <a:pt x="1145258" y="148134"/>
                  </a:lnTo>
                  <a:lnTo>
                    <a:pt x="1108324" y="121418"/>
                  </a:lnTo>
                  <a:lnTo>
                    <a:pt x="1069662" y="97064"/>
                  </a:lnTo>
                  <a:lnTo>
                    <a:pt x="1029379" y="75179"/>
                  </a:lnTo>
                  <a:lnTo>
                    <a:pt x="987581" y="55869"/>
                  </a:lnTo>
                  <a:lnTo>
                    <a:pt x="944373" y="39239"/>
                  </a:lnTo>
                  <a:lnTo>
                    <a:pt x="899861" y="25395"/>
                  </a:lnTo>
                  <a:lnTo>
                    <a:pt x="854152" y="14443"/>
                  </a:lnTo>
                  <a:lnTo>
                    <a:pt x="807350" y="6490"/>
                  </a:lnTo>
                  <a:lnTo>
                    <a:pt x="759563" y="1640"/>
                  </a:lnTo>
                  <a:lnTo>
                    <a:pt x="7108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894210" y="681805"/>
              <a:ext cx="1438275" cy="1445260"/>
            </a:xfrm>
            <a:custGeom>
              <a:avLst/>
              <a:gdLst/>
              <a:ahLst/>
              <a:cxnLst/>
              <a:rect l="l" t="t" r="r" b="b"/>
              <a:pathLst>
                <a:path w="1438275" h="1445260">
                  <a:moveTo>
                    <a:pt x="1437728" y="0"/>
                  </a:moveTo>
                  <a:lnTo>
                    <a:pt x="0" y="0"/>
                  </a:lnTo>
                  <a:lnTo>
                    <a:pt x="0" y="1444726"/>
                  </a:lnTo>
                  <a:lnTo>
                    <a:pt x="368998" y="836942"/>
                  </a:lnTo>
                  <a:lnTo>
                    <a:pt x="929551" y="836942"/>
                  </a:lnTo>
                  <a:lnTo>
                    <a:pt x="1437728" y="0"/>
                  </a:lnTo>
                  <a:close/>
                </a:path>
              </a:pathLst>
            </a:custGeom>
            <a:solidFill>
              <a:srgbClr val="CD3B3B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230878" y="1791810"/>
              <a:ext cx="101600" cy="177800"/>
            </a:xfrm>
            <a:custGeom>
              <a:avLst/>
              <a:gdLst/>
              <a:ahLst/>
              <a:cxnLst/>
              <a:rect l="l" t="t" r="r" b="b"/>
              <a:pathLst>
                <a:path w="101600" h="177800">
                  <a:moveTo>
                    <a:pt x="0" y="177800"/>
                  </a:moveTo>
                  <a:lnTo>
                    <a:pt x="101066" y="177800"/>
                  </a:lnTo>
                  <a:lnTo>
                    <a:pt x="101066" y="0"/>
                  </a:lnTo>
                  <a:lnTo>
                    <a:pt x="0" y="0"/>
                  </a:lnTo>
                  <a:lnTo>
                    <a:pt x="0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230878" y="1695289"/>
              <a:ext cx="384175" cy="96520"/>
            </a:xfrm>
            <a:custGeom>
              <a:avLst/>
              <a:gdLst/>
              <a:ahLst/>
              <a:cxnLst/>
              <a:rect l="l" t="t" r="r" b="b"/>
              <a:pathLst>
                <a:path w="384175" h="96519">
                  <a:moveTo>
                    <a:pt x="0" y="96520"/>
                  </a:moveTo>
                  <a:lnTo>
                    <a:pt x="383908" y="96520"/>
                  </a:lnTo>
                  <a:lnTo>
                    <a:pt x="383908" y="0"/>
                  </a:lnTo>
                  <a:lnTo>
                    <a:pt x="0" y="0"/>
                  </a:lnTo>
                  <a:lnTo>
                    <a:pt x="0" y="96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230878" y="1518760"/>
              <a:ext cx="101600" cy="176530"/>
            </a:xfrm>
            <a:custGeom>
              <a:avLst/>
              <a:gdLst/>
              <a:ahLst/>
              <a:cxnLst/>
              <a:rect l="l" t="t" r="r" b="b"/>
              <a:pathLst>
                <a:path w="101600" h="176530">
                  <a:moveTo>
                    <a:pt x="0" y="176530"/>
                  </a:moveTo>
                  <a:lnTo>
                    <a:pt x="101066" y="176530"/>
                  </a:lnTo>
                  <a:lnTo>
                    <a:pt x="101066" y="0"/>
                  </a:lnTo>
                  <a:lnTo>
                    <a:pt x="0" y="0"/>
                  </a:lnTo>
                  <a:lnTo>
                    <a:pt x="0" y="176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513720" y="1791441"/>
              <a:ext cx="101600" cy="179070"/>
            </a:xfrm>
            <a:custGeom>
              <a:avLst/>
              <a:gdLst/>
              <a:ahLst/>
              <a:cxnLst/>
              <a:rect l="l" t="t" r="r" b="b"/>
              <a:pathLst>
                <a:path w="101600" h="179069">
                  <a:moveTo>
                    <a:pt x="101066" y="0"/>
                  </a:moveTo>
                  <a:lnTo>
                    <a:pt x="0" y="0"/>
                  </a:lnTo>
                  <a:lnTo>
                    <a:pt x="0" y="178612"/>
                  </a:lnTo>
                  <a:lnTo>
                    <a:pt x="101066" y="178612"/>
                  </a:lnTo>
                  <a:lnTo>
                    <a:pt x="101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513720" y="1518760"/>
              <a:ext cx="101600" cy="177165"/>
            </a:xfrm>
            <a:custGeom>
              <a:avLst/>
              <a:gdLst/>
              <a:ahLst/>
              <a:cxnLst/>
              <a:rect l="l" t="t" r="r" b="b"/>
              <a:pathLst>
                <a:path w="101600" h="177164">
                  <a:moveTo>
                    <a:pt x="101066" y="0"/>
                  </a:moveTo>
                  <a:lnTo>
                    <a:pt x="0" y="0"/>
                  </a:lnTo>
                  <a:lnTo>
                    <a:pt x="0" y="176707"/>
                  </a:lnTo>
                  <a:lnTo>
                    <a:pt x="101066" y="176707"/>
                  </a:lnTo>
                  <a:lnTo>
                    <a:pt x="101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687536" y="1511141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33273" y="0"/>
                  </a:moveTo>
                  <a:lnTo>
                    <a:pt x="186203" y="4756"/>
                  </a:lnTo>
                  <a:lnTo>
                    <a:pt x="142389" y="18391"/>
                  </a:lnTo>
                  <a:lnTo>
                    <a:pt x="102760" y="39950"/>
                  </a:lnTo>
                  <a:lnTo>
                    <a:pt x="68249" y="68481"/>
                  </a:lnTo>
                  <a:lnTo>
                    <a:pt x="39787" y="103031"/>
                  </a:lnTo>
                  <a:lnTo>
                    <a:pt x="18303" y="142646"/>
                  </a:lnTo>
                  <a:lnTo>
                    <a:pt x="4731" y="186373"/>
                  </a:lnTo>
                  <a:lnTo>
                    <a:pt x="0" y="233260"/>
                  </a:lnTo>
                  <a:lnTo>
                    <a:pt x="4731" y="280148"/>
                  </a:lnTo>
                  <a:lnTo>
                    <a:pt x="18303" y="323877"/>
                  </a:lnTo>
                  <a:lnTo>
                    <a:pt x="39787" y="363494"/>
                  </a:lnTo>
                  <a:lnTo>
                    <a:pt x="68249" y="398046"/>
                  </a:lnTo>
                  <a:lnTo>
                    <a:pt x="102760" y="426579"/>
                  </a:lnTo>
                  <a:lnTo>
                    <a:pt x="142389" y="448141"/>
                  </a:lnTo>
                  <a:lnTo>
                    <a:pt x="186203" y="461777"/>
                  </a:lnTo>
                  <a:lnTo>
                    <a:pt x="233273" y="466534"/>
                  </a:lnTo>
                  <a:lnTo>
                    <a:pt x="280161" y="461777"/>
                  </a:lnTo>
                  <a:lnTo>
                    <a:pt x="323890" y="448141"/>
                  </a:lnTo>
                  <a:lnTo>
                    <a:pt x="363507" y="426579"/>
                  </a:lnTo>
                  <a:lnTo>
                    <a:pt x="398059" y="398046"/>
                  </a:lnTo>
                  <a:lnTo>
                    <a:pt x="422330" y="368655"/>
                  </a:lnTo>
                  <a:lnTo>
                    <a:pt x="233273" y="368655"/>
                  </a:lnTo>
                  <a:lnTo>
                    <a:pt x="191275" y="361592"/>
                  </a:lnTo>
                  <a:lnTo>
                    <a:pt x="155106" y="342049"/>
                  </a:lnTo>
                  <a:lnTo>
                    <a:pt x="126778" y="312499"/>
                  </a:lnTo>
                  <a:lnTo>
                    <a:pt x="108306" y="275412"/>
                  </a:lnTo>
                  <a:lnTo>
                    <a:pt x="101701" y="233260"/>
                  </a:lnTo>
                  <a:lnTo>
                    <a:pt x="108306" y="191115"/>
                  </a:lnTo>
                  <a:lnTo>
                    <a:pt x="126778" y="154032"/>
                  </a:lnTo>
                  <a:lnTo>
                    <a:pt x="155106" y="124483"/>
                  </a:lnTo>
                  <a:lnTo>
                    <a:pt x="191275" y="104942"/>
                  </a:lnTo>
                  <a:lnTo>
                    <a:pt x="233273" y="97878"/>
                  </a:lnTo>
                  <a:lnTo>
                    <a:pt x="422337" y="97878"/>
                  </a:lnTo>
                  <a:lnTo>
                    <a:pt x="398059" y="68481"/>
                  </a:lnTo>
                  <a:lnTo>
                    <a:pt x="363507" y="39950"/>
                  </a:lnTo>
                  <a:lnTo>
                    <a:pt x="323890" y="18391"/>
                  </a:lnTo>
                  <a:lnTo>
                    <a:pt x="280161" y="4756"/>
                  </a:lnTo>
                  <a:lnTo>
                    <a:pt x="233273" y="0"/>
                  </a:lnTo>
                  <a:close/>
                </a:path>
                <a:path w="466725" h="466725">
                  <a:moveTo>
                    <a:pt x="422337" y="97878"/>
                  </a:moveTo>
                  <a:lnTo>
                    <a:pt x="233273" y="97878"/>
                  </a:lnTo>
                  <a:lnTo>
                    <a:pt x="274957" y="104942"/>
                  </a:lnTo>
                  <a:lnTo>
                    <a:pt x="310937" y="124483"/>
                  </a:lnTo>
                  <a:lnTo>
                    <a:pt x="339170" y="154032"/>
                  </a:lnTo>
                  <a:lnTo>
                    <a:pt x="357609" y="191115"/>
                  </a:lnTo>
                  <a:lnTo>
                    <a:pt x="364210" y="233260"/>
                  </a:lnTo>
                  <a:lnTo>
                    <a:pt x="357609" y="275412"/>
                  </a:lnTo>
                  <a:lnTo>
                    <a:pt x="339170" y="312499"/>
                  </a:lnTo>
                  <a:lnTo>
                    <a:pt x="310937" y="342049"/>
                  </a:lnTo>
                  <a:lnTo>
                    <a:pt x="274957" y="361592"/>
                  </a:lnTo>
                  <a:lnTo>
                    <a:pt x="233273" y="368655"/>
                  </a:lnTo>
                  <a:lnTo>
                    <a:pt x="422330" y="368655"/>
                  </a:lnTo>
                  <a:lnTo>
                    <a:pt x="426592" y="363494"/>
                  </a:lnTo>
                  <a:lnTo>
                    <a:pt x="448154" y="323877"/>
                  </a:lnTo>
                  <a:lnTo>
                    <a:pt x="461790" y="280148"/>
                  </a:lnTo>
                  <a:lnTo>
                    <a:pt x="466547" y="233260"/>
                  </a:lnTo>
                  <a:lnTo>
                    <a:pt x="461790" y="186373"/>
                  </a:lnTo>
                  <a:lnTo>
                    <a:pt x="448154" y="142646"/>
                  </a:lnTo>
                  <a:lnTo>
                    <a:pt x="426592" y="103031"/>
                  </a:lnTo>
                  <a:lnTo>
                    <a:pt x="422337" y="97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226814" y="1518762"/>
              <a:ext cx="447040" cy="553720"/>
            </a:xfrm>
            <a:custGeom>
              <a:avLst/>
              <a:gdLst/>
              <a:ahLst/>
              <a:cxnLst/>
              <a:rect l="l" t="t" r="r" b="b"/>
              <a:pathLst>
                <a:path w="447039" h="553719">
                  <a:moveTo>
                    <a:pt x="101714" y="0"/>
                  </a:moveTo>
                  <a:lnTo>
                    <a:pt x="0" y="0"/>
                  </a:lnTo>
                  <a:lnTo>
                    <a:pt x="0" y="451294"/>
                  </a:lnTo>
                  <a:lnTo>
                    <a:pt x="304469" y="451294"/>
                  </a:lnTo>
                  <a:lnTo>
                    <a:pt x="253974" y="553135"/>
                  </a:lnTo>
                  <a:lnTo>
                    <a:pt x="349059" y="553135"/>
                  </a:lnTo>
                  <a:lnTo>
                    <a:pt x="446811" y="354672"/>
                  </a:lnTo>
                  <a:lnTo>
                    <a:pt x="101714" y="354672"/>
                  </a:lnTo>
                  <a:lnTo>
                    <a:pt x="101714" y="0"/>
                  </a:lnTo>
                  <a:close/>
                </a:path>
                <a:path w="447039" h="553719">
                  <a:moveTo>
                    <a:pt x="364845" y="0"/>
                  </a:moveTo>
                  <a:lnTo>
                    <a:pt x="263156" y="0"/>
                  </a:lnTo>
                  <a:lnTo>
                    <a:pt x="263156" y="354672"/>
                  </a:lnTo>
                  <a:lnTo>
                    <a:pt x="364845" y="354672"/>
                  </a:lnTo>
                  <a:lnTo>
                    <a:pt x="364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230874" y="2282875"/>
              <a:ext cx="414020" cy="451484"/>
            </a:xfrm>
            <a:custGeom>
              <a:avLst/>
              <a:gdLst/>
              <a:ahLst/>
              <a:cxnLst/>
              <a:rect l="l" t="t" r="r" b="b"/>
              <a:pathLst>
                <a:path w="414020" h="451485">
                  <a:moveTo>
                    <a:pt x="100431" y="0"/>
                  </a:moveTo>
                  <a:lnTo>
                    <a:pt x="0" y="0"/>
                  </a:lnTo>
                  <a:lnTo>
                    <a:pt x="0" y="451307"/>
                  </a:lnTo>
                  <a:lnTo>
                    <a:pt x="100431" y="451307"/>
                  </a:lnTo>
                  <a:lnTo>
                    <a:pt x="100431" y="249174"/>
                  </a:lnTo>
                  <a:lnTo>
                    <a:pt x="229192" y="249174"/>
                  </a:lnTo>
                  <a:lnTo>
                    <a:pt x="199593" y="216763"/>
                  </a:lnTo>
                  <a:lnTo>
                    <a:pt x="222553" y="188798"/>
                  </a:lnTo>
                  <a:lnTo>
                    <a:pt x="100431" y="188798"/>
                  </a:lnTo>
                  <a:lnTo>
                    <a:pt x="100431" y="0"/>
                  </a:lnTo>
                  <a:close/>
                </a:path>
                <a:path w="414020" h="451485">
                  <a:moveTo>
                    <a:pt x="229192" y="249174"/>
                  </a:moveTo>
                  <a:lnTo>
                    <a:pt x="100431" y="249174"/>
                  </a:lnTo>
                  <a:lnTo>
                    <a:pt x="284124" y="451307"/>
                  </a:lnTo>
                  <a:lnTo>
                    <a:pt x="413791" y="451307"/>
                  </a:lnTo>
                  <a:lnTo>
                    <a:pt x="229192" y="249174"/>
                  </a:lnTo>
                  <a:close/>
                </a:path>
                <a:path w="414020" h="451485">
                  <a:moveTo>
                    <a:pt x="377558" y="0"/>
                  </a:moveTo>
                  <a:lnTo>
                    <a:pt x="253618" y="0"/>
                  </a:lnTo>
                  <a:lnTo>
                    <a:pt x="100431" y="188798"/>
                  </a:lnTo>
                  <a:lnTo>
                    <a:pt x="222553" y="188798"/>
                  </a:lnTo>
                  <a:lnTo>
                    <a:pt x="377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643937" y="2282879"/>
              <a:ext cx="459740" cy="459105"/>
            </a:xfrm>
            <a:custGeom>
              <a:avLst/>
              <a:gdLst/>
              <a:ahLst/>
              <a:cxnLst/>
              <a:rect l="l" t="t" r="r" b="b"/>
              <a:pathLst>
                <a:path w="459739" h="459105">
                  <a:moveTo>
                    <a:pt x="73088" y="360400"/>
                  </a:moveTo>
                  <a:lnTo>
                    <a:pt x="73088" y="454482"/>
                  </a:lnTo>
                  <a:lnTo>
                    <a:pt x="85863" y="456516"/>
                  </a:lnTo>
                  <a:lnTo>
                    <a:pt x="98039" y="457895"/>
                  </a:lnTo>
                  <a:lnTo>
                    <a:pt x="111884" y="458679"/>
                  </a:lnTo>
                  <a:lnTo>
                    <a:pt x="129666" y="458927"/>
                  </a:lnTo>
                  <a:lnTo>
                    <a:pt x="179658" y="451915"/>
                  </a:lnTo>
                  <a:lnTo>
                    <a:pt x="221668" y="430006"/>
                  </a:lnTo>
                  <a:lnTo>
                    <a:pt x="258197" y="391890"/>
                  </a:lnTo>
                  <a:lnTo>
                    <a:pt x="275654" y="362940"/>
                  </a:lnTo>
                  <a:lnTo>
                    <a:pt x="115049" y="362940"/>
                  </a:lnTo>
                  <a:lnTo>
                    <a:pt x="104019" y="362811"/>
                  </a:lnTo>
                  <a:lnTo>
                    <a:pt x="93111" y="362384"/>
                  </a:lnTo>
                  <a:lnTo>
                    <a:pt x="82682" y="361601"/>
                  </a:lnTo>
                  <a:lnTo>
                    <a:pt x="73088" y="360400"/>
                  </a:lnTo>
                  <a:close/>
                </a:path>
                <a:path w="459739" h="459105">
                  <a:moveTo>
                    <a:pt x="115684" y="0"/>
                  </a:moveTo>
                  <a:lnTo>
                    <a:pt x="0" y="0"/>
                  </a:lnTo>
                  <a:lnTo>
                    <a:pt x="174790" y="338162"/>
                  </a:lnTo>
                  <a:lnTo>
                    <a:pt x="161433" y="351415"/>
                  </a:lnTo>
                  <a:lnTo>
                    <a:pt x="147062" y="358890"/>
                  </a:lnTo>
                  <a:lnTo>
                    <a:pt x="131620" y="362196"/>
                  </a:lnTo>
                  <a:lnTo>
                    <a:pt x="115049" y="362940"/>
                  </a:lnTo>
                  <a:lnTo>
                    <a:pt x="275654" y="362940"/>
                  </a:lnTo>
                  <a:lnTo>
                    <a:pt x="291744" y="336257"/>
                  </a:lnTo>
                  <a:lnTo>
                    <a:pt x="346623" y="226288"/>
                  </a:lnTo>
                  <a:lnTo>
                    <a:pt x="232638" y="226288"/>
                  </a:lnTo>
                  <a:lnTo>
                    <a:pt x="115684" y="0"/>
                  </a:lnTo>
                  <a:close/>
                </a:path>
                <a:path w="459739" h="459105">
                  <a:moveTo>
                    <a:pt x="459549" y="0"/>
                  </a:moveTo>
                  <a:lnTo>
                    <a:pt x="343865" y="0"/>
                  </a:lnTo>
                  <a:lnTo>
                    <a:pt x="232638" y="226288"/>
                  </a:lnTo>
                  <a:lnTo>
                    <a:pt x="346623" y="226288"/>
                  </a:lnTo>
                  <a:lnTo>
                    <a:pt x="4595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117352" y="2275263"/>
              <a:ext cx="334645" cy="466090"/>
            </a:xfrm>
            <a:custGeom>
              <a:avLst/>
              <a:gdLst/>
              <a:ahLst/>
              <a:cxnLst/>
              <a:rect l="l" t="t" r="r" b="b"/>
              <a:pathLst>
                <a:path w="334645" h="466089">
                  <a:moveTo>
                    <a:pt x="72453" y="323532"/>
                  </a:moveTo>
                  <a:lnTo>
                    <a:pt x="0" y="385178"/>
                  </a:lnTo>
                  <a:lnTo>
                    <a:pt x="36917" y="422733"/>
                  </a:lnTo>
                  <a:lnTo>
                    <a:pt x="78420" y="447714"/>
                  </a:lnTo>
                  <a:lnTo>
                    <a:pt x="123617" y="461611"/>
                  </a:lnTo>
                  <a:lnTo>
                    <a:pt x="171615" y="465912"/>
                  </a:lnTo>
                  <a:lnTo>
                    <a:pt x="222954" y="459778"/>
                  </a:lnTo>
                  <a:lnTo>
                    <a:pt x="267611" y="441866"/>
                  </a:lnTo>
                  <a:lnTo>
                    <a:pt x="302872" y="412910"/>
                  </a:lnTo>
                  <a:lnTo>
                    <a:pt x="326020" y="373644"/>
                  </a:lnTo>
                  <a:lnTo>
                    <a:pt x="326437" y="371195"/>
                  </a:lnTo>
                  <a:lnTo>
                    <a:pt x="170345" y="371195"/>
                  </a:lnTo>
                  <a:lnTo>
                    <a:pt x="141374" y="368038"/>
                  </a:lnTo>
                  <a:lnTo>
                    <a:pt x="115441" y="358803"/>
                  </a:lnTo>
                  <a:lnTo>
                    <a:pt x="92487" y="343849"/>
                  </a:lnTo>
                  <a:lnTo>
                    <a:pt x="72453" y="323532"/>
                  </a:lnTo>
                  <a:close/>
                </a:path>
                <a:path w="334645" h="466089">
                  <a:moveTo>
                    <a:pt x="313790" y="92798"/>
                  </a:moveTo>
                  <a:lnTo>
                    <a:pt x="157632" y="92798"/>
                  </a:lnTo>
                  <a:lnTo>
                    <a:pt x="187677" y="96383"/>
                  </a:lnTo>
                  <a:lnTo>
                    <a:pt x="207292" y="106224"/>
                  </a:lnTo>
                  <a:lnTo>
                    <a:pt x="217968" y="120954"/>
                  </a:lnTo>
                  <a:lnTo>
                    <a:pt x="221195" y="139204"/>
                  </a:lnTo>
                  <a:lnTo>
                    <a:pt x="217720" y="157244"/>
                  </a:lnTo>
                  <a:lnTo>
                    <a:pt x="207214" y="171534"/>
                  </a:lnTo>
                  <a:lnTo>
                    <a:pt x="189558" y="180940"/>
                  </a:lnTo>
                  <a:lnTo>
                    <a:pt x="164630" y="184327"/>
                  </a:lnTo>
                  <a:lnTo>
                    <a:pt x="101701" y="184327"/>
                  </a:lnTo>
                  <a:lnTo>
                    <a:pt x="101701" y="269493"/>
                  </a:lnTo>
                  <a:lnTo>
                    <a:pt x="170992" y="269493"/>
                  </a:lnTo>
                  <a:lnTo>
                    <a:pt x="199353" y="272921"/>
                  </a:lnTo>
                  <a:lnTo>
                    <a:pt x="219609" y="282606"/>
                  </a:lnTo>
                  <a:lnTo>
                    <a:pt x="231762" y="297654"/>
                  </a:lnTo>
                  <a:lnTo>
                    <a:pt x="235813" y="317169"/>
                  </a:lnTo>
                  <a:lnTo>
                    <a:pt x="232020" y="338218"/>
                  </a:lnTo>
                  <a:lnTo>
                    <a:pt x="220243" y="355388"/>
                  </a:lnTo>
                  <a:lnTo>
                    <a:pt x="199884" y="366956"/>
                  </a:lnTo>
                  <a:lnTo>
                    <a:pt x="170345" y="371195"/>
                  </a:lnTo>
                  <a:lnTo>
                    <a:pt x="326437" y="371195"/>
                  </a:lnTo>
                  <a:lnTo>
                    <a:pt x="334340" y="324802"/>
                  </a:lnTo>
                  <a:lnTo>
                    <a:pt x="330854" y="293300"/>
                  </a:lnTo>
                  <a:lnTo>
                    <a:pt x="320278" y="264893"/>
                  </a:lnTo>
                  <a:lnTo>
                    <a:pt x="302429" y="240063"/>
                  </a:lnTo>
                  <a:lnTo>
                    <a:pt x="277126" y="219290"/>
                  </a:lnTo>
                  <a:lnTo>
                    <a:pt x="296290" y="199822"/>
                  </a:lnTo>
                  <a:lnTo>
                    <a:pt x="309313" y="177017"/>
                  </a:lnTo>
                  <a:lnTo>
                    <a:pt x="316733" y="151352"/>
                  </a:lnTo>
                  <a:lnTo>
                    <a:pt x="319087" y="123304"/>
                  </a:lnTo>
                  <a:lnTo>
                    <a:pt x="313790" y="92798"/>
                  </a:lnTo>
                  <a:close/>
                </a:path>
                <a:path w="334645" h="466089">
                  <a:moveTo>
                    <a:pt x="170992" y="0"/>
                  </a:moveTo>
                  <a:lnTo>
                    <a:pt x="124049" y="3733"/>
                  </a:lnTo>
                  <a:lnTo>
                    <a:pt x="81519" y="14616"/>
                  </a:lnTo>
                  <a:lnTo>
                    <a:pt x="43521" y="32173"/>
                  </a:lnTo>
                  <a:lnTo>
                    <a:pt x="10172" y="55930"/>
                  </a:lnTo>
                  <a:lnTo>
                    <a:pt x="64198" y="127114"/>
                  </a:lnTo>
                  <a:lnTo>
                    <a:pt x="84787" y="112906"/>
                  </a:lnTo>
                  <a:lnTo>
                    <a:pt x="107343" y="102093"/>
                  </a:lnTo>
                  <a:lnTo>
                    <a:pt x="131685" y="95212"/>
                  </a:lnTo>
                  <a:lnTo>
                    <a:pt x="157632" y="92798"/>
                  </a:lnTo>
                  <a:lnTo>
                    <a:pt x="313790" y="92798"/>
                  </a:lnTo>
                  <a:lnTo>
                    <a:pt x="311434" y="79234"/>
                  </a:lnTo>
                  <a:lnTo>
                    <a:pt x="290205" y="44749"/>
                  </a:lnTo>
                  <a:lnTo>
                    <a:pt x="257993" y="19968"/>
                  </a:lnTo>
                  <a:lnTo>
                    <a:pt x="217391" y="5012"/>
                  </a:lnTo>
                  <a:lnTo>
                    <a:pt x="170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4534099" y="2282877"/>
              <a:ext cx="342265" cy="451484"/>
            </a:xfrm>
            <a:custGeom>
              <a:avLst/>
              <a:gdLst/>
              <a:ahLst/>
              <a:cxnLst/>
              <a:rect l="l" t="t" r="r" b="b"/>
              <a:pathLst>
                <a:path w="342264" h="451485">
                  <a:moveTo>
                    <a:pt x="303822" y="0"/>
                  </a:moveTo>
                  <a:lnTo>
                    <a:pt x="0" y="0"/>
                  </a:lnTo>
                  <a:lnTo>
                    <a:pt x="0" y="451294"/>
                  </a:lnTo>
                  <a:lnTo>
                    <a:pt x="187502" y="451294"/>
                  </a:lnTo>
                  <a:lnTo>
                    <a:pt x="237494" y="444349"/>
                  </a:lnTo>
                  <a:lnTo>
                    <a:pt x="280040" y="424712"/>
                  </a:lnTo>
                  <a:lnTo>
                    <a:pt x="313037" y="394183"/>
                  </a:lnTo>
                  <a:lnTo>
                    <a:pt x="332601" y="357860"/>
                  </a:lnTo>
                  <a:lnTo>
                    <a:pt x="101701" y="357860"/>
                  </a:lnTo>
                  <a:lnTo>
                    <a:pt x="101701" y="256806"/>
                  </a:lnTo>
                  <a:lnTo>
                    <a:pt x="332263" y="256806"/>
                  </a:lnTo>
                  <a:lnTo>
                    <a:pt x="313037" y="221111"/>
                  </a:lnTo>
                  <a:lnTo>
                    <a:pt x="280040" y="190580"/>
                  </a:lnTo>
                  <a:lnTo>
                    <a:pt x="237494" y="170941"/>
                  </a:lnTo>
                  <a:lnTo>
                    <a:pt x="187502" y="163995"/>
                  </a:lnTo>
                  <a:lnTo>
                    <a:pt x="101701" y="163995"/>
                  </a:lnTo>
                  <a:lnTo>
                    <a:pt x="101701" y="96621"/>
                  </a:lnTo>
                  <a:lnTo>
                    <a:pt x="303822" y="96621"/>
                  </a:lnTo>
                  <a:lnTo>
                    <a:pt x="303822" y="0"/>
                  </a:lnTo>
                  <a:close/>
                </a:path>
                <a:path w="342264" h="451485">
                  <a:moveTo>
                    <a:pt x="332263" y="256806"/>
                  </a:moveTo>
                  <a:lnTo>
                    <a:pt x="186232" y="256806"/>
                  </a:lnTo>
                  <a:lnTo>
                    <a:pt x="209116" y="260192"/>
                  </a:lnTo>
                  <a:lnTo>
                    <a:pt x="227229" y="270071"/>
                  </a:lnTo>
                  <a:lnTo>
                    <a:pt x="239144" y="286028"/>
                  </a:lnTo>
                  <a:lnTo>
                    <a:pt x="243433" y="307644"/>
                  </a:lnTo>
                  <a:lnTo>
                    <a:pt x="239144" y="329169"/>
                  </a:lnTo>
                  <a:lnTo>
                    <a:pt x="227229" y="344911"/>
                  </a:lnTo>
                  <a:lnTo>
                    <a:pt x="209116" y="354573"/>
                  </a:lnTo>
                  <a:lnTo>
                    <a:pt x="186232" y="357860"/>
                  </a:lnTo>
                  <a:lnTo>
                    <a:pt x="332601" y="357860"/>
                  </a:lnTo>
                  <a:lnTo>
                    <a:pt x="334378" y="354561"/>
                  </a:lnTo>
                  <a:lnTo>
                    <a:pt x="341960" y="307644"/>
                  </a:lnTo>
                  <a:lnTo>
                    <a:pt x="334378" y="260732"/>
                  </a:lnTo>
                  <a:lnTo>
                    <a:pt x="332263" y="256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4891328" y="2282882"/>
              <a:ext cx="478155" cy="451484"/>
            </a:xfrm>
            <a:custGeom>
              <a:avLst/>
              <a:gdLst/>
              <a:ahLst/>
              <a:cxnLst/>
              <a:rect l="l" t="t" r="r" b="b"/>
              <a:pathLst>
                <a:path w="478154" h="451485">
                  <a:moveTo>
                    <a:pt x="284759" y="0"/>
                  </a:moveTo>
                  <a:lnTo>
                    <a:pt x="193217" y="0"/>
                  </a:lnTo>
                  <a:lnTo>
                    <a:pt x="0" y="451294"/>
                  </a:lnTo>
                  <a:lnTo>
                    <a:pt x="105511" y="451294"/>
                  </a:lnTo>
                  <a:lnTo>
                    <a:pt x="145554" y="355955"/>
                  </a:lnTo>
                  <a:lnTo>
                    <a:pt x="437158" y="355955"/>
                  </a:lnTo>
                  <a:lnTo>
                    <a:pt x="399602" y="268236"/>
                  </a:lnTo>
                  <a:lnTo>
                    <a:pt x="181787" y="268236"/>
                  </a:lnTo>
                  <a:lnTo>
                    <a:pt x="238988" y="132854"/>
                  </a:lnTo>
                  <a:lnTo>
                    <a:pt x="341639" y="132854"/>
                  </a:lnTo>
                  <a:lnTo>
                    <a:pt x="284759" y="0"/>
                  </a:lnTo>
                  <a:close/>
                </a:path>
                <a:path w="478154" h="451485">
                  <a:moveTo>
                    <a:pt x="437158" y="355955"/>
                  </a:moveTo>
                  <a:lnTo>
                    <a:pt x="332422" y="355955"/>
                  </a:lnTo>
                  <a:lnTo>
                    <a:pt x="372478" y="451294"/>
                  </a:lnTo>
                  <a:lnTo>
                    <a:pt x="477977" y="451294"/>
                  </a:lnTo>
                  <a:lnTo>
                    <a:pt x="437158" y="355955"/>
                  </a:lnTo>
                  <a:close/>
                </a:path>
                <a:path w="478154" h="451485">
                  <a:moveTo>
                    <a:pt x="341639" y="132854"/>
                  </a:moveTo>
                  <a:lnTo>
                    <a:pt x="238988" y="132854"/>
                  </a:lnTo>
                  <a:lnTo>
                    <a:pt x="295554" y="268236"/>
                  </a:lnTo>
                  <a:lnTo>
                    <a:pt x="399602" y="268236"/>
                  </a:lnTo>
                  <a:lnTo>
                    <a:pt x="341639" y="132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368509" y="2275268"/>
              <a:ext cx="444500" cy="466725"/>
            </a:xfrm>
            <a:custGeom>
              <a:avLst/>
              <a:gdLst/>
              <a:ahLst/>
              <a:cxnLst/>
              <a:rect l="l" t="t" r="r" b="b"/>
              <a:pathLst>
                <a:path w="444500" h="466725">
                  <a:moveTo>
                    <a:pt x="233273" y="0"/>
                  </a:moveTo>
                  <a:lnTo>
                    <a:pt x="186203" y="4756"/>
                  </a:lnTo>
                  <a:lnTo>
                    <a:pt x="142389" y="18391"/>
                  </a:lnTo>
                  <a:lnTo>
                    <a:pt x="102760" y="39950"/>
                  </a:lnTo>
                  <a:lnTo>
                    <a:pt x="68249" y="68481"/>
                  </a:lnTo>
                  <a:lnTo>
                    <a:pt x="39787" y="103031"/>
                  </a:lnTo>
                  <a:lnTo>
                    <a:pt x="18303" y="142646"/>
                  </a:lnTo>
                  <a:lnTo>
                    <a:pt x="4731" y="186373"/>
                  </a:lnTo>
                  <a:lnTo>
                    <a:pt x="0" y="233260"/>
                  </a:lnTo>
                  <a:lnTo>
                    <a:pt x="4731" y="280148"/>
                  </a:lnTo>
                  <a:lnTo>
                    <a:pt x="18303" y="323877"/>
                  </a:lnTo>
                  <a:lnTo>
                    <a:pt x="39787" y="363494"/>
                  </a:lnTo>
                  <a:lnTo>
                    <a:pt x="68249" y="398046"/>
                  </a:lnTo>
                  <a:lnTo>
                    <a:pt x="102760" y="426579"/>
                  </a:lnTo>
                  <a:lnTo>
                    <a:pt x="142389" y="448141"/>
                  </a:lnTo>
                  <a:lnTo>
                    <a:pt x="186203" y="461777"/>
                  </a:lnTo>
                  <a:lnTo>
                    <a:pt x="233273" y="466534"/>
                  </a:lnTo>
                  <a:lnTo>
                    <a:pt x="287376" y="460788"/>
                  </a:lnTo>
                  <a:lnTo>
                    <a:pt x="336750" y="444363"/>
                  </a:lnTo>
                  <a:lnTo>
                    <a:pt x="380175" y="418481"/>
                  </a:lnTo>
                  <a:lnTo>
                    <a:pt x="416431" y="384363"/>
                  </a:lnTo>
                  <a:lnTo>
                    <a:pt x="427072" y="368655"/>
                  </a:lnTo>
                  <a:lnTo>
                    <a:pt x="233273" y="368655"/>
                  </a:lnTo>
                  <a:lnTo>
                    <a:pt x="191274" y="361592"/>
                  </a:lnTo>
                  <a:lnTo>
                    <a:pt x="155101" y="342049"/>
                  </a:lnTo>
                  <a:lnTo>
                    <a:pt x="126770" y="312499"/>
                  </a:lnTo>
                  <a:lnTo>
                    <a:pt x="108295" y="275412"/>
                  </a:lnTo>
                  <a:lnTo>
                    <a:pt x="101688" y="233260"/>
                  </a:lnTo>
                  <a:lnTo>
                    <a:pt x="108295" y="191115"/>
                  </a:lnTo>
                  <a:lnTo>
                    <a:pt x="126770" y="154032"/>
                  </a:lnTo>
                  <a:lnTo>
                    <a:pt x="155101" y="124483"/>
                  </a:lnTo>
                  <a:lnTo>
                    <a:pt x="191274" y="104942"/>
                  </a:lnTo>
                  <a:lnTo>
                    <a:pt x="233273" y="97878"/>
                  </a:lnTo>
                  <a:lnTo>
                    <a:pt x="427074" y="97878"/>
                  </a:lnTo>
                  <a:lnTo>
                    <a:pt x="416431" y="82165"/>
                  </a:lnTo>
                  <a:lnTo>
                    <a:pt x="380175" y="48047"/>
                  </a:lnTo>
                  <a:lnTo>
                    <a:pt x="336750" y="22167"/>
                  </a:lnTo>
                  <a:lnTo>
                    <a:pt x="287376" y="5744"/>
                  </a:lnTo>
                  <a:lnTo>
                    <a:pt x="233273" y="0"/>
                  </a:lnTo>
                  <a:close/>
                </a:path>
                <a:path w="444500" h="466725">
                  <a:moveTo>
                    <a:pt x="355307" y="294919"/>
                  </a:moveTo>
                  <a:lnTo>
                    <a:pt x="333468" y="325750"/>
                  </a:lnTo>
                  <a:lnTo>
                    <a:pt x="305968" y="348951"/>
                  </a:lnTo>
                  <a:lnTo>
                    <a:pt x="272629" y="363570"/>
                  </a:lnTo>
                  <a:lnTo>
                    <a:pt x="233273" y="368655"/>
                  </a:lnTo>
                  <a:lnTo>
                    <a:pt x="427072" y="368655"/>
                  </a:lnTo>
                  <a:lnTo>
                    <a:pt x="444296" y="343230"/>
                  </a:lnTo>
                  <a:lnTo>
                    <a:pt x="355307" y="294919"/>
                  </a:lnTo>
                  <a:close/>
                </a:path>
                <a:path w="444500" h="466725">
                  <a:moveTo>
                    <a:pt x="427074" y="97878"/>
                  </a:moveTo>
                  <a:lnTo>
                    <a:pt x="233273" y="97878"/>
                  </a:lnTo>
                  <a:lnTo>
                    <a:pt x="272629" y="102963"/>
                  </a:lnTo>
                  <a:lnTo>
                    <a:pt x="305968" y="117581"/>
                  </a:lnTo>
                  <a:lnTo>
                    <a:pt x="333468" y="140778"/>
                  </a:lnTo>
                  <a:lnTo>
                    <a:pt x="355307" y="171602"/>
                  </a:lnTo>
                  <a:lnTo>
                    <a:pt x="444296" y="123304"/>
                  </a:lnTo>
                  <a:lnTo>
                    <a:pt x="427074" y="97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842322" y="2275268"/>
              <a:ext cx="444500" cy="466725"/>
            </a:xfrm>
            <a:custGeom>
              <a:avLst/>
              <a:gdLst/>
              <a:ahLst/>
              <a:cxnLst/>
              <a:rect l="l" t="t" r="r" b="b"/>
              <a:pathLst>
                <a:path w="444500" h="466725">
                  <a:moveTo>
                    <a:pt x="233260" y="0"/>
                  </a:moveTo>
                  <a:lnTo>
                    <a:pt x="186195" y="4756"/>
                  </a:lnTo>
                  <a:lnTo>
                    <a:pt x="142383" y="18391"/>
                  </a:lnTo>
                  <a:lnTo>
                    <a:pt x="102757" y="39950"/>
                  </a:lnTo>
                  <a:lnTo>
                    <a:pt x="68248" y="68481"/>
                  </a:lnTo>
                  <a:lnTo>
                    <a:pt x="39786" y="103031"/>
                  </a:lnTo>
                  <a:lnTo>
                    <a:pt x="18303" y="142646"/>
                  </a:lnTo>
                  <a:lnTo>
                    <a:pt x="4731" y="186373"/>
                  </a:lnTo>
                  <a:lnTo>
                    <a:pt x="0" y="233260"/>
                  </a:lnTo>
                  <a:lnTo>
                    <a:pt x="4731" y="280148"/>
                  </a:lnTo>
                  <a:lnTo>
                    <a:pt x="18303" y="323877"/>
                  </a:lnTo>
                  <a:lnTo>
                    <a:pt x="39786" y="363494"/>
                  </a:lnTo>
                  <a:lnTo>
                    <a:pt x="68248" y="398046"/>
                  </a:lnTo>
                  <a:lnTo>
                    <a:pt x="102757" y="426579"/>
                  </a:lnTo>
                  <a:lnTo>
                    <a:pt x="142383" y="448141"/>
                  </a:lnTo>
                  <a:lnTo>
                    <a:pt x="186195" y="461777"/>
                  </a:lnTo>
                  <a:lnTo>
                    <a:pt x="233260" y="466534"/>
                  </a:lnTo>
                  <a:lnTo>
                    <a:pt x="287369" y="460788"/>
                  </a:lnTo>
                  <a:lnTo>
                    <a:pt x="336747" y="444363"/>
                  </a:lnTo>
                  <a:lnTo>
                    <a:pt x="380174" y="418481"/>
                  </a:lnTo>
                  <a:lnTo>
                    <a:pt x="416431" y="384363"/>
                  </a:lnTo>
                  <a:lnTo>
                    <a:pt x="427072" y="368655"/>
                  </a:lnTo>
                  <a:lnTo>
                    <a:pt x="233260" y="368655"/>
                  </a:lnTo>
                  <a:lnTo>
                    <a:pt x="191268" y="361592"/>
                  </a:lnTo>
                  <a:lnTo>
                    <a:pt x="155103" y="342049"/>
                  </a:lnTo>
                  <a:lnTo>
                    <a:pt x="126778" y="312499"/>
                  </a:lnTo>
                  <a:lnTo>
                    <a:pt x="108306" y="275412"/>
                  </a:lnTo>
                  <a:lnTo>
                    <a:pt x="101701" y="233260"/>
                  </a:lnTo>
                  <a:lnTo>
                    <a:pt x="108306" y="191115"/>
                  </a:lnTo>
                  <a:lnTo>
                    <a:pt x="126778" y="154032"/>
                  </a:lnTo>
                  <a:lnTo>
                    <a:pt x="155103" y="124483"/>
                  </a:lnTo>
                  <a:lnTo>
                    <a:pt x="191268" y="104942"/>
                  </a:lnTo>
                  <a:lnTo>
                    <a:pt x="233260" y="97878"/>
                  </a:lnTo>
                  <a:lnTo>
                    <a:pt x="427074" y="97878"/>
                  </a:lnTo>
                  <a:lnTo>
                    <a:pt x="416431" y="82165"/>
                  </a:lnTo>
                  <a:lnTo>
                    <a:pt x="380174" y="48047"/>
                  </a:lnTo>
                  <a:lnTo>
                    <a:pt x="336747" y="22167"/>
                  </a:lnTo>
                  <a:lnTo>
                    <a:pt x="287369" y="5744"/>
                  </a:lnTo>
                  <a:lnTo>
                    <a:pt x="233260" y="0"/>
                  </a:lnTo>
                  <a:close/>
                </a:path>
                <a:path w="444500" h="466725">
                  <a:moveTo>
                    <a:pt x="355307" y="294919"/>
                  </a:moveTo>
                  <a:lnTo>
                    <a:pt x="333468" y="325750"/>
                  </a:lnTo>
                  <a:lnTo>
                    <a:pt x="305966" y="348951"/>
                  </a:lnTo>
                  <a:lnTo>
                    <a:pt x="272624" y="363570"/>
                  </a:lnTo>
                  <a:lnTo>
                    <a:pt x="233260" y="368655"/>
                  </a:lnTo>
                  <a:lnTo>
                    <a:pt x="427072" y="368655"/>
                  </a:lnTo>
                  <a:lnTo>
                    <a:pt x="444296" y="343230"/>
                  </a:lnTo>
                  <a:lnTo>
                    <a:pt x="355307" y="294919"/>
                  </a:lnTo>
                  <a:close/>
                </a:path>
                <a:path w="444500" h="466725">
                  <a:moveTo>
                    <a:pt x="427074" y="97878"/>
                  </a:moveTo>
                  <a:lnTo>
                    <a:pt x="233260" y="97878"/>
                  </a:lnTo>
                  <a:lnTo>
                    <a:pt x="272624" y="102963"/>
                  </a:lnTo>
                  <a:lnTo>
                    <a:pt x="305966" y="117581"/>
                  </a:lnTo>
                  <a:lnTo>
                    <a:pt x="333468" y="140778"/>
                  </a:lnTo>
                  <a:lnTo>
                    <a:pt x="355307" y="171602"/>
                  </a:lnTo>
                  <a:lnTo>
                    <a:pt x="444296" y="123304"/>
                  </a:lnTo>
                  <a:lnTo>
                    <a:pt x="427074" y="97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object 40"/>
          <p:cNvSpPr/>
          <p:nvPr/>
        </p:nvSpPr>
        <p:spPr>
          <a:xfrm>
            <a:off x="7384903" y="5390579"/>
            <a:ext cx="723959" cy="961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708161" y="5608473"/>
            <a:ext cx="1141546" cy="671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320347" y="5596797"/>
            <a:ext cx="976283" cy="673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3">
            <a:extLst>
              <a:ext uri="{FF2B5EF4-FFF2-40B4-BE49-F238E27FC236}">
                <a16:creationId xmlns:a16="http://schemas.microsoft.com/office/drawing/2014/main" id="{31F9C75F-036B-E857-D5D8-8068055EEC4B}"/>
              </a:ext>
            </a:extLst>
          </p:cNvPr>
          <p:cNvGrpSpPr/>
          <p:nvPr/>
        </p:nvGrpSpPr>
        <p:grpSpPr>
          <a:xfrm>
            <a:off x="-2550648" y="4482431"/>
            <a:ext cx="5648103" cy="4555647"/>
            <a:chOff x="5730224" y="2906065"/>
            <a:chExt cx="858505" cy="692453"/>
          </a:xfrm>
          <a:solidFill>
            <a:srgbClr val="FFFFFF">
              <a:lumMod val="95000"/>
              <a:alpha val="10000"/>
            </a:srgbClr>
          </a:solidFill>
        </p:grpSpPr>
        <p:sp>
          <p:nvSpPr>
            <p:cNvPr id="39" name="Freeform: Shape 14">
              <a:extLst>
                <a:ext uri="{FF2B5EF4-FFF2-40B4-BE49-F238E27FC236}">
                  <a16:creationId xmlns:a16="http://schemas.microsoft.com/office/drawing/2014/main" id="{A6587C2F-6C81-4F9B-1AC7-44237A6D3181}"/>
                </a:ext>
              </a:extLst>
            </p:cNvPr>
            <p:cNvSpPr/>
            <p:nvPr/>
          </p:nvSpPr>
          <p:spPr>
            <a:xfrm>
              <a:off x="5730224" y="2906065"/>
              <a:ext cx="858505" cy="407798"/>
            </a:xfrm>
            <a:custGeom>
              <a:avLst/>
              <a:gdLst>
                <a:gd name="connsiteX0" fmla="*/ 518138 w 551073"/>
                <a:gd name="connsiteY0" fmla="*/ 261766 h 261765"/>
                <a:gd name="connsiteX1" fmla="*/ 487305 w 551073"/>
                <a:gd name="connsiteY1" fmla="*/ 240449 h 261765"/>
                <a:gd name="connsiteX2" fmla="*/ 234807 w 551073"/>
                <a:gd name="connsiteY2" fmla="*/ 65884 h 261765"/>
                <a:gd name="connsiteX3" fmla="*/ 54918 w 551073"/>
                <a:gd name="connsiteY3" fmla="*/ 134607 h 261765"/>
                <a:gd name="connsiteX4" fmla="*/ 8398 w 551073"/>
                <a:gd name="connsiteY4" fmla="*/ 132036 h 261765"/>
                <a:gd name="connsiteX5" fmla="*/ 10970 w 551073"/>
                <a:gd name="connsiteY5" fmla="*/ 85515 h 261765"/>
                <a:gd name="connsiteX6" fmla="*/ 234807 w 551073"/>
                <a:gd name="connsiteY6" fmla="*/ 0 h 261765"/>
                <a:gd name="connsiteX7" fmla="*/ 548942 w 551073"/>
                <a:gd name="connsiteY7" fmla="*/ 217189 h 261765"/>
                <a:gd name="connsiteX8" fmla="*/ 529749 w 551073"/>
                <a:gd name="connsiteY8" fmla="*/ 259632 h 261765"/>
                <a:gd name="connsiteX9" fmla="*/ 518138 w 551073"/>
                <a:gd name="connsiteY9" fmla="*/ 261766 h 26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1073" h="261765">
                  <a:moveTo>
                    <a:pt x="518138" y="261766"/>
                  </a:moveTo>
                  <a:cubicBezTo>
                    <a:pt x="504822" y="261766"/>
                    <a:pt x="492277" y="253641"/>
                    <a:pt x="487305" y="240449"/>
                  </a:cubicBezTo>
                  <a:cubicBezTo>
                    <a:pt x="447910" y="136036"/>
                    <a:pt x="346431" y="65884"/>
                    <a:pt x="234807" y="65884"/>
                  </a:cubicBezTo>
                  <a:cubicBezTo>
                    <a:pt x="168304" y="65884"/>
                    <a:pt x="104419" y="90297"/>
                    <a:pt x="54918" y="134607"/>
                  </a:cubicBezTo>
                  <a:cubicBezTo>
                    <a:pt x="41354" y="146742"/>
                    <a:pt x="20542" y="145590"/>
                    <a:pt x="8398" y="132036"/>
                  </a:cubicBezTo>
                  <a:cubicBezTo>
                    <a:pt x="-3737" y="118481"/>
                    <a:pt x="-2584" y="97660"/>
                    <a:pt x="10970" y="85515"/>
                  </a:cubicBezTo>
                  <a:cubicBezTo>
                    <a:pt x="72568" y="30366"/>
                    <a:pt x="152064" y="0"/>
                    <a:pt x="234807" y="0"/>
                  </a:cubicBezTo>
                  <a:cubicBezTo>
                    <a:pt x="373682" y="0"/>
                    <a:pt x="499926" y="87278"/>
                    <a:pt x="548942" y="217189"/>
                  </a:cubicBezTo>
                  <a:cubicBezTo>
                    <a:pt x="555371" y="234210"/>
                    <a:pt x="546760" y="253213"/>
                    <a:pt x="529749" y="259632"/>
                  </a:cubicBezTo>
                  <a:cubicBezTo>
                    <a:pt x="525920" y="261080"/>
                    <a:pt x="521986" y="261766"/>
                    <a:pt x="518138" y="261766"/>
                  </a:cubicBezTo>
                  <a:close/>
                </a:path>
              </a:pathLst>
            </a:custGeom>
            <a:noFill/>
            <a:ln w="9525" cap="flat">
              <a:solidFill>
                <a:srgbClr val="000000">
                  <a:lumMod val="75000"/>
                  <a:lumOff val="25000"/>
                  <a:alpha val="6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: Shape 15">
              <a:extLst>
                <a:ext uri="{FF2B5EF4-FFF2-40B4-BE49-F238E27FC236}">
                  <a16:creationId xmlns:a16="http://schemas.microsoft.com/office/drawing/2014/main" id="{40B063A9-6734-8975-34E2-D07B93182166}"/>
                </a:ext>
              </a:extLst>
            </p:cNvPr>
            <p:cNvSpPr/>
            <p:nvPr/>
          </p:nvSpPr>
          <p:spPr>
            <a:xfrm>
              <a:off x="6192727" y="3089702"/>
              <a:ext cx="279907" cy="508816"/>
            </a:xfrm>
            <a:custGeom>
              <a:avLst/>
              <a:gdLst>
                <a:gd name="connsiteX0" fmla="*/ 131324 w 179672"/>
                <a:gd name="connsiteY0" fmla="*/ 326608 h 326608"/>
                <a:gd name="connsiteX1" fmla="*/ 118903 w 179672"/>
                <a:gd name="connsiteY1" fmla="*/ 324303 h 326608"/>
                <a:gd name="connsiteX2" fmla="*/ 98910 w 179672"/>
                <a:gd name="connsiteY2" fmla="*/ 279479 h 326608"/>
                <a:gd name="connsiteX3" fmla="*/ 110254 w 179672"/>
                <a:gd name="connsiteY3" fmla="*/ 217795 h 326608"/>
                <a:gd name="connsiteX4" fmla="*/ 18453 w 179672"/>
                <a:gd name="connsiteY4" fmla="*/ 65376 h 326608"/>
                <a:gd name="connsiteX5" fmla="*/ 4051 w 179672"/>
                <a:gd name="connsiteY5" fmla="*/ 18465 h 326608"/>
                <a:gd name="connsiteX6" fmla="*/ 50961 w 179672"/>
                <a:gd name="connsiteY6" fmla="*/ 4044 h 326608"/>
                <a:gd name="connsiteX7" fmla="*/ 179673 w 179672"/>
                <a:gd name="connsiteY7" fmla="*/ 217795 h 326608"/>
                <a:gd name="connsiteX8" fmla="*/ 163728 w 179672"/>
                <a:gd name="connsiteY8" fmla="*/ 304310 h 326608"/>
                <a:gd name="connsiteX9" fmla="*/ 131324 w 179672"/>
                <a:gd name="connsiteY9" fmla="*/ 326608 h 32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672" h="326608">
                  <a:moveTo>
                    <a:pt x="131324" y="326608"/>
                  </a:moveTo>
                  <a:cubicBezTo>
                    <a:pt x="127190" y="326608"/>
                    <a:pt x="122999" y="325865"/>
                    <a:pt x="118903" y="324303"/>
                  </a:cubicBezTo>
                  <a:cubicBezTo>
                    <a:pt x="101006" y="317445"/>
                    <a:pt x="92062" y="297376"/>
                    <a:pt x="98910" y="279479"/>
                  </a:cubicBezTo>
                  <a:cubicBezTo>
                    <a:pt x="106454" y="259828"/>
                    <a:pt x="110254" y="239083"/>
                    <a:pt x="110254" y="217795"/>
                  </a:cubicBezTo>
                  <a:cubicBezTo>
                    <a:pt x="110254" y="153787"/>
                    <a:pt x="75088" y="95379"/>
                    <a:pt x="18453" y="65376"/>
                  </a:cubicBezTo>
                  <a:cubicBezTo>
                    <a:pt x="1527" y="56403"/>
                    <a:pt x="-4931" y="35400"/>
                    <a:pt x="4051" y="18465"/>
                  </a:cubicBezTo>
                  <a:cubicBezTo>
                    <a:pt x="13023" y="1530"/>
                    <a:pt x="34026" y="-4928"/>
                    <a:pt x="50961" y="4044"/>
                  </a:cubicBezTo>
                  <a:cubicBezTo>
                    <a:pt x="130362" y="46116"/>
                    <a:pt x="179673" y="128022"/>
                    <a:pt x="179673" y="217795"/>
                  </a:cubicBezTo>
                  <a:cubicBezTo>
                    <a:pt x="179673" y="247598"/>
                    <a:pt x="174310" y="276707"/>
                    <a:pt x="163728" y="304310"/>
                  </a:cubicBezTo>
                  <a:cubicBezTo>
                    <a:pt x="158442" y="318121"/>
                    <a:pt x="145278" y="326608"/>
                    <a:pt x="131324" y="326608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lumMod val="75000"/>
                    <a:lumOff val="25000"/>
                    <a:alpha val="5000"/>
                  </a:srgbClr>
                </a:gs>
                <a:gs pos="100000">
                  <a:srgbClr val="000000">
                    <a:lumMod val="75000"/>
                    <a:lumOff val="25000"/>
                    <a:alpha val="0"/>
                  </a:srgbClr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0B8C08-9EA0-1CDA-C358-288F77862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830" y="2050774"/>
            <a:ext cx="3540952" cy="363772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114D4B-9339-253C-1FAC-A51FE96BF5AA}"/>
              </a:ext>
            </a:extLst>
          </p:cNvPr>
          <p:cNvSpPr/>
          <p:nvPr/>
        </p:nvSpPr>
        <p:spPr>
          <a:xfrm>
            <a:off x="909717" y="-21601"/>
            <a:ext cx="11282284" cy="95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C43914AD-B8E8-3381-77F9-B69A496F38DB}"/>
              </a:ext>
            </a:extLst>
          </p:cNvPr>
          <p:cNvSpPr txBox="1">
            <a:spLocks/>
          </p:cNvSpPr>
          <p:nvPr/>
        </p:nvSpPr>
        <p:spPr>
          <a:xfrm>
            <a:off x="1753691" y="67087"/>
            <a:ext cx="11544866" cy="83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0" lvl="0" indent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kern="0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ИТОГИ РЕАЛИЗАЦИИ</a:t>
            </a:r>
            <a:br>
              <a:rPr kumimoji="0" lang="ru-RU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КНТП «ЧИСТЫЙ УГОЛЬ – ЗЕЛЁНЫЙ КУЗБАСС»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96892567-47E1-E3E7-F1CE-13D60F0FDFFA}"/>
              </a:ext>
            </a:extLst>
          </p:cNvPr>
          <p:cNvSpPr/>
          <p:nvPr/>
        </p:nvSpPr>
        <p:spPr>
          <a:xfrm>
            <a:off x="-15373" y="-22925"/>
            <a:ext cx="1652704" cy="1668693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FEC46C-69BC-F3A4-AF46-FFAA0DD6F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863" y="182891"/>
            <a:ext cx="545687" cy="545687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E935D2D-CA53-AA7F-3E84-38A183500417}"/>
              </a:ext>
            </a:extLst>
          </p:cNvPr>
          <p:cNvSpPr/>
          <p:nvPr/>
        </p:nvSpPr>
        <p:spPr>
          <a:xfrm>
            <a:off x="861990" y="1902807"/>
            <a:ext cx="784190" cy="784190"/>
          </a:xfrm>
          <a:prstGeom prst="ellipse">
            <a:avLst/>
          </a:prstGeom>
          <a:solidFill>
            <a:srgbClr val="050F3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E2BAB5D9-027C-9403-679E-DE752D923912}"/>
              </a:ext>
            </a:extLst>
          </p:cNvPr>
          <p:cNvSpPr txBox="1">
            <a:spLocks/>
          </p:cNvSpPr>
          <p:nvPr/>
        </p:nvSpPr>
        <p:spPr>
          <a:xfrm>
            <a:off x="854672" y="2743635"/>
            <a:ext cx="2437033" cy="9329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ВЫСОКО-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ТЕХНОЛОГИЧНЫХ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РАБОЧИХ МЕСТ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E1F9A91-A037-8F20-B6BE-015BF1C6BB3C}"/>
              </a:ext>
            </a:extLst>
          </p:cNvPr>
          <p:cNvSpPr/>
          <p:nvPr/>
        </p:nvSpPr>
        <p:spPr>
          <a:xfrm>
            <a:off x="8588672" y="1920522"/>
            <a:ext cx="784190" cy="784190"/>
          </a:xfrm>
          <a:prstGeom prst="ellipse">
            <a:avLst/>
          </a:prstGeom>
          <a:solidFill>
            <a:srgbClr val="050F3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C37D540B-33C3-632C-E6E2-59A8D4AEB0FF}"/>
              </a:ext>
            </a:extLst>
          </p:cNvPr>
          <p:cNvSpPr txBox="1">
            <a:spLocks/>
          </p:cNvSpPr>
          <p:nvPr/>
        </p:nvSpPr>
        <p:spPr>
          <a:xfrm>
            <a:off x="8581355" y="2761350"/>
            <a:ext cx="3417422" cy="247183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defTabSz="685800">
              <a:defRPr sz="2000" b="1" i="0">
                <a:solidFill>
                  <a:srgbClr val="050F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ВЫРУЧКИ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ПЕРВЫЙ ГОД ПОСЛЕ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СРОКА ОКУПАЕМОСТИ,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ПОЛУЧЕННЫЙ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ИСПОЛЬЗОВАНИЯ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РАЗРАБОТАННЫХ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ПРОДУКТОВ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ТЕХНОЛОГИЙ</a:t>
            </a: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E9C10B62-CEC9-08A1-BBDC-D27BCC49EABE}"/>
              </a:ext>
            </a:extLst>
          </p:cNvPr>
          <p:cNvSpPr txBox="1">
            <a:spLocks/>
          </p:cNvSpPr>
          <p:nvPr/>
        </p:nvSpPr>
        <p:spPr>
          <a:xfrm>
            <a:off x="9555730" y="1907673"/>
            <a:ext cx="2365171" cy="8713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-15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kumimoji="0" lang="ru-RU" sz="5600" b="1" i="0" u="none" strike="noStrike" kern="0" cap="none" spc="-150" normalizeH="0" baseline="0" noProof="0" dirty="0">
              <a:ln>
                <a:noFill/>
              </a:ln>
              <a:solidFill>
                <a:srgbClr val="CD3C3C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FDC424-32DB-DF29-E561-85F31C17E1FB}"/>
              </a:ext>
            </a:extLst>
          </p:cNvPr>
          <p:cNvSpPr txBox="1"/>
          <p:nvPr/>
        </p:nvSpPr>
        <p:spPr>
          <a:xfrm>
            <a:off x="10113662" y="2041345"/>
            <a:ext cx="1778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МЛРД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РУБЛЕЙ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D3C3C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A1B0197-8155-F113-5AF4-7A26D4045DA5}"/>
              </a:ext>
            </a:extLst>
          </p:cNvPr>
          <p:cNvSpPr/>
          <p:nvPr/>
        </p:nvSpPr>
        <p:spPr>
          <a:xfrm>
            <a:off x="869308" y="4469408"/>
            <a:ext cx="784190" cy="784190"/>
          </a:xfrm>
          <a:prstGeom prst="ellipse">
            <a:avLst/>
          </a:prstGeom>
          <a:solidFill>
            <a:srgbClr val="050F3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2D7A993C-D97E-09CC-BF9B-A05970283217}"/>
              </a:ext>
            </a:extLst>
          </p:cNvPr>
          <p:cNvSpPr txBox="1">
            <a:spLocks/>
          </p:cNvSpPr>
          <p:nvPr/>
        </p:nvSpPr>
        <p:spPr>
          <a:xfrm>
            <a:off x="861991" y="5310236"/>
            <a:ext cx="2827280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defTabSz="685800">
              <a:defRPr b="1" i="0">
                <a:solidFill>
                  <a:srgbClr val="050F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НАЛОГОВ ЗА 5 ЛЕТ</a:t>
            </a:r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id="{4CDFF710-0455-D71B-CAF9-250109E2E24C}"/>
              </a:ext>
            </a:extLst>
          </p:cNvPr>
          <p:cNvSpPr txBox="1">
            <a:spLocks/>
          </p:cNvSpPr>
          <p:nvPr/>
        </p:nvSpPr>
        <p:spPr>
          <a:xfrm>
            <a:off x="1796610" y="4456559"/>
            <a:ext cx="2365171" cy="8713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600" b="1" i="0" u="none" strike="noStrike" kern="0" cap="none" spc="-15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C291A-A3B4-4046-20A3-30D8AF4A5191}"/>
              </a:ext>
            </a:extLst>
          </p:cNvPr>
          <p:cNvSpPr txBox="1"/>
          <p:nvPr/>
        </p:nvSpPr>
        <p:spPr>
          <a:xfrm>
            <a:off x="2881313" y="4590231"/>
            <a:ext cx="1778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МЛРД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РУБЛЕЙ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D3C3C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E668F0A-E96F-8A29-FA6F-74AF171A181D}"/>
              </a:ext>
            </a:extLst>
          </p:cNvPr>
          <p:cNvGrpSpPr/>
          <p:nvPr/>
        </p:nvGrpSpPr>
        <p:grpSpPr>
          <a:xfrm>
            <a:off x="10854904" y="5213139"/>
            <a:ext cx="1932165" cy="2291653"/>
            <a:chOff x="8646318" y="5289912"/>
            <a:chExt cx="1932165" cy="2291653"/>
          </a:xfrm>
        </p:grpSpPr>
        <p:sp>
          <p:nvSpPr>
            <p:cNvPr id="26" name="Freeform: Shape 9">
              <a:extLst>
                <a:ext uri="{FF2B5EF4-FFF2-40B4-BE49-F238E27FC236}">
                  <a16:creationId xmlns:a16="http://schemas.microsoft.com/office/drawing/2014/main" id="{E09E8CE2-ACEB-A0A8-D61C-A5528B8EB7BD}"/>
                </a:ext>
              </a:extLst>
            </p:cNvPr>
            <p:cNvSpPr/>
            <p:nvPr/>
          </p:nvSpPr>
          <p:spPr>
            <a:xfrm>
              <a:off x="9279497" y="6959207"/>
              <a:ext cx="891387" cy="622358"/>
            </a:xfrm>
            <a:custGeom>
              <a:avLst/>
              <a:gdLst>
                <a:gd name="connsiteX0" fmla="*/ 34665 w 158749"/>
                <a:gd name="connsiteY0" fmla="*/ 110837 h 110837"/>
                <a:gd name="connsiteX1" fmla="*/ 651 w 158749"/>
                <a:gd name="connsiteY1" fmla="*/ 82786 h 110837"/>
                <a:gd name="connsiteX2" fmla="*/ 28064 w 158749"/>
                <a:gd name="connsiteY2" fmla="*/ 42067 h 110837"/>
                <a:gd name="connsiteX3" fmla="*/ 102359 w 158749"/>
                <a:gd name="connsiteY3" fmla="*/ 7605 h 110837"/>
                <a:gd name="connsiteX4" fmla="*/ 151146 w 158749"/>
                <a:gd name="connsiteY4" fmla="*/ 13025 h 110837"/>
                <a:gd name="connsiteX5" fmla="*/ 145707 w 158749"/>
                <a:gd name="connsiteY5" fmla="*/ 61802 h 110837"/>
                <a:gd name="connsiteX6" fmla="*/ 41380 w 158749"/>
                <a:gd name="connsiteY6" fmla="*/ 110189 h 110837"/>
                <a:gd name="connsiteX7" fmla="*/ 34665 w 158749"/>
                <a:gd name="connsiteY7" fmla="*/ 110837 h 11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749" h="110837">
                  <a:moveTo>
                    <a:pt x="34665" y="110837"/>
                  </a:moveTo>
                  <a:cubicBezTo>
                    <a:pt x="18406" y="110837"/>
                    <a:pt x="3880" y="99340"/>
                    <a:pt x="651" y="82786"/>
                  </a:cubicBezTo>
                  <a:cubicBezTo>
                    <a:pt x="-3026" y="63965"/>
                    <a:pt x="9243" y="45734"/>
                    <a:pt x="28064" y="42067"/>
                  </a:cubicBezTo>
                  <a:cubicBezTo>
                    <a:pt x="55067" y="36790"/>
                    <a:pt x="80756" y="24874"/>
                    <a:pt x="102359" y="7605"/>
                  </a:cubicBezTo>
                  <a:cubicBezTo>
                    <a:pt x="117323" y="-4368"/>
                    <a:pt x="139173" y="-1939"/>
                    <a:pt x="151146" y="13025"/>
                  </a:cubicBezTo>
                  <a:cubicBezTo>
                    <a:pt x="163119" y="27989"/>
                    <a:pt x="160690" y="49829"/>
                    <a:pt x="145707" y="61802"/>
                  </a:cubicBezTo>
                  <a:cubicBezTo>
                    <a:pt x="115399" y="86053"/>
                    <a:pt x="79318" y="102788"/>
                    <a:pt x="41380" y="110189"/>
                  </a:cubicBezTo>
                  <a:cubicBezTo>
                    <a:pt x="39113" y="110627"/>
                    <a:pt x="36865" y="110837"/>
                    <a:pt x="34665" y="110837"/>
                  </a:cubicBezTo>
                  <a:close/>
                </a:path>
              </a:pathLst>
            </a:custGeom>
            <a:noFill/>
            <a:ln w="9525" cap="flat">
              <a:solidFill>
                <a:srgbClr val="FFFFFF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16F804F5-1A33-FC6D-A85A-A0743E9C18F2}"/>
                </a:ext>
              </a:extLst>
            </p:cNvPr>
            <p:cNvGrpSpPr/>
            <p:nvPr/>
          </p:nvGrpSpPr>
          <p:grpSpPr>
            <a:xfrm>
              <a:off x="8646318" y="5289912"/>
              <a:ext cx="1932165" cy="1949652"/>
              <a:chOff x="7892793" y="4360791"/>
              <a:chExt cx="3133366" cy="3161725"/>
            </a:xfrm>
          </p:grpSpPr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1232EBB1-FB7C-4060-3BCE-C15579D1C7DC}"/>
                  </a:ext>
                </a:extLst>
              </p:cNvPr>
              <p:cNvSpPr/>
              <p:nvPr/>
            </p:nvSpPr>
            <p:spPr>
              <a:xfrm>
                <a:off x="7931849" y="4360791"/>
                <a:ext cx="3094310" cy="1469826"/>
              </a:xfrm>
              <a:custGeom>
                <a:avLst/>
                <a:gdLst>
                  <a:gd name="connsiteX0" fmla="*/ 518138 w 551073"/>
                  <a:gd name="connsiteY0" fmla="*/ 261766 h 261765"/>
                  <a:gd name="connsiteX1" fmla="*/ 487305 w 551073"/>
                  <a:gd name="connsiteY1" fmla="*/ 240449 h 261765"/>
                  <a:gd name="connsiteX2" fmla="*/ 234807 w 551073"/>
                  <a:gd name="connsiteY2" fmla="*/ 65884 h 261765"/>
                  <a:gd name="connsiteX3" fmla="*/ 54918 w 551073"/>
                  <a:gd name="connsiteY3" fmla="*/ 134607 h 261765"/>
                  <a:gd name="connsiteX4" fmla="*/ 8398 w 551073"/>
                  <a:gd name="connsiteY4" fmla="*/ 132036 h 261765"/>
                  <a:gd name="connsiteX5" fmla="*/ 10970 w 551073"/>
                  <a:gd name="connsiteY5" fmla="*/ 85515 h 261765"/>
                  <a:gd name="connsiteX6" fmla="*/ 234807 w 551073"/>
                  <a:gd name="connsiteY6" fmla="*/ 0 h 261765"/>
                  <a:gd name="connsiteX7" fmla="*/ 548942 w 551073"/>
                  <a:gd name="connsiteY7" fmla="*/ 217189 h 261765"/>
                  <a:gd name="connsiteX8" fmla="*/ 529749 w 551073"/>
                  <a:gd name="connsiteY8" fmla="*/ 259632 h 261765"/>
                  <a:gd name="connsiteX9" fmla="*/ 518138 w 551073"/>
                  <a:gd name="connsiteY9" fmla="*/ 261766 h 26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1073" h="261765">
                    <a:moveTo>
                      <a:pt x="518138" y="261766"/>
                    </a:moveTo>
                    <a:cubicBezTo>
                      <a:pt x="504822" y="261766"/>
                      <a:pt x="492277" y="253641"/>
                      <a:pt x="487305" y="240449"/>
                    </a:cubicBezTo>
                    <a:cubicBezTo>
                      <a:pt x="447910" y="136036"/>
                      <a:pt x="346431" y="65884"/>
                      <a:pt x="234807" y="65884"/>
                    </a:cubicBezTo>
                    <a:cubicBezTo>
                      <a:pt x="168304" y="65884"/>
                      <a:pt x="104419" y="90297"/>
                      <a:pt x="54918" y="134607"/>
                    </a:cubicBezTo>
                    <a:cubicBezTo>
                      <a:pt x="41354" y="146742"/>
                      <a:pt x="20542" y="145590"/>
                      <a:pt x="8398" y="132036"/>
                    </a:cubicBezTo>
                    <a:cubicBezTo>
                      <a:pt x="-3737" y="118481"/>
                      <a:pt x="-2584" y="97660"/>
                      <a:pt x="10970" y="85515"/>
                    </a:cubicBezTo>
                    <a:cubicBezTo>
                      <a:pt x="72568" y="30366"/>
                      <a:pt x="152064" y="0"/>
                      <a:pt x="234807" y="0"/>
                    </a:cubicBezTo>
                    <a:cubicBezTo>
                      <a:pt x="373682" y="0"/>
                      <a:pt x="499926" y="87278"/>
                      <a:pt x="548942" y="217189"/>
                    </a:cubicBezTo>
                    <a:cubicBezTo>
                      <a:pt x="555371" y="234210"/>
                      <a:pt x="546760" y="253213"/>
                      <a:pt x="529749" y="259632"/>
                    </a:cubicBezTo>
                    <a:cubicBezTo>
                      <a:pt x="525920" y="261080"/>
                      <a:pt x="521986" y="261766"/>
                      <a:pt x="518138" y="261766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D935100E-A8B1-D35F-7203-A2AB9D19CAEA}"/>
                  </a:ext>
                </a:extLst>
              </p:cNvPr>
              <p:cNvSpPr/>
              <p:nvPr/>
            </p:nvSpPr>
            <p:spPr>
              <a:xfrm>
                <a:off x="7892793" y="4888086"/>
                <a:ext cx="1552358" cy="2634430"/>
              </a:xfrm>
              <a:custGeom>
                <a:avLst/>
                <a:gdLst>
                  <a:gd name="connsiteX0" fmla="*/ 165821 w 276463"/>
                  <a:gd name="connsiteY0" fmla="*/ 469173 h 469172"/>
                  <a:gd name="connsiteX1" fmla="*/ 153095 w 276463"/>
                  <a:gd name="connsiteY1" fmla="*/ 466744 h 469172"/>
                  <a:gd name="connsiteX2" fmla="*/ 0 w 276463"/>
                  <a:gd name="connsiteY2" fmla="*/ 241764 h 469172"/>
                  <a:gd name="connsiteX3" fmla="*/ 241764 w 276463"/>
                  <a:gd name="connsiteY3" fmla="*/ 0 h 469172"/>
                  <a:gd name="connsiteX4" fmla="*/ 276463 w 276463"/>
                  <a:gd name="connsiteY4" fmla="*/ 34709 h 469172"/>
                  <a:gd name="connsiteX5" fmla="*/ 241764 w 276463"/>
                  <a:gd name="connsiteY5" fmla="*/ 69418 h 469172"/>
                  <a:gd name="connsiteX6" fmla="*/ 69409 w 276463"/>
                  <a:gd name="connsiteY6" fmla="*/ 241764 h 469172"/>
                  <a:gd name="connsiteX7" fmla="*/ 178565 w 276463"/>
                  <a:gd name="connsiteY7" fmla="*/ 402174 h 469172"/>
                  <a:gd name="connsiteX8" fmla="*/ 198129 w 276463"/>
                  <a:gd name="connsiteY8" fmla="*/ 447189 h 469172"/>
                  <a:gd name="connsiteX9" fmla="*/ 165821 w 276463"/>
                  <a:gd name="connsiteY9" fmla="*/ 469173 h 469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463" h="469172">
                    <a:moveTo>
                      <a:pt x="165821" y="469173"/>
                    </a:moveTo>
                    <a:cubicBezTo>
                      <a:pt x="161582" y="469173"/>
                      <a:pt x="157277" y="468382"/>
                      <a:pt x="153095" y="466744"/>
                    </a:cubicBezTo>
                    <a:cubicBezTo>
                      <a:pt x="60084" y="430054"/>
                      <a:pt x="0" y="341757"/>
                      <a:pt x="0" y="241764"/>
                    </a:cubicBezTo>
                    <a:cubicBezTo>
                      <a:pt x="0" y="108452"/>
                      <a:pt x="108452" y="0"/>
                      <a:pt x="241764" y="0"/>
                    </a:cubicBezTo>
                    <a:cubicBezTo>
                      <a:pt x="260928" y="0"/>
                      <a:pt x="276463" y="15545"/>
                      <a:pt x="276463" y="34709"/>
                    </a:cubicBezTo>
                    <a:cubicBezTo>
                      <a:pt x="276463" y="53883"/>
                      <a:pt x="260928" y="69418"/>
                      <a:pt x="241764" y="69418"/>
                    </a:cubicBezTo>
                    <a:cubicBezTo>
                      <a:pt x="146723" y="69418"/>
                      <a:pt x="69409" y="146733"/>
                      <a:pt x="69409" y="241764"/>
                    </a:cubicBezTo>
                    <a:cubicBezTo>
                      <a:pt x="69409" y="313049"/>
                      <a:pt x="112262" y="376018"/>
                      <a:pt x="178565" y="402174"/>
                    </a:cubicBezTo>
                    <a:cubicBezTo>
                      <a:pt x="196387" y="409194"/>
                      <a:pt x="205149" y="429359"/>
                      <a:pt x="198129" y="447189"/>
                    </a:cubicBezTo>
                    <a:cubicBezTo>
                      <a:pt x="192739" y="460839"/>
                      <a:pt x="179661" y="469173"/>
                      <a:pt x="165821" y="46917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  <a:alpha val="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6" name="Freeform: Shape 10">
                <a:extLst>
                  <a:ext uri="{FF2B5EF4-FFF2-40B4-BE49-F238E27FC236}">
                    <a16:creationId xmlns:a16="http://schemas.microsoft.com/office/drawing/2014/main" id="{720CE9DC-A1DE-8117-D538-E07D8C7301CD}"/>
                  </a:ext>
                </a:extLst>
              </p:cNvPr>
              <p:cNvSpPr/>
              <p:nvPr/>
            </p:nvSpPr>
            <p:spPr>
              <a:xfrm>
                <a:off x="9598849" y="5071918"/>
                <a:ext cx="1008869" cy="1833926"/>
              </a:xfrm>
              <a:custGeom>
                <a:avLst/>
                <a:gdLst>
                  <a:gd name="connsiteX0" fmla="*/ 131324 w 179672"/>
                  <a:gd name="connsiteY0" fmla="*/ 326608 h 326608"/>
                  <a:gd name="connsiteX1" fmla="*/ 118903 w 179672"/>
                  <a:gd name="connsiteY1" fmla="*/ 324303 h 326608"/>
                  <a:gd name="connsiteX2" fmla="*/ 98910 w 179672"/>
                  <a:gd name="connsiteY2" fmla="*/ 279479 h 326608"/>
                  <a:gd name="connsiteX3" fmla="*/ 110254 w 179672"/>
                  <a:gd name="connsiteY3" fmla="*/ 217795 h 326608"/>
                  <a:gd name="connsiteX4" fmla="*/ 18453 w 179672"/>
                  <a:gd name="connsiteY4" fmla="*/ 65376 h 326608"/>
                  <a:gd name="connsiteX5" fmla="*/ 4051 w 179672"/>
                  <a:gd name="connsiteY5" fmla="*/ 18465 h 326608"/>
                  <a:gd name="connsiteX6" fmla="*/ 50961 w 179672"/>
                  <a:gd name="connsiteY6" fmla="*/ 4044 h 326608"/>
                  <a:gd name="connsiteX7" fmla="*/ 179673 w 179672"/>
                  <a:gd name="connsiteY7" fmla="*/ 217795 h 326608"/>
                  <a:gd name="connsiteX8" fmla="*/ 163728 w 179672"/>
                  <a:gd name="connsiteY8" fmla="*/ 304310 h 326608"/>
                  <a:gd name="connsiteX9" fmla="*/ 131324 w 179672"/>
                  <a:gd name="connsiteY9" fmla="*/ 326608 h 32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72" h="326608">
                    <a:moveTo>
                      <a:pt x="131324" y="326608"/>
                    </a:moveTo>
                    <a:cubicBezTo>
                      <a:pt x="127190" y="326608"/>
                      <a:pt x="122999" y="325865"/>
                      <a:pt x="118903" y="324303"/>
                    </a:cubicBezTo>
                    <a:cubicBezTo>
                      <a:pt x="101006" y="317445"/>
                      <a:pt x="92062" y="297376"/>
                      <a:pt x="98910" y="279479"/>
                    </a:cubicBezTo>
                    <a:cubicBezTo>
                      <a:pt x="106454" y="259828"/>
                      <a:pt x="110254" y="239083"/>
                      <a:pt x="110254" y="217795"/>
                    </a:cubicBezTo>
                    <a:cubicBezTo>
                      <a:pt x="110254" y="153787"/>
                      <a:pt x="75088" y="95379"/>
                      <a:pt x="18453" y="65376"/>
                    </a:cubicBezTo>
                    <a:cubicBezTo>
                      <a:pt x="1527" y="56403"/>
                      <a:pt x="-4931" y="35400"/>
                      <a:pt x="4051" y="18465"/>
                    </a:cubicBezTo>
                    <a:cubicBezTo>
                      <a:pt x="13023" y="1530"/>
                      <a:pt x="34026" y="-4928"/>
                      <a:pt x="50961" y="4044"/>
                    </a:cubicBezTo>
                    <a:cubicBezTo>
                      <a:pt x="130362" y="46116"/>
                      <a:pt x="179673" y="128022"/>
                      <a:pt x="179673" y="217795"/>
                    </a:cubicBezTo>
                    <a:cubicBezTo>
                      <a:pt x="179673" y="247598"/>
                      <a:pt x="174310" y="276707"/>
                      <a:pt x="163728" y="304310"/>
                    </a:cubicBezTo>
                    <a:cubicBezTo>
                      <a:pt x="158442" y="318121"/>
                      <a:pt x="145278" y="326608"/>
                      <a:pt x="131324" y="32660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  <a:alpha val="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25C0E-90AF-7D0C-AD85-6F6CC1048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7505" y="2058322"/>
            <a:ext cx="473160" cy="4731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A39DC9-D857-7082-1E6F-075E13BC5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7664" y="2124489"/>
            <a:ext cx="380326" cy="3803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73A879-B21B-30CE-FB54-D1E78C4BD0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9032" y="4650562"/>
            <a:ext cx="444743" cy="444743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6AD882B4-A123-F1D5-E0EF-7AE4C1A73E65}"/>
              </a:ext>
            </a:extLst>
          </p:cNvPr>
          <p:cNvSpPr txBox="1">
            <a:spLocks/>
          </p:cNvSpPr>
          <p:nvPr/>
        </p:nvSpPr>
        <p:spPr>
          <a:xfrm>
            <a:off x="1789292" y="1889958"/>
            <a:ext cx="2365171" cy="8713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-15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1 035</a:t>
            </a:r>
            <a:endParaRPr kumimoji="0" lang="ru-RU" sz="5600" b="1" i="0" u="none" strike="noStrike" kern="0" cap="none" spc="-150" normalizeH="0" baseline="0" noProof="0" dirty="0">
              <a:ln>
                <a:noFill/>
              </a:ln>
              <a:solidFill>
                <a:srgbClr val="CD3C3C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A035E1BE-77BD-3719-9A12-4A2B0F174973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CDFE574-E356-4E61-10D5-19CB8CF7ED14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65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74F5DCB1-75B3-C91D-06EA-8F243BBDC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BC2818E-3026-1302-DE3C-EEFC7BA8C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26138" y="1073354"/>
            <a:ext cx="6801854" cy="5784646"/>
          </a:xfrm>
          <a:custGeom>
            <a:avLst/>
            <a:gdLst>
              <a:gd name="connsiteX0" fmla="*/ 1689023 w 6801854"/>
              <a:gd name="connsiteY0" fmla="*/ 0 h 5784646"/>
              <a:gd name="connsiteX1" fmla="*/ 6801854 w 6801854"/>
              <a:gd name="connsiteY1" fmla="*/ 5112831 h 5784646"/>
              <a:gd name="connsiteX2" fmla="*/ 6775457 w 6801854"/>
              <a:gd name="connsiteY2" fmla="*/ 5635589 h 5784646"/>
              <a:gd name="connsiteX3" fmla="*/ 6756517 w 6801854"/>
              <a:gd name="connsiteY3" fmla="*/ 5784646 h 5784646"/>
              <a:gd name="connsiteX4" fmla="*/ 0 w 6801854"/>
              <a:gd name="connsiteY4" fmla="*/ 5784646 h 5784646"/>
              <a:gd name="connsiteX5" fmla="*/ 0 w 6801854"/>
              <a:gd name="connsiteY5" fmla="*/ 286919 h 5784646"/>
              <a:gd name="connsiteX6" fmla="*/ 168624 w 6801854"/>
              <a:gd name="connsiteY6" fmla="*/ 229863 h 5784646"/>
              <a:gd name="connsiteX7" fmla="*/ 1689023 w 6801854"/>
              <a:gd name="connsiteY7" fmla="*/ 0 h 57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854" h="5784646">
                <a:moveTo>
                  <a:pt x="1689023" y="0"/>
                </a:moveTo>
                <a:cubicBezTo>
                  <a:pt x="4512762" y="0"/>
                  <a:pt x="6801854" y="2289092"/>
                  <a:pt x="6801854" y="5112831"/>
                </a:cubicBezTo>
                <a:cubicBezTo>
                  <a:pt x="6801854" y="5289315"/>
                  <a:pt x="6792913" y="5463710"/>
                  <a:pt x="6775457" y="5635589"/>
                </a:cubicBezTo>
                <a:lnTo>
                  <a:pt x="6756517" y="5784646"/>
                </a:lnTo>
                <a:lnTo>
                  <a:pt x="0" y="5784646"/>
                </a:lnTo>
                <a:lnTo>
                  <a:pt x="0" y="286919"/>
                </a:lnTo>
                <a:lnTo>
                  <a:pt x="168624" y="229863"/>
                </a:lnTo>
                <a:cubicBezTo>
                  <a:pt x="648917" y="80476"/>
                  <a:pt x="1159572" y="0"/>
                  <a:pt x="16890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BC8B10A0-CFF0-45E0-2CD0-BCE1E568185E}"/>
              </a:ext>
            </a:extLst>
          </p:cNvPr>
          <p:cNvSpPr/>
          <p:nvPr/>
        </p:nvSpPr>
        <p:spPr>
          <a:xfrm>
            <a:off x="-3131355" y="2091945"/>
            <a:ext cx="8188479" cy="81884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2261103-DF74-005A-2038-55839B584903}"/>
              </a:ext>
            </a:extLst>
          </p:cNvPr>
          <p:cNvSpPr/>
          <p:nvPr/>
        </p:nvSpPr>
        <p:spPr>
          <a:xfrm>
            <a:off x="-2088370" y="3134930"/>
            <a:ext cx="6102508" cy="6102508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CC24455-458B-90C7-F66B-69CA2E84F079}"/>
              </a:ext>
            </a:extLst>
          </p:cNvPr>
          <p:cNvSpPr txBox="1"/>
          <p:nvPr/>
        </p:nvSpPr>
        <p:spPr>
          <a:xfrm>
            <a:off x="589121" y="4153452"/>
            <a:ext cx="1572101" cy="171729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00" b="1" i="0" u="none" strike="noStrike" kern="1200" cap="none" spc="-4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15</a:t>
            </a:r>
            <a:endParaRPr kumimoji="0" sz="1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D33B9FCD-926B-E916-A38B-3733603DA43F}"/>
              </a:ext>
            </a:extLst>
          </p:cNvPr>
          <p:cNvSpPr txBox="1">
            <a:spLocks/>
          </p:cNvSpPr>
          <p:nvPr/>
        </p:nvSpPr>
        <p:spPr>
          <a:xfrm>
            <a:off x="603410" y="5766478"/>
            <a:ext cx="3627424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0" lvl="0" indent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kern="0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ПРОЕКТОВ</a:t>
            </a: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4B904D5A-73FF-8982-8CF4-5DB1B6768E74}"/>
              </a:ext>
            </a:extLst>
          </p:cNvPr>
          <p:cNvSpPr/>
          <p:nvPr/>
        </p:nvSpPr>
        <p:spPr>
          <a:xfrm>
            <a:off x="-726139" y="0"/>
            <a:ext cx="12918138" cy="6858001"/>
          </a:xfrm>
          <a:custGeom>
            <a:avLst/>
            <a:gdLst>
              <a:gd name="connsiteX0" fmla="*/ 0 w 12918138"/>
              <a:gd name="connsiteY0" fmla="*/ 0 h 6858001"/>
              <a:gd name="connsiteX1" fmla="*/ 12192000 w 12918138"/>
              <a:gd name="connsiteY1" fmla="*/ 0 h 6858001"/>
              <a:gd name="connsiteX2" fmla="*/ 12192000 w 12918138"/>
              <a:gd name="connsiteY2" fmla="*/ 1 h 6858001"/>
              <a:gd name="connsiteX3" fmla="*/ 12918138 w 12918138"/>
              <a:gd name="connsiteY3" fmla="*/ 1 h 6858001"/>
              <a:gd name="connsiteX4" fmla="*/ 12918138 w 12918138"/>
              <a:gd name="connsiteY4" fmla="*/ 6858001 h 6858001"/>
              <a:gd name="connsiteX5" fmla="*/ 10892295 w 12918138"/>
              <a:gd name="connsiteY5" fmla="*/ 6858001 h 6858001"/>
              <a:gd name="connsiteX6" fmla="*/ 10892295 w 12918138"/>
              <a:gd name="connsiteY6" fmla="*/ 6858000 h 6858001"/>
              <a:gd name="connsiteX7" fmla="*/ 6756517 w 12918138"/>
              <a:gd name="connsiteY7" fmla="*/ 6858000 h 6858001"/>
              <a:gd name="connsiteX8" fmla="*/ 6775457 w 12918138"/>
              <a:gd name="connsiteY8" fmla="*/ 6708943 h 6858001"/>
              <a:gd name="connsiteX9" fmla="*/ 6801854 w 12918138"/>
              <a:gd name="connsiteY9" fmla="*/ 6186185 h 6858001"/>
              <a:gd name="connsiteX10" fmla="*/ 1689023 w 12918138"/>
              <a:gd name="connsiteY10" fmla="*/ 1073354 h 6858001"/>
              <a:gd name="connsiteX11" fmla="*/ 168624 w 12918138"/>
              <a:gd name="connsiteY11" fmla="*/ 1303217 h 6858001"/>
              <a:gd name="connsiteX12" fmla="*/ 0 w 12918138"/>
              <a:gd name="connsiteY12" fmla="*/ 136027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918138" h="6858001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918138" y="1"/>
                </a:lnTo>
                <a:lnTo>
                  <a:pt x="12918138" y="6858001"/>
                </a:lnTo>
                <a:lnTo>
                  <a:pt x="10892295" y="6858001"/>
                </a:lnTo>
                <a:lnTo>
                  <a:pt x="10892295" y="6858000"/>
                </a:lnTo>
                <a:lnTo>
                  <a:pt x="6756517" y="6858000"/>
                </a:lnTo>
                <a:lnTo>
                  <a:pt x="6775457" y="6708943"/>
                </a:lnTo>
                <a:cubicBezTo>
                  <a:pt x="6792913" y="6537064"/>
                  <a:pt x="6801854" y="6362669"/>
                  <a:pt x="6801854" y="6186185"/>
                </a:cubicBezTo>
                <a:cubicBezTo>
                  <a:pt x="6801854" y="3362446"/>
                  <a:pt x="4512762" y="1073354"/>
                  <a:pt x="1689023" y="1073354"/>
                </a:cubicBezTo>
                <a:cubicBezTo>
                  <a:pt x="1159572" y="1073354"/>
                  <a:pt x="648917" y="1153830"/>
                  <a:pt x="168624" y="1303217"/>
                </a:cubicBezTo>
                <a:lnTo>
                  <a:pt x="0" y="1360273"/>
                </a:lnTo>
                <a:close/>
              </a:path>
            </a:pathLst>
          </a:custGeom>
          <a:solidFill>
            <a:srgbClr val="050F37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85388DCE-2B3A-59F7-92F7-188C28F0111A}"/>
              </a:ext>
            </a:extLst>
          </p:cNvPr>
          <p:cNvSpPr/>
          <p:nvPr/>
        </p:nvSpPr>
        <p:spPr>
          <a:xfrm>
            <a:off x="4461347" y="2130797"/>
            <a:ext cx="1236883" cy="1236883"/>
          </a:xfrm>
          <a:prstGeom prst="ellipse">
            <a:avLst/>
          </a:prstGeom>
          <a:solidFill>
            <a:srgbClr val="050F3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B9DE5282-2503-CAFC-3A8A-B5B71A405152}"/>
              </a:ext>
            </a:extLst>
          </p:cNvPr>
          <p:cNvSpPr txBox="1">
            <a:spLocks/>
          </p:cNvSpPr>
          <p:nvPr/>
        </p:nvSpPr>
        <p:spPr>
          <a:xfrm>
            <a:off x="6812716" y="2487028"/>
            <a:ext cx="3699247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ДОБЫЧА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ПЕРЕРАБОТКА УГЛЯ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611E1AB8-1F6E-BBD2-31C6-930FB3DA5E09}"/>
              </a:ext>
            </a:extLst>
          </p:cNvPr>
          <p:cNvSpPr txBox="1">
            <a:spLocks/>
          </p:cNvSpPr>
          <p:nvPr/>
        </p:nvSpPr>
        <p:spPr>
          <a:xfrm>
            <a:off x="5816627" y="2082336"/>
            <a:ext cx="832296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ctr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0" cap="none" spc="-30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A0EEECD-83C2-7311-94B6-6EADCB347214}"/>
              </a:ext>
            </a:extLst>
          </p:cNvPr>
          <p:cNvSpPr/>
          <p:nvPr/>
        </p:nvSpPr>
        <p:spPr>
          <a:xfrm>
            <a:off x="5274431" y="3535010"/>
            <a:ext cx="1236883" cy="1236883"/>
          </a:xfrm>
          <a:prstGeom prst="ellipse">
            <a:avLst/>
          </a:prstGeom>
          <a:solidFill>
            <a:srgbClr val="050F3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FB5AF84-E334-C12D-935E-FD5C93409EDC}"/>
              </a:ext>
            </a:extLst>
          </p:cNvPr>
          <p:cNvSpPr/>
          <p:nvPr/>
        </p:nvSpPr>
        <p:spPr>
          <a:xfrm>
            <a:off x="5703965" y="5174160"/>
            <a:ext cx="1236883" cy="1236883"/>
          </a:xfrm>
          <a:prstGeom prst="ellipse">
            <a:avLst/>
          </a:prstGeom>
          <a:solidFill>
            <a:srgbClr val="050F3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344AF5CB-E2BB-1858-8E7A-4602746CCBE5}"/>
              </a:ext>
            </a:extLst>
          </p:cNvPr>
          <p:cNvSpPr txBox="1"/>
          <p:nvPr/>
        </p:nvSpPr>
        <p:spPr>
          <a:xfrm>
            <a:off x="4967411" y="559187"/>
            <a:ext cx="7159337" cy="10038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КОМПЛЕКСНЫЕ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ЗАДАЧИ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Ы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567B602A-E3E9-BD65-4B4E-C0AAB8F59DA8}"/>
              </a:ext>
            </a:extLst>
          </p:cNvPr>
          <p:cNvSpPr/>
          <p:nvPr/>
        </p:nvSpPr>
        <p:spPr>
          <a:xfrm>
            <a:off x="679933" y="548331"/>
            <a:ext cx="3627424" cy="3662514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379B2ECC-C66D-8CF5-9B16-B9839E4F2B1C}"/>
              </a:ext>
            </a:extLst>
          </p:cNvPr>
          <p:cNvSpPr txBox="1"/>
          <p:nvPr/>
        </p:nvSpPr>
        <p:spPr>
          <a:xfrm>
            <a:off x="7568566" y="3844324"/>
            <a:ext cx="5022516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ЦИФРОВЫЕ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РЕШЕНИЯ И ТЕХНОЛОГИИ</a:t>
            </a: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4AF90408-C5B0-8B0E-DB4F-6AEEF2F39529}"/>
              </a:ext>
            </a:extLst>
          </p:cNvPr>
          <p:cNvSpPr txBox="1">
            <a:spLocks/>
          </p:cNvSpPr>
          <p:nvPr/>
        </p:nvSpPr>
        <p:spPr>
          <a:xfrm>
            <a:off x="6639651" y="3479207"/>
            <a:ext cx="832296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ctr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0" cap="none" spc="-30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E0F47F7D-3957-E328-9C5B-CFD78C7AEAB7}"/>
              </a:ext>
            </a:extLst>
          </p:cNvPr>
          <p:cNvSpPr txBox="1">
            <a:spLocks/>
          </p:cNvSpPr>
          <p:nvPr/>
        </p:nvSpPr>
        <p:spPr>
          <a:xfrm>
            <a:off x="7102009" y="5140980"/>
            <a:ext cx="832296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ctr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0" cap="none" spc="-30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0D762A-5767-0628-79DC-4A6F1AA8D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4976" y="2410611"/>
            <a:ext cx="693823" cy="6938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0D6831-9FDE-C6B5-FE5E-8C88EA17E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5650" y="3864242"/>
            <a:ext cx="576792" cy="57679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678E2C-1376-5BB4-2985-64E3617C35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5278" y="5408530"/>
            <a:ext cx="715895" cy="7158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F13DD02-0360-D262-2A6F-BC182B19DF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1844" y="871700"/>
            <a:ext cx="1338487" cy="1338487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BF3AEB1-B2AD-6C5A-3146-E426290854D3}"/>
              </a:ext>
            </a:extLst>
          </p:cNvPr>
          <p:cNvGrpSpPr/>
          <p:nvPr/>
        </p:nvGrpSpPr>
        <p:grpSpPr>
          <a:xfrm>
            <a:off x="10863738" y="5220897"/>
            <a:ext cx="1932165" cy="1949652"/>
            <a:chOff x="7892793" y="4360791"/>
            <a:chExt cx="3133366" cy="3161725"/>
          </a:xfrm>
        </p:grpSpPr>
        <p:sp>
          <p:nvSpPr>
            <p:cNvPr id="37" name="Freeform: Shape 7">
              <a:extLst>
                <a:ext uri="{FF2B5EF4-FFF2-40B4-BE49-F238E27FC236}">
                  <a16:creationId xmlns:a16="http://schemas.microsoft.com/office/drawing/2014/main" id="{1C568350-C63A-025D-39D6-256A63C4A6F8}"/>
                </a:ext>
              </a:extLst>
            </p:cNvPr>
            <p:cNvSpPr/>
            <p:nvPr/>
          </p:nvSpPr>
          <p:spPr>
            <a:xfrm>
              <a:off x="7931849" y="4360791"/>
              <a:ext cx="3094310" cy="1469826"/>
            </a:xfrm>
            <a:custGeom>
              <a:avLst/>
              <a:gdLst>
                <a:gd name="connsiteX0" fmla="*/ 518138 w 551073"/>
                <a:gd name="connsiteY0" fmla="*/ 261766 h 261765"/>
                <a:gd name="connsiteX1" fmla="*/ 487305 w 551073"/>
                <a:gd name="connsiteY1" fmla="*/ 240449 h 261765"/>
                <a:gd name="connsiteX2" fmla="*/ 234807 w 551073"/>
                <a:gd name="connsiteY2" fmla="*/ 65884 h 261765"/>
                <a:gd name="connsiteX3" fmla="*/ 54918 w 551073"/>
                <a:gd name="connsiteY3" fmla="*/ 134607 h 261765"/>
                <a:gd name="connsiteX4" fmla="*/ 8398 w 551073"/>
                <a:gd name="connsiteY4" fmla="*/ 132036 h 261765"/>
                <a:gd name="connsiteX5" fmla="*/ 10970 w 551073"/>
                <a:gd name="connsiteY5" fmla="*/ 85515 h 261765"/>
                <a:gd name="connsiteX6" fmla="*/ 234807 w 551073"/>
                <a:gd name="connsiteY6" fmla="*/ 0 h 261765"/>
                <a:gd name="connsiteX7" fmla="*/ 548942 w 551073"/>
                <a:gd name="connsiteY7" fmla="*/ 217189 h 261765"/>
                <a:gd name="connsiteX8" fmla="*/ 529749 w 551073"/>
                <a:gd name="connsiteY8" fmla="*/ 259632 h 261765"/>
                <a:gd name="connsiteX9" fmla="*/ 518138 w 551073"/>
                <a:gd name="connsiteY9" fmla="*/ 261766 h 26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1073" h="261765">
                  <a:moveTo>
                    <a:pt x="518138" y="261766"/>
                  </a:moveTo>
                  <a:cubicBezTo>
                    <a:pt x="504822" y="261766"/>
                    <a:pt x="492277" y="253641"/>
                    <a:pt x="487305" y="240449"/>
                  </a:cubicBezTo>
                  <a:cubicBezTo>
                    <a:pt x="447910" y="136036"/>
                    <a:pt x="346431" y="65884"/>
                    <a:pt x="234807" y="65884"/>
                  </a:cubicBezTo>
                  <a:cubicBezTo>
                    <a:pt x="168304" y="65884"/>
                    <a:pt x="104419" y="90297"/>
                    <a:pt x="54918" y="134607"/>
                  </a:cubicBezTo>
                  <a:cubicBezTo>
                    <a:pt x="41354" y="146742"/>
                    <a:pt x="20542" y="145590"/>
                    <a:pt x="8398" y="132036"/>
                  </a:cubicBezTo>
                  <a:cubicBezTo>
                    <a:pt x="-3737" y="118481"/>
                    <a:pt x="-2584" y="97660"/>
                    <a:pt x="10970" y="85515"/>
                  </a:cubicBezTo>
                  <a:cubicBezTo>
                    <a:pt x="72568" y="30366"/>
                    <a:pt x="152064" y="0"/>
                    <a:pt x="234807" y="0"/>
                  </a:cubicBezTo>
                  <a:cubicBezTo>
                    <a:pt x="373682" y="0"/>
                    <a:pt x="499926" y="87278"/>
                    <a:pt x="548942" y="217189"/>
                  </a:cubicBezTo>
                  <a:cubicBezTo>
                    <a:pt x="555371" y="234210"/>
                    <a:pt x="546760" y="253213"/>
                    <a:pt x="529749" y="259632"/>
                  </a:cubicBezTo>
                  <a:cubicBezTo>
                    <a:pt x="525920" y="261080"/>
                    <a:pt x="521986" y="261766"/>
                    <a:pt x="518138" y="261766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23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: Shape 8">
              <a:extLst>
                <a:ext uri="{FF2B5EF4-FFF2-40B4-BE49-F238E27FC236}">
                  <a16:creationId xmlns:a16="http://schemas.microsoft.com/office/drawing/2014/main" id="{F246FDB3-7A0B-F5A3-6A6D-5987D54C76B2}"/>
                </a:ext>
              </a:extLst>
            </p:cNvPr>
            <p:cNvSpPr/>
            <p:nvPr/>
          </p:nvSpPr>
          <p:spPr>
            <a:xfrm>
              <a:off x="7892793" y="4888086"/>
              <a:ext cx="1552358" cy="2634430"/>
            </a:xfrm>
            <a:custGeom>
              <a:avLst/>
              <a:gdLst>
                <a:gd name="connsiteX0" fmla="*/ 165821 w 276463"/>
                <a:gd name="connsiteY0" fmla="*/ 469173 h 469172"/>
                <a:gd name="connsiteX1" fmla="*/ 153095 w 276463"/>
                <a:gd name="connsiteY1" fmla="*/ 466744 h 469172"/>
                <a:gd name="connsiteX2" fmla="*/ 0 w 276463"/>
                <a:gd name="connsiteY2" fmla="*/ 241764 h 469172"/>
                <a:gd name="connsiteX3" fmla="*/ 241764 w 276463"/>
                <a:gd name="connsiteY3" fmla="*/ 0 h 469172"/>
                <a:gd name="connsiteX4" fmla="*/ 276463 w 276463"/>
                <a:gd name="connsiteY4" fmla="*/ 34709 h 469172"/>
                <a:gd name="connsiteX5" fmla="*/ 241764 w 276463"/>
                <a:gd name="connsiteY5" fmla="*/ 69418 h 469172"/>
                <a:gd name="connsiteX6" fmla="*/ 69409 w 276463"/>
                <a:gd name="connsiteY6" fmla="*/ 241764 h 469172"/>
                <a:gd name="connsiteX7" fmla="*/ 178565 w 276463"/>
                <a:gd name="connsiteY7" fmla="*/ 402174 h 469172"/>
                <a:gd name="connsiteX8" fmla="*/ 198129 w 276463"/>
                <a:gd name="connsiteY8" fmla="*/ 447189 h 469172"/>
                <a:gd name="connsiteX9" fmla="*/ 165821 w 276463"/>
                <a:gd name="connsiteY9" fmla="*/ 469173 h 46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463" h="469172">
                  <a:moveTo>
                    <a:pt x="165821" y="469173"/>
                  </a:moveTo>
                  <a:cubicBezTo>
                    <a:pt x="161582" y="469173"/>
                    <a:pt x="157277" y="468382"/>
                    <a:pt x="153095" y="466744"/>
                  </a:cubicBezTo>
                  <a:cubicBezTo>
                    <a:pt x="60084" y="430054"/>
                    <a:pt x="0" y="341757"/>
                    <a:pt x="0" y="241764"/>
                  </a:cubicBezTo>
                  <a:cubicBezTo>
                    <a:pt x="0" y="108452"/>
                    <a:pt x="108452" y="0"/>
                    <a:pt x="241764" y="0"/>
                  </a:cubicBezTo>
                  <a:cubicBezTo>
                    <a:pt x="260928" y="0"/>
                    <a:pt x="276463" y="15545"/>
                    <a:pt x="276463" y="34709"/>
                  </a:cubicBezTo>
                  <a:cubicBezTo>
                    <a:pt x="276463" y="53883"/>
                    <a:pt x="260928" y="69418"/>
                    <a:pt x="241764" y="69418"/>
                  </a:cubicBezTo>
                  <a:cubicBezTo>
                    <a:pt x="146723" y="69418"/>
                    <a:pt x="69409" y="146733"/>
                    <a:pt x="69409" y="241764"/>
                  </a:cubicBezTo>
                  <a:cubicBezTo>
                    <a:pt x="69409" y="313049"/>
                    <a:pt x="112262" y="376018"/>
                    <a:pt x="178565" y="402174"/>
                  </a:cubicBezTo>
                  <a:cubicBezTo>
                    <a:pt x="196387" y="409194"/>
                    <a:pt x="205149" y="429359"/>
                    <a:pt x="198129" y="447189"/>
                  </a:cubicBezTo>
                  <a:cubicBezTo>
                    <a:pt x="192739" y="460839"/>
                    <a:pt x="179661" y="469173"/>
                    <a:pt x="165821" y="469173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: Shape 10">
              <a:extLst>
                <a:ext uri="{FF2B5EF4-FFF2-40B4-BE49-F238E27FC236}">
                  <a16:creationId xmlns:a16="http://schemas.microsoft.com/office/drawing/2014/main" id="{61164861-9859-296D-B89B-51DF64AC1F8E}"/>
                </a:ext>
              </a:extLst>
            </p:cNvPr>
            <p:cNvSpPr/>
            <p:nvPr/>
          </p:nvSpPr>
          <p:spPr>
            <a:xfrm>
              <a:off x="9598849" y="5071918"/>
              <a:ext cx="1008869" cy="1833926"/>
            </a:xfrm>
            <a:custGeom>
              <a:avLst/>
              <a:gdLst>
                <a:gd name="connsiteX0" fmla="*/ 131324 w 179672"/>
                <a:gd name="connsiteY0" fmla="*/ 326608 h 326608"/>
                <a:gd name="connsiteX1" fmla="*/ 118903 w 179672"/>
                <a:gd name="connsiteY1" fmla="*/ 324303 h 326608"/>
                <a:gd name="connsiteX2" fmla="*/ 98910 w 179672"/>
                <a:gd name="connsiteY2" fmla="*/ 279479 h 326608"/>
                <a:gd name="connsiteX3" fmla="*/ 110254 w 179672"/>
                <a:gd name="connsiteY3" fmla="*/ 217795 h 326608"/>
                <a:gd name="connsiteX4" fmla="*/ 18453 w 179672"/>
                <a:gd name="connsiteY4" fmla="*/ 65376 h 326608"/>
                <a:gd name="connsiteX5" fmla="*/ 4051 w 179672"/>
                <a:gd name="connsiteY5" fmla="*/ 18465 h 326608"/>
                <a:gd name="connsiteX6" fmla="*/ 50961 w 179672"/>
                <a:gd name="connsiteY6" fmla="*/ 4044 h 326608"/>
                <a:gd name="connsiteX7" fmla="*/ 179673 w 179672"/>
                <a:gd name="connsiteY7" fmla="*/ 217795 h 326608"/>
                <a:gd name="connsiteX8" fmla="*/ 163728 w 179672"/>
                <a:gd name="connsiteY8" fmla="*/ 304310 h 326608"/>
                <a:gd name="connsiteX9" fmla="*/ 131324 w 179672"/>
                <a:gd name="connsiteY9" fmla="*/ 326608 h 32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672" h="326608">
                  <a:moveTo>
                    <a:pt x="131324" y="326608"/>
                  </a:moveTo>
                  <a:cubicBezTo>
                    <a:pt x="127190" y="326608"/>
                    <a:pt x="122999" y="325865"/>
                    <a:pt x="118903" y="324303"/>
                  </a:cubicBezTo>
                  <a:cubicBezTo>
                    <a:pt x="101006" y="317445"/>
                    <a:pt x="92062" y="297376"/>
                    <a:pt x="98910" y="279479"/>
                  </a:cubicBezTo>
                  <a:cubicBezTo>
                    <a:pt x="106454" y="259828"/>
                    <a:pt x="110254" y="239083"/>
                    <a:pt x="110254" y="217795"/>
                  </a:cubicBezTo>
                  <a:cubicBezTo>
                    <a:pt x="110254" y="153787"/>
                    <a:pt x="75088" y="95379"/>
                    <a:pt x="18453" y="65376"/>
                  </a:cubicBezTo>
                  <a:cubicBezTo>
                    <a:pt x="1527" y="56403"/>
                    <a:pt x="-4931" y="35400"/>
                    <a:pt x="4051" y="18465"/>
                  </a:cubicBezTo>
                  <a:cubicBezTo>
                    <a:pt x="13023" y="1530"/>
                    <a:pt x="34026" y="-4928"/>
                    <a:pt x="50961" y="4044"/>
                  </a:cubicBezTo>
                  <a:cubicBezTo>
                    <a:pt x="130362" y="46116"/>
                    <a:pt x="179673" y="128022"/>
                    <a:pt x="179673" y="217795"/>
                  </a:cubicBezTo>
                  <a:cubicBezTo>
                    <a:pt x="179673" y="247598"/>
                    <a:pt x="174310" y="276707"/>
                    <a:pt x="163728" y="304310"/>
                  </a:cubicBezTo>
                  <a:cubicBezTo>
                    <a:pt x="158442" y="318121"/>
                    <a:pt x="145278" y="326608"/>
                    <a:pt x="131324" y="326608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object 14">
            <a:extLst>
              <a:ext uri="{FF2B5EF4-FFF2-40B4-BE49-F238E27FC236}">
                <a16:creationId xmlns:a16="http://schemas.microsoft.com/office/drawing/2014/main" id="{37EBC91F-C6D2-8916-2F08-6F9FC4A42908}"/>
              </a:ext>
            </a:extLst>
          </p:cNvPr>
          <p:cNvSpPr txBox="1"/>
          <p:nvPr/>
        </p:nvSpPr>
        <p:spPr>
          <a:xfrm>
            <a:off x="8128780" y="5558163"/>
            <a:ext cx="4510428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ЭКОЛОГИЯ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ЗДОРОВЬЕСБЕРЕЖЕНИЕ</a:t>
            </a:r>
          </a:p>
        </p:txBody>
      </p:sp>
      <p:sp>
        <p:nvSpPr>
          <p:cNvPr id="31" name="object 5">
            <a:extLst>
              <a:ext uri="{FF2B5EF4-FFF2-40B4-BE49-F238E27FC236}">
                <a16:creationId xmlns:a16="http://schemas.microsoft.com/office/drawing/2014/main" id="{A6A00670-1516-00F2-8512-62C35F4E3827}"/>
              </a:ext>
            </a:extLst>
          </p:cNvPr>
          <p:cNvSpPr txBox="1">
            <a:spLocks/>
          </p:cNvSpPr>
          <p:nvPr/>
        </p:nvSpPr>
        <p:spPr>
          <a:xfrm>
            <a:off x="5773406" y="2068496"/>
            <a:ext cx="832296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ctr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0" cap="none" spc="-3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</a:p>
        </p:txBody>
      </p:sp>
      <p:sp>
        <p:nvSpPr>
          <p:cNvPr id="32" name="object 5">
            <a:extLst>
              <a:ext uri="{FF2B5EF4-FFF2-40B4-BE49-F238E27FC236}">
                <a16:creationId xmlns:a16="http://schemas.microsoft.com/office/drawing/2014/main" id="{31C13F8D-04DE-C120-97AC-FD587607710C}"/>
              </a:ext>
            </a:extLst>
          </p:cNvPr>
          <p:cNvSpPr txBox="1">
            <a:spLocks/>
          </p:cNvSpPr>
          <p:nvPr/>
        </p:nvSpPr>
        <p:spPr>
          <a:xfrm>
            <a:off x="6596430" y="3465367"/>
            <a:ext cx="832296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ctr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0" cap="none" spc="-3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C4447439-09B0-D75B-7D5C-258E0759CA4C}"/>
              </a:ext>
            </a:extLst>
          </p:cNvPr>
          <p:cNvSpPr txBox="1">
            <a:spLocks/>
          </p:cNvSpPr>
          <p:nvPr/>
        </p:nvSpPr>
        <p:spPr>
          <a:xfrm>
            <a:off x="7058788" y="5127140"/>
            <a:ext cx="832296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ctr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0" cap="none" spc="-3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E88BA31A-1CCB-7C35-225B-9D2724B34414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8CAE4E3-8A42-9E7B-C435-D9132AE0979D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>
            <a:extLst>
              <a:ext uri="{FF2B5EF4-FFF2-40B4-BE49-F238E27FC236}">
                <a16:creationId xmlns:a16="http://schemas.microsoft.com/office/drawing/2014/main" id="{0463752D-41D3-4D9D-D06B-6A9AE879B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5" y="0"/>
            <a:ext cx="10279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2">
            <a:extLst>
              <a:ext uri="{FF2B5EF4-FFF2-40B4-BE49-F238E27FC236}">
                <a16:creationId xmlns:a16="http://schemas.microsoft.com/office/drawing/2014/main" id="{B933D4AD-3B25-2713-2247-21E088F1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6949B20F-B1EC-DF7B-AE15-ED65F927966A}"/>
              </a:ext>
            </a:extLst>
          </p:cNvPr>
          <p:cNvSpPr/>
          <p:nvPr/>
        </p:nvSpPr>
        <p:spPr>
          <a:xfrm>
            <a:off x="2975011" y="311529"/>
            <a:ext cx="6261652" cy="62616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DF8AEF9-800D-7D8A-320B-41299D4F50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66692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9717266 w 12192000"/>
              <a:gd name="connsiteY3" fmla="*/ 6858000 h 6858000"/>
              <a:gd name="connsiteX4" fmla="*/ 9779774 w 12192000"/>
              <a:gd name="connsiteY4" fmla="*/ 6792438 h 6858000"/>
              <a:gd name="connsiteX5" fmla="*/ 11069082 w 12192000"/>
              <a:gd name="connsiteY5" fmla="*/ 3455401 h 6858000"/>
              <a:gd name="connsiteX6" fmla="*/ 9779774 w 12192000"/>
              <a:gd name="connsiteY6" fmla="*/ 118364 h 6858000"/>
              <a:gd name="connsiteX7" fmla="*/ 0 w 12192000"/>
              <a:gd name="connsiteY7" fmla="*/ 0 h 6858000"/>
              <a:gd name="connsiteX8" fmla="*/ 2545158 w 12192000"/>
              <a:gd name="connsiteY8" fmla="*/ 0 h 6858000"/>
              <a:gd name="connsiteX9" fmla="*/ 2432308 w 12192000"/>
              <a:gd name="connsiteY9" fmla="*/ 118364 h 6858000"/>
              <a:gd name="connsiteX10" fmla="*/ 1143000 w 12192000"/>
              <a:gd name="connsiteY10" fmla="*/ 3455401 h 6858000"/>
              <a:gd name="connsiteX11" fmla="*/ 2432308 w 12192000"/>
              <a:gd name="connsiteY11" fmla="*/ 6792438 h 6858000"/>
              <a:gd name="connsiteX12" fmla="*/ 2494816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966692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717266" y="6858000"/>
                </a:lnTo>
                <a:lnTo>
                  <a:pt x="9779774" y="6792438"/>
                </a:lnTo>
                <a:cubicBezTo>
                  <a:pt x="10580843" y="5911066"/>
                  <a:pt x="11069082" y="4740251"/>
                  <a:pt x="11069082" y="3455401"/>
                </a:cubicBezTo>
                <a:cubicBezTo>
                  <a:pt x="11069082" y="2170552"/>
                  <a:pt x="10580843" y="999737"/>
                  <a:pt x="9779774" y="118364"/>
                </a:cubicBezTo>
                <a:close/>
                <a:moveTo>
                  <a:pt x="0" y="0"/>
                </a:moveTo>
                <a:lnTo>
                  <a:pt x="2545158" y="0"/>
                </a:lnTo>
                <a:lnTo>
                  <a:pt x="2432308" y="118364"/>
                </a:lnTo>
                <a:cubicBezTo>
                  <a:pt x="1631239" y="999737"/>
                  <a:pt x="1143000" y="2170552"/>
                  <a:pt x="1143000" y="3455401"/>
                </a:cubicBezTo>
                <a:cubicBezTo>
                  <a:pt x="1143000" y="4740251"/>
                  <a:pt x="1631239" y="5911066"/>
                  <a:pt x="2432308" y="6792438"/>
                </a:cubicBezTo>
                <a:lnTo>
                  <a:pt x="2494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2013562-72D7-09AB-4F47-4267FC674233}"/>
              </a:ext>
            </a:extLst>
          </p:cNvPr>
          <p:cNvGrpSpPr/>
          <p:nvPr/>
        </p:nvGrpSpPr>
        <p:grpSpPr>
          <a:xfrm>
            <a:off x="7723380" y="1890494"/>
            <a:ext cx="2987217" cy="3110258"/>
            <a:chOff x="6092585" y="755373"/>
            <a:chExt cx="2648012" cy="2673627"/>
          </a:xfrm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6E252F00-94D8-2E1D-B9B3-E139F6689A31}"/>
                </a:ext>
              </a:extLst>
            </p:cNvPr>
            <p:cNvSpPr/>
            <p:nvPr/>
          </p:nvSpPr>
          <p:spPr>
            <a:xfrm>
              <a:off x="6092585" y="755373"/>
              <a:ext cx="2648012" cy="267362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5636208-86B0-4A8F-1654-9E9F1064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15753" y="954156"/>
              <a:ext cx="1123516" cy="1123516"/>
            </a:xfrm>
            <a:prstGeom prst="rect">
              <a:avLst/>
            </a:prstGeom>
          </p:spPr>
        </p:pic>
      </p:grpSp>
      <p:sp>
        <p:nvSpPr>
          <p:cNvPr id="13" name="Овал 12">
            <a:extLst>
              <a:ext uri="{FF2B5EF4-FFF2-40B4-BE49-F238E27FC236}">
                <a16:creationId xmlns:a16="http://schemas.microsoft.com/office/drawing/2014/main" id="{1D1816E9-9789-4738-C192-8DE87DFD90D5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815F92F-58A9-12B4-4D05-991D75F60CB3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97FA8FD-B4FE-7334-BB6E-EE4272BC0497}"/>
              </a:ext>
            </a:extLst>
          </p:cNvPr>
          <p:cNvSpPr/>
          <p:nvPr/>
        </p:nvSpPr>
        <p:spPr>
          <a:xfrm>
            <a:off x="5372100" y="2297430"/>
            <a:ext cx="2167748" cy="579451"/>
          </a:xfrm>
          <a:prstGeom prst="rect">
            <a:avLst/>
          </a:pr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9A2E4C-76DC-B7D0-E2CB-D0677611170C}"/>
              </a:ext>
            </a:extLst>
          </p:cNvPr>
          <p:cNvSpPr/>
          <p:nvPr/>
        </p:nvSpPr>
        <p:spPr>
          <a:xfrm>
            <a:off x="5853223" y="4004310"/>
            <a:ext cx="1686625" cy="567689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F56D8B2-F2A1-06A2-AFFC-BC86DA1A702B}"/>
              </a:ext>
            </a:extLst>
          </p:cNvPr>
          <p:cNvSpPr/>
          <p:nvPr/>
        </p:nvSpPr>
        <p:spPr>
          <a:xfrm>
            <a:off x="3589020" y="3436620"/>
            <a:ext cx="3950829" cy="567689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5BF0586-E0AA-D9C7-5B1F-35509659B54B}"/>
              </a:ext>
            </a:extLst>
          </p:cNvPr>
          <p:cNvSpPr/>
          <p:nvPr/>
        </p:nvSpPr>
        <p:spPr>
          <a:xfrm>
            <a:off x="4320540" y="2834641"/>
            <a:ext cx="3219308" cy="60198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34141E30-AAC5-1031-7FD1-7AB3C22CBC9D}"/>
              </a:ext>
            </a:extLst>
          </p:cNvPr>
          <p:cNvSpPr txBox="1">
            <a:spLocks/>
          </p:cNvSpPr>
          <p:nvPr/>
        </p:nvSpPr>
        <p:spPr>
          <a:xfrm>
            <a:off x="2459092" y="2277884"/>
            <a:ext cx="4941432" cy="23519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0" lvl="0" indent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kern="0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1</a:t>
            </a:r>
            <a:b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ДОБЫЧА И ПЕРЕРАБОТКА </a:t>
            </a:r>
            <a:b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УГЛЯ</a:t>
            </a:r>
          </a:p>
        </p:txBody>
      </p:sp>
    </p:spTree>
    <p:extLst>
      <p:ext uri="{BB962C8B-B14F-4D97-AF65-F5344CB8AC3E}">
        <p14:creationId xmlns:p14="http://schemas.microsoft.com/office/powerpoint/2010/main" val="262225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>
            <a:extLst>
              <a:ext uri="{FF2B5EF4-FFF2-40B4-BE49-F238E27FC236}">
                <a16:creationId xmlns:a16="http://schemas.microsoft.com/office/drawing/2014/main" id="{5290843C-5E62-90BE-5693-CB8E75DE6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858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Полилиния: фигура 133">
            <a:extLst>
              <a:ext uri="{FF2B5EF4-FFF2-40B4-BE49-F238E27FC236}">
                <a16:creationId xmlns:a16="http://schemas.microsoft.com/office/drawing/2014/main" id="{76E959AB-5E25-9132-498D-41A4323CE946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878AEFCE-2D26-B49B-D020-6C79A5D2466A}"/>
              </a:ext>
            </a:extLst>
          </p:cNvPr>
          <p:cNvSpPr/>
          <p:nvPr/>
        </p:nvSpPr>
        <p:spPr>
          <a:xfrm>
            <a:off x="6878842" y="392010"/>
            <a:ext cx="5111004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271FC70-4132-E248-218B-413A178219F2}"/>
              </a:ext>
            </a:extLst>
          </p:cNvPr>
          <p:cNvSpPr txBox="1">
            <a:spLocks/>
          </p:cNvSpPr>
          <p:nvPr/>
        </p:nvSpPr>
        <p:spPr>
          <a:xfrm>
            <a:off x="7478245" y="527024"/>
            <a:ext cx="4437513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1B941E8-E884-6841-09B4-B4D430A7F35C}"/>
              </a:ext>
            </a:extLst>
          </p:cNvPr>
          <p:cNvSpPr txBox="1"/>
          <p:nvPr/>
        </p:nvSpPr>
        <p:spPr>
          <a:xfrm>
            <a:off x="7660276" y="1486691"/>
            <a:ext cx="4220528" cy="12561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381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Разработка и внедрение технологий экологически сбалансированного ведения горных работ на базе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цифровой трансформации процессов буровзрывного разрушения пород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 разрезах Кузбасса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D81ACC50-88FF-2D9A-D070-AB48FA011051}"/>
              </a:ext>
            </a:extLst>
          </p:cNvPr>
          <p:cNvSpPr/>
          <p:nvPr/>
        </p:nvSpPr>
        <p:spPr>
          <a:xfrm>
            <a:off x="7232151" y="3771289"/>
            <a:ext cx="6008899" cy="6008899"/>
          </a:xfrm>
          <a:prstGeom prst="ellipse">
            <a:avLst/>
          </a:prstGeom>
          <a:solidFill>
            <a:srgbClr val="F3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4523051" cy="13392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Повысить эффективность и безопасность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процессов горного производства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 счет доработки и внедрения комплекса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организационно-технических решений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 помощи проведения и обработки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результатов экспериментальных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массовых взрывов в условиях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разрезов АО «УК «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Кузбассразрезуголь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3339084"/>
            <a:ext cx="4198932" cy="181318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05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Проведен анализ применяемых технологий БВР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 разрезах Кузбасса и выявление направлений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их совершенствования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Разработан алгоритм действия системы мониторинга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 технического задания на проектирование системы удаленного мониторинга буровзрывных работ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Создан пилотный образец системы мониторинга техногенного воздействия промышленных взрывов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 окружающую среду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2511014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751770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1326939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3283527"/>
            <a:ext cx="0" cy="152858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A2C8E44-1B71-2530-52BA-C5D5930C2F8C}"/>
              </a:ext>
            </a:extLst>
          </p:cNvPr>
          <p:cNvGrpSpPr/>
          <p:nvPr/>
        </p:nvGrpSpPr>
        <p:grpSpPr>
          <a:xfrm>
            <a:off x="594484" y="3402742"/>
            <a:ext cx="501148" cy="155497"/>
            <a:chOff x="594484" y="3450868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528617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450868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B96D2EC4-8F5F-AAD7-4EDC-509B33919C23}"/>
              </a:ext>
            </a:extLst>
          </p:cNvPr>
          <p:cNvGrpSpPr/>
          <p:nvPr/>
        </p:nvGrpSpPr>
        <p:grpSpPr>
          <a:xfrm>
            <a:off x="589587" y="4070179"/>
            <a:ext cx="501148" cy="155497"/>
            <a:chOff x="589587" y="4008975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086724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87C362E5-49AC-4C67-9C3B-07AABB0C4105}"/>
                </a:ext>
              </a:extLst>
            </p:cNvPr>
            <p:cNvGrpSpPr/>
            <p:nvPr/>
          </p:nvGrpSpPr>
          <p:grpSpPr>
            <a:xfrm>
              <a:off x="935238" y="4008975"/>
              <a:ext cx="155497" cy="155497"/>
              <a:chOff x="935238" y="4008975"/>
              <a:chExt cx="155497" cy="155497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935238" y="4008975"/>
                <a:ext cx="155497" cy="155497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976034" y="4049771"/>
                <a:ext cx="73904" cy="73904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2E058794-392D-858D-03FB-12157967C10E}"/>
              </a:ext>
            </a:extLst>
          </p:cNvPr>
          <p:cNvGrpSpPr/>
          <p:nvPr/>
        </p:nvGrpSpPr>
        <p:grpSpPr>
          <a:xfrm>
            <a:off x="589587" y="4723768"/>
            <a:ext cx="501148" cy="155497"/>
            <a:chOff x="589587" y="4604916"/>
            <a:chExt cx="501148" cy="155497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A8C2DDE-2F62-2C36-831D-7040D641E7B1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682665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9884284B-0C25-A455-C00B-3AF81A0C43E9}"/>
                </a:ext>
              </a:extLst>
            </p:cNvPr>
            <p:cNvGrpSpPr/>
            <p:nvPr/>
          </p:nvGrpSpPr>
          <p:grpSpPr>
            <a:xfrm>
              <a:off x="935238" y="4604916"/>
              <a:ext cx="155497" cy="155497"/>
              <a:chOff x="6864626" y="2199861"/>
              <a:chExt cx="344556" cy="344556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AF9E192F-D9E3-01D0-B8A4-5954059B0139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3940737-BDCF-CAEA-BB37-D741421CE59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FE6758E-0D99-55A5-640D-9E3442704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7237" y="489134"/>
            <a:ext cx="618594" cy="618594"/>
          </a:xfrm>
          <a:prstGeom prst="rect">
            <a:avLst/>
          </a:prstGeom>
        </p:spPr>
      </p:pic>
      <p:sp>
        <p:nvSpPr>
          <p:cNvPr id="71" name="object 5">
            <a:extLst>
              <a:ext uri="{FF2B5EF4-FFF2-40B4-BE49-F238E27FC236}">
                <a16:creationId xmlns:a16="http://schemas.microsoft.com/office/drawing/2014/main" id="{E071FF03-D5C3-F08D-2538-40B8378D2207}"/>
              </a:ext>
            </a:extLst>
          </p:cNvPr>
          <p:cNvSpPr txBox="1">
            <a:spLocks/>
          </p:cNvSpPr>
          <p:nvPr/>
        </p:nvSpPr>
        <p:spPr>
          <a:xfrm>
            <a:off x="7506210" y="941535"/>
            <a:ext cx="4150251" cy="18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1 «ДОБЫЧА И ПЕРЕРАБОТКА УГЛЯ»</a:t>
            </a: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9072"/>
          <a:stretch/>
        </p:blipFill>
        <p:spPr>
          <a:xfrm>
            <a:off x="357030" y="2666243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855126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002AF3F6-F0E4-091B-5437-11B8D1C06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800" y="4661185"/>
            <a:ext cx="3307167" cy="1683043"/>
          </a:xfrm>
          <a:prstGeom prst="roundRect">
            <a:avLst>
              <a:gd name="adj" fmla="val 9409"/>
            </a:avLst>
          </a:prstGeom>
        </p:spPr>
      </p:pic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495E9BD5-B279-2137-AE60-03FCA6FF88F2}"/>
              </a:ext>
            </a:extLst>
          </p:cNvPr>
          <p:cNvCxnSpPr>
            <a:cxnSpLocks/>
          </p:cNvCxnSpPr>
          <p:nvPr/>
        </p:nvCxnSpPr>
        <p:spPr>
          <a:xfrm>
            <a:off x="7528891" y="1466020"/>
            <a:ext cx="5066" cy="1263126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4442E35-03F9-F2ED-72B4-45712E3569F1}"/>
              </a:ext>
            </a:extLst>
          </p:cNvPr>
          <p:cNvSpPr/>
          <p:nvPr/>
        </p:nvSpPr>
        <p:spPr>
          <a:xfrm>
            <a:off x="7507464" y="2893911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077A9464-A14A-6705-93E1-499E4D519FA0}"/>
              </a:ext>
            </a:extLst>
          </p:cNvPr>
          <p:cNvSpPr/>
          <p:nvPr/>
        </p:nvSpPr>
        <p:spPr>
          <a:xfrm>
            <a:off x="7507464" y="3335593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72" name="object 12">
            <a:extLst>
              <a:ext uri="{FF2B5EF4-FFF2-40B4-BE49-F238E27FC236}">
                <a16:creationId xmlns:a16="http://schemas.microsoft.com/office/drawing/2014/main" id="{C4ED069E-094C-AD05-3070-1228C6DF95C6}"/>
              </a:ext>
            </a:extLst>
          </p:cNvPr>
          <p:cNvSpPr txBox="1"/>
          <p:nvPr/>
        </p:nvSpPr>
        <p:spPr>
          <a:xfrm>
            <a:off x="7554015" y="2921232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73" name="object 12">
            <a:extLst>
              <a:ext uri="{FF2B5EF4-FFF2-40B4-BE49-F238E27FC236}">
                <a16:creationId xmlns:a16="http://schemas.microsoft.com/office/drawing/2014/main" id="{DE3CAE64-ED48-F561-A64D-362B47C70F88}"/>
              </a:ext>
            </a:extLst>
          </p:cNvPr>
          <p:cNvSpPr txBox="1"/>
          <p:nvPr/>
        </p:nvSpPr>
        <p:spPr>
          <a:xfrm>
            <a:off x="7553764" y="3102330"/>
            <a:ext cx="4261516" cy="17264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ФГБУН «Институт проблем комплексного освоения недр РАН»</a:t>
            </a:r>
          </a:p>
        </p:txBody>
      </p:sp>
      <p:sp>
        <p:nvSpPr>
          <p:cNvPr id="74" name="object 12">
            <a:extLst>
              <a:ext uri="{FF2B5EF4-FFF2-40B4-BE49-F238E27FC236}">
                <a16:creationId xmlns:a16="http://schemas.microsoft.com/office/drawing/2014/main" id="{78165AF7-870C-3727-1992-9A0B6018E1E1}"/>
              </a:ext>
            </a:extLst>
          </p:cNvPr>
          <p:cNvSpPr txBox="1"/>
          <p:nvPr/>
        </p:nvSpPr>
        <p:spPr>
          <a:xfrm>
            <a:off x="7553764" y="3537840"/>
            <a:ext cx="4220528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АО УК «</a:t>
            </a:r>
            <a:r>
              <a:rPr kumimoji="0" lang="ru-RU" sz="1050" b="0" i="0" u="none" strike="noStrike" kern="1200" cap="none" spc="-4" normalizeH="0" baseline="0" noProof="0" dirty="0" err="1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Кузбассразрезуголь</a:t>
            </a: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»</a:t>
            </a: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65F1B21B-2EB4-EE28-F68B-13624E8CBBE7}"/>
              </a:ext>
            </a:extLst>
          </p:cNvPr>
          <p:cNvSpPr txBox="1"/>
          <p:nvPr/>
        </p:nvSpPr>
        <p:spPr>
          <a:xfrm>
            <a:off x="7553764" y="3362617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8E83345D-1D63-1B04-9EA6-6EC08DD24230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9C57DF3-2C34-AE1B-CA97-B3DECDFE4C1C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31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3062560E-1FD5-EB53-6CF0-367AE5188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2481" y="0"/>
            <a:ext cx="10360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878AEFCE-2D26-B49B-D020-6C79A5D2466A}"/>
              </a:ext>
            </a:extLst>
          </p:cNvPr>
          <p:cNvSpPr/>
          <p:nvPr/>
        </p:nvSpPr>
        <p:spPr>
          <a:xfrm>
            <a:off x="6878842" y="392010"/>
            <a:ext cx="5111004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34B2F4D-131D-DB1F-9C81-A5F6EE95E77C}"/>
              </a:ext>
            </a:extLst>
          </p:cNvPr>
          <p:cNvGrpSpPr/>
          <p:nvPr/>
        </p:nvGrpSpPr>
        <p:grpSpPr>
          <a:xfrm>
            <a:off x="7232151" y="3860740"/>
            <a:ext cx="6008899" cy="6008899"/>
            <a:chOff x="7138139" y="3768129"/>
            <a:chExt cx="6102911" cy="6102911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D81ACC50-88FF-2D9A-D070-AB48FA011051}"/>
                </a:ext>
              </a:extLst>
            </p:cNvPr>
            <p:cNvSpPr/>
            <p:nvPr/>
          </p:nvSpPr>
          <p:spPr>
            <a:xfrm>
              <a:off x="7138139" y="3768129"/>
              <a:ext cx="6102911" cy="6102911"/>
            </a:xfrm>
            <a:prstGeom prst="ellipse">
              <a:avLst/>
            </a:prstGeom>
            <a:solidFill>
              <a:srgbClr val="ADB1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3FE2EC58-4CD6-2844-AC8C-028EBB654955}"/>
                </a:ext>
              </a:extLst>
            </p:cNvPr>
            <p:cNvSpPr/>
            <p:nvPr/>
          </p:nvSpPr>
          <p:spPr>
            <a:xfrm>
              <a:off x="7790863" y="4505530"/>
              <a:ext cx="3902594" cy="2013088"/>
            </a:xfrm>
            <a:custGeom>
              <a:avLst/>
              <a:gdLst>
                <a:gd name="connsiteX0" fmla="*/ 1034070 w 4009321"/>
                <a:gd name="connsiteY0" fmla="*/ 0 h 2068140"/>
                <a:gd name="connsiteX1" fmla="*/ 4009321 w 4009321"/>
                <a:gd name="connsiteY1" fmla="*/ 0 h 2068140"/>
                <a:gd name="connsiteX2" fmla="*/ 4009321 w 4009321"/>
                <a:gd name="connsiteY2" fmla="*/ 2068140 h 2068140"/>
                <a:gd name="connsiteX3" fmla="*/ 1034070 w 4009321"/>
                <a:gd name="connsiteY3" fmla="*/ 2068140 h 2068140"/>
                <a:gd name="connsiteX4" fmla="*/ 0 w 4009321"/>
                <a:gd name="connsiteY4" fmla="*/ 1034070 h 2068140"/>
                <a:gd name="connsiteX5" fmla="*/ 1034070 w 4009321"/>
                <a:gd name="connsiteY5" fmla="*/ 0 h 206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9321" h="2068140">
                  <a:moveTo>
                    <a:pt x="1034070" y="0"/>
                  </a:moveTo>
                  <a:lnTo>
                    <a:pt x="4009321" y="0"/>
                  </a:lnTo>
                  <a:lnTo>
                    <a:pt x="4009321" y="2068140"/>
                  </a:lnTo>
                  <a:lnTo>
                    <a:pt x="1034070" y="2068140"/>
                  </a:lnTo>
                  <a:cubicBezTo>
                    <a:pt x="462969" y="2068140"/>
                    <a:pt x="0" y="1605171"/>
                    <a:pt x="0" y="1034070"/>
                  </a:cubicBezTo>
                  <a:cubicBezTo>
                    <a:pt x="0" y="462969"/>
                    <a:pt x="462969" y="0"/>
                    <a:pt x="1034070" y="0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5073444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Внедрение </a:t>
            </a:r>
            <a: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эффективных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безопасных</a:t>
            </a:r>
            <a:b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технологий </a:t>
            </a:r>
            <a: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подземной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добычи угля из мощных</a:t>
            </a:r>
            <a:r>
              <a:rPr kumimoji="0" lang="ru-RU" sz="1200" b="1" i="0" u="none" strike="noStrike" kern="1200" cap="none" spc="-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ru-RU" sz="1200" b="1" i="0" u="none" strike="noStrike" kern="1200" cap="none" spc="-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крутых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пологих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угольных </a:t>
            </a:r>
            <a: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пластов, </a:t>
            </a:r>
            <a:b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способствующих 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значительному </a:t>
            </a:r>
            <a: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снижению </a:t>
            </a:r>
            <a:b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технологических  </a:t>
            </a:r>
            <a:r>
              <a:rPr kumimoji="0" lang="ru-RU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потерь полезного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ископаемого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2729486"/>
            <a:ext cx="5243862" cy="280653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Технология скоростной проходки подготовительных 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подземных горных выработок роботизированным комплексом 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 основе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гидрофицированной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шагающей крепи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Технология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бесцеликовой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разработки угольных пластов средней 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мощности камерно-столбовым способом роботизированным 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комплексом на основе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гидрофицированной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шагающей крепи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Технология отработки запасов мощных пологих угольных пластов 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длинными столбами по простиранию роботизированными комплексами 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 управляемым выпуском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подкровельной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толщи и разупрочнением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труднообрушаемой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кровли методом направленного гидроразрыва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Технология отработки запасов мощных крутых и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крутонаклонных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угольных 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пластов подэтажной системой разработки роботизированным комплексом 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 выпуском на основе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гидрофицированной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шагающей крепи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Технология отработки запасов россыпных месторождений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роботизиро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-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ванным комплексом на основе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гидрофицированной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шагающей крепи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190141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142172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782419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2679893"/>
            <a:ext cx="0" cy="26727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AEE823F0-29E2-A2C4-7B30-A306F7AC66CF}"/>
              </a:ext>
            </a:extLst>
          </p:cNvPr>
          <p:cNvCxnSpPr>
            <a:cxnSpLocks/>
          </p:cNvCxnSpPr>
          <p:nvPr/>
        </p:nvCxnSpPr>
        <p:spPr>
          <a:xfrm>
            <a:off x="594484" y="2870893"/>
            <a:ext cx="477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54F205C-E456-9503-68C0-7FE12161EAC5}"/>
              </a:ext>
            </a:extLst>
          </p:cNvPr>
          <p:cNvGrpSpPr/>
          <p:nvPr/>
        </p:nvGrpSpPr>
        <p:grpSpPr>
          <a:xfrm>
            <a:off x="940135" y="2793144"/>
            <a:ext cx="155497" cy="155497"/>
            <a:chOff x="6864626" y="2199861"/>
            <a:chExt cx="344556" cy="344556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EEF00BA2-8689-1E73-DEED-9383F7515E9B}"/>
                </a:ext>
              </a:extLst>
            </p:cNvPr>
            <p:cNvSpPr/>
            <p:nvPr/>
          </p:nvSpPr>
          <p:spPr>
            <a:xfrm>
              <a:off x="6864626" y="2199861"/>
              <a:ext cx="344556" cy="344556"/>
            </a:xfrm>
            <a:prstGeom prst="ellipse">
              <a:avLst/>
            </a:prstGeom>
            <a:solidFill>
              <a:srgbClr val="050F3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1734E2BB-DEE2-83C1-B164-8D3917825370}"/>
                </a:ext>
              </a:extLst>
            </p:cNvPr>
            <p:cNvSpPr/>
            <p:nvPr/>
          </p:nvSpPr>
          <p:spPr>
            <a:xfrm>
              <a:off x="6955025" y="2290260"/>
              <a:ext cx="163759" cy="163759"/>
            </a:xfrm>
            <a:prstGeom prst="ellipse">
              <a:avLst/>
            </a:pr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F92FF7D-4C02-F624-5954-06DCA12AC643}"/>
              </a:ext>
            </a:extLst>
          </p:cNvPr>
          <p:cNvCxnSpPr>
            <a:cxnSpLocks/>
          </p:cNvCxnSpPr>
          <p:nvPr/>
        </p:nvCxnSpPr>
        <p:spPr>
          <a:xfrm>
            <a:off x="589587" y="3429000"/>
            <a:ext cx="477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E82F9327-6563-43FC-2D63-E91BBFB36043}"/>
              </a:ext>
            </a:extLst>
          </p:cNvPr>
          <p:cNvGrpSpPr/>
          <p:nvPr/>
        </p:nvGrpSpPr>
        <p:grpSpPr>
          <a:xfrm>
            <a:off x="935238" y="3351251"/>
            <a:ext cx="155497" cy="155497"/>
            <a:chOff x="6864626" y="2199861"/>
            <a:chExt cx="344556" cy="344556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5888EC96-5B8F-DC84-CA27-DABB61330C07}"/>
                </a:ext>
              </a:extLst>
            </p:cNvPr>
            <p:cNvSpPr/>
            <p:nvPr/>
          </p:nvSpPr>
          <p:spPr>
            <a:xfrm>
              <a:off x="6864626" y="2199861"/>
              <a:ext cx="344556" cy="344556"/>
            </a:xfrm>
            <a:prstGeom prst="ellipse">
              <a:avLst/>
            </a:prstGeom>
            <a:solidFill>
              <a:srgbClr val="050F3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DDA7B701-BEDB-9B3E-03B2-15EAABEADEA0}"/>
                </a:ext>
              </a:extLst>
            </p:cNvPr>
            <p:cNvSpPr/>
            <p:nvPr/>
          </p:nvSpPr>
          <p:spPr>
            <a:xfrm>
              <a:off x="6955025" y="2290260"/>
              <a:ext cx="163759" cy="163759"/>
            </a:xfrm>
            <a:prstGeom prst="ellipse">
              <a:avLst/>
            </a:pr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8A8C2DDE-2F62-2C36-831D-7040D641E7B1}"/>
              </a:ext>
            </a:extLst>
          </p:cNvPr>
          <p:cNvCxnSpPr>
            <a:cxnSpLocks/>
          </p:cNvCxnSpPr>
          <p:nvPr/>
        </p:nvCxnSpPr>
        <p:spPr>
          <a:xfrm>
            <a:off x="589587" y="4024941"/>
            <a:ext cx="477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884284B-0C25-A455-C00B-3AF81A0C43E9}"/>
              </a:ext>
            </a:extLst>
          </p:cNvPr>
          <p:cNvGrpSpPr/>
          <p:nvPr/>
        </p:nvGrpSpPr>
        <p:grpSpPr>
          <a:xfrm>
            <a:off x="935238" y="3947192"/>
            <a:ext cx="155497" cy="155497"/>
            <a:chOff x="6864626" y="2199861"/>
            <a:chExt cx="344556" cy="344556"/>
          </a:xfrm>
        </p:grpSpPr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AF9E192F-D9E3-01D0-B8A4-5954059B0139}"/>
                </a:ext>
              </a:extLst>
            </p:cNvPr>
            <p:cNvSpPr/>
            <p:nvPr/>
          </p:nvSpPr>
          <p:spPr>
            <a:xfrm>
              <a:off x="6864626" y="2199861"/>
              <a:ext cx="344556" cy="344556"/>
            </a:xfrm>
            <a:prstGeom prst="ellipse">
              <a:avLst/>
            </a:prstGeom>
            <a:solidFill>
              <a:srgbClr val="050F3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C3940737-BDCF-CAEA-BB37-D741421CE59C}"/>
                </a:ext>
              </a:extLst>
            </p:cNvPr>
            <p:cNvSpPr/>
            <p:nvPr/>
          </p:nvSpPr>
          <p:spPr>
            <a:xfrm>
              <a:off x="6955025" y="2290260"/>
              <a:ext cx="163759" cy="163759"/>
            </a:xfrm>
            <a:prstGeom prst="ellipse">
              <a:avLst/>
            </a:pr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8AD22F36-7D9F-8B42-88F2-686549157FAC}"/>
              </a:ext>
            </a:extLst>
          </p:cNvPr>
          <p:cNvCxnSpPr>
            <a:cxnSpLocks/>
          </p:cNvCxnSpPr>
          <p:nvPr/>
        </p:nvCxnSpPr>
        <p:spPr>
          <a:xfrm>
            <a:off x="591765" y="4747824"/>
            <a:ext cx="477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7792FDE-70E3-9C71-B4EF-16B1AB09BA35}"/>
              </a:ext>
            </a:extLst>
          </p:cNvPr>
          <p:cNvGrpSpPr/>
          <p:nvPr/>
        </p:nvGrpSpPr>
        <p:grpSpPr>
          <a:xfrm>
            <a:off x="937416" y="4670075"/>
            <a:ext cx="155497" cy="155497"/>
            <a:chOff x="6864626" y="2199861"/>
            <a:chExt cx="344556" cy="344556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28FE82A2-9C52-C8FA-7FC5-440C7A86C7C1}"/>
                </a:ext>
              </a:extLst>
            </p:cNvPr>
            <p:cNvSpPr/>
            <p:nvPr/>
          </p:nvSpPr>
          <p:spPr>
            <a:xfrm>
              <a:off x="6864626" y="2199861"/>
              <a:ext cx="344556" cy="344556"/>
            </a:xfrm>
            <a:prstGeom prst="ellipse">
              <a:avLst/>
            </a:prstGeom>
            <a:solidFill>
              <a:srgbClr val="050F3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B29A056-89C3-A1D9-FE10-EDC7CED2B70C}"/>
                </a:ext>
              </a:extLst>
            </p:cNvPr>
            <p:cNvSpPr/>
            <p:nvPr/>
          </p:nvSpPr>
          <p:spPr>
            <a:xfrm>
              <a:off x="6955025" y="2290260"/>
              <a:ext cx="163759" cy="163759"/>
            </a:xfrm>
            <a:prstGeom prst="ellipse">
              <a:avLst/>
            </a:pr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750C3379-BD0F-9AF0-D29C-931EDB738DCE}"/>
              </a:ext>
            </a:extLst>
          </p:cNvPr>
          <p:cNvCxnSpPr>
            <a:cxnSpLocks/>
          </p:cNvCxnSpPr>
          <p:nvPr/>
        </p:nvCxnSpPr>
        <p:spPr>
          <a:xfrm>
            <a:off x="582468" y="5352163"/>
            <a:ext cx="477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3986F57B-A604-49D6-7317-42109AE2863B}"/>
              </a:ext>
            </a:extLst>
          </p:cNvPr>
          <p:cNvGrpSpPr/>
          <p:nvPr/>
        </p:nvGrpSpPr>
        <p:grpSpPr>
          <a:xfrm>
            <a:off x="928119" y="5274414"/>
            <a:ext cx="155497" cy="155497"/>
            <a:chOff x="6864626" y="2199861"/>
            <a:chExt cx="344556" cy="344556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B0873066-0F20-C092-CDD8-3CBC0A8A4006}"/>
                </a:ext>
              </a:extLst>
            </p:cNvPr>
            <p:cNvSpPr/>
            <p:nvPr/>
          </p:nvSpPr>
          <p:spPr>
            <a:xfrm>
              <a:off x="6864626" y="2199861"/>
              <a:ext cx="344556" cy="344556"/>
            </a:xfrm>
            <a:prstGeom prst="ellipse">
              <a:avLst/>
            </a:prstGeom>
            <a:solidFill>
              <a:srgbClr val="050F3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5A3205D7-7D6C-339A-665F-9E0AAB46A856}"/>
                </a:ext>
              </a:extLst>
            </p:cNvPr>
            <p:cNvSpPr/>
            <p:nvPr/>
          </p:nvSpPr>
          <p:spPr>
            <a:xfrm>
              <a:off x="6955025" y="2290260"/>
              <a:ext cx="163759" cy="163759"/>
            </a:xfrm>
            <a:prstGeom prst="ellipse">
              <a:avLst/>
            </a:pr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FE6758E-0D99-55A5-640D-9E3442704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7237" y="489134"/>
            <a:ext cx="618594" cy="61859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9072"/>
          <a:stretch/>
        </p:blipFill>
        <p:spPr>
          <a:xfrm>
            <a:off x="357030" y="2056645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245528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6" y="1486691"/>
            <a:ext cx="4220528" cy="12561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381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Разработка технологий эффективной отработки трудноизвлекаемых запасов пластовых угольных месторождений подземным способом и скоростной проходки горных выработок роботизированными модулями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66020"/>
            <a:ext cx="5066" cy="1263126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893911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514495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921232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3" y="3102330"/>
            <a:ext cx="3927219" cy="326532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spc="-4" dirty="0">
                <a:solidFill>
                  <a:srgbClr val="050F37"/>
                </a:solidFill>
                <a:latin typeface="Open Sans"/>
                <a:cs typeface="Open Sans"/>
              </a:rPr>
              <a:t>ФГБУН «Федеральный исследовательский центр угля </a:t>
            </a:r>
            <a:br>
              <a:rPr lang="ru-RU" sz="1050" spc="-4" dirty="0">
                <a:solidFill>
                  <a:srgbClr val="050F37"/>
                </a:solidFill>
                <a:latin typeface="Open Sans"/>
                <a:cs typeface="Open Sans"/>
              </a:rPr>
            </a:br>
            <a:r>
              <a:rPr lang="ru-RU" sz="1050" spc="-4" dirty="0">
                <a:solidFill>
                  <a:srgbClr val="050F37"/>
                </a:solidFill>
                <a:latin typeface="Open Sans"/>
                <a:cs typeface="Open Sans"/>
              </a:rPr>
              <a:t>и углехимии СО РАН»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716742"/>
            <a:ext cx="4220528" cy="326532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ООО «Кузбасский центр </a:t>
            </a:r>
            <a:br>
              <a:rPr lang="ru-RU" dirty="0"/>
            </a:br>
            <a:r>
              <a:rPr lang="ru-RU" dirty="0"/>
              <a:t>сварки и контроля»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541519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50" b="1" spc="-4" dirty="0">
                <a:solidFill>
                  <a:prstClr val="white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6E4E9362-7076-25D3-419F-5715F8C9756E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E68B0E2F-A570-0966-9D6E-D02E3907E87E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object 5">
            <a:extLst>
              <a:ext uri="{FF2B5EF4-FFF2-40B4-BE49-F238E27FC236}">
                <a16:creationId xmlns:a16="http://schemas.microsoft.com/office/drawing/2014/main" id="{C9912111-95FA-0EAF-3288-7450900C377E}"/>
              </a:ext>
            </a:extLst>
          </p:cNvPr>
          <p:cNvSpPr txBox="1">
            <a:spLocks/>
          </p:cNvSpPr>
          <p:nvPr/>
        </p:nvSpPr>
        <p:spPr>
          <a:xfrm>
            <a:off x="7478245" y="527024"/>
            <a:ext cx="4437513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72AF1F3F-C418-EFF2-C461-95A78D2B6545}"/>
              </a:ext>
            </a:extLst>
          </p:cNvPr>
          <p:cNvSpPr txBox="1">
            <a:spLocks/>
          </p:cNvSpPr>
          <p:nvPr/>
        </p:nvSpPr>
        <p:spPr>
          <a:xfrm>
            <a:off x="7506210" y="941535"/>
            <a:ext cx="4150251" cy="18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1 «ДОБЫЧА И ПЕРЕРАБОТКА УГЛЯ»</a:t>
            </a:r>
          </a:p>
        </p:txBody>
      </p:sp>
    </p:spTree>
    <p:extLst>
      <p:ext uri="{BB962C8B-B14F-4D97-AF65-F5344CB8AC3E}">
        <p14:creationId xmlns:p14="http://schemas.microsoft.com/office/powerpoint/2010/main" val="2318679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>
            <a:extLst>
              <a:ext uri="{FF2B5EF4-FFF2-40B4-BE49-F238E27FC236}">
                <a16:creationId xmlns:a16="http://schemas.microsoft.com/office/drawing/2014/main" id="{7B602E47-3070-630F-FE9D-A835F7DC4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26003" y="-1284889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Полилиния: фигура 133">
            <a:extLst>
              <a:ext uri="{FF2B5EF4-FFF2-40B4-BE49-F238E27FC236}">
                <a16:creationId xmlns:a16="http://schemas.microsoft.com/office/drawing/2014/main" id="{76E959AB-5E25-9132-498D-41A4323CE946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878AEFCE-2D26-B49B-D020-6C79A5D2466A}"/>
              </a:ext>
            </a:extLst>
          </p:cNvPr>
          <p:cNvSpPr/>
          <p:nvPr/>
        </p:nvSpPr>
        <p:spPr>
          <a:xfrm>
            <a:off x="6878842" y="392010"/>
            <a:ext cx="5111004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1B941E8-E884-6841-09B4-B4D430A7F35C}"/>
              </a:ext>
            </a:extLst>
          </p:cNvPr>
          <p:cNvSpPr txBox="1"/>
          <p:nvPr/>
        </p:nvSpPr>
        <p:spPr>
          <a:xfrm>
            <a:off x="7660276" y="1486691"/>
            <a:ext cx="4220528" cy="12561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381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Технология и оборудование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повышения эффективности дегазации </a:t>
            </a:r>
            <a:r>
              <a:rPr kumimoji="0" lang="ru-RU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выбросоопасных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угольных пластов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для обеспечения безопасной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добычи угля в сложных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горно-геологических условиях</a:t>
            </a: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4523051" cy="13392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предполагает разработку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методики прогнозирования и управления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геомеханическим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состоянием горного массива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период формирования и проявления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динамических осадок основной кровли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его профилактической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гидрообработки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целью недопущения динамических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газодинамических явлений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3339084"/>
            <a:ext cx="4198932" cy="78086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 ходе выполнения проекта будут разработаны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 обоснованы комплекс технологий и средств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их реализации, повышающих эффективность угледобычи и обеспечивающих высокий уровень промышленной безопасности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Сформирована система оценки и управления процессами управления горным массивом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 интенсификации дегазации методами направленного гидроразрыва кровли и поинтервального гидроразрыва угольного пласта для исключения динамических и газодинамических явлений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2511014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751770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25B37F0-DD71-05CA-F644-27407311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804" y="5853079"/>
            <a:ext cx="416054" cy="416052"/>
          </a:xfrm>
          <a:prstGeom prst="rect">
            <a:avLst/>
          </a:prstGeom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1326939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3270795"/>
            <a:ext cx="0" cy="12014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A2C8E44-1B71-2530-52BA-C5D5930C2F8C}"/>
              </a:ext>
            </a:extLst>
          </p:cNvPr>
          <p:cNvGrpSpPr/>
          <p:nvPr/>
        </p:nvGrpSpPr>
        <p:grpSpPr>
          <a:xfrm>
            <a:off x="594484" y="3402742"/>
            <a:ext cx="501148" cy="155497"/>
            <a:chOff x="594484" y="3450868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528617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450868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B96D2EC4-8F5F-AAD7-4EDC-509B33919C23}"/>
              </a:ext>
            </a:extLst>
          </p:cNvPr>
          <p:cNvGrpSpPr/>
          <p:nvPr/>
        </p:nvGrpSpPr>
        <p:grpSpPr>
          <a:xfrm>
            <a:off x="589587" y="4388238"/>
            <a:ext cx="501148" cy="155497"/>
            <a:chOff x="589587" y="4008975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086724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87C362E5-49AC-4C67-9C3B-07AABB0C4105}"/>
                </a:ext>
              </a:extLst>
            </p:cNvPr>
            <p:cNvGrpSpPr/>
            <p:nvPr/>
          </p:nvGrpSpPr>
          <p:grpSpPr>
            <a:xfrm>
              <a:off x="935238" y="4008975"/>
              <a:ext cx="155497" cy="155497"/>
              <a:chOff x="935238" y="4008975"/>
              <a:chExt cx="155497" cy="155497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935238" y="4008975"/>
                <a:ext cx="155497" cy="155497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976034" y="4049771"/>
                <a:ext cx="73904" cy="73904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FE6758E-0D99-55A5-640D-9E3442704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7237" y="489134"/>
            <a:ext cx="618594" cy="61859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9072"/>
          <a:stretch/>
        </p:blipFill>
        <p:spPr>
          <a:xfrm>
            <a:off x="357030" y="2666243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855126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F35A5049-0058-8467-D27A-593CDBC9F2E2}"/>
              </a:ext>
            </a:extLst>
          </p:cNvPr>
          <p:cNvSpPr/>
          <p:nvPr/>
        </p:nvSpPr>
        <p:spPr>
          <a:xfrm>
            <a:off x="7507464" y="2893911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60C8A37B-CA25-87D7-07AB-B29186F9E530}"/>
              </a:ext>
            </a:extLst>
          </p:cNvPr>
          <p:cNvSpPr/>
          <p:nvPr/>
        </p:nvSpPr>
        <p:spPr>
          <a:xfrm>
            <a:off x="7507464" y="3507869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E1E9B28A-A9FE-6F31-41A8-03BB55CAB57C}"/>
              </a:ext>
            </a:extLst>
          </p:cNvPr>
          <p:cNvSpPr txBox="1"/>
          <p:nvPr/>
        </p:nvSpPr>
        <p:spPr>
          <a:xfrm>
            <a:off x="7554015" y="2921232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495E9BD5-B279-2137-AE60-03FCA6FF88F2}"/>
              </a:ext>
            </a:extLst>
          </p:cNvPr>
          <p:cNvCxnSpPr>
            <a:cxnSpLocks/>
          </p:cNvCxnSpPr>
          <p:nvPr/>
        </p:nvCxnSpPr>
        <p:spPr>
          <a:xfrm>
            <a:off x="7528891" y="1466020"/>
            <a:ext cx="5066" cy="1263126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516EB52-ACE5-5558-A812-4EE15F57C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2151" y="3771289"/>
            <a:ext cx="5066037" cy="3202236"/>
          </a:xfrm>
          <a:custGeom>
            <a:avLst/>
            <a:gdLst>
              <a:gd name="connsiteX0" fmla="*/ 3004450 w 5066037"/>
              <a:gd name="connsiteY0" fmla="*/ 0 h 3202236"/>
              <a:gd name="connsiteX1" fmla="*/ 4915559 w 5066037"/>
              <a:gd name="connsiteY1" fmla="*/ 686071 h 3202236"/>
              <a:gd name="connsiteX2" fmla="*/ 5066037 w 5066037"/>
              <a:gd name="connsiteY2" fmla="*/ 822834 h 3202236"/>
              <a:gd name="connsiteX3" fmla="*/ 5066037 w 5066037"/>
              <a:gd name="connsiteY3" fmla="*/ 3202236 h 3202236"/>
              <a:gd name="connsiteX4" fmla="*/ 7193 w 5066037"/>
              <a:gd name="connsiteY4" fmla="*/ 3202236 h 3202236"/>
              <a:gd name="connsiteX5" fmla="*/ 3910 w 5066037"/>
              <a:gd name="connsiteY5" fmla="*/ 3159059 h 3202236"/>
              <a:gd name="connsiteX6" fmla="*/ 0 w 5066037"/>
              <a:gd name="connsiteY6" fmla="*/ 3004450 h 3202236"/>
              <a:gd name="connsiteX7" fmla="*/ 3004450 w 5066037"/>
              <a:gd name="connsiteY7" fmla="*/ 0 h 320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6037" h="3202236">
                <a:moveTo>
                  <a:pt x="3004450" y="0"/>
                </a:moveTo>
                <a:cubicBezTo>
                  <a:pt x="3730399" y="0"/>
                  <a:pt x="4396213" y="257468"/>
                  <a:pt x="4915559" y="686071"/>
                </a:cubicBezTo>
                <a:lnTo>
                  <a:pt x="5066037" y="822834"/>
                </a:lnTo>
                <a:lnTo>
                  <a:pt x="5066037" y="3202236"/>
                </a:lnTo>
                <a:lnTo>
                  <a:pt x="7193" y="3202236"/>
                </a:lnTo>
                <a:lnTo>
                  <a:pt x="3910" y="3159059"/>
                </a:lnTo>
                <a:cubicBezTo>
                  <a:pt x="1314" y="3107850"/>
                  <a:pt x="0" y="3056304"/>
                  <a:pt x="0" y="3004450"/>
                </a:cubicBezTo>
                <a:cubicBezTo>
                  <a:pt x="0" y="1345138"/>
                  <a:pt x="1345138" y="0"/>
                  <a:pt x="3004450" y="0"/>
                </a:cubicBezTo>
                <a:close/>
              </a:path>
            </a:pathLst>
          </a:custGeom>
        </p:spPr>
      </p:pic>
      <p:sp>
        <p:nvSpPr>
          <p:cNvPr id="58" name="object 12">
            <a:extLst>
              <a:ext uri="{FF2B5EF4-FFF2-40B4-BE49-F238E27FC236}">
                <a16:creationId xmlns:a16="http://schemas.microsoft.com/office/drawing/2014/main" id="{BC7F468A-1FE8-F607-7222-F2CA3159C792}"/>
              </a:ext>
            </a:extLst>
          </p:cNvPr>
          <p:cNvSpPr txBox="1"/>
          <p:nvPr/>
        </p:nvSpPr>
        <p:spPr>
          <a:xfrm>
            <a:off x="7553764" y="3102330"/>
            <a:ext cx="3796861" cy="326532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ФГБУН «Федеральный исследовательский центр угля </a:t>
            </a:r>
            <a:br>
              <a:rPr lang="ru-RU" dirty="0"/>
            </a:br>
            <a:r>
              <a:rPr lang="ru-RU" dirty="0"/>
              <a:t>и углехимии СО РАН»</a:t>
            </a:r>
          </a:p>
        </p:txBody>
      </p:sp>
      <p:sp>
        <p:nvSpPr>
          <p:cNvPr id="59" name="object 12">
            <a:extLst>
              <a:ext uri="{FF2B5EF4-FFF2-40B4-BE49-F238E27FC236}">
                <a16:creationId xmlns:a16="http://schemas.microsoft.com/office/drawing/2014/main" id="{FA7556D4-9275-3240-1148-6B1F06C04FC7}"/>
              </a:ext>
            </a:extLst>
          </p:cNvPr>
          <p:cNvSpPr txBox="1"/>
          <p:nvPr/>
        </p:nvSpPr>
        <p:spPr>
          <a:xfrm>
            <a:off x="7553764" y="3710116"/>
            <a:ext cx="4220528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АО УК «Северный Кузбасс»</a:t>
            </a:r>
          </a:p>
        </p:txBody>
      </p:sp>
      <p:sp>
        <p:nvSpPr>
          <p:cNvPr id="60" name="object 12">
            <a:extLst>
              <a:ext uri="{FF2B5EF4-FFF2-40B4-BE49-F238E27FC236}">
                <a16:creationId xmlns:a16="http://schemas.microsoft.com/office/drawing/2014/main" id="{8ED96AAD-A610-1D59-74AD-E7962334322D}"/>
              </a:ext>
            </a:extLst>
          </p:cNvPr>
          <p:cNvSpPr txBox="1"/>
          <p:nvPr/>
        </p:nvSpPr>
        <p:spPr>
          <a:xfrm>
            <a:off x="7553764" y="3534893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50" b="1" spc="-4" dirty="0">
                <a:solidFill>
                  <a:prstClr val="white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069C55E1-3ABE-D17F-AA2A-AA3739B25C1E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713D05A3-B98C-61CA-5A31-D619F6610F08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C49E51C5-5837-FC45-F840-B4FE01E02919}"/>
              </a:ext>
            </a:extLst>
          </p:cNvPr>
          <p:cNvSpPr txBox="1">
            <a:spLocks/>
          </p:cNvSpPr>
          <p:nvPr/>
        </p:nvSpPr>
        <p:spPr>
          <a:xfrm>
            <a:off x="7478245" y="527024"/>
            <a:ext cx="4437513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63" name="object 5">
            <a:extLst>
              <a:ext uri="{FF2B5EF4-FFF2-40B4-BE49-F238E27FC236}">
                <a16:creationId xmlns:a16="http://schemas.microsoft.com/office/drawing/2014/main" id="{52BC40AB-D460-FC88-24BD-B6D1641E904F}"/>
              </a:ext>
            </a:extLst>
          </p:cNvPr>
          <p:cNvSpPr txBox="1">
            <a:spLocks/>
          </p:cNvSpPr>
          <p:nvPr/>
        </p:nvSpPr>
        <p:spPr>
          <a:xfrm>
            <a:off x="7506210" y="941535"/>
            <a:ext cx="4150251" cy="18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1 «ДОБЫЧА И ПЕРЕРАБОТКА УГЛЯ»</a:t>
            </a:r>
          </a:p>
        </p:txBody>
      </p:sp>
    </p:spTree>
    <p:extLst>
      <p:ext uri="{BB962C8B-B14F-4D97-AF65-F5344CB8AC3E}">
        <p14:creationId xmlns:p14="http://schemas.microsoft.com/office/powerpoint/2010/main" val="2930667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B15F73D9-C127-24BC-DB92-4B9FBB961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65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878AEFCE-2D26-B49B-D020-6C79A5D2466A}"/>
              </a:ext>
            </a:extLst>
          </p:cNvPr>
          <p:cNvSpPr/>
          <p:nvPr/>
        </p:nvSpPr>
        <p:spPr>
          <a:xfrm>
            <a:off x="6878842" y="392010"/>
            <a:ext cx="5111004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5073444" cy="11730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Разработка и составление технологического </a:t>
            </a:r>
            <a:br>
              <a:rPr lang="ru-RU" dirty="0"/>
            </a:br>
            <a:r>
              <a:rPr lang="ru-RU" dirty="0"/>
              <a:t>регламента на проектирование опытно-</a:t>
            </a:r>
            <a:r>
              <a:rPr lang="ru-RU" dirty="0" err="1"/>
              <a:t>промыш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/>
              <a:t>ленной технологической линии по получению </a:t>
            </a:r>
            <a:br>
              <a:rPr lang="ru-RU" dirty="0"/>
            </a:br>
            <a:r>
              <a:rPr lang="ru-RU" dirty="0"/>
              <a:t>товарных продуктов из техногенных отходов производительностью 15-20 т/ч по исходному </a:t>
            </a:r>
            <a:br>
              <a:rPr lang="ru-RU" dirty="0"/>
            </a:br>
            <a:r>
              <a:rPr lang="ru-RU" dirty="0"/>
              <a:t>сырью в рамках действующих Положений </a:t>
            </a:r>
            <a:br>
              <a:rPr lang="ru-RU" dirty="0"/>
            </a:br>
            <a:r>
              <a:rPr lang="ru-RU" dirty="0"/>
              <a:t>и нормативных документов на территории РФ 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3015236"/>
            <a:ext cx="5243862" cy="22994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05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sz="1200" dirty="0"/>
              <a:t>Вовлечение в переработку шламовых угольных продуктов </a:t>
            </a:r>
            <a:br>
              <a:rPr lang="ru-RU" sz="1200" dirty="0"/>
            </a:br>
            <a:r>
              <a:rPr lang="ru-RU" sz="1200" dirty="0"/>
              <a:t>на стадии вторичной переработки позволят заполнить потребительский рынок в теплоэнергетике и решить </a:t>
            </a:r>
            <a:br>
              <a:rPr lang="ru-RU" sz="1200" dirty="0"/>
            </a:br>
            <a:r>
              <a:rPr lang="ru-RU" sz="1200" dirty="0"/>
              <a:t>некоторые важные экологические проблемы</a:t>
            </a:r>
          </a:p>
          <a:p>
            <a:r>
              <a:rPr lang="ru-RU" sz="1200" dirty="0"/>
              <a:t>Доскональное изучение вопросов о безотходной </a:t>
            </a:r>
            <a:br>
              <a:rPr lang="ru-RU" sz="1200" dirty="0"/>
            </a:br>
            <a:r>
              <a:rPr lang="ru-RU" sz="1200" dirty="0"/>
              <a:t>технологии переработки угольных шламов</a:t>
            </a:r>
          </a:p>
          <a:p>
            <a:r>
              <a:rPr lang="ru-RU" sz="1200" dirty="0"/>
              <a:t>Эффективные методы обезвоживания с замкнутым </a:t>
            </a:r>
            <a:br>
              <a:rPr lang="ru-RU" sz="1200" dirty="0"/>
            </a:br>
            <a:r>
              <a:rPr lang="ru-RU" sz="1200" dirty="0"/>
              <a:t>циклом оборотного водоснабжения фабрики</a:t>
            </a:r>
          </a:p>
          <a:p>
            <a:r>
              <a:rPr lang="ru-RU" sz="1200" dirty="0"/>
              <a:t>Утилизация отвальных продуктов обогащения, например, </a:t>
            </a:r>
            <a:br>
              <a:rPr lang="ru-RU" sz="1200" dirty="0"/>
            </a:br>
            <a:r>
              <a:rPr lang="ru-RU" sz="1200" dirty="0"/>
              <a:t>в качестве исходного сырья для производства кирпича, наполнителей, строительных материалов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218716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427922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1132110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2964379"/>
            <a:ext cx="0" cy="198949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0B8E31E-7F41-0390-9521-3C831AA9468F}"/>
              </a:ext>
            </a:extLst>
          </p:cNvPr>
          <p:cNvGrpSpPr/>
          <p:nvPr/>
        </p:nvGrpSpPr>
        <p:grpSpPr>
          <a:xfrm>
            <a:off x="594484" y="3078894"/>
            <a:ext cx="501148" cy="155497"/>
            <a:chOff x="594484" y="307889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15664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07889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0635E1-94CE-B870-62BB-C6D49A125B3E}"/>
              </a:ext>
            </a:extLst>
          </p:cNvPr>
          <p:cNvGrpSpPr/>
          <p:nvPr/>
        </p:nvGrpSpPr>
        <p:grpSpPr>
          <a:xfrm>
            <a:off x="589587" y="3909638"/>
            <a:ext cx="501148" cy="155497"/>
            <a:chOff x="589587" y="363700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7DE4737-8764-12E7-7168-DBB8E2623633}"/>
              </a:ext>
            </a:extLst>
          </p:cNvPr>
          <p:cNvGrpSpPr/>
          <p:nvPr/>
        </p:nvGrpSpPr>
        <p:grpSpPr>
          <a:xfrm>
            <a:off x="589587" y="4400718"/>
            <a:ext cx="501148" cy="155497"/>
            <a:chOff x="589587" y="4232942"/>
            <a:chExt cx="501148" cy="155497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A8C2DDE-2F62-2C36-831D-7040D641E7B1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310691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9884284B-0C25-A455-C00B-3AF81A0C43E9}"/>
                </a:ext>
              </a:extLst>
            </p:cNvPr>
            <p:cNvGrpSpPr/>
            <p:nvPr/>
          </p:nvGrpSpPr>
          <p:grpSpPr>
            <a:xfrm>
              <a:off x="935238" y="4232942"/>
              <a:ext cx="155497" cy="155497"/>
              <a:chOff x="6864626" y="2199861"/>
              <a:chExt cx="344556" cy="344556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AF9E192F-D9E3-01D0-B8A4-5954059B0139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3940737-BDCF-CAEA-BB37-D741421CE59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39C1899-DCF7-8C1A-DDE2-EB12D89EFBAE}"/>
              </a:ext>
            </a:extLst>
          </p:cNvPr>
          <p:cNvGrpSpPr/>
          <p:nvPr/>
        </p:nvGrpSpPr>
        <p:grpSpPr>
          <a:xfrm>
            <a:off x="591765" y="4867741"/>
            <a:ext cx="501148" cy="155497"/>
            <a:chOff x="591765" y="4955825"/>
            <a:chExt cx="501148" cy="155497"/>
          </a:xfrm>
        </p:grpSpPr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8AD22F36-7D9F-8B42-88F2-686549157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1765" y="5033574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57792FDE-70E3-9C71-B4EF-16B1AB09BA35}"/>
                </a:ext>
              </a:extLst>
            </p:cNvPr>
            <p:cNvGrpSpPr/>
            <p:nvPr/>
          </p:nvGrpSpPr>
          <p:grpSpPr>
            <a:xfrm>
              <a:off x="937416" y="4955825"/>
              <a:ext cx="155497" cy="155497"/>
              <a:chOff x="6864626" y="2199861"/>
              <a:chExt cx="344556" cy="344556"/>
            </a:xfrm>
          </p:grpSpPr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28FE82A2-9C52-C8FA-7FC5-440C7A86C7C1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B29A056-89C3-A1D9-FE10-EDC7CED2B70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FE6758E-0D99-55A5-640D-9E3442704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7237" y="489134"/>
            <a:ext cx="618594" cy="61859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9072"/>
          <a:stretch/>
        </p:blipFill>
        <p:spPr>
          <a:xfrm>
            <a:off x="357030" y="2342395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531278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6" y="1566901"/>
            <a:ext cx="4220528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Переработка хвостов угольных обогатительных фабрик </a:t>
            </a:r>
            <a:br>
              <a:rPr lang="ru-RU" dirty="0"/>
            </a:br>
            <a:r>
              <a:rPr lang="ru-RU" dirty="0"/>
              <a:t>с целью получения товарного </a:t>
            </a:r>
            <a:br>
              <a:rPr lang="ru-RU" dirty="0"/>
            </a:br>
            <a:r>
              <a:rPr lang="ru-RU" dirty="0"/>
              <a:t>угольного концентрата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546230"/>
            <a:ext cx="0" cy="876375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765575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207257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792896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2973994"/>
            <a:ext cx="2988440" cy="17264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ФГБУН «Институт земной коры СО РАН»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409504"/>
            <a:ext cx="4220528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ООО «Производственная компания СПИРИТ»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234281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6634110-801E-F19A-9A07-CFD5D99275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2152" y="3771289"/>
            <a:ext cx="4959849" cy="3155618"/>
          </a:xfrm>
          <a:custGeom>
            <a:avLst/>
            <a:gdLst>
              <a:gd name="connsiteX0" fmla="*/ 3004450 w 4959849"/>
              <a:gd name="connsiteY0" fmla="*/ 0 h 3155618"/>
              <a:gd name="connsiteX1" fmla="*/ 4915559 w 4959849"/>
              <a:gd name="connsiteY1" fmla="*/ 686071 h 3155618"/>
              <a:gd name="connsiteX2" fmla="*/ 4959849 w 4959849"/>
              <a:gd name="connsiteY2" fmla="*/ 726324 h 3155618"/>
              <a:gd name="connsiteX3" fmla="*/ 4959849 w 4959849"/>
              <a:gd name="connsiteY3" fmla="*/ 3155618 h 3155618"/>
              <a:gd name="connsiteX4" fmla="*/ 7634 w 4959849"/>
              <a:gd name="connsiteY4" fmla="*/ 3155618 h 3155618"/>
              <a:gd name="connsiteX5" fmla="*/ 0 w 4959849"/>
              <a:gd name="connsiteY5" fmla="*/ 3004450 h 3155618"/>
              <a:gd name="connsiteX6" fmla="*/ 3004450 w 4959849"/>
              <a:gd name="connsiteY6" fmla="*/ 0 h 315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849" h="3155618">
                <a:moveTo>
                  <a:pt x="3004450" y="0"/>
                </a:moveTo>
                <a:cubicBezTo>
                  <a:pt x="3730399" y="0"/>
                  <a:pt x="4396213" y="257468"/>
                  <a:pt x="4915559" y="686071"/>
                </a:cubicBezTo>
                <a:lnTo>
                  <a:pt x="4959849" y="726324"/>
                </a:lnTo>
                <a:lnTo>
                  <a:pt x="4959849" y="3155618"/>
                </a:lnTo>
                <a:lnTo>
                  <a:pt x="7634" y="3155618"/>
                </a:lnTo>
                <a:lnTo>
                  <a:pt x="0" y="3004450"/>
                </a:lnTo>
                <a:cubicBezTo>
                  <a:pt x="0" y="1345138"/>
                  <a:pt x="1345138" y="0"/>
                  <a:pt x="3004450" y="0"/>
                </a:cubicBezTo>
                <a:close/>
              </a:path>
            </a:pathLst>
          </a:custGeom>
        </p:spPr>
      </p:pic>
      <p:sp>
        <p:nvSpPr>
          <p:cNvPr id="71" name="Овал 70">
            <a:extLst>
              <a:ext uri="{FF2B5EF4-FFF2-40B4-BE49-F238E27FC236}">
                <a16:creationId xmlns:a16="http://schemas.microsoft.com/office/drawing/2014/main" id="{3DF6B7A9-FBC7-407F-BEDF-5285D05E18D5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6A2D260C-5D04-A084-3F92-AF469F9F7143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object 5">
            <a:extLst>
              <a:ext uri="{FF2B5EF4-FFF2-40B4-BE49-F238E27FC236}">
                <a16:creationId xmlns:a16="http://schemas.microsoft.com/office/drawing/2014/main" id="{F55C4AFE-04DE-17B5-B813-527FC6417F2C}"/>
              </a:ext>
            </a:extLst>
          </p:cNvPr>
          <p:cNvSpPr txBox="1">
            <a:spLocks/>
          </p:cNvSpPr>
          <p:nvPr/>
        </p:nvSpPr>
        <p:spPr>
          <a:xfrm>
            <a:off x="7478245" y="527024"/>
            <a:ext cx="4437513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id="{6C9D2FC0-7D7C-F693-33C2-D4093F6B7CD5}"/>
              </a:ext>
            </a:extLst>
          </p:cNvPr>
          <p:cNvSpPr txBox="1">
            <a:spLocks/>
          </p:cNvSpPr>
          <p:nvPr/>
        </p:nvSpPr>
        <p:spPr>
          <a:xfrm>
            <a:off x="7506210" y="941535"/>
            <a:ext cx="4150251" cy="18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1 «ДОБЫЧА И ПЕРЕРАБОТКА УГЛЯ»</a:t>
            </a:r>
          </a:p>
        </p:txBody>
      </p:sp>
    </p:spTree>
    <p:extLst>
      <p:ext uri="{BB962C8B-B14F-4D97-AF65-F5344CB8AC3E}">
        <p14:creationId xmlns:p14="http://schemas.microsoft.com/office/powerpoint/2010/main" val="132825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>
            <a:extLst>
              <a:ext uri="{FF2B5EF4-FFF2-40B4-BE49-F238E27FC236}">
                <a16:creationId xmlns:a16="http://schemas.microsoft.com/office/drawing/2014/main" id="{DF502B15-B7B3-B0E8-00B3-0F76921CA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73846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878AEFCE-2D26-B49B-D020-6C79A5D2466A}"/>
              </a:ext>
            </a:extLst>
          </p:cNvPr>
          <p:cNvSpPr/>
          <p:nvPr/>
        </p:nvSpPr>
        <p:spPr>
          <a:xfrm>
            <a:off x="6878842" y="392010"/>
            <a:ext cx="5111004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5073444" cy="6744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Разработка технологии получения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высококачественного сырья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производства углеродных волокон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композиционных материалов на его основе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2694396"/>
            <a:ext cx="5243862" cy="24779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Методика получения связующего для электродной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промышленности с низким содержанием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полициклических ароматических углеводородов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Программа и методика экспериментальных испытаний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 опытной установке для наработки опытных партий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связующего для электродной промышленности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 низким содержанием полициклических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ароматических углеводородов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Программа и методика экспериментальных испытаний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 опытной установке для наработки опытных партий высококачественного сырья для производства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углеродных волокон и композиционных материалов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 его основе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186632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107082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662141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2647333"/>
            <a:ext cx="0" cy="18327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0B8E31E-7F41-0390-9521-3C831AA9468F}"/>
              </a:ext>
            </a:extLst>
          </p:cNvPr>
          <p:cNvGrpSpPr/>
          <p:nvPr/>
        </p:nvGrpSpPr>
        <p:grpSpPr>
          <a:xfrm>
            <a:off x="594484" y="2758054"/>
            <a:ext cx="501148" cy="155497"/>
            <a:chOff x="594484" y="307889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15664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07889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0635E1-94CE-B870-62BB-C6D49A125B3E}"/>
              </a:ext>
            </a:extLst>
          </p:cNvPr>
          <p:cNvGrpSpPr/>
          <p:nvPr/>
        </p:nvGrpSpPr>
        <p:grpSpPr>
          <a:xfrm>
            <a:off x="589587" y="3429443"/>
            <a:ext cx="501148" cy="155497"/>
            <a:chOff x="589587" y="363700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7DE4737-8764-12E7-7168-DBB8E2623633}"/>
              </a:ext>
            </a:extLst>
          </p:cNvPr>
          <p:cNvGrpSpPr/>
          <p:nvPr/>
        </p:nvGrpSpPr>
        <p:grpSpPr>
          <a:xfrm>
            <a:off x="589587" y="4398588"/>
            <a:ext cx="501148" cy="155497"/>
            <a:chOff x="589587" y="4232942"/>
            <a:chExt cx="501148" cy="155497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A8C2DDE-2F62-2C36-831D-7040D641E7B1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310691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9884284B-0C25-A455-C00B-3AF81A0C43E9}"/>
                </a:ext>
              </a:extLst>
            </p:cNvPr>
            <p:cNvGrpSpPr/>
            <p:nvPr/>
          </p:nvGrpSpPr>
          <p:grpSpPr>
            <a:xfrm>
              <a:off x="935238" y="4232942"/>
              <a:ext cx="155497" cy="155497"/>
              <a:chOff x="6864626" y="2199861"/>
              <a:chExt cx="344556" cy="344556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AF9E192F-D9E3-01D0-B8A4-5954059B0139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3940737-BDCF-CAEA-BB37-D741421CE59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FE6758E-0D99-55A5-640D-9E3442704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7237" y="489134"/>
            <a:ext cx="618594" cy="61859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9072"/>
          <a:stretch/>
        </p:blipFill>
        <p:spPr>
          <a:xfrm>
            <a:off x="357030" y="2021555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210438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6" y="1495877"/>
            <a:ext cx="4220528" cy="10483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381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Комплексная технология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переработки угля с получением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нового вида сырья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для производства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углеродных волокон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75206"/>
            <a:ext cx="0" cy="1069035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814083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441293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841404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3022502"/>
            <a:ext cx="3971298" cy="326532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ФГБОУ ВО «Кузбасский государственный технический университет имени Т. Ф. Горбачева»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643540"/>
            <a:ext cx="4220528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ПАО «КОКС»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468317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3488183-6599-A69B-72FB-ECE0C6281A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2151" y="3771290"/>
            <a:ext cx="5872932" cy="3086711"/>
          </a:xfrm>
          <a:custGeom>
            <a:avLst/>
            <a:gdLst>
              <a:gd name="connsiteX0" fmla="*/ 3004450 w 5872932"/>
              <a:gd name="connsiteY0" fmla="*/ 0 h 3086711"/>
              <a:gd name="connsiteX1" fmla="*/ 5772795 w 5872932"/>
              <a:gd name="connsiteY1" fmla="*/ 1834983 h 3086711"/>
              <a:gd name="connsiteX2" fmla="*/ 5872932 w 5872932"/>
              <a:gd name="connsiteY2" fmla="*/ 2108576 h 3086711"/>
              <a:gd name="connsiteX3" fmla="*/ 5872932 w 5872932"/>
              <a:gd name="connsiteY3" fmla="*/ 3086711 h 3086711"/>
              <a:gd name="connsiteX4" fmla="*/ 4154 w 5872932"/>
              <a:gd name="connsiteY4" fmla="*/ 3086711 h 3086711"/>
              <a:gd name="connsiteX5" fmla="*/ 0 w 5872932"/>
              <a:gd name="connsiteY5" fmla="*/ 3004450 h 3086711"/>
              <a:gd name="connsiteX6" fmla="*/ 3004450 w 5872932"/>
              <a:gd name="connsiteY6" fmla="*/ 0 h 308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2932" h="3086711">
                <a:moveTo>
                  <a:pt x="3004450" y="0"/>
                </a:moveTo>
                <a:cubicBezTo>
                  <a:pt x="4248934" y="0"/>
                  <a:pt x="5316695" y="756640"/>
                  <a:pt x="5772795" y="1834983"/>
                </a:cubicBezTo>
                <a:lnTo>
                  <a:pt x="5872932" y="2108576"/>
                </a:lnTo>
                <a:lnTo>
                  <a:pt x="5872932" y="3086711"/>
                </a:lnTo>
                <a:lnTo>
                  <a:pt x="4154" y="3086711"/>
                </a:lnTo>
                <a:lnTo>
                  <a:pt x="0" y="3004450"/>
                </a:lnTo>
                <a:cubicBezTo>
                  <a:pt x="0" y="1345138"/>
                  <a:pt x="1345138" y="0"/>
                  <a:pt x="3004450" y="0"/>
                </a:cubicBezTo>
                <a:close/>
              </a:path>
            </a:pathLst>
          </a:custGeom>
        </p:spPr>
      </p:pic>
      <p:sp>
        <p:nvSpPr>
          <p:cNvPr id="61" name="Овал 60">
            <a:extLst>
              <a:ext uri="{FF2B5EF4-FFF2-40B4-BE49-F238E27FC236}">
                <a16:creationId xmlns:a16="http://schemas.microsoft.com/office/drawing/2014/main" id="{4C8EDA09-0C69-D6D7-9C40-C0DEF657C6A5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B69C3A30-9841-2CDC-A818-B4D780CCE193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object 5">
            <a:extLst>
              <a:ext uri="{FF2B5EF4-FFF2-40B4-BE49-F238E27FC236}">
                <a16:creationId xmlns:a16="http://schemas.microsoft.com/office/drawing/2014/main" id="{83D7FDC7-B659-E189-950B-0B1CE9A52209}"/>
              </a:ext>
            </a:extLst>
          </p:cNvPr>
          <p:cNvSpPr txBox="1">
            <a:spLocks/>
          </p:cNvSpPr>
          <p:nvPr/>
        </p:nvSpPr>
        <p:spPr>
          <a:xfrm>
            <a:off x="7478245" y="527024"/>
            <a:ext cx="4437513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65" name="object 5">
            <a:extLst>
              <a:ext uri="{FF2B5EF4-FFF2-40B4-BE49-F238E27FC236}">
                <a16:creationId xmlns:a16="http://schemas.microsoft.com/office/drawing/2014/main" id="{80ACABB9-8E88-470C-87D7-F71CE08F43FD}"/>
              </a:ext>
            </a:extLst>
          </p:cNvPr>
          <p:cNvSpPr txBox="1">
            <a:spLocks/>
          </p:cNvSpPr>
          <p:nvPr/>
        </p:nvSpPr>
        <p:spPr>
          <a:xfrm>
            <a:off x="7506210" y="941535"/>
            <a:ext cx="4150251" cy="18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1 «ДОБЫЧА И ПЕРЕРАБОТКА УГЛЯ»</a:t>
            </a:r>
          </a:p>
        </p:txBody>
      </p:sp>
    </p:spTree>
    <p:extLst>
      <p:ext uri="{BB962C8B-B14F-4D97-AF65-F5344CB8AC3E}">
        <p14:creationId xmlns:p14="http://schemas.microsoft.com/office/powerpoint/2010/main" val="3670676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F20DA2B-B3E4-2E53-6BA3-B55AFC57F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7817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694926" y="-1291223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878AEFCE-2D26-B49B-D020-6C79A5D2466A}"/>
              </a:ext>
            </a:extLst>
          </p:cNvPr>
          <p:cNvSpPr/>
          <p:nvPr/>
        </p:nvSpPr>
        <p:spPr>
          <a:xfrm>
            <a:off x="6878842" y="392010"/>
            <a:ext cx="5111004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D81ACC50-88FF-2D9A-D070-AB48FA011051}"/>
              </a:ext>
            </a:extLst>
          </p:cNvPr>
          <p:cNvSpPr/>
          <p:nvPr/>
        </p:nvSpPr>
        <p:spPr>
          <a:xfrm>
            <a:off x="7232151" y="3771289"/>
            <a:ext cx="6008899" cy="6008899"/>
          </a:xfrm>
          <a:prstGeom prst="ellipse">
            <a:avLst/>
          </a:prstGeom>
          <a:solidFill>
            <a:srgbClr val="9F9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510521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916438"/>
            <a:ext cx="5073444" cy="3420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Разработка технологии получения редких </a:t>
            </a:r>
            <a:br>
              <a:rPr lang="ru-RU" dirty="0"/>
            </a:br>
            <a:r>
              <a:rPr lang="ru-RU" dirty="0"/>
              <a:t>и редкоземельных элементов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2795746"/>
            <a:ext cx="5243862" cy="21332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05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sz="1200" dirty="0"/>
              <a:t>Оптимальные усовершенствованные методики получения концентратов оксидов редких и редкоземельных элементов</a:t>
            </a:r>
          </a:p>
          <a:p>
            <a:r>
              <a:rPr lang="ru-RU" sz="1200" dirty="0"/>
              <a:t>Оптимальные усовершенствованные методики получения отдельных оксидов редких и редкоземельных элементов</a:t>
            </a:r>
          </a:p>
          <a:p>
            <a:r>
              <a:rPr lang="ru-RU" sz="1200" dirty="0"/>
              <a:t>Программа и методика экспериментальных испытаний </a:t>
            </a:r>
            <a:br>
              <a:rPr lang="ru-RU" sz="1200" dirty="0"/>
            </a:br>
            <a:r>
              <a:rPr lang="ru-RU" sz="1200" dirty="0"/>
              <a:t>на опытной установке для наработки опытных партий </a:t>
            </a:r>
            <a:br>
              <a:rPr lang="ru-RU" sz="1200" dirty="0"/>
            </a:br>
            <a:r>
              <a:rPr lang="ru-RU" sz="1200" dirty="0"/>
              <a:t>концентратов оксидов редких и редкоземельных элементов</a:t>
            </a:r>
          </a:p>
          <a:p>
            <a:r>
              <a:rPr lang="ru-RU" sz="1200" dirty="0"/>
              <a:t>Программа и методика экспериментальных испытаний </a:t>
            </a:r>
            <a:br>
              <a:rPr lang="ru-RU" sz="1200" dirty="0"/>
            </a:br>
            <a:r>
              <a:rPr lang="ru-RU" sz="1200" dirty="0"/>
              <a:t>на опытной установке для наработки опытных партий </a:t>
            </a:r>
            <a:br>
              <a:rPr lang="ru-RU" sz="1200" dirty="0"/>
            </a:br>
            <a:r>
              <a:rPr lang="ru-RU" sz="1200" dirty="0"/>
              <a:t>отдельных оксидов редких и редкоземельных элементов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19676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208432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919334"/>
            <a:ext cx="0" cy="320575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2717303"/>
            <a:ext cx="0" cy="18508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2917DD7-5AB9-EA45-1500-7A2FC710D33E}"/>
              </a:ext>
            </a:extLst>
          </p:cNvPr>
          <p:cNvGrpSpPr/>
          <p:nvPr/>
        </p:nvGrpSpPr>
        <p:grpSpPr>
          <a:xfrm>
            <a:off x="594484" y="2859404"/>
            <a:ext cx="501148" cy="155497"/>
            <a:chOff x="594484" y="279314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287089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279314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BB43F0D-CE5D-6071-7FFB-F1D3BF8540F2}"/>
              </a:ext>
            </a:extLst>
          </p:cNvPr>
          <p:cNvGrpSpPr/>
          <p:nvPr/>
        </p:nvGrpSpPr>
        <p:grpSpPr>
          <a:xfrm>
            <a:off x="589587" y="3359455"/>
            <a:ext cx="501148" cy="155497"/>
            <a:chOff x="589587" y="335125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42900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35125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C1B5660-DD39-6C18-0F40-B90B0FA42277}"/>
              </a:ext>
            </a:extLst>
          </p:cNvPr>
          <p:cNvGrpSpPr/>
          <p:nvPr/>
        </p:nvGrpSpPr>
        <p:grpSpPr>
          <a:xfrm>
            <a:off x="589587" y="3839284"/>
            <a:ext cx="501148" cy="155497"/>
            <a:chOff x="589587" y="3947192"/>
            <a:chExt cx="501148" cy="155497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A8C2DDE-2F62-2C36-831D-7040D641E7B1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024941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9884284B-0C25-A455-C00B-3AF81A0C43E9}"/>
                </a:ext>
              </a:extLst>
            </p:cNvPr>
            <p:cNvGrpSpPr/>
            <p:nvPr/>
          </p:nvGrpSpPr>
          <p:grpSpPr>
            <a:xfrm>
              <a:off x="935238" y="3947192"/>
              <a:ext cx="155497" cy="155497"/>
              <a:chOff x="6864626" y="2199861"/>
              <a:chExt cx="344556" cy="344556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AF9E192F-D9E3-01D0-B8A4-5954059B0139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3940737-BDCF-CAEA-BB37-D741421CE59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AF173DE-DEF8-B5FC-AA5C-91FDABB62ECF}"/>
              </a:ext>
            </a:extLst>
          </p:cNvPr>
          <p:cNvGrpSpPr/>
          <p:nvPr/>
        </p:nvGrpSpPr>
        <p:grpSpPr>
          <a:xfrm>
            <a:off x="591765" y="4482336"/>
            <a:ext cx="501148" cy="155497"/>
            <a:chOff x="591765" y="4670075"/>
            <a:chExt cx="501148" cy="155497"/>
          </a:xfrm>
        </p:grpSpPr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8AD22F36-7D9F-8B42-88F2-686549157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1765" y="4747824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57792FDE-70E3-9C71-B4EF-16B1AB09BA35}"/>
                </a:ext>
              </a:extLst>
            </p:cNvPr>
            <p:cNvGrpSpPr/>
            <p:nvPr/>
          </p:nvGrpSpPr>
          <p:grpSpPr>
            <a:xfrm>
              <a:off x="937416" y="4670075"/>
              <a:ext cx="155497" cy="155497"/>
              <a:chOff x="6864626" y="2199861"/>
              <a:chExt cx="344556" cy="344556"/>
            </a:xfrm>
          </p:grpSpPr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28FE82A2-9C52-C8FA-7FC5-440C7A86C7C1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B29A056-89C3-A1D9-FE10-EDC7CED2B70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FE6758E-0D99-55A5-640D-9E3442704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7237" y="489134"/>
            <a:ext cx="618594" cy="61859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9072"/>
          <a:stretch/>
        </p:blipFill>
        <p:spPr>
          <a:xfrm>
            <a:off x="357030" y="2122905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311788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6" y="1592707"/>
            <a:ext cx="4220528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Комплексная переработка отходов угледобычи и </a:t>
            </a:r>
            <a:r>
              <a:rPr lang="ru-RU" dirty="0" err="1"/>
              <a:t>углепереработки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с выделением редких </a:t>
            </a:r>
            <a:br>
              <a:rPr lang="ru-RU" dirty="0"/>
            </a:br>
            <a:r>
              <a:rPr lang="ru-RU" dirty="0"/>
              <a:t>и редкоземельных элементов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585288"/>
            <a:ext cx="0" cy="845768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78E4C3D-D205-A926-39C7-5A78FF23AC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"/>
          <a:stretch/>
        </p:blipFill>
        <p:spPr>
          <a:xfrm>
            <a:off x="8627086" y="4259519"/>
            <a:ext cx="2755631" cy="249969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4D1F6B22-94F9-26E5-13F7-87A4AC41E7D3}"/>
              </a:ext>
            </a:extLst>
          </p:cNvPr>
          <p:cNvSpPr/>
          <p:nvPr/>
        </p:nvSpPr>
        <p:spPr>
          <a:xfrm>
            <a:off x="7507464" y="2655058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F0CCB376-DA7A-1821-6A6A-634D6BE7657A}"/>
              </a:ext>
            </a:extLst>
          </p:cNvPr>
          <p:cNvSpPr/>
          <p:nvPr/>
        </p:nvSpPr>
        <p:spPr>
          <a:xfrm>
            <a:off x="7507464" y="3282268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90" name="object 12">
            <a:extLst>
              <a:ext uri="{FF2B5EF4-FFF2-40B4-BE49-F238E27FC236}">
                <a16:creationId xmlns:a16="http://schemas.microsoft.com/office/drawing/2014/main" id="{B153CB7E-D014-4357-D242-67321292318C}"/>
              </a:ext>
            </a:extLst>
          </p:cNvPr>
          <p:cNvSpPr txBox="1"/>
          <p:nvPr/>
        </p:nvSpPr>
        <p:spPr>
          <a:xfrm>
            <a:off x="7554015" y="2682379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91" name="object 12">
            <a:extLst>
              <a:ext uri="{FF2B5EF4-FFF2-40B4-BE49-F238E27FC236}">
                <a16:creationId xmlns:a16="http://schemas.microsoft.com/office/drawing/2014/main" id="{0DCC45CC-D52D-838C-FEEF-66D0CA8A6B56}"/>
              </a:ext>
            </a:extLst>
          </p:cNvPr>
          <p:cNvSpPr txBox="1"/>
          <p:nvPr/>
        </p:nvSpPr>
        <p:spPr>
          <a:xfrm>
            <a:off x="7553764" y="2863477"/>
            <a:ext cx="3971298" cy="326532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ФГБОУ ВО «Кузбасский государственный технический университет имени Т. Ф. Горбачева»</a:t>
            </a:r>
          </a:p>
        </p:txBody>
      </p:sp>
      <p:sp>
        <p:nvSpPr>
          <p:cNvPr id="92" name="object 12">
            <a:extLst>
              <a:ext uri="{FF2B5EF4-FFF2-40B4-BE49-F238E27FC236}">
                <a16:creationId xmlns:a16="http://schemas.microsoft.com/office/drawing/2014/main" id="{0A978343-5E7C-DFDD-9203-BD3015A1F4F7}"/>
              </a:ext>
            </a:extLst>
          </p:cNvPr>
          <p:cNvSpPr txBox="1"/>
          <p:nvPr/>
        </p:nvSpPr>
        <p:spPr>
          <a:xfrm>
            <a:off x="7553764" y="3484515"/>
            <a:ext cx="4220528" cy="17264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АО «Центральная обогатительная фабрика «Березовская»</a:t>
            </a:r>
          </a:p>
        </p:txBody>
      </p:sp>
      <p:sp>
        <p:nvSpPr>
          <p:cNvPr id="93" name="object 12">
            <a:extLst>
              <a:ext uri="{FF2B5EF4-FFF2-40B4-BE49-F238E27FC236}">
                <a16:creationId xmlns:a16="http://schemas.microsoft.com/office/drawing/2014/main" id="{2637F755-6338-6570-78E4-49B920DCACBC}"/>
              </a:ext>
            </a:extLst>
          </p:cNvPr>
          <p:cNvSpPr txBox="1"/>
          <p:nvPr/>
        </p:nvSpPr>
        <p:spPr>
          <a:xfrm>
            <a:off x="7553764" y="3309292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4FF596E1-B200-6479-0A14-466CE2343EA7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DD13207A-DAF9-B5B3-FFAE-B267CB537519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object 5">
            <a:extLst>
              <a:ext uri="{FF2B5EF4-FFF2-40B4-BE49-F238E27FC236}">
                <a16:creationId xmlns:a16="http://schemas.microsoft.com/office/drawing/2014/main" id="{995BC151-1E3A-6986-30FC-EC9EDD69F862}"/>
              </a:ext>
            </a:extLst>
          </p:cNvPr>
          <p:cNvSpPr txBox="1">
            <a:spLocks/>
          </p:cNvSpPr>
          <p:nvPr/>
        </p:nvSpPr>
        <p:spPr>
          <a:xfrm>
            <a:off x="7478245" y="527024"/>
            <a:ext cx="4437513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71" name="object 5">
            <a:extLst>
              <a:ext uri="{FF2B5EF4-FFF2-40B4-BE49-F238E27FC236}">
                <a16:creationId xmlns:a16="http://schemas.microsoft.com/office/drawing/2014/main" id="{C3AE3655-6297-0361-B864-560A22D3096A}"/>
              </a:ext>
            </a:extLst>
          </p:cNvPr>
          <p:cNvSpPr txBox="1">
            <a:spLocks/>
          </p:cNvSpPr>
          <p:nvPr/>
        </p:nvSpPr>
        <p:spPr>
          <a:xfrm>
            <a:off x="7506210" y="941535"/>
            <a:ext cx="4150251" cy="18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1 «ДОБЫЧА И ПЕРЕРАБОТКА УГЛЯ»</a:t>
            </a:r>
          </a:p>
        </p:txBody>
      </p:sp>
    </p:spTree>
    <p:extLst>
      <p:ext uri="{BB962C8B-B14F-4D97-AF65-F5344CB8AC3E}">
        <p14:creationId xmlns:p14="http://schemas.microsoft.com/office/powerpoint/2010/main" val="3114832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BA415E7-AB43-BF4E-9E9D-5E2CE163C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1239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6949B20F-B1EC-DF7B-AE15-ED65F927966A}"/>
              </a:ext>
            </a:extLst>
          </p:cNvPr>
          <p:cNvSpPr/>
          <p:nvPr/>
        </p:nvSpPr>
        <p:spPr>
          <a:xfrm>
            <a:off x="2975011" y="311529"/>
            <a:ext cx="6261652" cy="62616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DF8AEF9-800D-7D8A-320B-41299D4F50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66692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9717266 w 12192000"/>
              <a:gd name="connsiteY3" fmla="*/ 6858000 h 6858000"/>
              <a:gd name="connsiteX4" fmla="*/ 9779774 w 12192000"/>
              <a:gd name="connsiteY4" fmla="*/ 6792438 h 6858000"/>
              <a:gd name="connsiteX5" fmla="*/ 11069082 w 12192000"/>
              <a:gd name="connsiteY5" fmla="*/ 3455401 h 6858000"/>
              <a:gd name="connsiteX6" fmla="*/ 9779774 w 12192000"/>
              <a:gd name="connsiteY6" fmla="*/ 118364 h 6858000"/>
              <a:gd name="connsiteX7" fmla="*/ 0 w 12192000"/>
              <a:gd name="connsiteY7" fmla="*/ 0 h 6858000"/>
              <a:gd name="connsiteX8" fmla="*/ 2545158 w 12192000"/>
              <a:gd name="connsiteY8" fmla="*/ 0 h 6858000"/>
              <a:gd name="connsiteX9" fmla="*/ 2432308 w 12192000"/>
              <a:gd name="connsiteY9" fmla="*/ 118364 h 6858000"/>
              <a:gd name="connsiteX10" fmla="*/ 1143000 w 12192000"/>
              <a:gd name="connsiteY10" fmla="*/ 3455401 h 6858000"/>
              <a:gd name="connsiteX11" fmla="*/ 2432308 w 12192000"/>
              <a:gd name="connsiteY11" fmla="*/ 6792438 h 6858000"/>
              <a:gd name="connsiteX12" fmla="*/ 2494816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966692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717266" y="6858000"/>
                </a:lnTo>
                <a:lnTo>
                  <a:pt x="9779774" y="6792438"/>
                </a:lnTo>
                <a:cubicBezTo>
                  <a:pt x="10580843" y="5911066"/>
                  <a:pt x="11069082" y="4740251"/>
                  <a:pt x="11069082" y="3455401"/>
                </a:cubicBezTo>
                <a:cubicBezTo>
                  <a:pt x="11069082" y="2170552"/>
                  <a:pt x="10580843" y="999737"/>
                  <a:pt x="9779774" y="118364"/>
                </a:cubicBezTo>
                <a:close/>
                <a:moveTo>
                  <a:pt x="0" y="0"/>
                </a:moveTo>
                <a:lnTo>
                  <a:pt x="2545158" y="0"/>
                </a:lnTo>
                <a:lnTo>
                  <a:pt x="2432308" y="118364"/>
                </a:lnTo>
                <a:cubicBezTo>
                  <a:pt x="1631239" y="999737"/>
                  <a:pt x="1143000" y="2170552"/>
                  <a:pt x="1143000" y="3455401"/>
                </a:cubicBezTo>
                <a:cubicBezTo>
                  <a:pt x="1143000" y="4740251"/>
                  <a:pt x="1631239" y="5911066"/>
                  <a:pt x="2432308" y="6792438"/>
                </a:cubicBezTo>
                <a:lnTo>
                  <a:pt x="2494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6E252F00-94D8-2E1D-B9B3-E139F6689A31}"/>
              </a:ext>
            </a:extLst>
          </p:cNvPr>
          <p:cNvSpPr/>
          <p:nvPr/>
        </p:nvSpPr>
        <p:spPr>
          <a:xfrm>
            <a:off x="7723380" y="2034872"/>
            <a:ext cx="2987217" cy="3110258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D82DB8-BA51-80F3-A35F-E22E86B39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7891" y="2425148"/>
            <a:ext cx="988807" cy="988807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F5C5FF5A-0BC7-69F0-1297-FAD38117062A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98FCCD2-AEB1-3B74-9BDE-8EFB515B6260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75F44F-6EB0-1060-D4F2-624F78A07B5C}"/>
              </a:ext>
            </a:extLst>
          </p:cNvPr>
          <p:cNvSpPr/>
          <p:nvPr/>
        </p:nvSpPr>
        <p:spPr>
          <a:xfrm>
            <a:off x="5372100" y="2297430"/>
            <a:ext cx="2167748" cy="579451"/>
          </a:xfrm>
          <a:prstGeom prst="rect">
            <a:avLst/>
          </a:pr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C76F719-100B-AA8A-B5E0-6849245C7E35}"/>
              </a:ext>
            </a:extLst>
          </p:cNvPr>
          <p:cNvSpPr/>
          <p:nvPr/>
        </p:nvSpPr>
        <p:spPr>
          <a:xfrm>
            <a:off x="3591339" y="4004310"/>
            <a:ext cx="3948510" cy="567689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B57B020-E9F7-AA83-B439-58776205AC27}"/>
              </a:ext>
            </a:extLst>
          </p:cNvPr>
          <p:cNvSpPr/>
          <p:nvPr/>
        </p:nvSpPr>
        <p:spPr>
          <a:xfrm>
            <a:off x="4081671" y="3436620"/>
            <a:ext cx="3458178" cy="567689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EDBEC41-A3CF-E08E-E35B-01163A28FF26}"/>
              </a:ext>
            </a:extLst>
          </p:cNvPr>
          <p:cNvSpPr/>
          <p:nvPr/>
        </p:nvSpPr>
        <p:spPr>
          <a:xfrm>
            <a:off x="4081671" y="2834641"/>
            <a:ext cx="3458178" cy="60198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A4C1B3A5-8371-D8B2-3754-9B40E82B2DCE}"/>
              </a:ext>
            </a:extLst>
          </p:cNvPr>
          <p:cNvSpPr txBox="1">
            <a:spLocks/>
          </p:cNvSpPr>
          <p:nvPr/>
        </p:nvSpPr>
        <p:spPr>
          <a:xfrm>
            <a:off x="2459092" y="2277884"/>
            <a:ext cx="4941432" cy="23519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0" lvl="0" indent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kern="0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2</a:t>
            </a:r>
            <a:br>
              <a:rPr kumimoji="0" lang="ru-RU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ЦИФРОВЫЕ</a:t>
            </a:r>
            <a:b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РЕШЕНИЯ И</a:t>
            </a:r>
            <a:b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312149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7566" y="1963629"/>
            <a:ext cx="3865245" cy="799738"/>
          </a:xfrm>
          <a:prstGeom prst="rect">
            <a:avLst/>
          </a:prstGeom>
        </p:spPr>
        <p:txBody>
          <a:bodyPr vert="horz" wrap="square" lIns="0" tIns="30004" rIns="0" bIns="0" rtlCol="0">
            <a:spAutoFit/>
          </a:bodyPr>
          <a:lstStyle/>
          <a:p>
            <a:pPr marL="9525" marR="3810" defTabSz="685800">
              <a:lnSpc>
                <a:spcPts val="2040"/>
              </a:lnSpc>
              <a:spcBef>
                <a:spcPts val="236"/>
              </a:spcBef>
            </a:pPr>
            <a:r>
              <a:rPr b="1" spc="-4" dirty="0">
                <a:solidFill>
                  <a:srgbClr val="FFFFFF"/>
                </a:solidFill>
                <a:latin typeface="Open Sans"/>
                <a:cs typeface="Open Sans"/>
              </a:rPr>
              <a:t>В 2019 </a:t>
            </a:r>
            <a:r>
              <a:rPr b="1" spc="-8" dirty="0">
                <a:solidFill>
                  <a:srgbClr val="FFFFFF"/>
                </a:solidFill>
                <a:latin typeface="Open Sans"/>
                <a:cs typeface="Open Sans"/>
              </a:rPr>
              <a:t>ГОДУ СОЗДАНО </a:t>
            </a:r>
            <a:r>
              <a:rPr b="1" spc="-4" dirty="0">
                <a:solidFill>
                  <a:srgbClr val="FFFFFF"/>
                </a:solidFill>
                <a:latin typeface="Open Sans"/>
                <a:cs typeface="Open Sans"/>
              </a:rPr>
              <a:t>5 </a:t>
            </a:r>
            <a:r>
              <a:rPr b="1" spc="-8" dirty="0">
                <a:solidFill>
                  <a:srgbClr val="FFFFFF"/>
                </a:solidFill>
                <a:latin typeface="Open Sans"/>
                <a:cs typeface="Open Sans"/>
              </a:rPr>
              <a:t>ПЕРВЫХ  НАУЧНО-ОБРАЗОВАТЕЛЬНЫХ  </a:t>
            </a:r>
            <a:r>
              <a:rPr b="1" spc="-4" dirty="0">
                <a:solidFill>
                  <a:srgbClr val="FFFFFF"/>
                </a:solidFill>
                <a:latin typeface="Open Sans"/>
                <a:cs typeface="Open Sans"/>
              </a:rPr>
              <a:t>ЦЕНТРОВ </a:t>
            </a:r>
            <a:r>
              <a:rPr b="1" spc="-8" dirty="0">
                <a:solidFill>
                  <a:srgbClr val="FFFFFF"/>
                </a:solidFill>
                <a:latin typeface="Open Sans"/>
                <a:cs typeface="Open Sans"/>
              </a:rPr>
              <a:t>МИРОВОГО</a:t>
            </a:r>
            <a:r>
              <a:rPr b="1" spc="-19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b="1" spc="-4" dirty="0">
                <a:solidFill>
                  <a:srgbClr val="FFFFFF"/>
                </a:solidFill>
                <a:latin typeface="Open Sans"/>
                <a:cs typeface="Open Sans"/>
              </a:rPr>
              <a:t>УРОВНЯ</a:t>
            </a:r>
            <a:endParaRPr dirty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40976" y="1936732"/>
            <a:ext cx="2281238" cy="543258"/>
          </a:xfrm>
          <a:prstGeom prst="rect">
            <a:avLst/>
          </a:prstGeom>
        </p:spPr>
        <p:txBody>
          <a:bodyPr vert="horz" wrap="square" lIns="0" tIns="30004" rIns="0" bIns="0" rtlCol="0">
            <a:spAutoFit/>
          </a:bodyPr>
          <a:lstStyle/>
          <a:p>
            <a:pPr marL="9525" marR="3810" defTabSz="685800">
              <a:lnSpc>
                <a:spcPts val="2040"/>
              </a:lnSpc>
              <a:spcBef>
                <a:spcPts val="236"/>
              </a:spcBef>
            </a:pPr>
            <a:r>
              <a:rPr b="1" spc="-8" dirty="0">
                <a:solidFill>
                  <a:srgbClr val="050F37"/>
                </a:solidFill>
                <a:latin typeface="Open Sans Semibold"/>
                <a:cs typeface="Open Sans Semibold"/>
              </a:rPr>
              <a:t>КЕМЕРОВСКАЯ  ОБЛАСТЬ </a:t>
            </a:r>
            <a:r>
              <a:rPr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-</a:t>
            </a:r>
            <a:r>
              <a:rPr b="1" spc="-60" dirty="0">
                <a:solidFill>
                  <a:srgbClr val="050F37"/>
                </a:solidFill>
                <a:latin typeface="Open Sans Semibold"/>
                <a:cs typeface="Open Sans Semibold"/>
              </a:rPr>
              <a:t> </a:t>
            </a:r>
            <a:r>
              <a:rPr b="1" spc="-8" dirty="0">
                <a:solidFill>
                  <a:srgbClr val="050F37"/>
                </a:solidFill>
                <a:latin typeface="Open Sans Semibold"/>
                <a:cs typeface="Open Sans Semibold"/>
              </a:rPr>
              <a:t>КУЗБАСС</a:t>
            </a:r>
            <a:endParaRPr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99422" y="316396"/>
            <a:ext cx="8568528" cy="9791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78794" marR="3810" indent="-1768793">
              <a:spcBef>
                <a:spcPts val="75"/>
              </a:spcBef>
            </a:pPr>
            <a:r>
              <a:rPr dirty="0"/>
              <a:t>НАУЧНО</a:t>
            </a:r>
            <a:r>
              <a:rPr lang="ru-RU" dirty="0"/>
              <a:t>-</a:t>
            </a:r>
            <a:r>
              <a:rPr dirty="0"/>
              <a:t>ОБРАЗОВАТЕЛЬНЫЕ</a:t>
            </a:r>
            <a:r>
              <a:rPr spc="-75" dirty="0"/>
              <a:t> </a:t>
            </a:r>
            <a:r>
              <a:rPr dirty="0"/>
              <a:t>ЦЕНТРЫ  МИРОВОГО</a:t>
            </a:r>
            <a:r>
              <a:rPr spc="-8" dirty="0"/>
              <a:t> </a:t>
            </a:r>
            <a:r>
              <a:rPr spc="-4" dirty="0"/>
              <a:t>УРОВНЯ</a:t>
            </a:r>
          </a:p>
        </p:txBody>
      </p:sp>
      <p:sp>
        <p:nvSpPr>
          <p:cNvPr id="9" name="object 9"/>
          <p:cNvSpPr/>
          <p:nvPr/>
        </p:nvSpPr>
        <p:spPr>
          <a:xfrm>
            <a:off x="552450" y="866775"/>
            <a:ext cx="13716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1828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50F37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67950" y="866775"/>
            <a:ext cx="13716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1828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50F37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17292" y="1928841"/>
            <a:ext cx="2172653" cy="8833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 defTabSz="685800">
              <a:lnSpc>
                <a:spcPct val="112700"/>
              </a:lnSpc>
              <a:spcBef>
                <a:spcPts val="75"/>
              </a:spcBef>
            </a:pPr>
            <a:r>
              <a:rPr sz="1275" b="1" dirty="0">
                <a:solidFill>
                  <a:srgbClr val="050F37"/>
                </a:solidFill>
                <a:latin typeface="Open Sans Semibold"/>
                <a:cs typeface="Open Sans Semibold"/>
              </a:rPr>
              <a:t>В </a:t>
            </a:r>
            <a:r>
              <a:rPr sz="1275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пятерке </a:t>
            </a:r>
            <a:r>
              <a:rPr sz="1275" spc="-4" dirty="0">
                <a:solidFill>
                  <a:srgbClr val="050F37"/>
                </a:solidFill>
                <a:latin typeface="Open Sans"/>
                <a:cs typeface="Open Sans"/>
              </a:rPr>
              <a:t>первых </a:t>
            </a:r>
            <a:r>
              <a:rPr sz="1275" dirty="0">
                <a:solidFill>
                  <a:srgbClr val="050F37"/>
                </a:solidFill>
                <a:latin typeface="Open Sans"/>
                <a:cs typeface="Open Sans"/>
              </a:rPr>
              <a:t>научно-  образовательных</a:t>
            </a:r>
            <a:r>
              <a:rPr sz="1275" spc="-75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275" dirty="0">
                <a:solidFill>
                  <a:srgbClr val="050F37"/>
                </a:solidFill>
                <a:latin typeface="Open Sans"/>
                <a:cs typeface="Open Sans"/>
              </a:rPr>
              <a:t>центров.  </a:t>
            </a:r>
            <a:r>
              <a:rPr sz="1275" b="1" dirty="0">
                <a:solidFill>
                  <a:srgbClr val="050F37"/>
                </a:solidFill>
                <a:latin typeface="Open Sans Semibold"/>
                <a:cs typeface="Open Sans Semibold"/>
              </a:rPr>
              <a:t>Первый </a:t>
            </a:r>
            <a:r>
              <a:rPr sz="1275" dirty="0">
                <a:solidFill>
                  <a:srgbClr val="050F37"/>
                </a:solidFill>
                <a:latin typeface="Open Sans"/>
                <a:cs typeface="Open Sans"/>
              </a:rPr>
              <a:t>НОЦ в Сибирском  Федеральном</a:t>
            </a:r>
            <a:r>
              <a:rPr sz="1275" spc="-8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275" dirty="0">
                <a:solidFill>
                  <a:srgbClr val="050F37"/>
                </a:solidFill>
                <a:latin typeface="Open Sans"/>
                <a:cs typeface="Open Sans"/>
              </a:rPr>
              <a:t>округе.</a:t>
            </a:r>
            <a:endParaRPr sz="1275" dirty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14002" y="3498405"/>
            <a:ext cx="3744278" cy="294189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9525" defTabSz="685800">
              <a:spcBef>
                <a:spcPts val="165"/>
              </a:spcBef>
            </a:pPr>
            <a:r>
              <a:rPr sz="1050" dirty="0">
                <a:solidFill>
                  <a:srgbClr val="050F37"/>
                </a:solidFill>
                <a:latin typeface="Open Sans"/>
                <a:cs typeface="Open Sans"/>
              </a:rPr>
              <a:t>Научно-образовательный центр мирового</a:t>
            </a:r>
            <a:r>
              <a:rPr sz="1050" spc="-15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050" dirty="0">
                <a:solidFill>
                  <a:srgbClr val="050F37"/>
                </a:solidFill>
                <a:latin typeface="Open Sans"/>
                <a:cs typeface="Open Sans"/>
              </a:rPr>
              <a:t>уровня</a:t>
            </a:r>
            <a:endParaRPr sz="1050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defTabSz="685800">
              <a:spcBef>
                <a:spcPts val="90"/>
              </a:spcBef>
            </a:pP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«Инженерия</a:t>
            </a:r>
            <a:r>
              <a:rPr sz="1050" b="1" spc="-8" dirty="0">
                <a:solidFill>
                  <a:srgbClr val="050F37"/>
                </a:solidFill>
                <a:latin typeface="Open Sans Semibold"/>
                <a:cs typeface="Open Sans Semibold"/>
              </a:rPr>
              <a:t> </a:t>
            </a:r>
            <a:r>
              <a:rPr sz="1050" b="1" dirty="0">
                <a:solidFill>
                  <a:srgbClr val="050F37"/>
                </a:solidFill>
                <a:latin typeface="Open Sans Semibold"/>
                <a:cs typeface="Open Sans Semibold"/>
              </a:rPr>
              <a:t>будущего»</a:t>
            </a:r>
            <a:endParaRPr sz="1050" dirty="0">
              <a:solidFill>
                <a:prstClr val="black"/>
              </a:solidFill>
              <a:latin typeface="Open Sans Semibold"/>
              <a:cs typeface="Open Sans Semibold"/>
            </a:endParaRPr>
          </a:p>
          <a:p>
            <a:pPr marL="9525" marR="3810" defTabSz="685800">
              <a:lnSpc>
                <a:spcPct val="107200"/>
              </a:lnSpc>
              <a:spcBef>
                <a:spcPts val="1200"/>
              </a:spcBef>
            </a:pP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Уральский </a:t>
            </a:r>
            <a:r>
              <a:rPr sz="1050" dirty="0">
                <a:solidFill>
                  <a:srgbClr val="050F37"/>
                </a:solidFill>
                <a:latin typeface="Open Sans"/>
                <a:cs typeface="Open Sans"/>
              </a:rPr>
              <a:t>межрегиональный</a:t>
            </a:r>
            <a:r>
              <a:rPr sz="1050" spc="-64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050" dirty="0">
                <a:solidFill>
                  <a:srgbClr val="050F37"/>
                </a:solidFill>
                <a:latin typeface="Open Sans"/>
                <a:cs typeface="Open Sans"/>
              </a:rPr>
              <a:t>научно-образовательный  центр мирового уровня </a:t>
            </a: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«Передовые производствен-  </a:t>
            </a:r>
            <a:r>
              <a:rPr sz="1050" b="1" dirty="0">
                <a:solidFill>
                  <a:srgbClr val="050F37"/>
                </a:solidFill>
                <a:latin typeface="Open Sans Semibold"/>
                <a:cs typeface="Open Sans Semibold"/>
              </a:rPr>
              <a:t>ные технологии и</a:t>
            </a:r>
            <a:r>
              <a:rPr sz="1050" b="1" spc="-8" dirty="0">
                <a:solidFill>
                  <a:srgbClr val="050F37"/>
                </a:solidFill>
                <a:latin typeface="Open Sans Semibold"/>
                <a:cs typeface="Open Sans Semibold"/>
              </a:rPr>
              <a:t> </a:t>
            </a: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материалы»</a:t>
            </a:r>
            <a:endParaRPr sz="1050" dirty="0">
              <a:solidFill>
                <a:prstClr val="black"/>
              </a:solidFill>
              <a:latin typeface="Open Sans Semibold"/>
              <a:cs typeface="Open Sans Semibold"/>
            </a:endParaRPr>
          </a:p>
          <a:p>
            <a:pPr defTabSz="685800">
              <a:spcBef>
                <a:spcPts val="41"/>
              </a:spcBef>
            </a:pPr>
            <a:endParaRPr sz="123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/>
            <a:r>
              <a:rPr sz="1050" dirty="0">
                <a:solidFill>
                  <a:srgbClr val="050F37"/>
                </a:solidFill>
                <a:latin typeface="Open Sans"/>
                <a:cs typeface="Open Sans"/>
              </a:rPr>
              <a:t>Научно-образовательный центр мирового</a:t>
            </a:r>
            <a:r>
              <a:rPr sz="1050" spc="-15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050" dirty="0">
                <a:solidFill>
                  <a:srgbClr val="050F37"/>
                </a:solidFill>
                <a:latin typeface="Open Sans"/>
                <a:cs typeface="Open Sans"/>
              </a:rPr>
              <a:t>уровня</a:t>
            </a:r>
            <a:endParaRPr sz="1050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marR="123349" defTabSz="685800">
              <a:lnSpc>
                <a:spcPct val="107200"/>
              </a:lnSpc>
            </a:pP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«Российская Арктика: </a:t>
            </a:r>
            <a:r>
              <a:rPr sz="1050" b="1" dirty="0">
                <a:solidFill>
                  <a:srgbClr val="050F37"/>
                </a:solidFill>
                <a:latin typeface="Open Sans Semibold"/>
                <a:cs typeface="Open Sans Semibold"/>
              </a:rPr>
              <a:t>новые </a:t>
            </a: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материалы, </a:t>
            </a:r>
            <a:r>
              <a:rPr sz="1050" b="1" dirty="0">
                <a:solidFill>
                  <a:srgbClr val="050F37"/>
                </a:solidFill>
                <a:latin typeface="Open Sans Semibold"/>
                <a:cs typeface="Open Sans Semibold"/>
              </a:rPr>
              <a:t>технологии  и </a:t>
            </a: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методы </a:t>
            </a:r>
            <a:r>
              <a:rPr sz="1050" b="1" dirty="0">
                <a:solidFill>
                  <a:srgbClr val="050F37"/>
                </a:solidFill>
                <a:latin typeface="Open Sans Semibold"/>
                <a:cs typeface="Open Sans Semibold"/>
              </a:rPr>
              <a:t>исследования»</a:t>
            </a:r>
            <a:endParaRPr sz="1050" dirty="0">
              <a:solidFill>
                <a:prstClr val="black"/>
              </a:solidFill>
              <a:latin typeface="Open Sans Semibold"/>
              <a:cs typeface="Open Sans Semibold"/>
            </a:endParaRPr>
          </a:p>
          <a:p>
            <a:pPr defTabSz="685800">
              <a:spcBef>
                <a:spcPts val="23"/>
              </a:spcBef>
            </a:pPr>
            <a:endParaRPr sz="13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/>
            <a:r>
              <a:rPr sz="1050" dirty="0" err="1">
                <a:solidFill>
                  <a:srgbClr val="050F37"/>
                </a:solidFill>
                <a:latin typeface="Open Sans"/>
                <a:cs typeface="Open Sans"/>
              </a:rPr>
              <a:t>Научно-образовательный</a:t>
            </a:r>
            <a:r>
              <a:rPr sz="1050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050" dirty="0" err="1">
                <a:solidFill>
                  <a:srgbClr val="050F37"/>
                </a:solidFill>
                <a:latin typeface="Open Sans"/>
                <a:cs typeface="Open Sans"/>
              </a:rPr>
              <a:t>центр</a:t>
            </a:r>
            <a:endParaRPr lang="ru-RU" sz="1050" dirty="0">
              <a:solidFill>
                <a:srgbClr val="050F37"/>
              </a:solidFill>
              <a:latin typeface="Open Sans"/>
              <a:cs typeface="Open Sans"/>
            </a:endParaRPr>
          </a:p>
          <a:p>
            <a:pPr marL="9525" defTabSz="685800"/>
            <a:r>
              <a:rPr sz="1050" dirty="0" err="1">
                <a:solidFill>
                  <a:srgbClr val="050F37"/>
                </a:solidFill>
                <a:latin typeface="Open Sans"/>
                <a:cs typeface="Open Sans"/>
              </a:rPr>
              <a:t>мирового</a:t>
            </a:r>
            <a:r>
              <a:rPr sz="1050" spc="-15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050" dirty="0" err="1">
                <a:solidFill>
                  <a:srgbClr val="050F37"/>
                </a:solidFill>
                <a:latin typeface="Open Sans"/>
                <a:cs typeface="Open Sans"/>
              </a:rPr>
              <a:t>уровня</a:t>
            </a:r>
            <a:r>
              <a:rPr lang="ru-RU" sz="1050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«</a:t>
            </a:r>
            <a:r>
              <a:rPr sz="1050" b="1" spc="-4" dirty="0" err="1">
                <a:solidFill>
                  <a:srgbClr val="050F37"/>
                </a:solidFill>
                <a:latin typeface="Open Sans Semibold"/>
                <a:cs typeface="Open Sans Semibold"/>
              </a:rPr>
              <a:t>ТулаТЕХ</a:t>
            </a: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»</a:t>
            </a:r>
            <a:endParaRPr sz="1050" dirty="0">
              <a:solidFill>
                <a:prstClr val="black"/>
              </a:solidFill>
              <a:latin typeface="Open Sans Semibold"/>
              <a:cs typeface="Open Sans Semibold"/>
            </a:endParaRPr>
          </a:p>
          <a:p>
            <a:pPr defTabSz="685800">
              <a:spcBef>
                <a:spcPts val="38"/>
              </a:spcBef>
            </a:pPr>
            <a:endParaRPr sz="1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/>
            <a:r>
              <a:rPr sz="1050" dirty="0">
                <a:solidFill>
                  <a:srgbClr val="050F37"/>
                </a:solidFill>
                <a:latin typeface="Open Sans"/>
                <a:cs typeface="Open Sans"/>
              </a:rPr>
              <a:t>Научно-образовательный центр мирового</a:t>
            </a:r>
            <a:r>
              <a:rPr sz="1050" spc="-15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050" dirty="0">
                <a:solidFill>
                  <a:srgbClr val="050F37"/>
                </a:solidFill>
                <a:latin typeface="Open Sans"/>
                <a:cs typeface="Open Sans"/>
              </a:rPr>
              <a:t>уровня</a:t>
            </a:r>
            <a:endParaRPr sz="1050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marR="542925" defTabSz="685800">
              <a:lnSpc>
                <a:spcPct val="107200"/>
              </a:lnSpc>
            </a:pP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«Евразийский </a:t>
            </a:r>
            <a:r>
              <a:rPr sz="1050" b="1" dirty="0">
                <a:solidFill>
                  <a:srgbClr val="050F37"/>
                </a:solidFill>
                <a:latin typeface="Open Sans Semibold"/>
                <a:cs typeface="Open Sans Semibold"/>
              </a:rPr>
              <a:t>научно-образовательный</a:t>
            </a:r>
            <a:r>
              <a:rPr sz="1050" b="1" spc="-64" dirty="0">
                <a:solidFill>
                  <a:srgbClr val="050F37"/>
                </a:solidFill>
                <a:latin typeface="Open Sans Semibold"/>
                <a:cs typeface="Open Sans Semibold"/>
              </a:rPr>
              <a:t> </a:t>
            </a:r>
            <a:r>
              <a:rPr sz="105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центр  мирового уровня»</a:t>
            </a:r>
            <a:endParaRPr sz="1050"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86392" y="1865997"/>
            <a:ext cx="446111" cy="59261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536000" y="1973429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469900" h="469900">
                <a:moveTo>
                  <a:pt x="234950" y="0"/>
                </a:moveTo>
                <a:lnTo>
                  <a:pt x="187600" y="4773"/>
                </a:lnTo>
                <a:lnTo>
                  <a:pt x="143498" y="18464"/>
                </a:lnTo>
                <a:lnTo>
                  <a:pt x="103588" y="40126"/>
                </a:lnTo>
                <a:lnTo>
                  <a:pt x="68816" y="68816"/>
                </a:lnTo>
                <a:lnTo>
                  <a:pt x="40126" y="103588"/>
                </a:lnTo>
                <a:lnTo>
                  <a:pt x="18464" y="143498"/>
                </a:lnTo>
                <a:lnTo>
                  <a:pt x="4773" y="187600"/>
                </a:lnTo>
                <a:lnTo>
                  <a:pt x="0" y="234950"/>
                </a:lnTo>
                <a:lnTo>
                  <a:pt x="4773" y="282299"/>
                </a:lnTo>
                <a:lnTo>
                  <a:pt x="18464" y="326401"/>
                </a:lnTo>
                <a:lnTo>
                  <a:pt x="40126" y="366311"/>
                </a:lnTo>
                <a:lnTo>
                  <a:pt x="68816" y="401083"/>
                </a:lnTo>
                <a:lnTo>
                  <a:pt x="103588" y="429773"/>
                </a:lnTo>
                <a:lnTo>
                  <a:pt x="143498" y="451435"/>
                </a:lnTo>
                <a:lnTo>
                  <a:pt x="187600" y="465126"/>
                </a:lnTo>
                <a:lnTo>
                  <a:pt x="234950" y="469900"/>
                </a:lnTo>
                <a:lnTo>
                  <a:pt x="282303" y="465126"/>
                </a:lnTo>
                <a:lnTo>
                  <a:pt x="326407" y="451435"/>
                </a:lnTo>
                <a:lnTo>
                  <a:pt x="366316" y="429773"/>
                </a:lnTo>
                <a:lnTo>
                  <a:pt x="401088" y="401083"/>
                </a:lnTo>
                <a:lnTo>
                  <a:pt x="429776" y="366311"/>
                </a:lnTo>
                <a:lnTo>
                  <a:pt x="451437" y="326401"/>
                </a:lnTo>
                <a:lnTo>
                  <a:pt x="465127" y="282299"/>
                </a:lnTo>
                <a:lnTo>
                  <a:pt x="469900" y="234950"/>
                </a:lnTo>
                <a:lnTo>
                  <a:pt x="465127" y="187600"/>
                </a:lnTo>
                <a:lnTo>
                  <a:pt x="451437" y="143498"/>
                </a:lnTo>
                <a:lnTo>
                  <a:pt x="429776" y="103588"/>
                </a:lnTo>
                <a:lnTo>
                  <a:pt x="401088" y="68816"/>
                </a:lnTo>
                <a:lnTo>
                  <a:pt x="366316" y="40126"/>
                </a:lnTo>
                <a:lnTo>
                  <a:pt x="326407" y="18464"/>
                </a:lnTo>
                <a:lnTo>
                  <a:pt x="282303" y="4773"/>
                </a:lnTo>
                <a:lnTo>
                  <a:pt x="234950" y="0"/>
                </a:lnTo>
                <a:close/>
              </a:path>
            </a:pathLst>
          </a:custGeom>
          <a:solidFill>
            <a:srgbClr val="050F3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580054" y="2017482"/>
            <a:ext cx="264319" cy="264319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76212" y="0"/>
                </a:moveTo>
                <a:lnTo>
                  <a:pt x="129368" y="6294"/>
                </a:lnTo>
                <a:lnTo>
                  <a:pt x="87274" y="24058"/>
                </a:lnTo>
                <a:lnTo>
                  <a:pt x="51611" y="51611"/>
                </a:lnTo>
                <a:lnTo>
                  <a:pt x="24058" y="87274"/>
                </a:lnTo>
                <a:lnTo>
                  <a:pt x="6294" y="129368"/>
                </a:lnTo>
                <a:lnTo>
                  <a:pt x="0" y="176212"/>
                </a:lnTo>
                <a:lnTo>
                  <a:pt x="6294" y="223056"/>
                </a:lnTo>
                <a:lnTo>
                  <a:pt x="24058" y="265150"/>
                </a:lnTo>
                <a:lnTo>
                  <a:pt x="51611" y="300813"/>
                </a:lnTo>
                <a:lnTo>
                  <a:pt x="87274" y="328366"/>
                </a:lnTo>
                <a:lnTo>
                  <a:pt x="129368" y="346130"/>
                </a:lnTo>
                <a:lnTo>
                  <a:pt x="176212" y="352425"/>
                </a:lnTo>
                <a:lnTo>
                  <a:pt x="223056" y="346130"/>
                </a:lnTo>
                <a:lnTo>
                  <a:pt x="265150" y="328366"/>
                </a:lnTo>
                <a:lnTo>
                  <a:pt x="300813" y="300813"/>
                </a:lnTo>
                <a:lnTo>
                  <a:pt x="328366" y="265150"/>
                </a:lnTo>
                <a:lnTo>
                  <a:pt x="346130" y="223056"/>
                </a:lnTo>
                <a:lnTo>
                  <a:pt x="352425" y="176212"/>
                </a:lnTo>
                <a:lnTo>
                  <a:pt x="346130" y="129368"/>
                </a:lnTo>
                <a:lnTo>
                  <a:pt x="328366" y="87274"/>
                </a:lnTo>
                <a:lnTo>
                  <a:pt x="300813" y="51611"/>
                </a:lnTo>
                <a:lnTo>
                  <a:pt x="265150" y="24058"/>
                </a:lnTo>
                <a:lnTo>
                  <a:pt x="223056" y="6294"/>
                </a:lnTo>
                <a:lnTo>
                  <a:pt x="1762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536000" y="2390147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469900" h="469900">
                <a:moveTo>
                  <a:pt x="234950" y="0"/>
                </a:moveTo>
                <a:lnTo>
                  <a:pt x="187600" y="4773"/>
                </a:lnTo>
                <a:lnTo>
                  <a:pt x="143498" y="18464"/>
                </a:lnTo>
                <a:lnTo>
                  <a:pt x="103588" y="40126"/>
                </a:lnTo>
                <a:lnTo>
                  <a:pt x="68816" y="68816"/>
                </a:lnTo>
                <a:lnTo>
                  <a:pt x="40126" y="103588"/>
                </a:lnTo>
                <a:lnTo>
                  <a:pt x="18464" y="143498"/>
                </a:lnTo>
                <a:lnTo>
                  <a:pt x="4773" y="187600"/>
                </a:lnTo>
                <a:lnTo>
                  <a:pt x="0" y="234950"/>
                </a:lnTo>
                <a:lnTo>
                  <a:pt x="4773" y="282299"/>
                </a:lnTo>
                <a:lnTo>
                  <a:pt x="18464" y="326401"/>
                </a:lnTo>
                <a:lnTo>
                  <a:pt x="40126" y="366311"/>
                </a:lnTo>
                <a:lnTo>
                  <a:pt x="68816" y="401083"/>
                </a:lnTo>
                <a:lnTo>
                  <a:pt x="103588" y="429773"/>
                </a:lnTo>
                <a:lnTo>
                  <a:pt x="143498" y="451435"/>
                </a:lnTo>
                <a:lnTo>
                  <a:pt x="187600" y="465126"/>
                </a:lnTo>
                <a:lnTo>
                  <a:pt x="234950" y="469900"/>
                </a:lnTo>
                <a:lnTo>
                  <a:pt x="282303" y="465126"/>
                </a:lnTo>
                <a:lnTo>
                  <a:pt x="326407" y="451435"/>
                </a:lnTo>
                <a:lnTo>
                  <a:pt x="366316" y="429773"/>
                </a:lnTo>
                <a:lnTo>
                  <a:pt x="401088" y="401083"/>
                </a:lnTo>
                <a:lnTo>
                  <a:pt x="429776" y="366311"/>
                </a:lnTo>
                <a:lnTo>
                  <a:pt x="451437" y="326401"/>
                </a:lnTo>
                <a:lnTo>
                  <a:pt x="465127" y="282299"/>
                </a:lnTo>
                <a:lnTo>
                  <a:pt x="469900" y="234950"/>
                </a:lnTo>
                <a:lnTo>
                  <a:pt x="465127" y="187600"/>
                </a:lnTo>
                <a:lnTo>
                  <a:pt x="451437" y="143498"/>
                </a:lnTo>
                <a:lnTo>
                  <a:pt x="429776" y="103588"/>
                </a:lnTo>
                <a:lnTo>
                  <a:pt x="401088" y="68816"/>
                </a:lnTo>
                <a:lnTo>
                  <a:pt x="366316" y="40126"/>
                </a:lnTo>
                <a:lnTo>
                  <a:pt x="326407" y="18464"/>
                </a:lnTo>
                <a:lnTo>
                  <a:pt x="282303" y="4773"/>
                </a:lnTo>
                <a:lnTo>
                  <a:pt x="234950" y="0"/>
                </a:lnTo>
                <a:close/>
              </a:path>
            </a:pathLst>
          </a:custGeom>
          <a:solidFill>
            <a:srgbClr val="050F3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80054" y="2434200"/>
            <a:ext cx="264319" cy="264319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76212" y="0"/>
                </a:moveTo>
                <a:lnTo>
                  <a:pt x="129368" y="6294"/>
                </a:lnTo>
                <a:lnTo>
                  <a:pt x="87274" y="24058"/>
                </a:lnTo>
                <a:lnTo>
                  <a:pt x="51611" y="51611"/>
                </a:lnTo>
                <a:lnTo>
                  <a:pt x="24058" y="87274"/>
                </a:lnTo>
                <a:lnTo>
                  <a:pt x="6294" y="129368"/>
                </a:lnTo>
                <a:lnTo>
                  <a:pt x="0" y="176212"/>
                </a:lnTo>
                <a:lnTo>
                  <a:pt x="6294" y="223056"/>
                </a:lnTo>
                <a:lnTo>
                  <a:pt x="24058" y="265150"/>
                </a:lnTo>
                <a:lnTo>
                  <a:pt x="51611" y="300813"/>
                </a:lnTo>
                <a:lnTo>
                  <a:pt x="87274" y="328366"/>
                </a:lnTo>
                <a:lnTo>
                  <a:pt x="129368" y="346130"/>
                </a:lnTo>
                <a:lnTo>
                  <a:pt x="176212" y="352425"/>
                </a:lnTo>
                <a:lnTo>
                  <a:pt x="223056" y="346130"/>
                </a:lnTo>
                <a:lnTo>
                  <a:pt x="265150" y="328366"/>
                </a:lnTo>
                <a:lnTo>
                  <a:pt x="300813" y="300813"/>
                </a:lnTo>
                <a:lnTo>
                  <a:pt x="328366" y="265150"/>
                </a:lnTo>
                <a:lnTo>
                  <a:pt x="346130" y="223056"/>
                </a:lnTo>
                <a:lnTo>
                  <a:pt x="352425" y="176212"/>
                </a:lnTo>
                <a:lnTo>
                  <a:pt x="346130" y="129368"/>
                </a:lnTo>
                <a:lnTo>
                  <a:pt x="328366" y="87274"/>
                </a:lnTo>
                <a:lnTo>
                  <a:pt x="300813" y="51611"/>
                </a:lnTo>
                <a:lnTo>
                  <a:pt x="265150" y="24058"/>
                </a:lnTo>
                <a:lnTo>
                  <a:pt x="223056" y="6294"/>
                </a:lnTo>
                <a:lnTo>
                  <a:pt x="1762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55367" y="1802962"/>
            <a:ext cx="183833" cy="908518"/>
          </a:xfrm>
          <a:prstGeom prst="rect">
            <a:avLst/>
          </a:prstGeom>
        </p:spPr>
        <p:txBody>
          <a:bodyPr vert="horz" wrap="square" lIns="0" tIns="82868" rIns="0" bIns="0" rtlCol="0">
            <a:spAutoFit/>
          </a:bodyPr>
          <a:lstStyle/>
          <a:p>
            <a:pPr marL="9525" defTabSz="685800">
              <a:lnSpc>
                <a:spcPct val="90000"/>
              </a:lnSpc>
              <a:spcBef>
                <a:spcPts val="653"/>
              </a:spcBef>
            </a:pPr>
            <a:r>
              <a:rPr sz="2700" b="1" spc="11" dirty="0">
                <a:solidFill>
                  <a:srgbClr val="C93B3B"/>
                </a:solidFill>
                <a:latin typeface="Open Sans"/>
                <a:cs typeface="Open Sans"/>
              </a:rPr>
              <a:t>5</a:t>
            </a:r>
            <a:endParaRPr sz="2700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defTabSz="685800">
              <a:lnSpc>
                <a:spcPct val="90000"/>
              </a:lnSpc>
              <a:spcBef>
                <a:spcPts val="581"/>
              </a:spcBef>
            </a:pPr>
            <a:r>
              <a:rPr sz="2700" b="1" spc="11" dirty="0">
                <a:solidFill>
                  <a:srgbClr val="C93B3B"/>
                </a:solidFill>
                <a:latin typeface="Open Sans"/>
                <a:cs typeface="Open Sans"/>
              </a:rPr>
              <a:t>1</a:t>
            </a:r>
            <a:endParaRPr sz="2250" dirty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2756" y="4624739"/>
            <a:ext cx="249841" cy="29752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80618" y="4597812"/>
            <a:ext cx="337727" cy="34786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48570" y="4612976"/>
            <a:ext cx="183306" cy="34461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65871" y="5172385"/>
            <a:ext cx="628406" cy="34096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11704" y="5375509"/>
            <a:ext cx="287982" cy="42045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47073" y="3466317"/>
            <a:ext cx="780890" cy="510493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94543" y="4748917"/>
            <a:ext cx="735006" cy="42550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061200" y="4056330"/>
            <a:ext cx="769937" cy="428470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00913" y="6011740"/>
            <a:ext cx="302646" cy="325433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5EB02B7-04C2-4FBD-9534-D7252A56D24D}"/>
              </a:ext>
            </a:extLst>
          </p:cNvPr>
          <p:cNvSpPr/>
          <p:nvPr/>
        </p:nvSpPr>
        <p:spPr>
          <a:xfrm>
            <a:off x="7479520" y="3013346"/>
            <a:ext cx="2490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b="1" spc="-4" dirty="0">
                <a:solidFill>
                  <a:srgbClr val="C93C3C"/>
                </a:solidFill>
                <a:latin typeface="Open Sans"/>
                <a:cs typeface="Open Sans"/>
              </a:rPr>
              <a:t>+5 </a:t>
            </a:r>
            <a:r>
              <a:rPr lang="ru-RU" sz="1350" b="1" spc="-4" dirty="0">
                <a:solidFill>
                  <a:prstClr val="black"/>
                </a:solidFill>
                <a:latin typeface="Open Sans"/>
                <a:cs typeface="Open Sans"/>
              </a:rPr>
              <a:t>ЦЕНТРОВ В 2020 </a:t>
            </a:r>
            <a:r>
              <a:rPr lang="ru-RU" sz="1350" b="1" spc="-8" dirty="0">
                <a:solidFill>
                  <a:prstClr val="black"/>
                </a:solidFill>
                <a:latin typeface="Open Sans"/>
                <a:cs typeface="Open Sans"/>
              </a:rPr>
              <a:t>ГОДУ 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3">
            <a:extLst>
              <a:ext uri="{FF2B5EF4-FFF2-40B4-BE49-F238E27FC236}">
                <a16:creationId xmlns:a16="http://schemas.microsoft.com/office/drawing/2014/main" id="{BE1713E3-343F-44AB-87E9-3DC0C5D76C3F}"/>
              </a:ext>
            </a:extLst>
          </p:cNvPr>
          <p:cNvSpPr/>
          <p:nvPr/>
        </p:nvSpPr>
        <p:spPr>
          <a:xfrm>
            <a:off x="11578430" y="6436588"/>
            <a:ext cx="376238" cy="376238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250710" y="0"/>
                </a:moveTo>
                <a:lnTo>
                  <a:pt x="205650" y="4039"/>
                </a:lnTo>
                <a:lnTo>
                  <a:pt x="163238" y="15686"/>
                </a:lnTo>
                <a:lnTo>
                  <a:pt x="124181" y="34231"/>
                </a:lnTo>
                <a:lnTo>
                  <a:pt x="89189" y="58967"/>
                </a:lnTo>
                <a:lnTo>
                  <a:pt x="58970" y="89186"/>
                </a:lnTo>
                <a:lnTo>
                  <a:pt x="34234" y="124179"/>
                </a:lnTo>
                <a:lnTo>
                  <a:pt x="15687" y="163238"/>
                </a:lnTo>
                <a:lnTo>
                  <a:pt x="4039" y="205656"/>
                </a:lnTo>
                <a:lnTo>
                  <a:pt x="0" y="250723"/>
                </a:lnTo>
                <a:lnTo>
                  <a:pt x="4039" y="295786"/>
                </a:lnTo>
                <a:lnTo>
                  <a:pt x="15687" y="338199"/>
                </a:lnTo>
                <a:lnTo>
                  <a:pt x="34234" y="377254"/>
                </a:lnTo>
                <a:lnTo>
                  <a:pt x="58970" y="412244"/>
                </a:lnTo>
                <a:lnTo>
                  <a:pt x="89189" y="442459"/>
                </a:lnTo>
                <a:lnTo>
                  <a:pt x="124181" y="467193"/>
                </a:lnTo>
                <a:lnTo>
                  <a:pt x="163238" y="485736"/>
                </a:lnTo>
                <a:lnTo>
                  <a:pt x="205650" y="497382"/>
                </a:lnTo>
                <a:lnTo>
                  <a:pt x="250710" y="501421"/>
                </a:lnTo>
                <a:lnTo>
                  <a:pt x="295773" y="497382"/>
                </a:lnTo>
                <a:lnTo>
                  <a:pt x="338185" y="485736"/>
                </a:lnTo>
                <a:lnTo>
                  <a:pt x="377238" y="467193"/>
                </a:lnTo>
                <a:lnTo>
                  <a:pt x="412226" y="442459"/>
                </a:lnTo>
                <a:lnTo>
                  <a:pt x="442439" y="412244"/>
                </a:lnTo>
                <a:lnTo>
                  <a:pt x="467171" y="377254"/>
                </a:lnTo>
                <a:lnTo>
                  <a:pt x="485713" y="338199"/>
                </a:lnTo>
                <a:lnTo>
                  <a:pt x="497357" y="295786"/>
                </a:lnTo>
                <a:lnTo>
                  <a:pt x="501395" y="250723"/>
                </a:lnTo>
                <a:lnTo>
                  <a:pt x="497357" y="205656"/>
                </a:lnTo>
                <a:lnTo>
                  <a:pt x="485713" y="163238"/>
                </a:lnTo>
                <a:lnTo>
                  <a:pt x="467171" y="124179"/>
                </a:lnTo>
                <a:lnTo>
                  <a:pt x="442439" y="89186"/>
                </a:lnTo>
                <a:lnTo>
                  <a:pt x="412226" y="58967"/>
                </a:lnTo>
                <a:lnTo>
                  <a:pt x="377238" y="34231"/>
                </a:lnTo>
                <a:lnTo>
                  <a:pt x="338185" y="15686"/>
                </a:lnTo>
                <a:lnTo>
                  <a:pt x="295773" y="4039"/>
                </a:lnTo>
                <a:lnTo>
                  <a:pt x="25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55">
            <a:extLst>
              <a:ext uri="{FF2B5EF4-FFF2-40B4-BE49-F238E27FC236}">
                <a16:creationId xmlns:a16="http://schemas.microsoft.com/office/drawing/2014/main" id="{23FE12BA-3161-41FE-83C0-4E452828D249}"/>
              </a:ext>
            </a:extLst>
          </p:cNvPr>
          <p:cNvSpPr txBox="1"/>
          <p:nvPr/>
        </p:nvSpPr>
        <p:spPr>
          <a:xfrm>
            <a:off x="11621365" y="6442015"/>
            <a:ext cx="169545" cy="309220"/>
          </a:xfrm>
          <a:prstGeom prst="rect">
            <a:avLst/>
          </a:prstGeom>
        </p:spPr>
        <p:txBody>
          <a:bodyPr vert="horz" wrap="square" lIns="0" tIns="31909" rIns="0" bIns="0" rtlCol="0">
            <a:spAutoFit/>
          </a:bodyPr>
          <a:lstStyle/>
          <a:p>
            <a:pPr marL="19050" defTabSz="685800">
              <a:spcBef>
                <a:spcPts val="251"/>
              </a:spcBef>
            </a:pPr>
            <a:r>
              <a:rPr lang="ru-RU" b="1" spc="4" dirty="0">
                <a:solidFill>
                  <a:srgbClr val="050F37"/>
                </a:solidFill>
                <a:latin typeface="Open Sans Semibold"/>
                <a:cs typeface="Open Sans Semibold"/>
              </a:rPr>
              <a:t>2</a:t>
            </a:r>
            <a:endParaRPr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50" name="object 11">
            <a:extLst>
              <a:ext uri="{FF2B5EF4-FFF2-40B4-BE49-F238E27FC236}">
                <a16:creationId xmlns:a16="http://schemas.microsoft.com/office/drawing/2014/main" id="{944B0DA1-F20A-4801-AC69-51C5DABFF389}"/>
              </a:ext>
            </a:extLst>
          </p:cNvPr>
          <p:cNvSpPr/>
          <p:nvPr/>
        </p:nvSpPr>
        <p:spPr>
          <a:xfrm>
            <a:off x="11578430" y="6436588"/>
            <a:ext cx="376238" cy="376238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250710" y="0"/>
                </a:moveTo>
                <a:lnTo>
                  <a:pt x="205650" y="4039"/>
                </a:lnTo>
                <a:lnTo>
                  <a:pt x="163238" y="15686"/>
                </a:lnTo>
                <a:lnTo>
                  <a:pt x="124181" y="34231"/>
                </a:lnTo>
                <a:lnTo>
                  <a:pt x="89189" y="58967"/>
                </a:lnTo>
                <a:lnTo>
                  <a:pt x="58970" y="89186"/>
                </a:lnTo>
                <a:lnTo>
                  <a:pt x="34234" y="124179"/>
                </a:lnTo>
                <a:lnTo>
                  <a:pt x="15687" y="163238"/>
                </a:lnTo>
                <a:lnTo>
                  <a:pt x="4039" y="205656"/>
                </a:lnTo>
                <a:lnTo>
                  <a:pt x="0" y="250723"/>
                </a:lnTo>
                <a:lnTo>
                  <a:pt x="4039" y="295786"/>
                </a:lnTo>
                <a:lnTo>
                  <a:pt x="15687" y="338199"/>
                </a:lnTo>
                <a:lnTo>
                  <a:pt x="34234" y="377254"/>
                </a:lnTo>
                <a:lnTo>
                  <a:pt x="58970" y="412244"/>
                </a:lnTo>
                <a:lnTo>
                  <a:pt x="89189" y="442459"/>
                </a:lnTo>
                <a:lnTo>
                  <a:pt x="124181" y="467193"/>
                </a:lnTo>
                <a:lnTo>
                  <a:pt x="163238" y="485736"/>
                </a:lnTo>
                <a:lnTo>
                  <a:pt x="205650" y="497382"/>
                </a:lnTo>
                <a:lnTo>
                  <a:pt x="250710" y="501421"/>
                </a:lnTo>
                <a:lnTo>
                  <a:pt x="295773" y="497382"/>
                </a:lnTo>
                <a:lnTo>
                  <a:pt x="338185" y="485736"/>
                </a:lnTo>
                <a:lnTo>
                  <a:pt x="377238" y="467193"/>
                </a:lnTo>
                <a:lnTo>
                  <a:pt x="412226" y="442459"/>
                </a:lnTo>
                <a:lnTo>
                  <a:pt x="442439" y="412244"/>
                </a:lnTo>
                <a:lnTo>
                  <a:pt x="467171" y="377254"/>
                </a:lnTo>
                <a:lnTo>
                  <a:pt x="485713" y="338199"/>
                </a:lnTo>
                <a:lnTo>
                  <a:pt x="497357" y="295786"/>
                </a:lnTo>
                <a:lnTo>
                  <a:pt x="501395" y="250723"/>
                </a:lnTo>
                <a:lnTo>
                  <a:pt x="497357" y="205656"/>
                </a:lnTo>
                <a:lnTo>
                  <a:pt x="485713" y="163238"/>
                </a:lnTo>
                <a:lnTo>
                  <a:pt x="467171" y="124179"/>
                </a:lnTo>
                <a:lnTo>
                  <a:pt x="442439" y="89186"/>
                </a:lnTo>
                <a:lnTo>
                  <a:pt x="412226" y="58967"/>
                </a:lnTo>
                <a:lnTo>
                  <a:pt x="377238" y="34231"/>
                </a:lnTo>
                <a:lnTo>
                  <a:pt x="338185" y="15686"/>
                </a:lnTo>
                <a:lnTo>
                  <a:pt x="295773" y="4039"/>
                </a:lnTo>
                <a:lnTo>
                  <a:pt x="25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19C12FEE-7B2C-4816-B947-199569E6635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21365" y="6447289"/>
            <a:ext cx="300989" cy="30392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9050" algn="l" defTabSz="685800">
              <a:spcBef>
                <a:spcPts val="210"/>
              </a:spcBef>
            </a:pPr>
            <a:fld id="{81D60167-4931-47E6-BA6A-407CBD079E47}" type="slidenum">
              <a:rPr b="1" spc="4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 marL="19050" algn="l" defTabSz="685800">
                <a:spcBef>
                  <a:spcPts val="210"/>
                </a:spcBef>
              </a:pPr>
              <a:t>2</a:t>
            </a:fld>
            <a:endParaRPr b="1" spc="4" dirty="0">
              <a:solidFill>
                <a:prstClr val="black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3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5175C6-A044-508B-0CAB-40BD15A4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73" y="0"/>
            <a:ext cx="9214338" cy="685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878AEFCE-2D26-B49B-D020-6C79A5D2466A}"/>
              </a:ext>
            </a:extLst>
          </p:cNvPr>
          <p:cNvSpPr/>
          <p:nvPr/>
        </p:nvSpPr>
        <p:spPr>
          <a:xfrm>
            <a:off x="6878842" y="392010"/>
            <a:ext cx="4041560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5073444" cy="9329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Сократить время на мониторинг состояния объектов муниципального и регионального хозяйства,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 также мониторинг обеспечения безопасности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ликвидации последствий чрезвычайных ситуаций.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Повысить  эффективность муниципального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регионального управления за счет создания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актуализации цифровых двойников 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2855380"/>
            <a:ext cx="5243862" cy="26195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05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Разработка системы управления мониторингом обеспечения безопасности и ликвидации последствий чрезвычайных ситуаций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Разработка системы управления мониторингом строительных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работ на объектах прошедших государственную экспертизу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Разработка системы управления мониторингом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состояния объектов жилищно-коммунального хозяйства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(теплотрасс; благоустройства: газоны, парки,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городские леса; зданий: кровля, фасады)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Разработка системы управления мониторингом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состояния региональных и муниципальных дорог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Система управления умным городом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 использованием цифрового двойника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2027310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268066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1120404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2791273"/>
            <a:ext cx="0" cy="24893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8A2AF46-9272-C97F-E963-635E63501405}"/>
              </a:ext>
            </a:extLst>
          </p:cNvPr>
          <p:cNvGrpSpPr/>
          <p:nvPr/>
        </p:nvGrpSpPr>
        <p:grpSpPr>
          <a:xfrm>
            <a:off x="586170" y="2919038"/>
            <a:ext cx="501148" cy="155497"/>
            <a:chOff x="594484" y="289253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297028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289253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79A4FA9-6955-4837-D8E5-5198BD9B9944}"/>
              </a:ext>
            </a:extLst>
          </p:cNvPr>
          <p:cNvGrpSpPr/>
          <p:nvPr/>
        </p:nvGrpSpPr>
        <p:grpSpPr>
          <a:xfrm>
            <a:off x="586170" y="3420347"/>
            <a:ext cx="501148" cy="155497"/>
            <a:chOff x="589587" y="345064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52839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45064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E7711D3-028D-3658-AE55-B4CDCA36DBFD}"/>
              </a:ext>
            </a:extLst>
          </p:cNvPr>
          <p:cNvGrpSpPr/>
          <p:nvPr/>
        </p:nvGrpSpPr>
        <p:grpSpPr>
          <a:xfrm>
            <a:off x="586170" y="3914054"/>
            <a:ext cx="501148" cy="155497"/>
            <a:chOff x="589587" y="4046582"/>
            <a:chExt cx="501148" cy="155497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A8C2DDE-2F62-2C36-831D-7040D641E7B1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124331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9884284B-0C25-A455-C00B-3AF81A0C43E9}"/>
                </a:ext>
              </a:extLst>
            </p:cNvPr>
            <p:cNvGrpSpPr/>
            <p:nvPr/>
          </p:nvGrpSpPr>
          <p:grpSpPr>
            <a:xfrm>
              <a:off x="935238" y="4046582"/>
              <a:ext cx="155497" cy="155497"/>
              <a:chOff x="6864626" y="2199861"/>
              <a:chExt cx="344556" cy="344556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AF9E192F-D9E3-01D0-B8A4-5954059B0139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3940737-BDCF-CAEA-BB37-D741421CE59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F0AAE02-9C31-FBA7-964C-DB5C6B7729F8}"/>
              </a:ext>
            </a:extLst>
          </p:cNvPr>
          <p:cNvGrpSpPr/>
          <p:nvPr/>
        </p:nvGrpSpPr>
        <p:grpSpPr>
          <a:xfrm>
            <a:off x="586170" y="4699410"/>
            <a:ext cx="501148" cy="155497"/>
            <a:chOff x="591765" y="4769465"/>
            <a:chExt cx="501148" cy="155497"/>
          </a:xfrm>
        </p:grpSpPr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8AD22F36-7D9F-8B42-88F2-686549157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1765" y="4847214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57792FDE-70E3-9C71-B4EF-16B1AB09BA35}"/>
                </a:ext>
              </a:extLst>
            </p:cNvPr>
            <p:cNvGrpSpPr/>
            <p:nvPr/>
          </p:nvGrpSpPr>
          <p:grpSpPr>
            <a:xfrm>
              <a:off x="937416" y="4769465"/>
              <a:ext cx="155497" cy="155497"/>
              <a:chOff x="6864626" y="2199861"/>
              <a:chExt cx="344556" cy="344556"/>
            </a:xfrm>
          </p:grpSpPr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28FE82A2-9C52-C8FA-7FC5-440C7A86C7C1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B29A056-89C3-A1D9-FE10-EDC7CED2B70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16686B3-101E-0EB6-5CA1-74A75D689EB1}"/>
              </a:ext>
            </a:extLst>
          </p:cNvPr>
          <p:cNvGrpSpPr/>
          <p:nvPr/>
        </p:nvGrpSpPr>
        <p:grpSpPr>
          <a:xfrm>
            <a:off x="586170" y="5202914"/>
            <a:ext cx="501148" cy="155497"/>
            <a:chOff x="582468" y="5274414"/>
            <a:chExt cx="501148" cy="155497"/>
          </a:xfrm>
        </p:grpSpPr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750C3379-BD0F-9AF0-D29C-931EDB738DCE}"/>
                </a:ext>
              </a:extLst>
            </p:cNvPr>
            <p:cNvCxnSpPr>
              <a:cxnSpLocks/>
            </p:cNvCxnSpPr>
            <p:nvPr/>
          </p:nvCxnSpPr>
          <p:spPr>
            <a:xfrm>
              <a:off x="582468" y="535216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3986F57B-A604-49D6-7317-42109AE2863B}"/>
                </a:ext>
              </a:extLst>
            </p:cNvPr>
            <p:cNvGrpSpPr/>
            <p:nvPr/>
          </p:nvGrpSpPr>
          <p:grpSpPr>
            <a:xfrm>
              <a:off x="928119" y="5274414"/>
              <a:ext cx="155497" cy="155497"/>
              <a:chOff x="6864626" y="2199861"/>
              <a:chExt cx="344556" cy="344556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B0873066-0F20-C092-CDD8-3CBC0A8A4006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5A3205D7-7D6C-339A-665F-9E0AAB46A856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072"/>
          <a:stretch/>
        </p:blipFill>
        <p:spPr>
          <a:xfrm>
            <a:off x="357030" y="2182539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371422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6" y="1486691"/>
            <a:ext cx="422052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381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Геоинформационная система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цифрового регионального управления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66020"/>
            <a:ext cx="0" cy="445787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123661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115301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150982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2332079"/>
            <a:ext cx="1851169" cy="634309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ФГБОУ ВО </a:t>
            </a:r>
            <a:b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</a:b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«Кемеровский </a:t>
            </a:r>
            <a:b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</a:b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государственный </a:t>
            </a:r>
            <a:b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</a:b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университет»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317548"/>
            <a:ext cx="1312187" cy="17264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ООО «ЭКСПЕРТ»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142325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55DF8A0-E2A2-1216-2197-58660F84E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7293" y="515023"/>
            <a:ext cx="576792" cy="576792"/>
          </a:xfrm>
          <a:prstGeom prst="rect">
            <a:avLst/>
          </a:prstGeom>
        </p:spPr>
      </p:pic>
      <p:sp>
        <p:nvSpPr>
          <p:cNvPr id="93" name="Овал 92">
            <a:extLst>
              <a:ext uri="{FF2B5EF4-FFF2-40B4-BE49-F238E27FC236}">
                <a16:creationId xmlns:a16="http://schemas.microsoft.com/office/drawing/2014/main" id="{48EDAA4B-3E0F-DEDD-A1B0-497B233075EE}"/>
              </a:ext>
            </a:extLst>
          </p:cNvPr>
          <p:cNvSpPr/>
          <p:nvPr/>
        </p:nvSpPr>
        <p:spPr>
          <a:xfrm>
            <a:off x="7070635" y="2803753"/>
            <a:ext cx="8135802" cy="813580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AFC7C19-1EFA-641E-C02D-90F2413C2C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Picture 31">
            <a:extLst>
              <a:ext uri="{FF2B5EF4-FFF2-40B4-BE49-F238E27FC236}">
                <a16:creationId xmlns:a16="http://schemas.microsoft.com/office/drawing/2014/main" id="{43A407A7-4803-77A5-D0AB-72FD8B0C33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529" y="2077236"/>
            <a:ext cx="4104758" cy="233573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7A4E66A-4F1E-CDD8-94BE-5C0F70AC07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2410" y="2427058"/>
            <a:ext cx="2476093" cy="151825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4E04BEA-3749-D280-DF40-F1D805E2F7B0}"/>
              </a:ext>
            </a:extLst>
          </p:cNvPr>
          <p:cNvGrpSpPr/>
          <p:nvPr/>
        </p:nvGrpSpPr>
        <p:grpSpPr>
          <a:xfrm>
            <a:off x="7478246" y="3700904"/>
            <a:ext cx="6038977" cy="3436370"/>
            <a:chOff x="6897754" y="3242250"/>
            <a:chExt cx="6619469" cy="3766688"/>
          </a:xfrm>
        </p:grpSpPr>
        <p:pic>
          <p:nvPicPr>
            <p:cNvPr id="71" name="Picture 31">
              <a:extLst>
                <a:ext uri="{FF2B5EF4-FFF2-40B4-BE49-F238E27FC236}">
                  <a16:creationId xmlns:a16="http://schemas.microsoft.com/office/drawing/2014/main" id="{C8C8371C-D61E-63DC-600C-9F4678B6F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754" y="3242250"/>
              <a:ext cx="6619469" cy="3766688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97A5BF8-C10B-3217-7298-94F6B9938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7658" y="3808000"/>
              <a:ext cx="3971417" cy="2452537"/>
            </a:xfrm>
            <a:prstGeom prst="rect">
              <a:avLst/>
            </a:prstGeom>
          </p:spPr>
        </p:pic>
      </p:grpSp>
      <p:sp>
        <p:nvSpPr>
          <p:cNvPr id="74" name="object 5">
            <a:extLst>
              <a:ext uri="{FF2B5EF4-FFF2-40B4-BE49-F238E27FC236}">
                <a16:creationId xmlns:a16="http://schemas.microsoft.com/office/drawing/2014/main" id="{BA91C7DC-6AF2-FA0C-A989-228B3252861C}"/>
              </a:ext>
            </a:extLst>
          </p:cNvPr>
          <p:cNvSpPr txBox="1">
            <a:spLocks/>
          </p:cNvSpPr>
          <p:nvPr/>
        </p:nvSpPr>
        <p:spPr>
          <a:xfrm>
            <a:off x="7793874" y="-1123993"/>
            <a:ext cx="4086930" cy="3640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2 БЛОКА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object 5">
            <a:extLst>
              <a:ext uri="{FF2B5EF4-FFF2-40B4-BE49-F238E27FC236}">
                <a16:creationId xmlns:a16="http://schemas.microsoft.com/office/drawing/2014/main" id="{3A9F59DD-57EE-86C3-D959-816015FD04C6}"/>
              </a:ext>
            </a:extLst>
          </p:cNvPr>
          <p:cNvSpPr txBox="1">
            <a:spLocks/>
          </p:cNvSpPr>
          <p:nvPr/>
        </p:nvSpPr>
        <p:spPr>
          <a:xfrm>
            <a:off x="7816521" y="-823433"/>
            <a:ext cx="3480707" cy="480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b="1" i="0" u="none" strike="noStrike" kern="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«ЦИФРОВЫЕ РЕШЕНИЯ </a:t>
            </a:r>
            <a:br>
              <a:rPr kumimoji="0" lang="ru-RU" sz="1550" b="1" i="0" u="none" strike="noStrike" kern="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550" b="1" i="0" u="none" strike="noStrike" kern="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ТЕХНОЛОГИИ»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1718FA41-2A63-70A3-BF3C-D7CBA8E5F4A3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9D23D73C-8528-6929-FC09-FC0AD0E41625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3E2A2049-E323-BA1B-D508-97199F0DE85A}"/>
              </a:ext>
            </a:extLst>
          </p:cNvPr>
          <p:cNvSpPr txBox="1">
            <a:spLocks/>
          </p:cNvSpPr>
          <p:nvPr/>
        </p:nvSpPr>
        <p:spPr>
          <a:xfrm>
            <a:off x="7478245" y="456002"/>
            <a:ext cx="4437513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E45041AC-71A8-5B23-77C8-63D7BF693C3B}"/>
              </a:ext>
            </a:extLst>
          </p:cNvPr>
          <p:cNvSpPr txBox="1">
            <a:spLocks/>
          </p:cNvSpPr>
          <p:nvPr/>
        </p:nvSpPr>
        <p:spPr>
          <a:xfrm>
            <a:off x="7497332" y="799489"/>
            <a:ext cx="2988129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2 «</a:t>
            </a: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ЦИФРОВЫЕ </a:t>
            </a:r>
            <a:b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РЕШЕНИЯ И ТЕХНОЛОГИИ</a:t>
            </a: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69813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0" name="Picture 8">
            <a:extLst>
              <a:ext uri="{FF2B5EF4-FFF2-40B4-BE49-F238E27FC236}">
                <a16:creationId xmlns:a16="http://schemas.microsoft.com/office/drawing/2014/main" id="{A8681917-25AD-05B6-C729-F5DEF007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2897" y="-1"/>
            <a:ext cx="10010608" cy="68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4572404" cy="5082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Разработка и внедрение цифровой платформы мониторинга фугитивных выбросов </a:t>
            </a:r>
            <a:br>
              <a:rPr lang="ru-RU" dirty="0"/>
            </a:br>
            <a:r>
              <a:rPr lang="ru-RU" dirty="0"/>
              <a:t>парниковых газов 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2575128"/>
            <a:ext cx="5243862" cy="26441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Структура цифровой платформы мониторинга </a:t>
            </a:r>
            <a:br>
              <a:rPr lang="ru-RU" dirty="0"/>
            </a:br>
            <a:r>
              <a:rPr lang="ru-RU" dirty="0"/>
              <a:t>фугитивных выбросов парниковых газов, </a:t>
            </a:r>
            <a:br>
              <a:rPr lang="ru-RU" dirty="0"/>
            </a:br>
            <a:r>
              <a:rPr lang="ru-RU" dirty="0"/>
              <a:t>обеспечивающая эффективную обработку запросов </a:t>
            </a:r>
            <a:br>
              <a:rPr lang="ru-RU" dirty="0"/>
            </a:br>
            <a:r>
              <a:rPr lang="ru-RU" dirty="0"/>
              <a:t>на анализ исходных данных угледобывающих </a:t>
            </a:r>
            <a:br>
              <a:rPr lang="ru-RU" dirty="0"/>
            </a:br>
            <a:r>
              <a:rPr lang="ru-RU" dirty="0"/>
              <a:t>и углеперерабатывающих предприятий </a:t>
            </a:r>
            <a:br>
              <a:rPr lang="ru-RU" dirty="0"/>
            </a:br>
            <a:r>
              <a:rPr lang="ru-RU" dirty="0"/>
              <a:t>в интерактивном режиме</a:t>
            </a:r>
          </a:p>
          <a:p>
            <a:r>
              <a:rPr lang="ru-RU" dirty="0"/>
              <a:t>Алгоритмы восстановления данных временных </a:t>
            </a:r>
            <a:br>
              <a:rPr lang="ru-RU" dirty="0"/>
            </a:br>
            <a:r>
              <a:rPr lang="ru-RU" dirty="0"/>
              <a:t>рядов объемов добычи угля подземным и открытым </a:t>
            </a:r>
            <a:br>
              <a:rPr lang="ru-RU" dirty="0"/>
            </a:br>
            <a:r>
              <a:rPr lang="ru-RU" dirty="0"/>
              <a:t>способами, </a:t>
            </a:r>
            <a:r>
              <a:rPr lang="ru-RU" dirty="0" err="1"/>
              <a:t>метанообильности</a:t>
            </a:r>
            <a:r>
              <a:rPr lang="ru-RU" dirty="0"/>
              <a:t> угольных шахт, </a:t>
            </a:r>
            <a:br>
              <a:rPr lang="ru-RU" dirty="0"/>
            </a:br>
            <a:r>
              <a:rPr lang="ru-RU" dirty="0"/>
              <a:t>объемов обогащения и транспортировки угля</a:t>
            </a:r>
          </a:p>
          <a:p>
            <a:r>
              <a:rPr lang="ru-RU" dirty="0"/>
              <a:t>Методика расчета чувствительности фугитивных </a:t>
            </a:r>
            <a:br>
              <a:rPr lang="ru-RU" dirty="0"/>
            </a:br>
            <a:r>
              <a:rPr lang="ru-RU" dirty="0"/>
              <a:t>выбросов к переменным модели (объемы </a:t>
            </a:r>
            <a:br>
              <a:rPr lang="ru-RU" dirty="0"/>
            </a:br>
            <a:r>
              <a:rPr lang="ru-RU" dirty="0"/>
              <a:t>добычи угля, </a:t>
            </a:r>
            <a:r>
              <a:rPr lang="ru-RU" dirty="0" err="1"/>
              <a:t>газообильность</a:t>
            </a:r>
            <a:r>
              <a:rPr lang="ru-RU" dirty="0"/>
              <a:t> угольных пластов, </a:t>
            </a:r>
            <a:br>
              <a:rPr lang="ru-RU" dirty="0"/>
            </a:br>
            <a:r>
              <a:rPr lang="ru-RU" dirty="0"/>
              <a:t>объемы переработки угля и его транспортировки)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1747058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1987814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495942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2538005"/>
            <a:ext cx="0" cy="216196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0B8E31E-7F41-0390-9521-3C831AA9468F}"/>
              </a:ext>
            </a:extLst>
          </p:cNvPr>
          <p:cNvGrpSpPr/>
          <p:nvPr/>
        </p:nvGrpSpPr>
        <p:grpSpPr>
          <a:xfrm>
            <a:off x="594484" y="2638786"/>
            <a:ext cx="501148" cy="155497"/>
            <a:chOff x="594484" y="307889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15664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07889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0635E1-94CE-B870-62BB-C6D49A125B3E}"/>
              </a:ext>
            </a:extLst>
          </p:cNvPr>
          <p:cNvGrpSpPr/>
          <p:nvPr/>
        </p:nvGrpSpPr>
        <p:grpSpPr>
          <a:xfrm>
            <a:off x="589587" y="3827014"/>
            <a:ext cx="501148" cy="155497"/>
            <a:chOff x="589587" y="363700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7DE4737-8764-12E7-7168-DBB8E2623633}"/>
              </a:ext>
            </a:extLst>
          </p:cNvPr>
          <p:cNvGrpSpPr/>
          <p:nvPr/>
        </p:nvGrpSpPr>
        <p:grpSpPr>
          <a:xfrm>
            <a:off x="589587" y="4612283"/>
            <a:ext cx="501148" cy="155497"/>
            <a:chOff x="589587" y="4232942"/>
            <a:chExt cx="501148" cy="155497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A8C2DDE-2F62-2C36-831D-7040D641E7B1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310691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9884284B-0C25-A455-C00B-3AF81A0C43E9}"/>
                </a:ext>
              </a:extLst>
            </p:cNvPr>
            <p:cNvGrpSpPr/>
            <p:nvPr/>
          </p:nvGrpSpPr>
          <p:grpSpPr>
            <a:xfrm>
              <a:off x="935238" y="4232942"/>
              <a:ext cx="155497" cy="155497"/>
              <a:chOff x="6864626" y="2199861"/>
              <a:chExt cx="344556" cy="344556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AF9E192F-D9E3-01D0-B8A4-5954059B0139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3940737-BDCF-CAEA-BB37-D741421CE59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072"/>
          <a:stretch/>
        </p:blipFill>
        <p:spPr>
          <a:xfrm>
            <a:off x="357030" y="1902287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091170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6" y="1495877"/>
            <a:ext cx="4220528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Цифровая платформа мониторинга фугитивных выбросов парниковых газов и их сокращений при использовании чистых угольных технологий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75206"/>
            <a:ext cx="0" cy="861286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605909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312635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633230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2814328"/>
            <a:ext cx="3971298" cy="348718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ФГБНУ «Федеральный исследовательский центр угля </a:t>
            </a:r>
            <a:br>
              <a:rPr lang="ru-RU" dirty="0"/>
            </a:br>
            <a:r>
              <a:rPr lang="ru-RU" dirty="0"/>
              <a:t>и углехимии СО РАН»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514882"/>
            <a:ext cx="4220528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ЗАО «</a:t>
            </a:r>
            <a:r>
              <a:rPr lang="ru-RU" dirty="0" err="1"/>
              <a:t>Углеметан</a:t>
            </a:r>
            <a:r>
              <a:rPr lang="ru-RU" dirty="0"/>
              <a:t> Сервис»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339659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1" name="Параллелограмм 60">
            <a:extLst>
              <a:ext uri="{FF2B5EF4-FFF2-40B4-BE49-F238E27FC236}">
                <a16:creationId xmlns:a16="http://schemas.microsoft.com/office/drawing/2014/main" id="{A13FB7D0-385B-4C74-CE1B-38B09A7AA458}"/>
              </a:ext>
            </a:extLst>
          </p:cNvPr>
          <p:cNvSpPr/>
          <p:nvPr/>
        </p:nvSpPr>
        <p:spPr>
          <a:xfrm>
            <a:off x="6878842" y="392010"/>
            <a:ext cx="4041560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E1B341D-CBCD-09F4-86BD-282D381EF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7293" y="515023"/>
            <a:ext cx="576792" cy="576792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52D6DAB-204B-CFC6-5DE8-BD7780FCE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3711"/>
          <a:stretch/>
        </p:blipFill>
        <p:spPr bwMode="auto">
          <a:xfrm>
            <a:off x="7232151" y="3771289"/>
            <a:ext cx="6008900" cy="6008900"/>
          </a:xfrm>
          <a:custGeom>
            <a:avLst/>
            <a:gdLst>
              <a:gd name="connsiteX0" fmla="*/ 3004450 w 6008900"/>
              <a:gd name="connsiteY0" fmla="*/ 0 h 6008900"/>
              <a:gd name="connsiteX1" fmla="*/ 6008900 w 6008900"/>
              <a:gd name="connsiteY1" fmla="*/ 3004450 h 6008900"/>
              <a:gd name="connsiteX2" fmla="*/ 3004450 w 6008900"/>
              <a:gd name="connsiteY2" fmla="*/ 6008900 h 6008900"/>
              <a:gd name="connsiteX3" fmla="*/ 0 w 6008900"/>
              <a:gd name="connsiteY3" fmla="*/ 3004450 h 6008900"/>
              <a:gd name="connsiteX4" fmla="*/ 3004450 w 6008900"/>
              <a:gd name="connsiteY4" fmla="*/ 0 h 600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8900" h="6008900">
                <a:moveTo>
                  <a:pt x="3004450" y="0"/>
                </a:moveTo>
                <a:cubicBezTo>
                  <a:pt x="4663762" y="0"/>
                  <a:pt x="6008900" y="1345138"/>
                  <a:pt x="6008900" y="3004450"/>
                </a:cubicBezTo>
                <a:cubicBezTo>
                  <a:pt x="6008900" y="4663762"/>
                  <a:pt x="4663762" y="6008900"/>
                  <a:pt x="3004450" y="6008900"/>
                </a:cubicBezTo>
                <a:cubicBezTo>
                  <a:pt x="1345138" y="6008900"/>
                  <a:pt x="0" y="4663762"/>
                  <a:pt x="0" y="3004450"/>
                </a:cubicBezTo>
                <a:cubicBezTo>
                  <a:pt x="0" y="1345138"/>
                  <a:pt x="1345138" y="0"/>
                  <a:pt x="300445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12D23C0-D556-B634-273B-4236B0FD5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9037" y="4434817"/>
            <a:ext cx="3604179" cy="25570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5" name="Овал 64">
            <a:extLst>
              <a:ext uri="{FF2B5EF4-FFF2-40B4-BE49-F238E27FC236}">
                <a16:creationId xmlns:a16="http://schemas.microsoft.com/office/drawing/2014/main" id="{46606E82-8B05-D02A-6EF4-3E5CE66EB2E7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C16083AB-1548-1C2B-7B8A-5628EDCC46D5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7AD44B7B-D1CA-6257-1ECD-773245B36E83}"/>
              </a:ext>
            </a:extLst>
          </p:cNvPr>
          <p:cNvSpPr txBox="1">
            <a:spLocks/>
          </p:cNvSpPr>
          <p:nvPr/>
        </p:nvSpPr>
        <p:spPr>
          <a:xfrm>
            <a:off x="7478245" y="456002"/>
            <a:ext cx="3354777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68" name="object 5">
            <a:extLst>
              <a:ext uri="{FF2B5EF4-FFF2-40B4-BE49-F238E27FC236}">
                <a16:creationId xmlns:a16="http://schemas.microsoft.com/office/drawing/2014/main" id="{22EA520E-5CFF-5CE8-6FFD-D6F697516FD0}"/>
              </a:ext>
            </a:extLst>
          </p:cNvPr>
          <p:cNvSpPr txBox="1">
            <a:spLocks/>
          </p:cNvSpPr>
          <p:nvPr/>
        </p:nvSpPr>
        <p:spPr>
          <a:xfrm>
            <a:off x="7497332" y="799489"/>
            <a:ext cx="2988129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2 «</a:t>
            </a: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ЦИФРОВЫЕ </a:t>
            </a:r>
            <a:b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РЕШЕНИЯ И ТЕХНОЛОГИИ</a:t>
            </a: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027841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>
            <a:extLst>
              <a:ext uri="{FF2B5EF4-FFF2-40B4-BE49-F238E27FC236}">
                <a16:creationId xmlns:a16="http://schemas.microsoft.com/office/drawing/2014/main" id="{A48793A9-52BB-A31B-98F0-7188257D5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4572404" cy="10068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Разработка информационно-технологической платформы, которая позволит ТЭЦ и </a:t>
            </a:r>
            <a:r>
              <a:rPr lang="ru-RU" dirty="0" err="1"/>
              <a:t>коксохими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 err="1"/>
              <a:t>ческим</a:t>
            </a:r>
            <a:r>
              <a:rPr lang="ru-RU" dirty="0"/>
              <a:t> производствам соблюдать жесткие нормы природоохранного законодательства с </a:t>
            </a:r>
            <a:r>
              <a:rPr lang="ru-RU" dirty="0" err="1"/>
              <a:t>одновре-менным</a:t>
            </a:r>
            <a:r>
              <a:rPr lang="ru-RU" dirty="0"/>
              <a:t> повышением эффективности, снижением </a:t>
            </a:r>
            <a:br>
              <a:rPr lang="ru-RU" dirty="0"/>
            </a:br>
            <a:r>
              <a:rPr lang="ru-RU" dirty="0"/>
              <a:t>объемов выбросов парниковых газов в атмосферу 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2863884"/>
            <a:ext cx="5243862" cy="24656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Математические модели (имитационные, транспортно-логистические, экономико-математические</a:t>
            </a:r>
          </a:p>
          <a:p>
            <a:r>
              <a:rPr lang="ru-RU" dirty="0"/>
              <a:t>Электронная база близких по запросам качества </a:t>
            </a:r>
            <a:br>
              <a:rPr lang="ru-RU" dirty="0"/>
            </a:br>
            <a:r>
              <a:rPr lang="ru-RU" dirty="0"/>
              <a:t>потребителей с обоснованием выбора углей различных месторождений (электронная база углей) и технологий </a:t>
            </a:r>
            <a:br>
              <a:rPr lang="ru-RU" dirty="0"/>
            </a:br>
            <a:r>
              <a:rPr lang="ru-RU" dirty="0"/>
              <a:t>их первичной переработки</a:t>
            </a:r>
          </a:p>
          <a:p>
            <a:r>
              <a:rPr lang="ru-RU" dirty="0"/>
              <a:t>Электронная база обогатительных и добывающих </a:t>
            </a:r>
            <a:br>
              <a:rPr lang="ru-RU" dirty="0"/>
            </a:br>
            <a:r>
              <a:rPr lang="ru-RU" dirty="0"/>
              <a:t>предприятий России</a:t>
            </a:r>
          </a:p>
          <a:p>
            <a:r>
              <a:rPr lang="ru-RU" dirty="0"/>
              <a:t>Математическая модель шихтовки высокозольных </a:t>
            </a:r>
            <a:br>
              <a:rPr lang="ru-RU" dirty="0"/>
            </a:br>
            <a:r>
              <a:rPr lang="ru-RU" dirty="0"/>
              <a:t>углей различных марок и разной степени обогащения </a:t>
            </a:r>
            <a:br>
              <a:rPr lang="ru-RU" dirty="0"/>
            </a:br>
            <a:r>
              <a:rPr lang="ru-RU" dirty="0"/>
              <a:t>с целью обеспечения уровня мирового качества </a:t>
            </a:r>
            <a:br>
              <a:rPr lang="ru-RU" dirty="0"/>
            </a:br>
            <a:r>
              <a:rPr lang="ru-RU" dirty="0"/>
              <a:t>конечного продукта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2035814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276570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994540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2797403"/>
            <a:ext cx="0" cy="200862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0B8E31E-7F41-0390-9521-3C831AA9468F}"/>
              </a:ext>
            </a:extLst>
          </p:cNvPr>
          <p:cNvGrpSpPr/>
          <p:nvPr/>
        </p:nvGrpSpPr>
        <p:grpSpPr>
          <a:xfrm>
            <a:off x="594484" y="2935930"/>
            <a:ext cx="501148" cy="155497"/>
            <a:chOff x="594484" y="307889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15664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07889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0635E1-94CE-B870-62BB-C6D49A125B3E}"/>
              </a:ext>
            </a:extLst>
          </p:cNvPr>
          <p:cNvGrpSpPr/>
          <p:nvPr/>
        </p:nvGrpSpPr>
        <p:grpSpPr>
          <a:xfrm>
            <a:off x="594484" y="4233210"/>
            <a:ext cx="501148" cy="155497"/>
            <a:chOff x="589587" y="363700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7DE4737-8764-12E7-7168-DBB8E2623633}"/>
              </a:ext>
            </a:extLst>
          </p:cNvPr>
          <p:cNvGrpSpPr/>
          <p:nvPr/>
        </p:nvGrpSpPr>
        <p:grpSpPr>
          <a:xfrm>
            <a:off x="594484" y="4720681"/>
            <a:ext cx="501148" cy="155497"/>
            <a:chOff x="589587" y="4232942"/>
            <a:chExt cx="501148" cy="155497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A8C2DDE-2F62-2C36-831D-7040D641E7B1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310691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9884284B-0C25-A455-C00B-3AF81A0C43E9}"/>
                </a:ext>
              </a:extLst>
            </p:cNvPr>
            <p:cNvGrpSpPr/>
            <p:nvPr/>
          </p:nvGrpSpPr>
          <p:grpSpPr>
            <a:xfrm>
              <a:off x="935238" y="4232942"/>
              <a:ext cx="155497" cy="155497"/>
              <a:chOff x="6864626" y="2199861"/>
              <a:chExt cx="344556" cy="344556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AF9E192F-D9E3-01D0-B8A4-5954059B0139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3940737-BDCF-CAEA-BB37-D741421CE59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072"/>
          <a:stretch/>
        </p:blipFill>
        <p:spPr>
          <a:xfrm>
            <a:off x="357030" y="2191043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379926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6" y="1495877"/>
            <a:ext cx="4220528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Разработка информационно-технологической платформы </a:t>
            </a:r>
            <a:br>
              <a:rPr lang="ru-RU" dirty="0"/>
            </a:br>
            <a:r>
              <a:rPr lang="ru-RU" dirty="0"/>
              <a:t>пилотного производства </a:t>
            </a:r>
            <a:br>
              <a:rPr lang="ru-RU" dirty="0"/>
            </a:br>
            <a:r>
              <a:rPr lang="ru-RU" dirty="0"/>
              <a:t>«премиальных» угольных смесей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75206"/>
            <a:ext cx="0" cy="861286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605909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299381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633230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2814328"/>
            <a:ext cx="3971298" cy="348718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ФГБНУ Федеральный исследовательский центр угля </a:t>
            </a:r>
            <a:br>
              <a:rPr lang="ru-RU" dirty="0"/>
            </a:br>
            <a:r>
              <a:rPr lang="ru-RU" dirty="0"/>
              <a:t>и углехимии СО РАН»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501628"/>
            <a:ext cx="4220528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АО «</a:t>
            </a:r>
            <a:r>
              <a:rPr lang="ru-RU" dirty="0" err="1"/>
              <a:t>Гормашэкспорт</a:t>
            </a:r>
            <a:r>
              <a:rPr lang="ru-RU" dirty="0"/>
              <a:t>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326405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1" name="Параллелограмм 60">
            <a:extLst>
              <a:ext uri="{FF2B5EF4-FFF2-40B4-BE49-F238E27FC236}">
                <a16:creationId xmlns:a16="http://schemas.microsoft.com/office/drawing/2014/main" id="{A13FB7D0-385B-4C74-CE1B-38B09A7AA458}"/>
              </a:ext>
            </a:extLst>
          </p:cNvPr>
          <p:cNvSpPr/>
          <p:nvPr/>
        </p:nvSpPr>
        <p:spPr>
          <a:xfrm>
            <a:off x="6878842" y="392010"/>
            <a:ext cx="4041560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E1B341D-CBCD-09F4-86BD-282D381EF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7293" y="515023"/>
            <a:ext cx="576792" cy="576792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E5A750C2-DB27-5F69-8863-DDC4184279D2}"/>
              </a:ext>
            </a:extLst>
          </p:cNvPr>
          <p:cNvGrpSpPr/>
          <p:nvPr/>
        </p:nvGrpSpPr>
        <p:grpSpPr>
          <a:xfrm>
            <a:off x="594484" y="3420514"/>
            <a:ext cx="501148" cy="155497"/>
            <a:chOff x="589587" y="3637001"/>
            <a:chExt cx="501148" cy="155497"/>
          </a:xfrm>
        </p:grpSpPr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FF94C859-AAE0-F09A-5A46-C0A93148D014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0C455327-5302-D89D-B110-1BA8CADB040A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B5A1C855-8CB8-9B5F-5917-E774951F1560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id="{DA7B0558-3CEB-8FBD-8BDC-DCE8DFEA6FF9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7A1FEA08-5C66-3314-8C53-CC95390B2C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2152" y="3771289"/>
            <a:ext cx="5216523" cy="3127070"/>
          </a:xfrm>
          <a:custGeom>
            <a:avLst/>
            <a:gdLst>
              <a:gd name="connsiteX0" fmla="*/ 3004450 w 5216523"/>
              <a:gd name="connsiteY0" fmla="*/ 0 h 3127070"/>
              <a:gd name="connsiteX1" fmla="*/ 5128917 w 5216523"/>
              <a:gd name="connsiteY1" fmla="*/ 879983 h 3127070"/>
              <a:gd name="connsiteX2" fmla="*/ 5216523 w 5216523"/>
              <a:gd name="connsiteY2" fmla="*/ 976374 h 3127070"/>
              <a:gd name="connsiteX3" fmla="*/ 5216523 w 5216523"/>
              <a:gd name="connsiteY3" fmla="*/ 3127070 h 3127070"/>
              <a:gd name="connsiteX4" fmla="*/ 6192 w 5216523"/>
              <a:gd name="connsiteY4" fmla="*/ 3127070 h 3127070"/>
              <a:gd name="connsiteX5" fmla="*/ 0 w 5216523"/>
              <a:gd name="connsiteY5" fmla="*/ 3004450 h 3127070"/>
              <a:gd name="connsiteX6" fmla="*/ 3004450 w 5216523"/>
              <a:gd name="connsiteY6" fmla="*/ 0 h 312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6523" h="3127070">
                <a:moveTo>
                  <a:pt x="3004450" y="0"/>
                </a:moveTo>
                <a:cubicBezTo>
                  <a:pt x="3834106" y="0"/>
                  <a:pt x="4585218" y="336285"/>
                  <a:pt x="5128917" y="879983"/>
                </a:cubicBezTo>
                <a:lnTo>
                  <a:pt x="5216523" y="976374"/>
                </a:lnTo>
                <a:lnTo>
                  <a:pt x="5216523" y="3127070"/>
                </a:lnTo>
                <a:lnTo>
                  <a:pt x="6192" y="3127070"/>
                </a:lnTo>
                <a:lnTo>
                  <a:pt x="0" y="3004450"/>
                </a:lnTo>
                <a:cubicBezTo>
                  <a:pt x="0" y="1345138"/>
                  <a:pt x="1345138" y="0"/>
                  <a:pt x="3004450" y="0"/>
                </a:cubicBezTo>
                <a:close/>
              </a:path>
            </a:pathLst>
          </a:custGeom>
        </p:spPr>
      </p:pic>
      <p:sp>
        <p:nvSpPr>
          <p:cNvPr id="65" name="Овал 64">
            <a:extLst>
              <a:ext uri="{FF2B5EF4-FFF2-40B4-BE49-F238E27FC236}">
                <a16:creationId xmlns:a16="http://schemas.microsoft.com/office/drawing/2014/main" id="{076AE7F2-6EF1-D914-1D51-FED82BCA2AA5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7FBE3321-21C8-59EE-18A2-8753A88EFDBC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object 5">
            <a:extLst>
              <a:ext uri="{FF2B5EF4-FFF2-40B4-BE49-F238E27FC236}">
                <a16:creationId xmlns:a16="http://schemas.microsoft.com/office/drawing/2014/main" id="{AD9CAFD3-3BE4-E0A9-10F4-D5104AF84812}"/>
              </a:ext>
            </a:extLst>
          </p:cNvPr>
          <p:cNvSpPr txBox="1">
            <a:spLocks/>
          </p:cNvSpPr>
          <p:nvPr/>
        </p:nvSpPr>
        <p:spPr>
          <a:xfrm>
            <a:off x="7478245" y="456002"/>
            <a:ext cx="3354777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F1A4D86D-BDCC-96FE-295B-4E7BE351223B}"/>
              </a:ext>
            </a:extLst>
          </p:cNvPr>
          <p:cNvSpPr txBox="1">
            <a:spLocks/>
          </p:cNvSpPr>
          <p:nvPr/>
        </p:nvSpPr>
        <p:spPr>
          <a:xfrm>
            <a:off x="7497332" y="799489"/>
            <a:ext cx="2988129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2 «</a:t>
            </a: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ЦИФРОВЫЕ </a:t>
            </a:r>
            <a:b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РЕШЕНИЯ И ТЕХНОЛОГИИ</a:t>
            </a: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50472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>
            <a:extLst>
              <a:ext uri="{FF2B5EF4-FFF2-40B4-BE49-F238E27FC236}">
                <a16:creationId xmlns:a16="http://schemas.microsoft.com/office/drawing/2014/main" id="{B8A79AFD-F513-2998-6198-908A8353E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513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4572404" cy="10068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Разработка конструкции и создание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беспилотного карьерного самосвала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челночного типа грузоподъемностью 220 т, работающего в цифровой системе 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 добыче полезных ископаемых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открытым способом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3211228"/>
            <a:ext cx="5243862" cy="16593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Разработка конструкции (рабочей конструкторской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документации) беспилотного карьерного самосвала 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челночного типа грузоподъемностью 220 т,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 основе цифровых технологий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Разработка программной и конструкторской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документации на систему беспилотного управления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карьерным самосвалом челночного типа, которая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должна обеспечить его безопасную работу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 работу в цифровой системе угольного карьера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2383158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623914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25B37F0-DD71-05CA-F644-27407311B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804" y="5837037"/>
            <a:ext cx="416054" cy="416052"/>
          </a:xfrm>
          <a:prstGeom prst="rect">
            <a:avLst/>
          </a:prstGeom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994540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3123691"/>
            <a:ext cx="0" cy="10903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0B8E31E-7F41-0390-9521-3C831AA9468F}"/>
              </a:ext>
            </a:extLst>
          </p:cNvPr>
          <p:cNvGrpSpPr/>
          <p:nvPr/>
        </p:nvGrpSpPr>
        <p:grpSpPr>
          <a:xfrm>
            <a:off x="594484" y="3283274"/>
            <a:ext cx="501148" cy="155497"/>
            <a:chOff x="594484" y="307889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15664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07889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0635E1-94CE-B870-62BB-C6D49A125B3E}"/>
              </a:ext>
            </a:extLst>
          </p:cNvPr>
          <p:cNvGrpSpPr/>
          <p:nvPr/>
        </p:nvGrpSpPr>
        <p:grpSpPr>
          <a:xfrm>
            <a:off x="594484" y="4129370"/>
            <a:ext cx="501148" cy="155497"/>
            <a:chOff x="589587" y="363700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9072"/>
          <a:stretch/>
        </p:blipFill>
        <p:spPr>
          <a:xfrm>
            <a:off x="357030" y="2538387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727270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5" y="1495877"/>
            <a:ext cx="4467521" cy="10483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marL="0" marR="381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Разработка и создание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беспилотного карьерного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самосвала челночного типа  грузоподъемность 220 т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(проект «ЮПИТЕР»)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75206"/>
            <a:ext cx="0" cy="1069035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728854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756175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2937273"/>
            <a:ext cx="3971298" cy="328969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ФГБОУ ВО «Кузбасский государственный технический университет имени Т. Ф. Горбачева»</a:t>
            </a:r>
          </a:p>
        </p:txBody>
      </p:sp>
      <p:sp>
        <p:nvSpPr>
          <p:cNvPr id="61" name="Параллелограмм 60">
            <a:extLst>
              <a:ext uri="{FF2B5EF4-FFF2-40B4-BE49-F238E27FC236}">
                <a16:creationId xmlns:a16="http://schemas.microsoft.com/office/drawing/2014/main" id="{A13FB7D0-385B-4C74-CE1B-38B09A7AA458}"/>
              </a:ext>
            </a:extLst>
          </p:cNvPr>
          <p:cNvSpPr/>
          <p:nvPr/>
        </p:nvSpPr>
        <p:spPr>
          <a:xfrm>
            <a:off x="6878842" y="392010"/>
            <a:ext cx="4041560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E1B341D-CBCD-09F4-86BD-282D381EF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7293" y="515023"/>
            <a:ext cx="576792" cy="57679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E3B1653-C41A-6531-B2BE-18DA8387D607}"/>
              </a:ext>
            </a:extLst>
          </p:cNvPr>
          <p:cNvGrpSpPr/>
          <p:nvPr/>
        </p:nvGrpSpPr>
        <p:grpSpPr>
          <a:xfrm>
            <a:off x="7468896" y="3959908"/>
            <a:ext cx="5740070" cy="5740070"/>
            <a:chOff x="7232151" y="3771289"/>
            <a:chExt cx="6008899" cy="6008899"/>
          </a:xfrm>
          <a:solidFill>
            <a:srgbClr val="F6F6F6"/>
          </a:solidFill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22FBAA9D-39B4-9398-C784-02E59EB8DB9E}"/>
                </a:ext>
              </a:extLst>
            </p:cNvPr>
            <p:cNvSpPr/>
            <p:nvPr/>
          </p:nvSpPr>
          <p:spPr>
            <a:xfrm>
              <a:off x="7232151" y="3771289"/>
              <a:ext cx="6008899" cy="60088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9098" name="Picture 10" descr="Какую долю рынка получит Камаз, когда воплотит в жизнь проект карьерного самосвала Юпитер">
              <a:extLst>
                <a:ext uri="{FF2B5EF4-FFF2-40B4-BE49-F238E27FC236}">
                  <a16:creationId xmlns:a16="http://schemas.microsoft.com/office/drawing/2014/main" id="{E743E700-7B54-8A40-0627-ED734FA897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60188" y="4500260"/>
              <a:ext cx="3731811" cy="2357740"/>
            </a:xfrm>
            <a:prstGeom prst="rect">
              <a:avLst/>
            </a:prstGeom>
            <a:grpFill/>
          </p:spPr>
        </p:pic>
      </p:grpSp>
      <p:sp>
        <p:nvSpPr>
          <p:cNvPr id="58" name="Овал 57">
            <a:extLst>
              <a:ext uri="{FF2B5EF4-FFF2-40B4-BE49-F238E27FC236}">
                <a16:creationId xmlns:a16="http://schemas.microsoft.com/office/drawing/2014/main" id="{ACED2AC5-F6E2-C975-E733-907AD5909FAE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2C66550-BF4B-1446-C3F0-88D4197BE311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E11914C5-DDA1-D8E0-6B9C-A197AB3BDD25}"/>
              </a:ext>
            </a:extLst>
          </p:cNvPr>
          <p:cNvSpPr txBox="1">
            <a:spLocks/>
          </p:cNvSpPr>
          <p:nvPr/>
        </p:nvSpPr>
        <p:spPr>
          <a:xfrm>
            <a:off x="7478245" y="456002"/>
            <a:ext cx="3354777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sp>
        <p:nvSpPr>
          <p:cNvPr id="65" name="object 5">
            <a:extLst>
              <a:ext uri="{FF2B5EF4-FFF2-40B4-BE49-F238E27FC236}">
                <a16:creationId xmlns:a16="http://schemas.microsoft.com/office/drawing/2014/main" id="{96742312-B513-F310-67D9-2C33C24DB748}"/>
              </a:ext>
            </a:extLst>
          </p:cNvPr>
          <p:cNvSpPr txBox="1">
            <a:spLocks/>
          </p:cNvSpPr>
          <p:nvPr/>
        </p:nvSpPr>
        <p:spPr>
          <a:xfrm>
            <a:off x="7497332" y="799489"/>
            <a:ext cx="2988129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2 «</a:t>
            </a: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ЦИФРОВЫЕ </a:t>
            </a:r>
            <a:b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РЕШЕНИЯ И ТЕХНОЛОГИИ</a:t>
            </a: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39128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5D77D66-B9FC-001A-287A-90E98C061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694703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4572404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Разработать систему, обеспечивающую </a:t>
            </a:r>
            <a:br>
              <a:rPr lang="ru-RU" dirty="0"/>
            </a:br>
            <a:r>
              <a:rPr lang="ru-RU" dirty="0"/>
              <a:t>движение автономного транспорта </a:t>
            </a:r>
            <a:br>
              <a:rPr lang="ru-RU" dirty="0"/>
            </a:br>
            <a:r>
              <a:rPr lang="ru-RU" dirty="0"/>
              <a:t>по технологической площадке на основе </a:t>
            </a:r>
            <a:br>
              <a:rPr lang="ru-RU" dirty="0"/>
            </a:br>
            <a:r>
              <a:rPr lang="ru-RU" dirty="0"/>
              <a:t>световых направляющих маркеров, </a:t>
            </a:r>
            <a:br>
              <a:rPr lang="ru-RU" dirty="0"/>
            </a:br>
            <a:r>
              <a:rPr lang="ru-RU" dirty="0"/>
              <a:t>проецируемых по маршруту следования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3270862"/>
            <a:ext cx="5243862" cy="11730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Разработка и внедрение новых технологий управления </a:t>
            </a:r>
            <a:br>
              <a:rPr lang="ru-RU" dirty="0"/>
            </a:br>
            <a:r>
              <a:rPr lang="ru-RU" dirty="0"/>
              <a:t>и позиционирования автономных транспортных средств (ТС) </a:t>
            </a:r>
            <a:br>
              <a:rPr lang="ru-RU" dirty="0"/>
            </a:br>
            <a:r>
              <a:rPr lang="ru-RU" dirty="0"/>
              <a:t>на промышленных площадках, позволяющих упростить </a:t>
            </a:r>
            <a:br>
              <a:rPr lang="ru-RU" dirty="0"/>
            </a:br>
            <a:r>
              <a:rPr lang="ru-RU" dirty="0"/>
              <a:t>и ускорить ввод в строй участка с автономными ТС, </a:t>
            </a:r>
            <a:br>
              <a:rPr lang="ru-RU" dirty="0"/>
            </a:br>
            <a:r>
              <a:rPr lang="ru-RU" dirty="0"/>
              <a:t>при этом значительно снизить себестоимость как самого автономного ТС, так и подготовительных мероприятий </a:t>
            </a:r>
            <a:br>
              <a:rPr lang="ru-RU" dirty="0"/>
            </a:br>
            <a:r>
              <a:rPr lang="ru-RU" dirty="0"/>
              <a:t>по вводу участка в строй и его эксплуатации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2442792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683548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828341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3189951"/>
            <a:ext cx="0" cy="66802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0B8E31E-7F41-0390-9521-3C831AA9468F}"/>
              </a:ext>
            </a:extLst>
          </p:cNvPr>
          <p:cNvGrpSpPr/>
          <p:nvPr/>
        </p:nvGrpSpPr>
        <p:grpSpPr>
          <a:xfrm>
            <a:off x="594484" y="3773599"/>
            <a:ext cx="501148" cy="155497"/>
            <a:chOff x="594484" y="307889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15664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07889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072"/>
          <a:stretch/>
        </p:blipFill>
        <p:spPr>
          <a:xfrm>
            <a:off x="357030" y="2598021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786904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5" y="1495877"/>
            <a:ext cx="4467521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Разработка системы управления автономными транспортными </a:t>
            </a:r>
            <a:br>
              <a:rPr lang="ru-RU" dirty="0"/>
            </a:br>
            <a:r>
              <a:rPr lang="ru-RU" dirty="0"/>
              <a:t>средствами на основе проецируемой траектории движения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75206"/>
            <a:ext cx="0" cy="910185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648644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675965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2857063"/>
            <a:ext cx="3971298" cy="480420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ФГБНУ «Федеральный исследовательский центр угля </a:t>
            </a:r>
            <a:br>
              <a:rPr lang="ru-RU" dirty="0"/>
            </a:br>
            <a:r>
              <a:rPr lang="ru-RU" dirty="0"/>
              <a:t>и углехимии СО РАН»</a:t>
            </a:r>
          </a:p>
          <a:p>
            <a:endParaRPr lang="ru-RU" dirty="0"/>
          </a:p>
        </p:txBody>
      </p:sp>
      <p:sp>
        <p:nvSpPr>
          <p:cNvPr id="61" name="Параллелограмм 60">
            <a:extLst>
              <a:ext uri="{FF2B5EF4-FFF2-40B4-BE49-F238E27FC236}">
                <a16:creationId xmlns:a16="http://schemas.microsoft.com/office/drawing/2014/main" id="{A13FB7D0-385B-4C74-CE1B-38B09A7AA458}"/>
              </a:ext>
            </a:extLst>
          </p:cNvPr>
          <p:cNvSpPr/>
          <p:nvPr/>
        </p:nvSpPr>
        <p:spPr>
          <a:xfrm>
            <a:off x="6878842" y="392010"/>
            <a:ext cx="4041560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E1B341D-CBCD-09F4-86BD-282D381EF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7293" y="515023"/>
            <a:ext cx="576792" cy="576792"/>
          </a:xfrm>
          <a:prstGeom prst="rect">
            <a:avLst/>
          </a:prstGeom>
        </p:spPr>
      </p:pic>
      <p:sp>
        <p:nvSpPr>
          <p:cNvPr id="68" name="Овал 67">
            <a:extLst>
              <a:ext uri="{FF2B5EF4-FFF2-40B4-BE49-F238E27FC236}">
                <a16:creationId xmlns:a16="http://schemas.microsoft.com/office/drawing/2014/main" id="{B49E6920-F6A2-A0EF-8F30-7DD9D9E62BC0}"/>
              </a:ext>
            </a:extLst>
          </p:cNvPr>
          <p:cNvSpPr/>
          <p:nvPr/>
        </p:nvSpPr>
        <p:spPr>
          <a:xfrm>
            <a:off x="7232151" y="3771289"/>
            <a:ext cx="6008899" cy="6008899"/>
          </a:xfrm>
          <a:prstGeom prst="ellipse">
            <a:avLst/>
          </a:prstGeom>
          <a:solidFill>
            <a:srgbClr val="E6E6E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315925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518172"/>
            <a:ext cx="4220528" cy="17264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ООО «КЦСК», ООО «</a:t>
            </a:r>
            <a:r>
              <a:rPr lang="ru-RU" dirty="0" err="1"/>
              <a:t>ИнЛаб</a:t>
            </a:r>
            <a:r>
              <a:rPr lang="ru-RU" dirty="0"/>
              <a:t>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342949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3047F68-151A-BBD6-B1DF-83A9C68D20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176"/>
          <a:stretch/>
        </p:blipFill>
        <p:spPr>
          <a:xfrm>
            <a:off x="8121194" y="4628643"/>
            <a:ext cx="3350860" cy="1865661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768F55D-A7D8-5F17-8F6F-50392CC54522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B8EA0CE1-35C5-F540-1531-D00C27998F95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object 5">
            <a:extLst>
              <a:ext uri="{FF2B5EF4-FFF2-40B4-BE49-F238E27FC236}">
                <a16:creationId xmlns:a16="http://schemas.microsoft.com/office/drawing/2014/main" id="{AF8530DA-EC22-6A3B-7233-0E9F09B864D0}"/>
              </a:ext>
            </a:extLst>
          </p:cNvPr>
          <p:cNvSpPr txBox="1">
            <a:spLocks/>
          </p:cNvSpPr>
          <p:nvPr/>
        </p:nvSpPr>
        <p:spPr>
          <a:xfrm>
            <a:off x="7478245" y="456002"/>
            <a:ext cx="3354777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4D18E68E-D3C0-CD37-6ACF-D8D96F3020C6}"/>
              </a:ext>
            </a:extLst>
          </p:cNvPr>
          <p:cNvSpPr txBox="1">
            <a:spLocks/>
          </p:cNvSpPr>
          <p:nvPr/>
        </p:nvSpPr>
        <p:spPr>
          <a:xfrm>
            <a:off x="7497332" y="799489"/>
            <a:ext cx="2988129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2 «</a:t>
            </a: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ЦИФРОВЫЕ </a:t>
            </a:r>
            <a:b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400" b="1" i="0" u="none" strike="noStrike" kern="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РЕШЕНИЯ И ТЕХНОЛОГИИ</a:t>
            </a: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16718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103B3F-5CFC-7FAC-2B68-D75756219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6949B20F-B1EC-DF7B-AE15-ED65F927966A}"/>
              </a:ext>
            </a:extLst>
          </p:cNvPr>
          <p:cNvSpPr/>
          <p:nvPr/>
        </p:nvSpPr>
        <p:spPr>
          <a:xfrm>
            <a:off x="2975011" y="311529"/>
            <a:ext cx="6261652" cy="62616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DF8AEF9-800D-7D8A-320B-41299D4F50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66692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9717266 w 12192000"/>
              <a:gd name="connsiteY3" fmla="*/ 6858000 h 6858000"/>
              <a:gd name="connsiteX4" fmla="*/ 9779774 w 12192000"/>
              <a:gd name="connsiteY4" fmla="*/ 6792438 h 6858000"/>
              <a:gd name="connsiteX5" fmla="*/ 11069082 w 12192000"/>
              <a:gd name="connsiteY5" fmla="*/ 3455401 h 6858000"/>
              <a:gd name="connsiteX6" fmla="*/ 9779774 w 12192000"/>
              <a:gd name="connsiteY6" fmla="*/ 118364 h 6858000"/>
              <a:gd name="connsiteX7" fmla="*/ 0 w 12192000"/>
              <a:gd name="connsiteY7" fmla="*/ 0 h 6858000"/>
              <a:gd name="connsiteX8" fmla="*/ 2545158 w 12192000"/>
              <a:gd name="connsiteY8" fmla="*/ 0 h 6858000"/>
              <a:gd name="connsiteX9" fmla="*/ 2432308 w 12192000"/>
              <a:gd name="connsiteY9" fmla="*/ 118364 h 6858000"/>
              <a:gd name="connsiteX10" fmla="*/ 1143000 w 12192000"/>
              <a:gd name="connsiteY10" fmla="*/ 3455401 h 6858000"/>
              <a:gd name="connsiteX11" fmla="*/ 2432308 w 12192000"/>
              <a:gd name="connsiteY11" fmla="*/ 6792438 h 6858000"/>
              <a:gd name="connsiteX12" fmla="*/ 2494816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966692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717266" y="6858000"/>
                </a:lnTo>
                <a:lnTo>
                  <a:pt x="9779774" y="6792438"/>
                </a:lnTo>
                <a:cubicBezTo>
                  <a:pt x="10580843" y="5911066"/>
                  <a:pt x="11069082" y="4740251"/>
                  <a:pt x="11069082" y="3455401"/>
                </a:cubicBezTo>
                <a:cubicBezTo>
                  <a:pt x="11069082" y="2170552"/>
                  <a:pt x="10580843" y="999737"/>
                  <a:pt x="9779774" y="118364"/>
                </a:cubicBezTo>
                <a:close/>
                <a:moveTo>
                  <a:pt x="0" y="0"/>
                </a:moveTo>
                <a:lnTo>
                  <a:pt x="2545158" y="0"/>
                </a:lnTo>
                <a:lnTo>
                  <a:pt x="2432308" y="118364"/>
                </a:lnTo>
                <a:cubicBezTo>
                  <a:pt x="1631239" y="999737"/>
                  <a:pt x="1143000" y="2170552"/>
                  <a:pt x="1143000" y="3455401"/>
                </a:cubicBezTo>
                <a:cubicBezTo>
                  <a:pt x="1143000" y="4740251"/>
                  <a:pt x="1631239" y="5911066"/>
                  <a:pt x="2432308" y="6792438"/>
                </a:cubicBezTo>
                <a:lnTo>
                  <a:pt x="2494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6E252F00-94D8-2E1D-B9B3-E139F6689A31}"/>
              </a:ext>
            </a:extLst>
          </p:cNvPr>
          <p:cNvSpPr/>
          <p:nvPr/>
        </p:nvSpPr>
        <p:spPr>
          <a:xfrm>
            <a:off x="7723380" y="2034872"/>
            <a:ext cx="2987217" cy="3110258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62D0C9-43F2-7590-12ED-DC3565206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2340" y="2353452"/>
            <a:ext cx="1140996" cy="1140996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2FFCAF27-7936-A85C-C507-A871D0A11A14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4D1D6E8-9C8D-2B31-967E-8B69451C561C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2ADA4E-42B2-C391-04EB-DC60F37164FB}"/>
              </a:ext>
            </a:extLst>
          </p:cNvPr>
          <p:cNvSpPr/>
          <p:nvPr/>
        </p:nvSpPr>
        <p:spPr>
          <a:xfrm>
            <a:off x="5372100" y="2297430"/>
            <a:ext cx="2167748" cy="579451"/>
          </a:xfrm>
          <a:prstGeom prst="rect">
            <a:avLst/>
          </a:pr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AD89AB2-BC99-4D55-795C-3A72E6F7BDF9}"/>
              </a:ext>
            </a:extLst>
          </p:cNvPr>
          <p:cNvSpPr/>
          <p:nvPr/>
        </p:nvSpPr>
        <p:spPr>
          <a:xfrm>
            <a:off x="3866147" y="4004310"/>
            <a:ext cx="3673702" cy="567689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AA2A421-0D95-7D62-3D6C-25C9A836ED52}"/>
              </a:ext>
            </a:extLst>
          </p:cNvPr>
          <p:cNvSpPr/>
          <p:nvPr/>
        </p:nvSpPr>
        <p:spPr>
          <a:xfrm>
            <a:off x="4219074" y="3436620"/>
            <a:ext cx="3320775" cy="567689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171D527-D989-CDE2-04B3-1E42C7212E8B}"/>
              </a:ext>
            </a:extLst>
          </p:cNvPr>
          <p:cNvSpPr/>
          <p:nvPr/>
        </p:nvSpPr>
        <p:spPr>
          <a:xfrm>
            <a:off x="3753853" y="2834641"/>
            <a:ext cx="3785995" cy="60198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98357EE2-6153-0BBE-AFD7-3B4F545591CA}"/>
              </a:ext>
            </a:extLst>
          </p:cNvPr>
          <p:cNvSpPr txBox="1">
            <a:spLocks/>
          </p:cNvSpPr>
          <p:nvPr/>
        </p:nvSpPr>
        <p:spPr>
          <a:xfrm>
            <a:off x="2459092" y="2277884"/>
            <a:ext cx="4941432" cy="23519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0" lvl="0" indent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kern="0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dirty="0">
                <a:solidFill>
                  <a:prstClr val="white"/>
                </a:solidFill>
              </a:rPr>
              <a:t>ЭКОЛОГИЯ И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ЗДОРОВЬЕ-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СБЕРЕЖЕНИЕ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80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3D67E0CC-3A61-B3CD-1A28-2B2333BE2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9369" y="-1"/>
            <a:ext cx="1116469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04382" y="-1319433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4572404" cy="5082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Разработка и создание </a:t>
            </a:r>
            <a:r>
              <a:rPr lang="ru-RU" dirty="0" err="1"/>
              <a:t>экополигона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мирового уровня технологий </a:t>
            </a:r>
            <a:br>
              <a:rPr lang="ru-RU" dirty="0"/>
            </a:br>
            <a:r>
              <a:rPr lang="ru-RU" dirty="0"/>
              <a:t>рекультивации и </a:t>
            </a:r>
            <a:r>
              <a:rPr lang="ru-RU" dirty="0" err="1"/>
              <a:t>ремедиации</a:t>
            </a:r>
            <a:endParaRPr lang="ru-RU" dirty="0"/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2840167"/>
            <a:ext cx="5243862" cy="19916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Технология рекультивации нарушенных земель, </a:t>
            </a:r>
            <a:br>
              <a:rPr lang="ru-RU" dirty="0"/>
            </a:br>
            <a:r>
              <a:rPr lang="ru-RU" dirty="0" err="1"/>
              <a:t>природоподобная</a:t>
            </a:r>
            <a:r>
              <a:rPr lang="ru-RU" dirty="0"/>
              <a:t>, для восстановления на отвалах </a:t>
            </a:r>
            <a:br>
              <a:rPr lang="ru-RU" dirty="0"/>
            </a:br>
            <a:r>
              <a:rPr lang="ru-RU" dirty="0"/>
              <a:t>вскрышных пород угольных месторождений Кузбасса </a:t>
            </a:r>
            <a:r>
              <a:rPr lang="ru-RU" dirty="0" err="1"/>
              <a:t>природоподобных</a:t>
            </a:r>
            <a:r>
              <a:rPr lang="ru-RU" dirty="0"/>
              <a:t> растительных сообществ, </a:t>
            </a:r>
            <a:br>
              <a:rPr lang="ru-RU" dirty="0"/>
            </a:br>
            <a:r>
              <a:rPr lang="ru-RU" dirty="0"/>
              <a:t>максимально приближенным по своим экосистемным характеристикам – видовому составу, структуре </a:t>
            </a:r>
            <a:br>
              <a:rPr lang="ru-RU" dirty="0"/>
            </a:br>
            <a:r>
              <a:rPr lang="ru-RU" dirty="0"/>
              <a:t>ценотических связей, почвенно-экологическому </a:t>
            </a:r>
            <a:br>
              <a:rPr lang="ru-RU" dirty="0"/>
            </a:br>
            <a:r>
              <a:rPr lang="ru-RU" dirty="0"/>
              <a:t>эффекту, а также рельефу и гидрологическому режиму – </a:t>
            </a:r>
            <a:br>
              <a:rPr lang="ru-RU" dirty="0"/>
            </a:br>
            <a:r>
              <a:rPr lang="ru-RU" dirty="0"/>
              <a:t>к естественным ненарушенным ландшафтам</a:t>
            </a:r>
          </a:p>
          <a:p>
            <a:r>
              <a:rPr lang="ru-RU" dirty="0" err="1"/>
              <a:t>Экополигон</a:t>
            </a:r>
            <a:r>
              <a:rPr lang="ru-RU" dirty="0"/>
              <a:t> мирового уровня технологий </a:t>
            </a:r>
            <a:br>
              <a:rPr lang="ru-RU" dirty="0"/>
            </a:br>
            <a:r>
              <a:rPr lang="ru-RU" dirty="0"/>
              <a:t>рекультивации и </a:t>
            </a:r>
            <a:r>
              <a:rPr lang="ru-RU" dirty="0" err="1"/>
              <a:t>ремедиации</a:t>
            </a:r>
            <a:endParaRPr lang="ru-RU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2012097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252853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478945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2759858"/>
            <a:ext cx="0" cy="190023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0B8E31E-7F41-0390-9521-3C831AA9468F}"/>
              </a:ext>
            </a:extLst>
          </p:cNvPr>
          <p:cNvGrpSpPr/>
          <p:nvPr/>
        </p:nvGrpSpPr>
        <p:grpSpPr>
          <a:xfrm>
            <a:off x="594484" y="2912213"/>
            <a:ext cx="501148" cy="155497"/>
            <a:chOff x="594484" y="307889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15664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07889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0635E1-94CE-B870-62BB-C6D49A125B3E}"/>
              </a:ext>
            </a:extLst>
          </p:cNvPr>
          <p:cNvGrpSpPr/>
          <p:nvPr/>
        </p:nvGrpSpPr>
        <p:grpSpPr>
          <a:xfrm>
            <a:off x="594484" y="4575120"/>
            <a:ext cx="501148" cy="155497"/>
            <a:chOff x="589587" y="363700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072"/>
          <a:stretch/>
        </p:blipFill>
        <p:spPr>
          <a:xfrm>
            <a:off x="357030" y="2167326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356209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5" y="1495877"/>
            <a:ext cx="4467521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 err="1"/>
              <a:t>Экополигон</a:t>
            </a:r>
            <a:r>
              <a:rPr lang="ru-RU" dirty="0"/>
              <a:t> мирового уровня </a:t>
            </a:r>
            <a:br>
              <a:rPr lang="ru-RU" dirty="0"/>
            </a:br>
            <a:r>
              <a:rPr lang="ru-RU" dirty="0"/>
              <a:t>технологий рекультивации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ремедиации</a:t>
            </a:r>
            <a:endParaRPr lang="ru-RU" dirty="0"/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75206"/>
            <a:ext cx="0" cy="692120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583082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064835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610403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2791501"/>
            <a:ext cx="3971298" cy="17264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ФГБОУ ВО «Кемеровский государственный университет»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267082"/>
            <a:ext cx="4220528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АО УК «</a:t>
            </a:r>
            <a:r>
              <a:rPr lang="ru-RU" dirty="0" err="1"/>
              <a:t>Кузбассразрезуголь</a:t>
            </a:r>
            <a:r>
              <a:rPr lang="ru-RU" dirty="0"/>
              <a:t>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091859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1" name="Параллелограмм 60">
            <a:extLst>
              <a:ext uri="{FF2B5EF4-FFF2-40B4-BE49-F238E27FC236}">
                <a16:creationId xmlns:a16="http://schemas.microsoft.com/office/drawing/2014/main" id="{A13FB7D0-385B-4C74-CE1B-38B09A7AA458}"/>
              </a:ext>
            </a:extLst>
          </p:cNvPr>
          <p:cNvSpPr/>
          <p:nvPr/>
        </p:nvSpPr>
        <p:spPr>
          <a:xfrm>
            <a:off x="6878842" y="392010"/>
            <a:ext cx="4041560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22FBAA9D-39B4-9398-C784-02E59EB8DB9E}"/>
              </a:ext>
            </a:extLst>
          </p:cNvPr>
          <p:cNvSpPr/>
          <p:nvPr/>
        </p:nvSpPr>
        <p:spPr>
          <a:xfrm>
            <a:off x="7468896" y="3959908"/>
            <a:ext cx="5740070" cy="574007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FDEA1D3-9097-DD2D-64AF-892B1BD4D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6344" y="4625514"/>
            <a:ext cx="4021444" cy="2068810"/>
          </a:xfrm>
          <a:prstGeom prst="roundRect">
            <a:avLst>
              <a:gd name="adj" fmla="val 41649"/>
            </a:avLst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5B5F68A-499F-CAD3-E405-6E2247B46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1892" y="486550"/>
            <a:ext cx="624483" cy="624483"/>
          </a:xfrm>
          <a:prstGeom prst="rect">
            <a:avLst/>
          </a:prstGeom>
        </p:spPr>
      </p:pic>
      <p:sp>
        <p:nvSpPr>
          <p:cNvPr id="69" name="Овал 68">
            <a:extLst>
              <a:ext uri="{FF2B5EF4-FFF2-40B4-BE49-F238E27FC236}">
                <a16:creationId xmlns:a16="http://schemas.microsoft.com/office/drawing/2014/main" id="{A6359B2C-B8E6-2662-CE4D-BA503FFBF6E7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F1D9ECC-3606-EC27-51C5-352E02A20642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object 5">
            <a:extLst>
              <a:ext uri="{FF2B5EF4-FFF2-40B4-BE49-F238E27FC236}">
                <a16:creationId xmlns:a16="http://schemas.microsoft.com/office/drawing/2014/main" id="{64F1E1A6-04AA-EB7A-A671-A7A9E8162547}"/>
              </a:ext>
            </a:extLst>
          </p:cNvPr>
          <p:cNvSpPr txBox="1">
            <a:spLocks/>
          </p:cNvSpPr>
          <p:nvPr/>
        </p:nvSpPr>
        <p:spPr>
          <a:xfrm>
            <a:off x="7478245" y="456002"/>
            <a:ext cx="3354777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59" name="object 5">
            <a:extLst>
              <a:ext uri="{FF2B5EF4-FFF2-40B4-BE49-F238E27FC236}">
                <a16:creationId xmlns:a16="http://schemas.microsoft.com/office/drawing/2014/main" id="{A0BCFA2E-DFCF-3730-ACBD-4BB8F99E9AF3}"/>
              </a:ext>
            </a:extLst>
          </p:cNvPr>
          <p:cNvSpPr txBox="1">
            <a:spLocks/>
          </p:cNvSpPr>
          <p:nvPr/>
        </p:nvSpPr>
        <p:spPr>
          <a:xfrm>
            <a:off x="7497332" y="799489"/>
            <a:ext cx="2988129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</a:t>
            </a:r>
            <a:r>
              <a:rPr lang="ru-RU" sz="1400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«ЭКОЛОГИЯ И ЗДОРОВЬЕСБЕРЕЖЕНИЕ»</a:t>
            </a:r>
          </a:p>
        </p:txBody>
      </p:sp>
    </p:spTree>
    <p:extLst>
      <p:ext uri="{BB962C8B-B14F-4D97-AF65-F5344CB8AC3E}">
        <p14:creationId xmlns:p14="http://schemas.microsoft.com/office/powerpoint/2010/main" val="2426461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03B4FA15-8BE6-8D7A-F37D-27E07538E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6545" y="-1"/>
            <a:ext cx="1052046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B7A5243E-8CA4-87BF-6C16-C3F3BDC7A380}"/>
              </a:ext>
            </a:extLst>
          </p:cNvPr>
          <p:cNvSpPr txBox="1">
            <a:spLocks/>
          </p:cNvSpPr>
          <p:nvPr/>
        </p:nvSpPr>
        <p:spPr>
          <a:xfrm>
            <a:off x="1163564" y="466979"/>
            <a:ext cx="160353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A5F9729-3818-B203-577C-459F80704B83}"/>
              </a:ext>
            </a:extLst>
          </p:cNvPr>
          <p:cNvSpPr txBox="1"/>
          <p:nvPr/>
        </p:nvSpPr>
        <p:spPr>
          <a:xfrm>
            <a:off x="1300604" y="831589"/>
            <a:ext cx="4572404" cy="5210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 marR="0" lvl="0" indent="0" defTabSz="6858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Разработка технологии по очистке сточных вод</a:t>
            </a:r>
          </a:p>
          <a:p>
            <a:r>
              <a:rPr lang="ru-RU" dirty="0"/>
              <a:t>предприятий по добыче угля открытыми способами  для улучшения экологического состояния водоемов</a:t>
            </a: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2840167"/>
            <a:ext cx="5243862" cy="16593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Технология, содержащая в себе адсорбционную </a:t>
            </a:r>
            <a:br>
              <a:rPr lang="ru-RU" dirty="0"/>
            </a:br>
            <a:r>
              <a:rPr lang="ru-RU" dirty="0"/>
              <a:t>очистку сложной многокомпонентной системы, </a:t>
            </a:r>
            <a:br>
              <a:rPr lang="ru-RU" dirty="0"/>
            </a:br>
            <a:r>
              <a:rPr lang="ru-RU" dirty="0"/>
              <a:t>с использованием модифицированных сорбентов, </a:t>
            </a:r>
            <a:br>
              <a:rPr lang="ru-RU" dirty="0"/>
            </a:br>
            <a:r>
              <a:rPr lang="ru-RU" dirty="0"/>
              <a:t>позволяющих извлекать органические </a:t>
            </a:r>
            <a:br>
              <a:rPr lang="ru-RU" dirty="0"/>
            </a:br>
            <a:r>
              <a:rPr lang="ru-RU" dirty="0"/>
              <a:t>и неорганические примеси</a:t>
            </a:r>
          </a:p>
          <a:p>
            <a:r>
              <a:rPr lang="ru-RU" dirty="0"/>
              <a:t>Предложены пути регенерации отработанных </a:t>
            </a:r>
            <a:br>
              <a:rPr lang="ru-RU" dirty="0"/>
            </a:br>
            <a:r>
              <a:rPr lang="ru-RU" dirty="0"/>
              <a:t>сорбентов, которые приводят к многократному </a:t>
            </a:r>
            <a:br>
              <a:rPr lang="ru-RU" dirty="0"/>
            </a:br>
            <a:r>
              <a:rPr lang="ru-RU" dirty="0"/>
              <a:t>их использованию без снижения адсорбционных </a:t>
            </a:r>
            <a:br>
              <a:rPr lang="ru-RU" dirty="0"/>
            </a:br>
            <a:r>
              <a:rPr lang="ru-RU" dirty="0"/>
              <a:t>свойств и обеспечат ресурсосбережение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B8FFBAC-8A04-44EC-4EBF-63834316757B}"/>
              </a:ext>
            </a:extLst>
          </p:cNvPr>
          <p:cNvSpPr/>
          <p:nvPr/>
        </p:nvSpPr>
        <p:spPr>
          <a:xfrm>
            <a:off x="202154" y="505176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2012097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2252853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E4A79CA-689B-CB2E-BBC5-9C07A3A510A1}"/>
              </a:ext>
            </a:extLst>
          </p:cNvPr>
          <p:cNvCxnSpPr>
            <a:cxnSpLocks/>
          </p:cNvCxnSpPr>
          <p:nvPr/>
        </p:nvCxnSpPr>
        <p:spPr>
          <a:xfrm>
            <a:off x="1209249" y="843863"/>
            <a:ext cx="0" cy="478945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2765538"/>
            <a:ext cx="0" cy="12171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0B8E31E-7F41-0390-9521-3C831AA9468F}"/>
              </a:ext>
            </a:extLst>
          </p:cNvPr>
          <p:cNvGrpSpPr/>
          <p:nvPr/>
        </p:nvGrpSpPr>
        <p:grpSpPr>
          <a:xfrm>
            <a:off x="594484" y="2912213"/>
            <a:ext cx="501148" cy="155497"/>
            <a:chOff x="594484" y="307889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15664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07889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0635E1-94CE-B870-62BB-C6D49A125B3E}"/>
              </a:ext>
            </a:extLst>
          </p:cNvPr>
          <p:cNvGrpSpPr/>
          <p:nvPr/>
        </p:nvGrpSpPr>
        <p:grpSpPr>
          <a:xfrm>
            <a:off x="594484" y="3899256"/>
            <a:ext cx="501148" cy="155497"/>
            <a:chOff x="589587" y="363700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072"/>
          <a:stretch/>
        </p:blipFill>
        <p:spPr>
          <a:xfrm>
            <a:off x="357030" y="2167326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2356209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172910-9A41-0E5B-C264-B5A8E036DECE}"/>
              </a:ext>
            </a:extLst>
          </p:cNvPr>
          <p:cNvGrpSpPr/>
          <p:nvPr/>
        </p:nvGrpSpPr>
        <p:grpSpPr>
          <a:xfrm>
            <a:off x="423180" y="645994"/>
            <a:ext cx="439920" cy="439910"/>
            <a:chOff x="423180" y="645994"/>
            <a:chExt cx="439920" cy="439910"/>
          </a:xfrm>
        </p:grpSpPr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A7003E4-51E9-B24F-9BD7-16597A97ABBB}"/>
                </a:ext>
              </a:extLst>
            </p:cNvPr>
            <p:cNvSpPr/>
            <p:nvPr/>
          </p:nvSpPr>
          <p:spPr>
            <a:xfrm>
              <a:off x="423180" y="740188"/>
              <a:ext cx="345716" cy="345716"/>
            </a:xfrm>
            <a:custGeom>
              <a:avLst/>
              <a:gdLst>
                <a:gd name="connsiteX0" fmla="*/ 172859 w 345716"/>
                <a:gd name="connsiteY0" fmla="*/ 16852 h 345716"/>
                <a:gd name="connsiteX1" fmla="*/ 16852 w 345716"/>
                <a:gd name="connsiteY1" fmla="*/ 172858 h 345716"/>
                <a:gd name="connsiteX2" fmla="*/ 172859 w 345716"/>
                <a:gd name="connsiteY2" fmla="*/ 328864 h 345716"/>
                <a:gd name="connsiteX3" fmla="*/ 328866 w 345716"/>
                <a:gd name="connsiteY3" fmla="*/ 172858 h 345716"/>
                <a:gd name="connsiteX4" fmla="*/ 172859 w 345716"/>
                <a:gd name="connsiteY4" fmla="*/ 16852 h 345716"/>
                <a:gd name="connsiteX5" fmla="*/ 172858 w 345716"/>
                <a:gd name="connsiteY5" fmla="*/ 0 h 345716"/>
                <a:gd name="connsiteX6" fmla="*/ 345716 w 345716"/>
                <a:gd name="connsiteY6" fmla="*/ 172858 h 345716"/>
                <a:gd name="connsiteX7" fmla="*/ 172858 w 345716"/>
                <a:gd name="connsiteY7" fmla="*/ 345716 h 345716"/>
                <a:gd name="connsiteX8" fmla="*/ 0 w 345716"/>
                <a:gd name="connsiteY8" fmla="*/ 172858 h 345716"/>
                <a:gd name="connsiteX9" fmla="*/ 172858 w 345716"/>
                <a:gd name="connsiteY9" fmla="*/ 0 h 3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16" h="345716">
                  <a:moveTo>
                    <a:pt x="172859" y="16852"/>
                  </a:moveTo>
                  <a:cubicBezTo>
                    <a:pt x="86699" y="16852"/>
                    <a:pt x="16852" y="86698"/>
                    <a:pt x="16852" y="172858"/>
                  </a:cubicBezTo>
                  <a:cubicBezTo>
                    <a:pt x="16852" y="259018"/>
                    <a:pt x="86699" y="328864"/>
                    <a:pt x="172859" y="328864"/>
                  </a:cubicBezTo>
                  <a:cubicBezTo>
                    <a:pt x="259019" y="328864"/>
                    <a:pt x="328866" y="259018"/>
                    <a:pt x="328866" y="172858"/>
                  </a:cubicBezTo>
                  <a:cubicBezTo>
                    <a:pt x="328866" y="86698"/>
                    <a:pt x="259019" y="16852"/>
                    <a:pt x="172859" y="16852"/>
                  </a:cubicBezTo>
                  <a:close/>
                  <a:moveTo>
                    <a:pt x="172858" y="0"/>
                  </a:moveTo>
                  <a:cubicBezTo>
                    <a:pt x="268325" y="0"/>
                    <a:pt x="345716" y="77391"/>
                    <a:pt x="345716" y="172858"/>
                  </a:cubicBezTo>
                  <a:cubicBezTo>
                    <a:pt x="345716" y="268325"/>
                    <a:pt x="268325" y="345716"/>
                    <a:pt x="172858" y="345716"/>
                  </a:cubicBezTo>
                  <a:cubicBezTo>
                    <a:pt x="77391" y="345716"/>
                    <a:pt x="0" y="268325"/>
                    <a:pt x="0" y="172858"/>
                  </a:cubicBezTo>
                  <a:cubicBezTo>
                    <a:pt x="0" y="77391"/>
                    <a:pt x="77391" y="0"/>
                    <a:pt x="172858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873B75C4-EB1E-4A1A-2EC6-C6A2060BCC04}"/>
                </a:ext>
              </a:extLst>
            </p:cNvPr>
            <p:cNvSpPr/>
            <p:nvPr/>
          </p:nvSpPr>
          <p:spPr>
            <a:xfrm>
              <a:off x="471822" y="788830"/>
              <a:ext cx="248432" cy="248432"/>
            </a:xfrm>
            <a:custGeom>
              <a:avLst/>
              <a:gdLst>
                <a:gd name="connsiteX0" fmla="*/ 124215 w 248432"/>
                <a:gd name="connsiteY0" fmla="*/ 18015 h 248432"/>
                <a:gd name="connsiteX1" fmla="*/ 18015 w 248432"/>
                <a:gd name="connsiteY1" fmla="*/ 124215 h 248432"/>
                <a:gd name="connsiteX2" fmla="*/ 124215 w 248432"/>
                <a:gd name="connsiteY2" fmla="*/ 230415 h 248432"/>
                <a:gd name="connsiteX3" fmla="*/ 230415 w 248432"/>
                <a:gd name="connsiteY3" fmla="*/ 124215 h 248432"/>
                <a:gd name="connsiteX4" fmla="*/ 124215 w 248432"/>
                <a:gd name="connsiteY4" fmla="*/ 18015 h 248432"/>
                <a:gd name="connsiteX5" fmla="*/ 124216 w 248432"/>
                <a:gd name="connsiteY5" fmla="*/ 0 h 248432"/>
                <a:gd name="connsiteX6" fmla="*/ 248432 w 248432"/>
                <a:gd name="connsiteY6" fmla="*/ 124216 h 248432"/>
                <a:gd name="connsiteX7" fmla="*/ 124216 w 248432"/>
                <a:gd name="connsiteY7" fmla="*/ 248432 h 248432"/>
                <a:gd name="connsiteX8" fmla="*/ 0 w 248432"/>
                <a:gd name="connsiteY8" fmla="*/ 124216 h 248432"/>
                <a:gd name="connsiteX9" fmla="*/ 124216 w 248432"/>
                <a:gd name="connsiteY9" fmla="*/ 0 h 2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432" h="248432">
                  <a:moveTo>
                    <a:pt x="124215" y="18015"/>
                  </a:moveTo>
                  <a:cubicBezTo>
                    <a:pt x="65562" y="18015"/>
                    <a:pt x="18015" y="65562"/>
                    <a:pt x="18015" y="124215"/>
                  </a:cubicBezTo>
                  <a:cubicBezTo>
                    <a:pt x="18015" y="182868"/>
                    <a:pt x="65562" y="230415"/>
                    <a:pt x="124215" y="230415"/>
                  </a:cubicBezTo>
                  <a:cubicBezTo>
                    <a:pt x="182868" y="230415"/>
                    <a:pt x="230415" y="182868"/>
                    <a:pt x="230415" y="124215"/>
                  </a:cubicBezTo>
                  <a:cubicBezTo>
                    <a:pt x="230415" y="65562"/>
                    <a:pt x="182868" y="18015"/>
                    <a:pt x="124215" y="18015"/>
                  </a:cubicBezTo>
                  <a:close/>
                  <a:moveTo>
                    <a:pt x="124216" y="0"/>
                  </a:moveTo>
                  <a:cubicBezTo>
                    <a:pt x="192819" y="0"/>
                    <a:pt x="248432" y="55613"/>
                    <a:pt x="248432" y="124216"/>
                  </a:cubicBezTo>
                  <a:cubicBezTo>
                    <a:pt x="248432" y="192819"/>
                    <a:pt x="192819" y="248432"/>
                    <a:pt x="124216" y="248432"/>
                  </a:cubicBezTo>
                  <a:cubicBezTo>
                    <a:pt x="55613" y="248432"/>
                    <a:pt x="0" y="192819"/>
                    <a:pt x="0" y="124216"/>
                  </a:cubicBezTo>
                  <a:cubicBezTo>
                    <a:pt x="0" y="55613"/>
                    <a:pt x="55613" y="0"/>
                    <a:pt x="124216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BEC84ACF-33E2-7EB1-CDAC-3B102B9CFC30}"/>
                </a:ext>
              </a:extLst>
            </p:cNvPr>
            <p:cNvSpPr/>
            <p:nvPr/>
          </p:nvSpPr>
          <p:spPr>
            <a:xfrm>
              <a:off x="520499" y="837507"/>
              <a:ext cx="151078" cy="151078"/>
            </a:xfrm>
            <a:custGeom>
              <a:avLst/>
              <a:gdLst>
                <a:gd name="connsiteX0" fmla="*/ 75539 w 151078"/>
                <a:gd name="connsiteY0" fmla="*/ 17939 h 151078"/>
                <a:gd name="connsiteX1" fmla="*/ 17939 w 151078"/>
                <a:gd name="connsiteY1" fmla="*/ 75539 h 151078"/>
                <a:gd name="connsiteX2" fmla="*/ 75539 w 151078"/>
                <a:gd name="connsiteY2" fmla="*/ 133139 h 151078"/>
                <a:gd name="connsiteX3" fmla="*/ 133139 w 151078"/>
                <a:gd name="connsiteY3" fmla="*/ 75539 h 151078"/>
                <a:gd name="connsiteX4" fmla="*/ 75539 w 151078"/>
                <a:gd name="connsiteY4" fmla="*/ 17939 h 151078"/>
                <a:gd name="connsiteX5" fmla="*/ 75539 w 151078"/>
                <a:gd name="connsiteY5" fmla="*/ 0 h 151078"/>
                <a:gd name="connsiteX6" fmla="*/ 151078 w 151078"/>
                <a:gd name="connsiteY6" fmla="*/ 75539 h 151078"/>
                <a:gd name="connsiteX7" fmla="*/ 75539 w 151078"/>
                <a:gd name="connsiteY7" fmla="*/ 151078 h 151078"/>
                <a:gd name="connsiteX8" fmla="*/ 0 w 151078"/>
                <a:gd name="connsiteY8" fmla="*/ 75539 h 151078"/>
                <a:gd name="connsiteX9" fmla="*/ 75539 w 151078"/>
                <a:gd name="connsiteY9" fmla="*/ 0 h 15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78" h="151078">
                  <a:moveTo>
                    <a:pt x="75539" y="17939"/>
                  </a:moveTo>
                  <a:cubicBezTo>
                    <a:pt x="43727" y="17939"/>
                    <a:pt x="17939" y="43727"/>
                    <a:pt x="17939" y="75539"/>
                  </a:cubicBezTo>
                  <a:cubicBezTo>
                    <a:pt x="17939" y="107351"/>
                    <a:pt x="43727" y="133139"/>
                    <a:pt x="75539" y="133139"/>
                  </a:cubicBezTo>
                  <a:cubicBezTo>
                    <a:pt x="107351" y="133139"/>
                    <a:pt x="133139" y="107351"/>
                    <a:pt x="133139" y="75539"/>
                  </a:cubicBezTo>
                  <a:cubicBezTo>
                    <a:pt x="133139" y="43727"/>
                    <a:pt x="107351" y="17939"/>
                    <a:pt x="75539" y="17939"/>
                  </a:cubicBezTo>
                  <a:close/>
                  <a:moveTo>
                    <a:pt x="75539" y="0"/>
                  </a:moveTo>
                  <a:cubicBezTo>
                    <a:pt x="117258" y="0"/>
                    <a:pt x="151078" y="33820"/>
                    <a:pt x="151078" y="75539"/>
                  </a:cubicBezTo>
                  <a:cubicBezTo>
                    <a:pt x="151078" y="117258"/>
                    <a:pt x="117258" y="151078"/>
                    <a:pt x="75539" y="151078"/>
                  </a:cubicBezTo>
                  <a:cubicBezTo>
                    <a:pt x="33820" y="151078"/>
                    <a:pt x="0" y="117258"/>
                    <a:pt x="0" y="75539"/>
                  </a:cubicBezTo>
                  <a:cubicBezTo>
                    <a:pt x="0" y="33820"/>
                    <a:pt x="33820" y="0"/>
                    <a:pt x="75539" y="0"/>
                  </a:cubicBez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90936A0-8A1D-1BCF-663D-AEF652FC3F6C}"/>
                </a:ext>
              </a:extLst>
            </p:cNvPr>
            <p:cNvSpPr/>
            <p:nvPr/>
          </p:nvSpPr>
          <p:spPr>
            <a:xfrm>
              <a:off x="593907" y="645994"/>
              <a:ext cx="269193" cy="271797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5" y="1495877"/>
            <a:ext cx="4467521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Инновационная технология очистки карьерных и поверхностных  </a:t>
            </a:r>
            <a:br>
              <a:rPr lang="ru-RU" dirty="0"/>
            </a:br>
            <a:r>
              <a:rPr lang="ru-RU" dirty="0"/>
              <a:t>сточных вод для предприятий </a:t>
            </a:r>
            <a:br>
              <a:rPr lang="ru-RU" dirty="0"/>
            </a:br>
            <a:r>
              <a:rPr lang="ru-RU" dirty="0"/>
              <a:t>по добыче угля открытым способом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75206"/>
            <a:ext cx="0" cy="861286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674522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156275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701843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2882941"/>
            <a:ext cx="3971298" cy="17264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ФГБОУ ВО «Кемеровский государственный университет»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358522"/>
            <a:ext cx="4220528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АО УК «</a:t>
            </a:r>
            <a:r>
              <a:rPr kumimoji="0" lang="ru-RU" sz="1050" b="0" i="0" u="none" strike="noStrike" kern="1200" cap="none" spc="-4" normalizeH="0" baseline="0" noProof="0" dirty="0" err="1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Кузбассразрезуголь</a:t>
            </a:r>
            <a:r>
              <a:rPr kumimoji="0" lang="ru-RU" sz="1050" b="0" i="0" u="none" strike="noStrike" kern="1200" cap="none" spc="-4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183299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1" name="Параллелограмм 60">
            <a:extLst>
              <a:ext uri="{FF2B5EF4-FFF2-40B4-BE49-F238E27FC236}">
                <a16:creationId xmlns:a16="http://schemas.microsoft.com/office/drawing/2014/main" id="{A13FB7D0-385B-4C74-CE1B-38B09A7AA458}"/>
              </a:ext>
            </a:extLst>
          </p:cNvPr>
          <p:cNvSpPr/>
          <p:nvPr/>
        </p:nvSpPr>
        <p:spPr>
          <a:xfrm>
            <a:off x="6878842" y="392010"/>
            <a:ext cx="4041560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22FBAA9D-39B4-9398-C784-02E59EB8DB9E}"/>
              </a:ext>
            </a:extLst>
          </p:cNvPr>
          <p:cNvSpPr/>
          <p:nvPr/>
        </p:nvSpPr>
        <p:spPr>
          <a:xfrm>
            <a:off x="7468896" y="3959908"/>
            <a:ext cx="5740070" cy="5740070"/>
          </a:xfrm>
          <a:prstGeom prst="ellipse">
            <a:avLst/>
          </a:prstGeom>
          <a:solidFill>
            <a:srgbClr val="EF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5B5F68A-499F-CAD3-E405-6E2247B46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1892" y="486550"/>
            <a:ext cx="624483" cy="624483"/>
          </a:xfrm>
          <a:prstGeom prst="rect">
            <a:avLst/>
          </a:prstGeom>
        </p:spPr>
      </p:pic>
      <p:sp>
        <p:nvSpPr>
          <p:cNvPr id="64" name="object 11">
            <a:extLst>
              <a:ext uri="{FF2B5EF4-FFF2-40B4-BE49-F238E27FC236}">
                <a16:creationId xmlns:a16="http://schemas.microsoft.com/office/drawing/2014/main" id="{7CD350C6-589C-75B4-BA2A-ECB151E5D1A1}"/>
              </a:ext>
            </a:extLst>
          </p:cNvPr>
          <p:cNvSpPr/>
          <p:nvPr/>
        </p:nvSpPr>
        <p:spPr>
          <a:xfrm>
            <a:off x="8235571" y="4621096"/>
            <a:ext cx="3762549" cy="2068981"/>
          </a:xfrm>
          <a:prstGeom prst="roundRect">
            <a:avLst>
              <a:gd name="adj" fmla="val 36236"/>
            </a:avLst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27E3C210-F3DA-8471-8B1E-85DF8C2A2BC6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FC2E4826-9674-DAE6-26E1-583C5683B730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object 5">
            <a:extLst>
              <a:ext uri="{FF2B5EF4-FFF2-40B4-BE49-F238E27FC236}">
                <a16:creationId xmlns:a16="http://schemas.microsoft.com/office/drawing/2014/main" id="{AD0A2DD7-E0B3-3419-2C19-D603B765CE71}"/>
              </a:ext>
            </a:extLst>
          </p:cNvPr>
          <p:cNvSpPr txBox="1">
            <a:spLocks/>
          </p:cNvSpPr>
          <p:nvPr/>
        </p:nvSpPr>
        <p:spPr>
          <a:xfrm>
            <a:off x="7478245" y="456002"/>
            <a:ext cx="3354777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AA7DCB8D-FE4A-AEED-AF79-70EF3A12B958}"/>
              </a:ext>
            </a:extLst>
          </p:cNvPr>
          <p:cNvSpPr txBox="1">
            <a:spLocks/>
          </p:cNvSpPr>
          <p:nvPr/>
        </p:nvSpPr>
        <p:spPr>
          <a:xfrm>
            <a:off x="7497332" y="799489"/>
            <a:ext cx="2988129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</a:t>
            </a:r>
            <a:r>
              <a:rPr lang="ru-RU" sz="1400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«ЭКОЛОГИЯ И ЗДОРОВЬЕСБЕРЕЖЕНИЕ»</a:t>
            </a:r>
          </a:p>
        </p:txBody>
      </p:sp>
    </p:spTree>
    <p:extLst>
      <p:ext uri="{BB962C8B-B14F-4D97-AF65-F5344CB8AC3E}">
        <p14:creationId xmlns:p14="http://schemas.microsoft.com/office/powerpoint/2010/main" val="20374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2DCD7CC-4438-FCE9-BF94-42DCC5710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251" y="0"/>
            <a:ext cx="12205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A572679-AA3E-A3C6-1923-158DCBC90452}"/>
              </a:ext>
            </a:extLst>
          </p:cNvPr>
          <p:cNvSpPr/>
          <p:nvPr/>
        </p:nvSpPr>
        <p:spPr>
          <a:xfrm>
            <a:off x="-2743200" y="-1336380"/>
            <a:ext cx="9530757" cy="9530757"/>
          </a:xfrm>
          <a:prstGeom prst="ellipse">
            <a:avLst/>
          </a:prstGeom>
          <a:solidFill>
            <a:srgbClr val="050F3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C547E73C-4969-927E-4AF2-48395050D4A0}"/>
              </a:ext>
            </a:extLst>
          </p:cNvPr>
          <p:cNvSpPr/>
          <p:nvPr/>
        </p:nvSpPr>
        <p:spPr>
          <a:xfrm>
            <a:off x="5329541" y="0"/>
            <a:ext cx="6862459" cy="6858000"/>
          </a:xfrm>
          <a:custGeom>
            <a:avLst/>
            <a:gdLst>
              <a:gd name="connsiteX0" fmla="*/ 2 w 6862459"/>
              <a:gd name="connsiteY0" fmla="*/ 0 h 6858000"/>
              <a:gd name="connsiteX1" fmla="*/ 6862459 w 6862459"/>
              <a:gd name="connsiteY1" fmla="*/ 0 h 6858000"/>
              <a:gd name="connsiteX2" fmla="*/ 6862459 w 6862459"/>
              <a:gd name="connsiteY2" fmla="*/ 6858000 h 6858000"/>
              <a:gd name="connsiteX3" fmla="*/ 0 w 6862459"/>
              <a:gd name="connsiteY3" fmla="*/ 6858000 h 6858000"/>
              <a:gd name="connsiteX4" fmla="*/ 62270 w 6862459"/>
              <a:gd name="connsiteY4" fmla="*/ 6798631 h 6858000"/>
              <a:gd name="connsiteX5" fmla="*/ 1458017 w 6862459"/>
              <a:gd name="connsiteY5" fmla="*/ 3428999 h 6858000"/>
              <a:gd name="connsiteX6" fmla="*/ 62270 w 6862459"/>
              <a:gd name="connsiteY6" fmla="*/ 59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459" h="6858000">
                <a:moveTo>
                  <a:pt x="2" y="0"/>
                </a:moveTo>
                <a:lnTo>
                  <a:pt x="6862459" y="0"/>
                </a:lnTo>
                <a:lnTo>
                  <a:pt x="6862459" y="6858000"/>
                </a:lnTo>
                <a:lnTo>
                  <a:pt x="0" y="6858000"/>
                </a:lnTo>
                <a:lnTo>
                  <a:pt x="62270" y="6798631"/>
                </a:lnTo>
                <a:cubicBezTo>
                  <a:pt x="924634" y="5936267"/>
                  <a:pt x="1458017" y="4744922"/>
                  <a:pt x="1458017" y="3428999"/>
                </a:cubicBezTo>
                <a:cubicBezTo>
                  <a:pt x="1458017" y="2113076"/>
                  <a:pt x="924634" y="921731"/>
                  <a:pt x="62270" y="593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7507FAE-174B-8854-0123-99602DE128FD}"/>
              </a:ext>
            </a:extLst>
          </p:cNvPr>
          <p:cNvSpPr txBox="1"/>
          <p:nvPr/>
        </p:nvSpPr>
        <p:spPr>
          <a:xfrm>
            <a:off x="1196696" y="1332264"/>
            <a:ext cx="4659784" cy="375833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4826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Aft>
                <a:spcPts val="2400"/>
              </a:spcAft>
            </a:pPr>
            <a:r>
              <a:rPr lang="ru-RU" dirty="0"/>
              <a:t>Разработка подхода к оценке и прогнозированию  </a:t>
            </a:r>
            <a:br>
              <a:rPr lang="ru-RU" dirty="0"/>
            </a:br>
            <a:r>
              <a:rPr lang="ru-RU" dirty="0"/>
              <a:t>болезней системы кровообращения (БСК) в условиях  хронического антропогенного загрязнения </a:t>
            </a:r>
            <a:r>
              <a:rPr lang="ru-RU" dirty="0" err="1"/>
              <a:t>высокоурба</a:t>
            </a:r>
            <a:r>
              <a:rPr lang="ru-RU" dirty="0"/>
              <a:t>-  </a:t>
            </a:r>
            <a:r>
              <a:rPr lang="ru-RU" dirty="0" err="1"/>
              <a:t>низированного</a:t>
            </a:r>
            <a:r>
              <a:rPr lang="ru-RU" dirty="0"/>
              <a:t> региона на основе интеллектуальных  методов системы поддержки принятия решений (СППР)</a:t>
            </a:r>
          </a:p>
          <a:p>
            <a:pPr>
              <a:spcAft>
                <a:spcPts val="2400"/>
              </a:spcAft>
            </a:pPr>
            <a:r>
              <a:rPr lang="ru-RU" dirty="0"/>
              <a:t>Разработан </a:t>
            </a:r>
            <a:r>
              <a:rPr lang="ru-RU" dirty="0" err="1"/>
              <a:t>биодеградируемый</a:t>
            </a:r>
            <a:r>
              <a:rPr lang="ru-RU" dirty="0"/>
              <a:t> сосудистый протез  диаметром 4 мм и менее, обладающий улучшенной  </a:t>
            </a:r>
            <a:r>
              <a:rPr lang="ru-RU" dirty="0" err="1"/>
              <a:t>тромборезистентностью</a:t>
            </a:r>
            <a:r>
              <a:rPr lang="ru-RU" dirty="0"/>
              <a:t> вследствие модификации  поверхности протезов </a:t>
            </a:r>
            <a:r>
              <a:rPr lang="ru-RU" dirty="0" err="1"/>
              <a:t>антиагрегантами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и антикоагулянтами</a:t>
            </a:r>
          </a:p>
          <a:p>
            <a:pPr>
              <a:spcAft>
                <a:spcPts val="2400"/>
              </a:spcAft>
            </a:pPr>
            <a:r>
              <a:rPr lang="ru-RU" dirty="0"/>
              <a:t>Разработаны </a:t>
            </a:r>
            <a:r>
              <a:rPr lang="ru-RU" dirty="0" err="1"/>
              <a:t>противоспаечные</a:t>
            </a:r>
            <a:r>
              <a:rPr lang="ru-RU" dirty="0"/>
              <a:t> мембраны с собственной  противовоспалительной и антибактериальной  активностью на основе биосовместимых биодеградируемых полимеров </a:t>
            </a:r>
            <a:br>
              <a:rPr lang="ru-RU" dirty="0"/>
            </a:br>
            <a:r>
              <a:rPr lang="ru-RU" dirty="0"/>
              <a:t>и фармацевтических препаратов для сердечно-сосудистой </a:t>
            </a:r>
            <a:br>
              <a:rPr lang="ru-RU" dirty="0"/>
            </a:br>
            <a:r>
              <a:rPr lang="ru-RU" dirty="0"/>
              <a:t>и абдоминальной хирургии</a:t>
            </a:r>
          </a:p>
          <a:p>
            <a:pPr>
              <a:spcAft>
                <a:spcPts val="2400"/>
              </a:spcAft>
            </a:pPr>
            <a:r>
              <a:rPr lang="ru-RU" dirty="0"/>
              <a:t>Разработаны новые высокотехнологичные медицинские  изделия для сердечно-сосудистой хирургии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65203B3-FE6C-C17C-AE3C-992F5316A5C0}"/>
              </a:ext>
            </a:extLst>
          </p:cNvPr>
          <p:cNvSpPr/>
          <p:nvPr/>
        </p:nvSpPr>
        <p:spPr>
          <a:xfrm>
            <a:off x="202154" y="504194"/>
            <a:ext cx="785055" cy="785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BCEFF74F-3313-8D38-6448-21FE53CFDBFD}"/>
              </a:ext>
            </a:extLst>
          </p:cNvPr>
          <p:cNvSpPr txBox="1">
            <a:spLocks/>
          </p:cNvSpPr>
          <p:nvPr/>
        </p:nvSpPr>
        <p:spPr>
          <a:xfrm>
            <a:off x="1170407" y="744950"/>
            <a:ext cx="2116134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L="9525">
              <a:lnSpc>
                <a:spcPct val="90000"/>
              </a:lnSpc>
              <a:spcBef>
                <a:spcPts val="75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9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8EBABF7-9AD7-D0C5-5921-C6E7D9B8C5DF}"/>
              </a:ext>
            </a:extLst>
          </p:cNvPr>
          <p:cNvCxnSpPr>
            <a:cxnSpLocks/>
          </p:cNvCxnSpPr>
          <p:nvPr/>
        </p:nvCxnSpPr>
        <p:spPr>
          <a:xfrm>
            <a:off x="592035" y="1276415"/>
            <a:ext cx="0" cy="36065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0B8E31E-7F41-0390-9521-3C831AA9468F}"/>
              </a:ext>
            </a:extLst>
          </p:cNvPr>
          <p:cNvGrpSpPr/>
          <p:nvPr/>
        </p:nvGrpSpPr>
        <p:grpSpPr>
          <a:xfrm>
            <a:off x="594484" y="1404310"/>
            <a:ext cx="501148" cy="155497"/>
            <a:chOff x="594484" y="3078894"/>
            <a:chExt cx="501148" cy="155497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AEE823F0-29E2-A2C4-7B30-A306F7AC66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484" y="3156643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54F205C-E456-9503-68C0-7FE12161EAC5}"/>
                </a:ext>
              </a:extLst>
            </p:cNvPr>
            <p:cNvGrpSpPr/>
            <p:nvPr/>
          </p:nvGrpSpPr>
          <p:grpSpPr>
            <a:xfrm>
              <a:off x="940135" y="3078894"/>
              <a:ext cx="155497" cy="155497"/>
              <a:chOff x="6864626" y="2199861"/>
              <a:chExt cx="344556" cy="344556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EF00BA2-8689-1E73-DEED-9383F7515E9B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1734E2BB-DEE2-83C1-B164-8D391782537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0635E1-94CE-B870-62BB-C6D49A125B3E}"/>
              </a:ext>
            </a:extLst>
          </p:cNvPr>
          <p:cNvGrpSpPr/>
          <p:nvPr/>
        </p:nvGrpSpPr>
        <p:grpSpPr>
          <a:xfrm>
            <a:off x="594484" y="3674470"/>
            <a:ext cx="501148" cy="155497"/>
            <a:chOff x="589587" y="3637001"/>
            <a:chExt cx="501148" cy="155497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0F92FF7D-4C02-F624-5954-06DCA12AC643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82F9327-6563-43FC-2D63-E91BBFB36043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888EC96-5B8F-DC84-CA27-DABB61330C07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DDA7B701-BEDB-9B3E-03B2-15EAABEADEA0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7DE4737-8764-12E7-7168-DBB8E2623633}"/>
              </a:ext>
            </a:extLst>
          </p:cNvPr>
          <p:cNvGrpSpPr/>
          <p:nvPr/>
        </p:nvGrpSpPr>
        <p:grpSpPr>
          <a:xfrm>
            <a:off x="594484" y="4794581"/>
            <a:ext cx="501148" cy="155497"/>
            <a:chOff x="589587" y="4232942"/>
            <a:chExt cx="501148" cy="155497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A8C2DDE-2F62-2C36-831D-7040D641E7B1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4310691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9884284B-0C25-A455-C00B-3AF81A0C43E9}"/>
                </a:ext>
              </a:extLst>
            </p:cNvPr>
            <p:cNvGrpSpPr/>
            <p:nvPr/>
          </p:nvGrpSpPr>
          <p:grpSpPr>
            <a:xfrm>
              <a:off x="935238" y="4232942"/>
              <a:ext cx="155497" cy="155497"/>
              <a:chOff x="6864626" y="2199861"/>
              <a:chExt cx="344556" cy="344556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AF9E192F-D9E3-01D0-B8A4-5954059B0139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3940737-BDCF-CAEA-BB37-D741421CE59C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469089D6-FD58-2AB8-90F5-4135D2478FEE}"/>
              </a:ext>
            </a:extLst>
          </p:cNvPr>
          <p:cNvSpPr/>
          <p:nvPr/>
        </p:nvSpPr>
        <p:spPr>
          <a:xfrm>
            <a:off x="5947765" y="392010"/>
            <a:ext cx="1442530" cy="1456485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F8F120-A963-E191-CB2D-F482168CB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072"/>
          <a:stretch/>
        </p:blipFill>
        <p:spPr>
          <a:xfrm>
            <a:off x="357030" y="659423"/>
            <a:ext cx="474978" cy="480486"/>
          </a:xfrm>
          <a:custGeom>
            <a:avLst/>
            <a:gdLst>
              <a:gd name="connsiteX0" fmla="*/ 305633 w 1237753"/>
              <a:gd name="connsiteY0" fmla="*/ 254219 h 1252107"/>
              <a:gd name="connsiteX1" fmla="*/ 305633 w 1237753"/>
              <a:gd name="connsiteY1" fmla="*/ 830688 h 1252107"/>
              <a:gd name="connsiteX2" fmla="*/ 299669 w 1237753"/>
              <a:gd name="connsiteY2" fmla="*/ 830688 h 1252107"/>
              <a:gd name="connsiteX3" fmla="*/ 299669 w 1237753"/>
              <a:gd name="connsiteY3" fmla="*/ 1178282 h 1252107"/>
              <a:gd name="connsiteX4" fmla="*/ 953664 w 1237753"/>
              <a:gd name="connsiteY4" fmla="*/ 1178282 h 1252107"/>
              <a:gd name="connsiteX5" fmla="*/ 953664 w 1237753"/>
              <a:gd name="connsiteY5" fmla="*/ 830688 h 1252107"/>
              <a:gd name="connsiteX6" fmla="*/ 927823 w 1237753"/>
              <a:gd name="connsiteY6" fmla="*/ 830688 h 1252107"/>
              <a:gd name="connsiteX7" fmla="*/ 927823 w 1237753"/>
              <a:gd name="connsiteY7" fmla="*/ 254219 h 1252107"/>
              <a:gd name="connsiteX8" fmla="*/ 0 w 1237753"/>
              <a:gd name="connsiteY8" fmla="*/ 0 h 1252107"/>
              <a:gd name="connsiteX9" fmla="*/ 1237753 w 1237753"/>
              <a:gd name="connsiteY9" fmla="*/ 0 h 1252107"/>
              <a:gd name="connsiteX10" fmla="*/ 1237753 w 1237753"/>
              <a:gd name="connsiteY10" fmla="*/ 1252107 h 1252107"/>
              <a:gd name="connsiteX11" fmla="*/ 0 w 1237753"/>
              <a:gd name="connsiteY11" fmla="*/ 1252107 h 1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7753" h="1252107">
                <a:moveTo>
                  <a:pt x="305633" y="254219"/>
                </a:moveTo>
                <a:lnTo>
                  <a:pt x="305633" y="830688"/>
                </a:lnTo>
                <a:lnTo>
                  <a:pt x="299669" y="830688"/>
                </a:lnTo>
                <a:lnTo>
                  <a:pt x="299669" y="1178282"/>
                </a:lnTo>
                <a:lnTo>
                  <a:pt x="953664" y="1178282"/>
                </a:lnTo>
                <a:lnTo>
                  <a:pt x="953664" y="830688"/>
                </a:lnTo>
                <a:lnTo>
                  <a:pt x="927823" y="830688"/>
                </a:lnTo>
                <a:lnTo>
                  <a:pt x="927823" y="254219"/>
                </a:lnTo>
                <a:close/>
                <a:moveTo>
                  <a:pt x="0" y="0"/>
                </a:moveTo>
                <a:lnTo>
                  <a:pt x="1237753" y="0"/>
                </a:lnTo>
                <a:lnTo>
                  <a:pt x="1237753" y="1252107"/>
                </a:lnTo>
                <a:lnTo>
                  <a:pt x="0" y="1252107"/>
                </a:lnTo>
                <a:close/>
              </a:path>
            </a:pathLst>
          </a:custGeom>
        </p:spPr>
      </p:pic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56E297EA-0B73-2C3F-C5BF-3B79549AC434}"/>
              </a:ext>
            </a:extLst>
          </p:cNvPr>
          <p:cNvSpPr/>
          <p:nvPr/>
        </p:nvSpPr>
        <p:spPr>
          <a:xfrm>
            <a:off x="513173" y="848306"/>
            <a:ext cx="183432" cy="185207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bject 14">
            <a:extLst>
              <a:ext uri="{FF2B5EF4-FFF2-40B4-BE49-F238E27FC236}">
                <a16:creationId xmlns:a16="http://schemas.microsoft.com/office/drawing/2014/main" id="{FE7D50B0-116D-150A-913C-84A199BC02A9}"/>
              </a:ext>
            </a:extLst>
          </p:cNvPr>
          <p:cNvSpPr txBox="1"/>
          <p:nvPr/>
        </p:nvSpPr>
        <p:spPr>
          <a:xfrm>
            <a:off x="7660276" y="1495877"/>
            <a:ext cx="4220528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ru-RU"/>
            </a:defPPr>
            <a:lvl1pPr marR="3810" lvl="0" indent="0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r>
              <a:rPr lang="ru-RU" dirty="0"/>
              <a:t>Персонифицированная программа  профилактики болезней системы  кровообращения в крупных  промышленных регионах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C17F-84BF-E482-B4D5-F00A714504DC}"/>
              </a:ext>
            </a:extLst>
          </p:cNvPr>
          <p:cNvCxnSpPr>
            <a:cxnSpLocks/>
          </p:cNvCxnSpPr>
          <p:nvPr/>
        </p:nvCxnSpPr>
        <p:spPr>
          <a:xfrm>
            <a:off x="7528891" y="1475206"/>
            <a:ext cx="0" cy="861286"/>
          </a:xfrm>
          <a:prstGeom prst="line">
            <a:avLst/>
          </a:prstGeom>
          <a:ln w="381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0083453-41F8-1382-201C-6C3155BD28B2}"/>
              </a:ext>
            </a:extLst>
          </p:cNvPr>
          <p:cNvSpPr/>
          <p:nvPr/>
        </p:nvSpPr>
        <p:spPr>
          <a:xfrm>
            <a:off x="7507464" y="2605909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38A67D2-65ED-434F-5266-F5CF563E751D}"/>
              </a:ext>
            </a:extLst>
          </p:cNvPr>
          <p:cNvSpPr/>
          <p:nvPr/>
        </p:nvSpPr>
        <p:spPr>
          <a:xfrm>
            <a:off x="7507464" y="3299379"/>
            <a:ext cx="1045522" cy="199390"/>
          </a:xfrm>
          <a:prstGeom prst="rect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FF9B5636-BB48-B0A7-8EA8-FD5A10F254B3}"/>
              </a:ext>
            </a:extLst>
          </p:cNvPr>
          <p:cNvSpPr txBox="1"/>
          <p:nvPr/>
        </p:nvSpPr>
        <p:spPr>
          <a:xfrm>
            <a:off x="7554015" y="2633230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50045C09-6511-E056-A0FA-96F76F0D704D}"/>
              </a:ext>
            </a:extLst>
          </p:cNvPr>
          <p:cNvSpPr txBox="1"/>
          <p:nvPr/>
        </p:nvSpPr>
        <p:spPr>
          <a:xfrm>
            <a:off x="7553764" y="2814328"/>
            <a:ext cx="3971298" cy="326532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ФГБНУ «НИИ комплексных проблем </a:t>
            </a:r>
            <a:br>
              <a:rPr lang="ru-RU" dirty="0"/>
            </a:br>
            <a:r>
              <a:rPr lang="ru-RU" dirty="0"/>
              <a:t>сердечно-сосудистых заболеваний»</a:t>
            </a: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A43C6E22-057C-5AB3-A96A-DF445F181E13}"/>
              </a:ext>
            </a:extLst>
          </p:cNvPr>
          <p:cNvSpPr txBox="1"/>
          <p:nvPr/>
        </p:nvSpPr>
        <p:spPr>
          <a:xfrm>
            <a:off x="7553764" y="3501626"/>
            <a:ext cx="4220528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>
            <a:defPPr>
              <a:defRPr lang="ru-RU"/>
            </a:defPPr>
            <a:lvl1pPr marR="0" lvl="0" indent="0" defTabSz="685800" fontAlgn="auto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-4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/>
                <a:cs typeface="Open Sans"/>
              </a:defRPr>
            </a:lvl1pPr>
          </a:lstStyle>
          <a:p>
            <a:r>
              <a:rPr lang="ru-RU" dirty="0"/>
              <a:t>ЗАО «</a:t>
            </a:r>
            <a:r>
              <a:rPr lang="ru-RU" dirty="0" err="1"/>
              <a:t>НеоКор</a:t>
            </a:r>
            <a:r>
              <a:rPr lang="ru-RU" dirty="0"/>
              <a:t>»</a:t>
            </a: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DD61CE9-6195-1F29-3E73-6D50F69F6679}"/>
              </a:ext>
            </a:extLst>
          </p:cNvPr>
          <p:cNvSpPr txBox="1"/>
          <p:nvPr/>
        </p:nvSpPr>
        <p:spPr>
          <a:xfrm>
            <a:off x="7553764" y="3326403"/>
            <a:ext cx="1105160" cy="178864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ЗАКАЗЧИК</a:t>
            </a:r>
            <a:endParaRPr kumimoji="0" lang="ru-RU" sz="1050" b="0" i="0" u="none" strike="noStrike" kern="1200" cap="none" spc="-4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1" name="Параллелограмм 60">
            <a:extLst>
              <a:ext uri="{FF2B5EF4-FFF2-40B4-BE49-F238E27FC236}">
                <a16:creationId xmlns:a16="http://schemas.microsoft.com/office/drawing/2014/main" id="{A13FB7D0-385B-4C74-CE1B-38B09A7AA458}"/>
              </a:ext>
            </a:extLst>
          </p:cNvPr>
          <p:cNvSpPr/>
          <p:nvPr/>
        </p:nvSpPr>
        <p:spPr>
          <a:xfrm>
            <a:off x="6878842" y="392010"/>
            <a:ext cx="4041560" cy="840442"/>
          </a:xfrm>
          <a:prstGeom prst="parallelogram">
            <a:avLst>
              <a:gd name="adj" fmla="val 59001"/>
            </a:avLst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E5A750C2-DB27-5F69-8863-DDC4184279D2}"/>
              </a:ext>
            </a:extLst>
          </p:cNvPr>
          <p:cNvGrpSpPr/>
          <p:nvPr/>
        </p:nvGrpSpPr>
        <p:grpSpPr>
          <a:xfrm>
            <a:off x="594484" y="2542797"/>
            <a:ext cx="501148" cy="155497"/>
            <a:chOff x="589587" y="3637001"/>
            <a:chExt cx="501148" cy="155497"/>
          </a:xfrm>
        </p:grpSpPr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FF94C859-AAE0-F09A-5A46-C0A93148D014}"/>
                </a:ext>
              </a:extLst>
            </p:cNvPr>
            <p:cNvCxnSpPr>
              <a:cxnSpLocks/>
            </p:cNvCxnSpPr>
            <p:nvPr/>
          </p:nvCxnSpPr>
          <p:spPr>
            <a:xfrm>
              <a:off x="589587" y="3714750"/>
              <a:ext cx="4777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0C455327-5302-D89D-B110-1BA8CADB040A}"/>
                </a:ext>
              </a:extLst>
            </p:cNvPr>
            <p:cNvGrpSpPr/>
            <p:nvPr/>
          </p:nvGrpSpPr>
          <p:grpSpPr>
            <a:xfrm>
              <a:off x="935238" y="3637001"/>
              <a:ext cx="155497" cy="155497"/>
              <a:chOff x="6864626" y="2199861"/>
              <a:chExt cx="344556" cy="344556"/>
            </a:xfrm>
          </p:grpSpPr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B5A1C855-8CB8-9B5F-5917-E774951F1560}"/>
                  </a:ext>
                </a:extLst>
              </p:cNvPr>
              <p:cNvSpPr/>
              <p:nvPr/>
            </p:nvSpPr>
            <p:spPr>
              <a:xfrm>
                <a:off x="6864626" y="2199861"/>
                <a:ext cx="344556" cy="344556"/>
              </a:xfrm>
              <a:prstGeom prst="ellipse">
                <a:avLst/>
              </a:prstGeom>
              <a:solidFill>
                <a:srgbClr val="050F3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id="{DA7B0558-3CEB-8FBD-8BDC-DCE8DFEA6FF9}"/>
                  </a:ext>
                </a:extLst>
              </p:cNvPr>
              <p:cNvSpPr/>
              <p:nvPr/>
            </p:nvSpPr>
            <p:spPr>
              <a:xfrm>
                <a:off x="6955025" y="2290260"/>
                <a:ext cx="163759" cy="163759"/>
              </a:xfrm>
              <a:prstGeom prst="ellipse">
                <a:avLst/>
              </a:prstGeom>
              <a:solidFill>
                <a:srgbClr val="CD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id="{6C4EBD47-61EF-787A-8162-825C1F89E08B}"/>
              </a:ext>
            </a:extLst>
          </p:cNvPr>
          <p:cNvSpPr/>
          <p:nvPr/>
        </p:nvSpPr>
        <p:spPr>
          <a:xfrm>
            <a:off x="7468896" y="3959908"/>
            <a:ext cx="4743502" cy="3417443"/>
          </a:xfrm>
          <a:custGeom>
            <a:avLst/>
            <a:gdLst>
              <a:gd name="connsiteX0" fmla="*/ 2870035 w 4743502"/>
              <a:gd name="connsiteY0" fmla="*/ 0 h 3417443"/>
              <a:gd name="connsiteX1" fmla="*/ 4695644 w 4743502"/>
              <a:gd name="connsiteY1" fmla="*/ 655377 h 3417443"/>
              <a:gd name="connsiteX2" fmla="*/ 4743502 w 4743502"/>
              <a:gd name="connsiteY2" fmla="*/ 698873 h 3417443"/>
              <a:gd name="connsiteX3" fmla="*/ 4743502 w 4743502"/>
              <a:gd name="connsiteY3" fmla="*/ 3417443 h 3417443"/>
              <a:gd name="connsiteX4" fmla="*/ 53577 w 4743502"/>
              <a:gd name="connsiteY4" fmla="*/ 3417443 h 3417443"/>
              <a:gd name="connsiteX5" fmla="*/ 14818 w 4743502"/>
              <a:gd name="connsiteY5" fmla="*/ 3163480 h 3417443"/>
              <a:gd name="connsiteX6" fmla="*/ 0 w 4743502"/>
              <a:gd name="connsiteY6" fmla="*/ 2870035 h 3417443"/>
              <a:gd name="connsiteX7" fmla="*/ 2870035 w 4743502"/>
              <a:gd name="connsiteY7" fmla="*/ 0 h 341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502" h="3417443">
                <a:moveTo>
                  <a:pt x="2870035" y="0"/>
                </a:moveTo>
                <a:cubicBezTo>
                  <a:pt x="3563506" y="0"/>
                  <a:pt x="4199533" y="245949"/>
                  <a:pt x="4695644" y="655377"/>
                </a:cubicBezTo>
                <a:lnTo>
                  <a:pt x="4743502" y="698873"/>
                </a:lnTo>
                <a:lnTo>
                  <a:pt x="4743502" y="3417443"/>
                </a:lnTo>
                <a:lnTo>
                  <a:pt x="53577" y="3417443"/>
                </a:lnTo>
                <a:lnTo>
                  <a:pt x="14818" y="3163480"/>
                </a:lnTo>
                <a:cubicBezTo>
                  <a:pt x="5020" y="3066998"/>
                  <a:pt x="0" y="2969103"/>
                  <a:pt x="0" y="2870035"/>
                </a:cubicBezTo>
                <a:cubicBezTo>
                  <a:pt x="0" y="1284958"/>
                  <a:pt x="1284958" y="0"/>
                  <a:pt x="2870035" y="0"/>
                </a:cubicBez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8855"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4574B02-34F9-20C8-CBF1-B978BCBFD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1892" y="486550"/>
            <a:ext cx="624483" cy="624483"/>
          </a:xfrm>
          <a:prstGeom prst="rect">
            <a:avLst/>
          </a:prstGeom>
        </p:spPr>
      </p:pic>
      <p:sp>
        <p:nvSpPr>
          <p:cNvPr id="90" name="Овал 89">
            <a:extLst>
              <a:ext uri="{FF2B5EF4-FFF2-40B4-BE49-F238E27FC236}">
                <a16:creationId xmlns:a16="http://schemas.microsoft.com/office/drawing/2014/main" id="{EA14E527-84F5-44AA-906B-A998B79B0488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D12CF430-DDE0-A01C-4B56-DEF00FE8DE81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object 5">
            <a:extLst>
              <a:ext uri="{FF2B5EF4-FFF2-40B4-BE49-F238E27FC236}">
                <a16:creationId xmlns:a16="http://schemas.microsoft.com/office/drawing/2014/main" id="{9182DC33-9ECB-EE8B-F72E-E442B25AABD4}"/>
              </a:ext>
            </a:extLst>
          </p:cNvPr>
          <p:cNvSpPr txBox="1">
            <a:spLocks/>
          </p:cNvSpPr>
          <p:nvPr/>
        </p:nvSpPr>
        <p:spPr>
          <a:xfrm>
            <a:off x="7478245" y="456002"/>
            <a:ext cx="3354777" cy="414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</a:t>
            </a:r>
            <a:r>
              <a:rPr kumimoji="0" lang="ru-RU" sz="2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№</a:t>
            </a:r>
            <a:r>
              <a:rPr kumimoji="0" lang="ru-RU" sz="31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sp>
        <p:nvSpPr>
          <p:cNvPr id="64" name="object 5">
            <a:extLst>
              <a:ext uri="{FF2B5EF4-FFF2-40B4-BE49-F238E27FC236}">
                <a16:creationId xmlns:a16="http://schemas.microsoft.com/office/drawing/2014/main" id="{161DAAC8-F0F1-509C-63D7-45A2D78F12AD}"/>
              </a:ext>
            </a:extLst>
          </p:cNvPr>
          <p:cNvSpPr txBox="1">
            <a:spLocks/>
          </p:cNvSpPr>
          <p:nvPr/>
        </p:nvSpPr>
        <p:spPr>
          <a:xfrm>
            <a:off x="7497332" y="799489"/>
            <a:ext cx="2988129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БЛОК </a:t>
            </a:r>
            <a:r>
              <a:rPr lang="ru-RU" sz="1400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«ЭКОЛОГИЯ И ЗДОРОВЬЕСБЕРЕЖЕНИЕ»</a:t>
            </a:r>
          </a:p>
        </p:txBody>
      </p:sp>
    </p:spTree>
    <p:extLst>
      <p:ext uri="{BB962C8B-B14F-4D97-AF65-F5344CB8AC3E}">
        <p14:creationId xmlns:p14="http://schemas.microsoft.com/office/powerpoint/2010/main" val="1228849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291" y="380663"/>
            <a:ext cx="2128185" cy="9524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08" y="395679"/>
            <a:ext cx="3181554" cy="986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5962" y="313973"/>
            <a:ext cx="1557328" cy="96856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36680" y="1816925"/>
            <a:ext cx="11160000" cy="0"/>
          </a:xfrm>
          <a:prstGeom prst="line">
            <a:avLst/>
          </a:prstGeom>
          <a:ln w="19050">
            <a:solidFill>
              <a:srgbClr val="077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36680" y="205357"/>
            <a:ext cx="11160000" cy="0"/>
          </a:xfrm>
          <a:prstGeom prst="line">
            <a:avLst/>
          </a:prstGeom>
          <a:ln w="19050">
            <a:solidFill>
              <a:srgbClr val="077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Фонд содействия инновациям - Фонд содействия развитию малых форм  предприятий в научно-технической сфер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4470" y="395679"/>
            <a:ext cx="2322210" cy="11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збасский технопарк — Кузбасский технопарк - Главна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477" y="395679"/>
            <a:ext cx="1758864" cy="99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64" y="1924396"/>
            <a:ext cx="727233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80" y="3910480"/>
            <a:ext cx="605313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Картинки по запросу автоматическая сварка под флюсом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2012" y="1949539"/>
            <a:ext cx="2944813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5" descr="Картинки по запросу сварочный трактор asaw 12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08" y="4860538"/>
            <a:ext cx="183038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https://sun9-3.userapi.com/impg/SyWOwPn7J-m6GlJRvhWVdhKU_JMwHN0qpxpDmg/GL98INH1cSo.jpg?size=1280x960&amp;quality=96&amp;sign=3f6397ffc376440d842e514489f13d6a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473" y="4929683"/>
            <a:ext cx="3606529" cy="18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A797673A-6BAF-4136-B4A0-C64B97D3AB33}"/>
              </a:ext>
            </a:extLst>
          </p:cNvPr>
          <p:cNvSpPr/>
          <p:nvPr/>
        </p:nvSpPr>
        <p:spPr>
          <a:xfrm flipH="1" flipV="1">
            <a:off x="11729465" y="6394598"/>
            <a:ext cx="340352" cy="356650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D7452B9-C7D0-4CF6-9CEE-D0BAB9E2D74C}"/>
              </a:ext>
            </a:extLst>
          </p:cNvPr>
          <p:cNvSpPr/>
          <p:nvPr/>
        </p:nvSpPr>
        <p:spPr>
          <a:xfrm>
            <a:off x="11627581" y="6495149"/>
            <a:ext cx="545229" cy="356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9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Ц\Новая папка\картинки из общей\6_Монтажная область 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1" y="0"/>
            <a:ext cx="12193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11578430" y="6436588"/>
            <a:ext cx="376238" cy="376238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250710" y="0"/>
                </a:moveTo>
                <a:lnTo>
                  <a:pt x="205650" y="4039"/>
                </a:lnTo>
                <a:lnTo>
                  <a:pt x="163238" y="15686"/>
                </a:lnTo>
                <a:lnTo>
                  <a:pt x="124181" y="34231"/>
                </a:lnTo>
                <a:lnTo>
                  <a:pt x="89189" y="58967"/>
                </a:lnTo>
                <a:lnTo>
                  <a:pt x="58970" y="89186"/>
                </a:lnTo>
                <a:lnTo>
                  <a:pt x="34234" y="124179"/>
                </a:lnTo>
                <a:lnTo>
                  <a:pt x="15687" y="163238"/>
                </a:lnTo>
                <a:lnTo>
                  <a:pt x="4039" y="205656"/>
                </a:lnTo>
                <a:lnTo>
                  <a:pt x="0" y="250723"/>
                </a:lnTo>
                <a:lnTo>
                  <a:pt x="4039" y="295786"/>
                </a:lnTo>
                <a:lnTo>
                  <a:pt x="15687" y="338199"/>
                </a:lnTo>
                <a:lnTo>
                  <a:pt x="34234" y="377254"/>
                </a:lnTo>
                <a:lnTo>
                  <a:pt x="58970" y="412244"/>
                </a:lnTo>
                <a:lnTo>
                  <a:pt x="89189" y="442459"/>
                </a:lnTo>
                <a:lnTo>
                  <a:pt x="124181" y="467193"/>
                </a:lnTo>
                <a:lnTo>
                  <a:pt x="163238" y="485736"/>
                </a:lnTo>
                <a:lnTo>
                  <a:pt x="205650" y="497382"/>
                </a:lnTo>
                <a:lnTo>
                  <a:pt x="250710" y="501421"/>
                </a:lnTo>
                <a:lnTo>
                  <a:pt x="295773" y="497382"/>
                </a:lnTo>
                <a:lnTo>
                  <a:pt x="338185" y="485736"/>
                </a:lnTo>
                <a:lnTo>
                  <a:pt x="377238" y="467193"/>
                </a:lnTo>
                <a:lnTo>
                  <a:pt x="412226" y="442459"/>
                </a:lnTo>
                <a:lnTo>
                  <a:pt x="442439" y="412244"/>
                </a:lnTo>
                <a:lnTo>
                  <a:pt x="467171" y="377254"/>
                </a:lnTo>
                <a:lnTo>
                  <a:pt x="485713" y="338199"/>
                </a:lnTo>
                <a:lnTo>
                  <a:pt x="497357" y="295786"/>
                </a:lnTo>
                <a:lnTo>
                  <a:pt x="501395" y="250723"/>
                </a:lnTo>
                <a:lnTo>
                  <a:pt x="497357" y="205656"/>
                </a:lnTo>
                <a:lnTo>
                  <a:pt x="485713" y="163238"/>
                </a:lnTo>
                <a:lnTo>
                  <a:pt x="467171" y="124179"/>
                </a:lnTo>
                <a:lnTo>
                  <a:pt x="442439" y="89186"/>
                </a:lnTo>
                <a:lnTo>
                  <a:pt x="412226" y="58967"/>
                </a:lnTo>
                <a:lnTo>
                  <a:pt x="377238" y="34231"/>
                </a:lnTo>
                <a:lnTo>
                  <a:pt x="338185" y="15686"/>
                </a:lnTo>
                <a:lnTo>
                  <a:pt x="295773" y="4039"/>
                </a:lnTo>
                <a:lnTo>
                  <a:pt x="25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67297" y="1041111"/>
            <a:ext cx="3623613" cy="4683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0609" y="1876253"/>
            <a:ext cx="267653" cy="268605"/>
          </a:xfrm>
          <a:custGeom>
            <a:avLst/>
            <a:gdLst/>
            <a:ahLst/>
            <a:cxnLst/>
            <a:rect l="l" t="t" r="r" b="b"/>
            <a:pathLst>
              <a:path w="356869" h="358139">
                <a:moveTo>
                  <a:pt x="180238" y="0"/>
                </a:moveTo>
                <a:lnTo>
                  <a:pt x="133226" y="5621"/>
                </a:lnTo>
                <a:lnTo>
                  <a:pt x="90741" y="22811"/>
                </a:lnTo>
                <a:lnTo>
                  <a:pt x="54481" y="49928"/>
                </a:lnTo>
                <a:lnTo>
                  <a:pt x="26140" y="85328"/>
                </a:lnTo>
                <a:lnTo>
                  <a:pt x="7414" y="127370"/>
                </a:lnTo>
                <a:lnTo>
                  <a:pt x="0" y="174409"/>
                </a:lnTo>
                <a:lnTo>
                  <a:pt x="5222" y="222508"/>
                </a:lnTo>
                <a:lnTo>
                  <a:pt x="22265" y="265807"/>
                </a:lnTo>
                <a:lnTo>
                  <a:pt x="49514" y="302636"/>
                </a:lnTo>
                <a:lnTo>
                  <a:pt x="85354" y="331325"/>
                </a:lnTo>
                <a:lnTo>
                  <a:pt x="128171" y="350205"/>
                </a:lnTo>
                <a:lnTo>
                  <a:pt x="176352" y="357606"/>
                </a:lnTo>
                <a:lnTo>
                  <a:pt x="223441" y="351758"/>
                </a:lnTo>
                <a:lnTo>
                  <a:pt x="266042" y="334440"/>
                </a:lnTo>
                <a:lnTo>
                  <a:pt x="273189" y="329095"/>
                </a:lnTo>
                <a:lnTo>
                  <a:pt x="178828" y="329095"/>
                </a:lnTo>
                <a:lnTo>
                  <a:pt x="131704" y="321596"/>
                </a:lnTo>
                <a:lnTo>
                  <a:pt x="90244" y="300162"/>
                </a:lnTo>
                <a:lnTo>
                  <a:pt x="57305" y="267165"/>
                </a:lnTo>
                <a:lnTo>
                  <a:pt x="35746" y="224977"/>
                </a:lnTo>
                <a:lnTo>
                  <a:pt x="28422" y="175971"/>
                </a:lnTo>
                <a:lnTo>
                  <a:pt x="36751" y="128899"/>
                </a:lnTo>
                <a:lnTo>
                  <a:pt x="58681" y="87984"/>
                </a:lnTo>
                <a:lnTo>
                  <a:pt x="91774" y="55841"/>
                </a:lnTo>
                <a:lnTo>
                  <a:pt x="133593" y="35086"/>
                </a:lnTo>
                <a:lnTo>
                  <a:pt x="181698" y="28333"/>
                </a:lnTo>
                <a:lnTo>
                  <a:pt x="274125" y="28333"/>
                </a:lnTo>
                <a:lnTo>
                  <a:pt x="270995" y="25839"/>
                </a:lnTo>
                <a:lnTo>
                  <a:pt x="228241" y="7117"/>
                </a:lnTo>
                <a:lnTo>
                  <a:pt x="180238" y="0"/>
                </a:lnTo>
                <a:close/>
              </a:path>
              <a:path w="356869" h="358139">
                <a:moveTo>
                  <a:pt x="274125" y="28333"/>
                </a:moveTo>
                <a:lnTo>
                  <a:pt x="181698" y="28333"/>
                </a:lnTo>
                <a:lnTo>
                  <a:pt x="228106" y="36879"/>
                </a:lnTo>
                <a:lnTo>
                  <a:pt x="268518" y="58772"/>
                </a:lnTo>
                <a:lnTo>
                  <a:pt x="300403" y="91639"/>
                </a:lnTo>
                <a:lnTo>
                  <a:pt x="321231" y="133109"/>
                </a:lnTo>
                <a:lnTo>
                  <a:pt x="328472" y="180809"/>
                </a:lnTo>
                <a:lnTo>
                  <a:pt x="320527" y="227452"/>
                </a:lnTo>
                <a:lnTo>
                  <a:pt x="299117" y="268130"/>
                </a:lnTo>
                <a:lnTo>
                  <a:pt x="266715" y="300314"/>
                </a:lnTo>
                <a:lnTo>
                  <a:pt x="225794" y="321478"/>
                </a:lnTo>
                <a:lnTo>
                  <a:pt x="178828" y="329095"/>
                </a:lnTo>
                <a:lnTo>
                  <a:pt x="273189" y="329095"/>
                </a:lnTo>
                <a:lnTo>
                  <a:pt x="302420" y="307230"/>
                </a:lnTo>
                <a:lnTo>
                  <a:pt x="330840" y="271704"/>
                </a:lnTo>
                <a:lnTo>
                  <a:pt x="349568" y="229440"/>
                </a:lnTo>
                <a:lnTo>
                  <a:pt x="356870" y="182016"/>
                </a:lnTo>
                <a:lnTo>
                  <a:pt x="351438" y="134253"/>
                </a:lnTo>
                <a:lnTo>
                  <a:pt x="334227" y="91144"/>
                </a:lnTo>
                <a:lnTo>
                  <a:pt x="306868" y="54427"/>
                </a:lnTo>
                <a:lnTo>
                  <a:pt x="274125" y="283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2426" y="1927991"/>
            <a:ext cx="163973" cy="16462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1848" y="1792165"/>
            <a:ext cx="221456" cy="222409"/>
          </a:xfrm>
          <a:custGeom>
            <a:avLst/>
            <a:gdLst/>
            <a:ahLst/>
            <a:cxnLst/>
            <a:rect l="l" t="t" r="r" b="b"/>
            <a:pathLst>
              <a:path w="295275" h="296544">
                <a:moveTo>
                  <a:pt x="294970" y="0"/>
                </a:moveTo>
                <a:lnTo>
                  <a:pt x="0" y="0"/>
                </a:lnTo>
                <a:lnTo>
                  <a:pt x="0" y="296392"/>
                </a:lnTo>
                <a:lnTo>
                  <a:pt x="75704" y="171704"/>
                </a:lnTo>
                <a:lnTo>
                  <a:pt x="190715" y="171704"/>
                </a:lnTo>
                <a:lnTo>
                  <a:pt x="294970" y="0"/>
                </a:lnTo>
                <a:close/>
              </a:path>
            </a:pathLst>
          </a:custGeom>
          <a:solidFill>
            <a:srgbClr val="C73B3B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23951" y="1721486"/>
            <a:ext cx="68627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dirty="0">
                <a:solidFill>
                  <a:srgbClr val="FFFFFF"/>
                </a:solidFill>
                <a:latin typeface="Open Sans"/>
                <a:cs typeface="Open Sans"/>
              </a:rPr>
              <a:t>Цель:</a:t>
            </a:r>
            <a:endParaRPr sz="18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xfrm>
            <a:off x="1028004" y="2099023"/>
            <a:ext cx="6287328" cy="186647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6700"/>
              </a:lnSpc>
              <a:spcBef>
                <a:spcPts val="75"/>
              </a:spcBef>
            </a:pPr>
            <a:r>
              <a:rPr sz="1300" spc="-4" dirty="0"/>
              <a:t>Достижение </a:t>
            </a:r>
            <a:r>
              <a:rPr sz="1300" dirty="0"/>
              <a:t>мирового лидерства в области разведки, </a:t>
            </a:r>
            <a:r>
              <a:rPr sz="1300" spc="-4" dirty="0"/>
              <a:t>эффективной </a:t>
            </a:r>
            <a:r>
              <a:rPr sz="1300" dirty="0"/>
              <a:t>добычи,  транспортировки и </a:t>
            </a:r>
            <a:r>
              <a:rPr sz="1300" spc="-4" dirty="0"/>
              <a:t>глубокой переработки </a:t>
            </a:r>
            <a:r>
              <a:rPr sz="1300" dirty="0"/>
              <a:t>твёрдых </a:t>
            </a:r>
            <a:r>
              <a:rPr sz="1300" spc="-4" dirty="0"/>
              <a:t>полезных </a:t>
            </a:r>
            <a:r>
              <a:rPr sz="1300" dirty="0"/>
              <a:t>ископаемых,  </a:t>
            </a:r>
            <a:r>
              <a:rPr sz="1300" spc="-4" dirty="0"/>
              <a:t>горного </a:t>
            </a:r>
            <a:r>
              <a:rPr sz="1300" dirty="0"/>
              <a:t>машиностроения, </a:t>
            </a:r>
            <a:r>
              <a:rPr sz="1300" spc="-4" dirty="0"/>
              <a:t>комплексного </a:t>
            </a:r>
            <a:r>
              <a:rPr sz="1300" dirty="0"/>
              <a:t>управления речными </a:t>
            </a:r>
            <a:r>
              <a:rPr sz="1300" spc="-4" dirty="0"/>
              <a:t>бассейнами,  применения конвергентных </a:t>
            </a:r>
            <a:r>
              <a:rPr sz="1300" dirty="0"/>
              <a:t>и </a:t>
            </a:r>
            <a:r>
              <a:rPr sz="1300" spc="-4" dirty="0"/>
              <a:t>природоподобных </a:t>
            </a:r>
            <a:r>
              <a:rPr sz="1300" dirty="0"/>
              <a:t>технологий, </a:t>
            </a:r>
            <a:r>
              <a:rPr sz="1300" spc="-4" dirty="0"/>
              <a:t>производства  экологически </a:t>
            </a:r>
            <a:r>
              <a:rPr sz="1300" dirty="0"/>
              <a:t>чистой </a:t>
            </a:r>
            <a:r>
              <a:rPr sz="1300" spc="-4" dirty="0"/>
              <a:t>энергии при снижении антропогенной </a:t>
            </a:r>
            <a:r>
              <a:rPr sz="1300" dirty="0"/>
              <a:t>нагрузки на  окружающую </a:t>
            </a:r>
            <a:r>
              <a:rPr sz="1300" spc="-4" dirty="0"/>
              <a:t>среду </a:t>
            </a:r>
            <a:r>
              <a:rPr sz="1300" dirty="0"/>
              <a:t>и рисков для жизни, здоровья и </a:t>
            </a:r>
            <a:r>
              <a:rPr sz="1300" spc="-4" dirty="0"/>
              <a:t>социального благополучия  </a:t>
            </a:r>
            <a:r>
              <a:rPr sz="1300" dirty="0"/>
              <a:t>человека на основе </a:t>
            </a:r>
            <a:r>
              <a:rPr sz="1300" spc="-4" dirty="0"/>
              <a:t>консолидации </a:t>
            </a:r>
            <a:r>
              <a:rPr sz="1300" dirty="0" err="1"/>
              <a:t>усилий</a:t>
            </a:r>
            <a:r>
              <a:rPr sz="1300" dirty="0"/>
              <a:t> </a:t>
            </a:r>
            <a:r>
              <a:rPr lang="ru-RU" sz="1300" spc="-4" dirty="0"/>
              <a:t>П</a:t>
            </a:r>
            <a:r>
              <a:rPr sz="1300" spc="-4" dirty="0" err="1"/>
              <a:t>равительства</a:t>
            </a:r>
            <a:r>
              <a:rPr sz="1300" spc="-4" dirty="0"/>
              <a:t> </a:t>
            </a:r>
            <a:r>
              <a:rPr sz="1300" dirty="0"/>
              <a:t>Кузбасса, </a:t>
            </a:r>
            <a:r>
              <a:rPr sz="1300" spc="-4" dirty="0" err="1"/>
              <a:t>научно-обра</a:t>
            </a:r>
            <a:r>
              <a:rPr sz="1300" dirty="0" err="1"/>
              <a:t>зовательного</a:t>
            </a:r>
            <a:r>
              <a:rPr sz="1300" dirty="0"/>
              <a:t> и </a:t>
            </a:r>
            <a:r>
              <a:rPr sz="1300" spc="-4" dirty="0"/>
              <a:t>предпринимательского сообществ.</a:t>
            </a:r>
          </a:p>
        </p:txBody>
      </p:sp>
      <p:sp>
        <p:nvSpPr>
          <p:cNvPr id="44" name="object 44"/>
          <p:cNvSpPr/>
          <p:nvPr/>
        </p:nvSpPr>
        <p:spPr>
          <a:xfrm>
            <a:off x="815378" y="4311263"/>
            <a:ext cx="154781" cy="179546"/>
          </a:xfrm>
          <a:custGeom>
            <a:avLst/>
            <a:gdLst/>
            <a:ahLst/>
            <a:cxnLst/>
            <a:rect l="l" t="t" r="r" b="b"/>
            <a:pathLst>
              <a:path w="206375" h="239395">
                <a:moveTo>
                  <a:pt x="0" y="0"/>
                </a:moveTo>
                <a:lnTo>
                  <a:pt x="205981" y="0"/>
                </a:lnTo>
                <a:lnTo>
                  <a:pt x="205981" y="239102"/>
                </a:lnTo>
                <a:lnTo>
                  <a:pt x="0" y="2391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59999" y="4224458"/>
            <a:ext cx="270034" cy="343376"/>
          </a:xfrm>
          <a:custGeom>
            <a:avLst/>
            <a:gdLst/>
            <a:ahLst/>
            <a:cxnLst/>
            <a:rect l="l" t="t" r="r" b="b"/>
            <a:pathLst>
              <a:path w="360044" h="457835">
                <a:moveTo>
                  <a:pt x="262559" y="0"/>
                </a:moveTo>
                <a:lnTo>
                  <a:pt x="357022" y="0"/>
                </a:lnTo>
                <a:lnTo>
                  <a:pt x="358482" y="0"/>
                </a:lnTo>
                <a:lnTo>
                  <a:pt x="359651" y="1181"/>
                </a:lnTo>
                <a:lnTo>
                  <a:pt x="359651" y="2628"/>
                </a:lnTo>
                <a:lnTo>
                  <a:pt x="359651" y="455104"/>
                </a:lnTo>
                <a:lnTo>
                  <a:pt x="359651" y="456565"/>
                </a:lnTo>
                <a:lnTo>
                  <a:pt x="358482" y="457733"/>
                </a:lnTo>
                <a:lnTo>
                  <a:pt x="357022" y="457733"/>
                </a:lnTo>
                <a:lnTo>
                  <a:pt x="2616" y="457733"/>
                </a:lnTo>
                <a:lnTo>
                  <a:pt x="1181" y="457733"/>
                </a:lnTo>
                <a:lnTo>
                  <a:pt x="0" y="456565"/>
                </a:lnTo>
                <a:lnTo>
                  <a:pt x="0" y="455104"/>
                </a:lnTo>
                <a:lnTo>
                  <a:pt x="0" y="2628"/>
                </a:lnTo>
                <a:lnTo>
                  <a:pt x="0" y="1181"/>
                </a:lnTo>
                <a:lnTo>
                  <a:pt x="1181" y="0"/>
                </a:lnTo>
                <a:lnTo>
                  <a:pt x="2616" y="0"/>
                </a:lnTo>
                <a:lnTo>
                  <a:pt x="95961" y="0"/>
                </a:lnTo>
              </a:path>
            </a:pathLst>
          </a:custGeom>
          <a:ln w="16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83802" y="4254749"/>
            <a:ext cx="222409" cy="282893"/>
          </a:xfrm>
          <a:custGeom>
            <a:avLst/>
            <a:gdLst/>
            <a:ahLst/>
            <a:cxnLst/>
            <a:rect l="l" t="t" r="r" b="b"/>
            <a:pathLst>
              <a:path w="296544" h="377189">
                <a:moveTo>
                  <a:pt x="230263" y="0"/>
                </a:moveTo>
                <a:lnTo>
                  <a:pt x="296176" y="0"/>
                </a:lnTo>
                <a:lnTo>
                  <a:pt x="296176" y="376961"/>
                </a:lnTo>
                <a:lnTo>
                  <a:pt x="0" y="376961"/>
                </a:lnTo>
                <a:lnTo>
                  <a:pt x="0" y="0"/>
                </a:lnTo>
                <a:lnTo>
                  <a:pt x="65913" y="0"/>
                </a:lnTo>
              </a:path>
            </a:pathLst>
          </a:custGeom>
          <a:ln w="134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32399" y="4207211"/>
            <a:ext cx="125254" cy="66675"/>
          </a:xfrm>
          <a:custGeom>
            <a:avLst/>
            <a:gdLst/>
            <a:ahLst/>
            <a:cxnLst/>
            <a:rect l="l" t="t" r="r" b="b"/>
            <a:pathLst>
              <a:path w="167005" h="88900">
                <a:moveTo>
                  <a:pt x="166598" y="88633"/>
                </a:moveTo>
                <a:lnTo>
                  <a:pt x="0" y="88633"/>
                </a:lnTo>
                <a:lnTo>
                  <a:pt x="0" y="0"/>
                </a:lnTo>
                <a:lnTo>
                  <a:pt x="166598" y="0"/>
                </a:lnTo>
                <a:lnTo>
                  <a:pt x="166598" y="88633"/>
                </a:lnTo>
                <a:close/>
              </a:path>
            </a:pathLst>
          </a:custGeom>
          <a:ln w="16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49306" y="4360520"/>
            <a:ext cx="93345" cy="93821"/>
          </a:xfrm>
          <a:custGeom>
            <a:avLst/>
            <a:gdLst/>
            <a:ahLst/>
            <a:cxnLst/>
            <a:rect l="l" t="t" r="r" b="b"/>
            <a:pathLst>
              <a:path w="124459" h="125095">
                <a:moveTo>
                  <a:pt x="124421" y="0"/>
                </a:moveTo>
                <a:lnTo>
                  <a:pt x="0" y="0"/>
                </a:lnTo>
                <a:lnTo>
                  <a:pt x="0" y="125018"/>
                </a:lnTo>
                <a:lnTo>
                  <a:pt x="31940" y="72428"/>
                </a:lnTo>
                <a:lnTo>
                  <a:pt x="80441" y="72428"/>
                </a:lnTo>
                <a:lnTo>
                  <a:pt x="124421" y="0"/>
                </a:lnTo>
                <a:close/>
              </a:path>
            </a:pathLst>
          </a:custGeom>
          <a:solidFill>
            <a:srgbClr val="C73B3B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45845" y="4148993"/>
            <a:ext cx="6241258" cy="24923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b="1" dirty="0" err="1">
                <a:solidFill>
                  <a:srgbClr val="FFFFFF"/>
                </a:solidFill>
                <a:latin typeface="Open Sans"/>
                <a:cs typeface="Open Sans"/>
              </a:rPr>
              <a:t>Задачи</a:t>
            </a:r>
            <a:endParaRPr lang="ru-RU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marL="9525" defTabSz="685800">
              <a:spcBef>
                <a:spcPts val="75"/>
              </a:spcBef>
            </a:pPr>
            <a:endParaRPr lang="ru-RU" sz="1300" b="1" spc="-4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marL="9525" defTabSz="685800">
              <a:spcBef>
                <a:spcPts val="75"/>
              </a:spcBef>
            </a:pPr>
            <a:r>
              <a:rPr lang="ru-RU" sz="1300" b="1" spc="-4" dirty="0">
                <a:solidFill>
                  <a:srgbClr val="FFFFFF"/>
                </a:solidFill>
                <a:latin typeface="Open Sans"/>
                <a:cs typeface="Open Sans"/>
              </a:rPr>
              <a:t>Переход </a:t>
            </a:r>
            <a:r>
              <a:rPr lang="ru-RU" sz="1300" spc="-4" dirty="0">
                <a:solidFill>
                  <a:srgbClr val="FFFFFF"/>
                </a:solidFill>
                <a:latin typeface="Open Sans"/>
                <a:cs typeface="Open Sans"/>
              </a:rPr>
              <a:t>экономики </a:t>
            </a:r>
            <a:r>
              <a:rPr lang="ru-RU" sz="1300" dirty="0">
                <a:solidFill>
                  <a:srgbClr val="FFFFFF"/>
                </a:solidFill>
                <a:latin typeface="Open Sans"/>
                <a:cs typeface="Open Sans"/>
              </a:rPr>
              <a:t>Кузбасса к новому технологическому</a:t>
            </a:r>
            <a:r>
              <a:rPr lang="ru-RU" sz="1300" spc="-3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ru-RU" sz="1300" dirty="0">
                <a:solidFill>
                  <a:srgbClr val="FFFFFF"/>
                </a:solidFill>
                <a:latin typeface="Open Sans"/>
                <a:cs typeface="Open Sans"/>
              </a:rPr>
              <a:t>укладу</a:t>
            </a:r>
            <a:endParaRPr lang="ru-RU" sz="1300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36195" defTabSz="685800">
              <a:spcBef>
                <a:spcPts val="675"/>
              </a:spcBef>
            </a:pPr>
            <a:r>
              <a:rPr sz="1300" b="1" dirty="0" err="1">
                <a:solidFill>
                  <a:srgbClr val="FFFFFF"/>
                </a:solidFill>
                <a:latin typeface="Open Sans"/>
                <a:cs typeface="Open Sans"/>
              </a:rPr>
              <a:t>Реализация</a:t>
            </a:r>
            <a:r>
              <a:rPr sz="1300" b="1" spc="-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FFFFFF"/>
                </a:solidFill>
                <a:latin typeface="Open Sans"/>
                <a:cs typeface="Open Sans"/>
              </a:rPr>
              <a:t>КНТП</a:t>
            </a:r>
            <a:endParaRPr sz="1300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36195" marR="940594" defTabSz="685800">
              <a:lnSpc>
                <a:spcPct val="150000"/>
              </a:lnSpc>
            </a:pPr>
            <a:r>
              <a:rPr sz="1300" b="1" dirty="0">
                <a:solidFill>
                  <a:srgbClr val="FFFFFF"/>
                </a:solidFill>
                <a:latin typeface="Open Sans"/>
                <a:cs typeface="Open Sans"/>
              </a:rPr>
              <a:t>Кооперация </a:t>
            </a:r>
            <a:r>
              <a:rPr sz="1300" dirty="0">
                <a:solidFill>
                  <a:srgbClr val="FFFFFF"/>
                </a:solidFill>
                <a:latin typeface="Open Sans"/>
                <a:cs typeface="Open Sans"/>
              </a:rPr>
              <a:t>с ведущими</a:t>
            </a:r>
            <a:r>
              <a:rPr sz="1300" spc="-7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300" dirty="0">
                <a:solidFill>
                  <a:srgbClr val="FFFFFF"/>
                </a:solidFill>
                <a:latin typeface="Open Sans"/>
                <a:cs typeface="Open Sans"/>
              </a:rPr>
              <a:t>научно-исследовательскими  и </a:t>
            </a:r>
            <a:r>
              <a:rPr sz="1300" spc="-4" dirty="0">
                <a:solidFill>
                  <a:srgbClr val="FFFFFF"/>
                </a:solidFill>
                <a:latin typeface="Open Sans"/>
                <a:cs typeface="Open Sans"/>
              </a:rPr>
              <a:t>производственными </a:t>
            </a:r>
            <a:r>
              <a:rPr sz="1300" dirty="0">
                <a:solidFill>
                  <a:srgbClr val="FFFFFF"/>
                </a:solidFill>
                <a:latin typeface="Open Sans"/>
                <a:cs typeface="Open Sans"/>
              </a:rPr>
              <a:t>центрами</a:t>
            </a:r>
            <a:endParaRPr sz="1300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36195" marR="3810" defTabSz="685800">
              <a:lnSpc>
                <a:spcPct val="150000"/>
              </a:lnSpc>
            </a:pPr>
            <a:r>
              <a:rPr sz="1300" b="1" dirty="0">
                <a:solidFill>
                  <a:srgbClr val="FFFFFF"/>
                </a:solidFill>
                <a:latin typeface="Open Sans"/>
                <a:cs typeface="Open Sans"/>
              </a:rPr>
              <a:t>Опережающая </a:t>
            </a:r>
            <a:r>
              <a:rPr sz="1300" b="1" spc="-4" dirty="0">
                <a:solidFill>
                  <a:srgbClr val="FFFFFF"/>
                </a:solidFill>
                <a:latin typeface="Open Sans"/>
                <a:cs typeface="Open Sans"/>
              </a:rPr>
              <a:t>подготовка</a:t>
            </a:r>
            <a:r>
              <a:rPr sz="1300" spc="-4" dirty="0">
                <a:solidFill>
                  <a:srgbClr val="FFFFFF"/>
                </a:solidFill>
                <a:latin typeface="Open Sans"/>
                <a:cs typeface="Open Sans"/>
              </a:rPr>
              <a:t>, привлечение </a:t>
            </a:r>
            <a:r>
              <a:rPr sz="1300" dirty="0">
                <a:solidFill>
                  <a:srgbClr val="FFFFFF"/>
                </a:solidFill>
                <a:latin typeface="Open Sans"/>
                <a:cs typeface="Open Sans"/>
              </a:rPr>
              <a:t>молодых исследователей  и</a:t>
            </a:r>
            <a:r>
              <a:rPr sz="1300" spc="-4" dirty="0">
                <a:solidFill>
                  <a:srgbClr val="FFFFFF"/>
                </a:solidFill>
                <a:latin typeface="Open Sans"/>
                <a:cs typeface="Open Sans"/>
              </a:rPr>
              <a:t> предпринимателей</a:t>
            </a:r>
            <a:endParaRPr sz="1300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36195" defTabSz="685800">
              <a:spcBef>
                <a:spcPts val="675"/>
              </a:spcBef>
            </a:pPr>
            <a:r>
              <a:rPr sz="1300" b="1" dirty="0">
                <a:solidFill>
                  <a:srgbClr val="FFFFFF"/>
                </a:solidFill>
                <a:latin typeface="Open Sans"/>
                <a:cs typeface="Open Sans"/>
              </a:rPr>
              <a:t>Управление </a:t>
            </a:r>
            <a:r>
              <a:rPr sz="1300" dirty="0">
                <a:solidFill>
                  <a:srgbClr val="FFFFFF"/>
                </a:solidFill>
                <a:latin typeface="Open Sans"/>
                <a:cs typeface="Open Sans"/>
              </a:rPr>
              <a:t>объектами интеллектуальной</a:t>
            </a:r>
            <a:r>
              <a:rPr sz="1300" spc="-11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300" spc="-4" dirty="0">
                <a:solidFill>
                  <a:srgbClr val="FFFFFF"/>
                </a:solidFill>
                <a:latin typeface="Open Sans"/>
                <a:cs typeface="Open Sans"/>
              </a:rPr>
              <a:t>собственности</a:t>
            </a:r>
            <a:endParaRPr sz="1300" dirty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75917" y="4733928"/>
            <a:ext cx="104174" cy="10416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75917" y="4991103"/>
            <a:ext cx="104174" cy="10416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77946" y="5255723"/>
            <a:ext cx="104174" cy="10416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70159" y="5814409"/>
            <a:ext cx="104174" cy="10416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75917" y="6284122"/>
            <a:ext cx="104174" cy="10416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621365" y="6442015"/>
            <a:ext cx="169545" cy="309220"/>
          </a:xfrm>
          <a:prstGeom prst="rect">
            <a:avLst/>
          </a:prstGeom>
        </p:spPr>
        <p:txBody>
          <a:bodyPr vert="horz" wrap="square" lIns="0" tIns="31909" rIns="0" bIns="0" rtlCol="0">
            <a:spAutoFit/>
          </a:bodyPr>
          <a:lstStyle/>
          <a:p>
            <a:pPr marL="19050" defTabSz="685800">
              <a:spcBef>
                <a:spcPts val="251"/>
              </a:spcBef>
            </a:pPr>
            <a:r>
              <a:rPr lang="ru-RU" b="1" spc="4" dirty="0">
                <a:solidFill>
                  <a:srgbClr val="050F37"/>
                </a:solidFill>
                <a:latin typeface="Open Sans Semibold"/>
                <a:cs typeface="Open Sans Semibold"/>
              </a:rPr>
              <a:t>2</a:t>
            </a:r>
            <a:endParaRPr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2435723" y="364373"/>
            <a:ext cx="2681879" cy="1132734"/>
            <a:chOff x="1183314" y="681805"/>
            <a:chExt cx="5103508" cy="2155547"/>
          </a:xfrm>
        </p:grpSpPr>
        <p:sp>
          <p:nvSpPr>
            <p:cNvPr id="57" name="object 6"/>
            <p:cNvSpPr/>
            <p:nvPr/>
          </p:nvSpPr>
          <p:spPr>
            <a:xfrm>
              <a:off x="1183314" y="1415587"/>
              <a:ext cx="1421765" cy="1421765"/>
            </a:xfrm>
            <a:custGeom>
              <a:avLst/>
              <a:gdLst/>
              <a:ahLst/>
              <a:cxnLst/>
              <a:rect l="l" t="t" r="r" b="b"/>
              <a:pathLst>
                <a:path w="1421764" h="1421764">
                  <a:moveTo>
                    <a:pt x="710895" y="0"/>
                  </a:moveTo>
                  <a:lnTo>
                    <a:pt x="662226" y="1640"/>
                  </a:lnTo>
                  <a:lnTo>
                    <a:pt x="614438" y="6490"/>
                  </a:lnTo>
                  <a:lnTo>
                    <a:pt x="567634" y="14443"/>
                  </a:lnTo>
                  <a:lnTo>
                    <a:pt x="521922" y="25395"/>
                  </a:lnTo>
                  <a:lnTo>
                    <a:pt x="477408" y="39239"/>
                  </a:lnTo>
                  <a:lnTo>
                    <a:pt x="434197" y="55869"/>
                  </a:lnTo>
                  <a:lnTo>
                    <a:pt x="392395" y="75179"/>
                  </a:lnTo>
                  <a:lnTo>
                    <a:pt x="352107" y="97064"/>
                  </a:lnTo>
                  <a:lnTo>
                    <a:pt x="313441" y="121418"/>
                  </a:lnTo>
                  <a:lnTo>
                    <a:pt x="276502" y="148134"/>
                  </a:lnTo>
                  <a:lnTo>
                    <a:pt x="241396" y="177107"/>
                  </a:lnTo>
                  <a:lnTo>
                    <a:pt x="208229" y="208230"/>
                  </a:lnTo>
                  <a:lnTo>
                    <a:pt x="177106" y="241399"/>
                  </a:lnTo>
                  <a:lnTo>
                    <a:pt x="148134" y="276507"/>
                  </a:lnTo>
                  <a:lnTo>
                    <a:pt x="121418" y="313448"/>
                  </a:lnTo>
                  <a:lnTo>
                    <a:pt x="97065" y="352117"/>
                  </a:lnTo>
                  <a:lnTo>
                    <a:pt x="75180" y="392407"/>
                  </a:lnTo>
                  <a:lnTo>
                    <a:pt x="55870" y="434213"/>
                  </a:lnTo>
                  <a:lnTo>
                    <a:pt x="39240" y="477428"/>
                  </a:lnTo>
                  <a:lnTo>
                    <a:pt x="25396" y="521947"/>
                  </a:lnTo>
                  <a:lnTo>
                    <a:pt x="14444" y="567665"/>
                  </a:lnTo>
                  <a:lnTo>
                    <a:pt x="6490" y="614474"/>
                  </a:lnTo>
                  <a:lnTo>
                    <a:pt x="1640" y="662270"/>
                  </a:lnTo>
                  <a:lnTo>
                    <a:pt x="0" y="710946"/>
                  </a:lnTo>
                  <a:lnTo>
                    <a:pt x="1640" y="759612"/>
                  </a:lnTo>
                  <a:lnTo>
                    <a:pt x="6490" y="807398"/>
                  </a:lnTo>
                  <a:lnTo>
                    <a:pt x="14444" y="854199"/>
                  </a:lnTo>
                  <a:lnTo>
                    <a:pt x="25396" y="899908"/>
                  </a:lnTo>
                  <a:lnTo>
                    <a:pt x="39240" y="944419"/>
                  </a:lnTo>
                  <a:lnTo>
                    <a:pt x="55870" y="987626"/>
                  </a:lnTo>
                  <a:lnTo>
                    <a:pt x="75180" y="1029424"/>
                  </a:lnTo>
                  <a:lnTo>
                    <a:pt x="97065" y="1069707"/>
                  </a:lnTo>
                  <a:lnTo>
                    <a:pt x="121418" y="1108369"/>
                  </a:lnTo>
                  <a:lnTo>
                    <a:pt x="148134" y="1145304"/>
                  </a:lnTo>
                  <a:lnTo>
                    <a:pt x="177106" y="1180406"/>
                  </a:lnTo>
                  <a:lnTo>
                    <a:pt x="208229" y="1213569"/>
                  </a:lnTo>
                  <a:lnTo>
                    <a:pt x="241396" y="1244687"/>
                  </a:lnTo>
                  <a:lnTo>
                    <a:pt x="276502" y="1273655"/>
                  </a:lnTo>
                  <a:lnTo>
                    <a:pt x="313441" y="1300367"/>
                  </a:lnTo>
                  <a:lnTo>
                    <a:pt x="352107" y="1324716"/>
                  </a:lnTo>
                  <a:lnTo>
                    <a:pt x="392395" y="1346597"/>
                  </a:lnTo>
                  <a:lnTo>
                    <a:pt x="434197" y="1365904"/>
                  </a:lnTo>
                  <a:lnTo>
                    <a:pt x="477408" y="1382531"/>
                  </a:lnTo>
                  <a:lnTo>
                    <a:pt x="521922" y="1396373"/>
                  </a:lnTo>
                  <a:lnTo>
                    <a:pt x="567634" y="1407323"/>
                  </a:lnTo>
                  <a:lnTo>
                    <a:pt x="614438" y="1415275"/>
                  </a:lnTo>
                  <a:lnTo>
                    <a:pt x="662226" y="1420125"/>
                  </a:lnTo>
                  <a:lnTo>
                    <a:pt x="710895" y="1421765"/>
                  </a:lnTo>
                  <a:lnTo>
                    <a:pt x="759563" y="1420125"/>
                  </a:lnTo>
                  <a:lnTo>
                    <a:pt x="807350" y="1415275"/>
                  </a:lnTo>
                  <a:lnTo>
                    <a:pt x="854152" y="1407323"/>
                  </a:lnTo>
                  <a:lnTo>
                    <a:pt x="899861" y="1396373"/>
                  </a:lnTo>
                  <a:lnTo>
                    <a:pt x="944373" y="1382531"/>
                  </a:lnTo>
                  <a:lnTo>
                    <a:pt x="987581" y="1365904"/>
                  </a:lnTo>
                  <a:lnTo>
                    <a:pt x="1029379" y="1346597"/>
                  </a:lnTo>
                  <a:lnTo>
                    <a:pt x="1069662" y="1324716"/>
                  </a:lnTo>
                  <a:lnTo>
                    <a:pt x="1108324" y="1300367"/>
                  </a:lnTo>
                  <a:lnTo>
                    <a:pt x="1145258" y="1273655"/>
                  </a:lnTo>
                  <a:lnTo>
                    <a:pt x="1180360" y="1244687"/>
                  </a:lnTo>
                  <a:lnTo>
                    <a:pt x="1213523" y="1213569"/>
                  </a:lnTo>
                  <a:lnTo>
                    <a:pt x="1244641" y="1180406"/>
                  </a:lnTo>
                  <a:lnTo>
                    <a:pt x="1273608" y="1145304"/>
                  </a:lnTo>
                  <a:lnTo>
                    <a:pt x="1300319" y="1108369"/>
                  </a:lnTo>
                  <a:lnTo>
                    <a:pt x="1324668" y="1069707"/>
                  </a:lnTo>
                  <a:lnTo>
                    <a:pt x="1346548" y="1029424"/>
                  </a:lnTo>
                  <a:lnTo>
                    <a:pt x="1365855" y="987626"/>
                  </a:lnTo>
                  <a:lnTo>
                    <a:pt x="1382482" y="944419"/>
                  </a:lnTo>
                  <a:lnTo>
                    <a:pt x="1396323" y="899908"/>
                  </a:lnTo>
                  <a:lnTo>
                    <a:pt x="1407273" y="854199"/>
                  </a:lnTo>
                  <a:lnTo>
                    <a:pt x="1415225" y="807398"/>
                  </a:lnTo>
                  <a:lnTo>
                    <a:pt x="1420074" y="759612"/>
                  </a:lnTo>
                  <a:lnTo>
                    <a:pt x="1421714" y="710946"/>
                  </a:lnTo>
                  <a:lnTo>
                    <a:pt x="1420074" y="662270"/>
                  </a:lnTo>
                  <a:lnTo>
                    <a:pt x="1415225" y="614474"/>
                  </a:lnTo>
                  <a:lnTo>
                    <a:pt x="1407273" y="567665"/>
                  </a:lnTo>
                  <a:lnTo>
                    <a:pt x="1396323" y="521947"/>
                  </a:lnTo>
                  <a:lnTo>
                    <a:pt x="1382482" y="477428"/>
                  </a:lnTo>
                  <a:lnTo>
                    <a:pt x="1365855" y="434213"/>
                  </a:lnTo>
                  <a:lnTo>
                    <a:pt x="1346548" y="392407"/>
                  </a:lnTo>
                  <a:lnTo>
                    <a:pt x="1324668" y="352117"/>
                  </a:lnTo>
                  <a:lnTo>
                    <a:pt x="1300319" y="313448"/>
                  </a:lnTo>
                  <a:lnTo>
                    <a:pt x="1273608" y="276507"/>
                  </a:lnTo>
                  <a:lnTo>
                    <a:pt x="1244641" y="241399"/>
                  </a:lnTo>
                  <a:lnTo>
                    <a:pt x="1213523" y="208230"/>
                  </a:lnTo>
                  <a:lnTo>
                    <a:pt x="1180360" y="177107"/>
                  </a:lnTo>
                  <a:lnTo>
                    <a:pt x="1145258" y="148134"/>
                  </a:lnTo>
                  <a:lnTo>
                    <a:pt x="1108324" y="121418"/>
                  </a:lnTo>
                  <a:lnTo>
                    <a:pt x="1069662" y="97064"/>
                  </a:lnTo>
                  <a:lnTo>
                    <a:pt x="1029379" y="75179"/>
                  </a:lnTo>
                  <a:lnTo>
                    <a:pt x="987581" y="55869"/>
                  </a:lnTo>
                  <a:lnTo>
                    <a:pt x="944373" y="39239"/>
                  </a:lnTo>
                  <a:lnTo>
                    <a:pt x="899861" y="25395"/>
                  </a:lnTo>
                  <a:lnTo>
                    <a:pt x="854152" y="14443"/>
                  </a:lnTo>
                  <a:lnTo>
                    <a:pt x="807350" y="6490"/>
                  </a:lnTo>
                  <a:lnTo>
                    <a:pt x="759563" y="1640"/>
                  </a:lnTo>
                  <a:lnTo>
                    <a:pt x="7108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bject 7"/>
            <p:cNvSpPr/>
            <p:nvPr/>
          </p:nvSpPr>
          <p:spPr>
            <a:xfrm>
              <a:off x="1894210" y="681805"/>
              <a:ext cx="1438275" cy="1445260"/>
            </a:xfrm>
            <a:custGeom>
              <a:avLst/>
              <a:gdLst/>
              <a:ahLst/>
              <a:cxnLst/>
              <a:rect l="l" t="t" r="r" b="b"/>
              <a:pathLst>
                <a:path w="1438275" h="1445260">
                  <a:moveTo>
                    <a:pt x="1437728" y="0"/>
                  </a:moveTo>
                  <a:lnTo>
                    <a:pt x="0" y="0"/>
                  </a:lnTo>
                  <a:lnTo>
                    <a:pt x="0" y="1444726"/>
                  </a:lnTo>
                  <a:lnTo>
                    <a:pt x="368998" y="836942"/>
                  </a:lnTo>
                  <a:lnTo>
                    <a:pt x="929551" y="836942"/>
                  </a:lnTo>
                  <a:lnTo>
                    <a:pt x="1437728" y="0"/>
                  </a:lnTo>
                  <a:close/>
                </a:path>
              </a:pathLst>
            </a:custGeom>
            <a:solidFill>
              <a:srgbClr val="CD3B3B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bject 12"/>
            <p:cNvSpPr/>
            <p:nvPr/>
          </p:nvSpPr>
          <p:spPr>
            <a:xfrm>
              <a:off x="3230878" y="1791810"/>
              <a:ext cx="101600" cy="177800"/>
            </a:xfrm>
            <a:custGeom>
              <a:avLst/>
              <a:gdLst/>
              <a:ahLst/>
              <a:cxnLst/>
              <a:rect l="l" t="t" r="r" b="b"/>
              <a:pathLst>
                <a:path w="101600" h="177800">
                  <a:moveTo>
                    <a:pt x="0" y="177800"/>
                  </a:moveTo>
                  <a:lnTo>
                    <a:pt x="101066" y="177800"/>
                  </a:lnTo>
                  <a:lnTo>
                    <a:pt x="101066" y="0"/>
                  </a:lnTo>
                  <a:lnTo>
                    <a:pt x="0" y="0"/>
                  </a:lnTo>
                  <a:lnTo>
                    <a:pt x="0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bject 13"/>
            <p:cNvSpPr/>
            <p:nvPr/>
          </p:nvSpPr>
          <p:spPr>
            <a:xfrm>
              <a:off x="3230878" y="1695289"/>
              <a:ext cx="384175" cy="96520"/>
            </a:xfrm>
            <a:custGeom>
              <a:avLst/>
              <a:gdLst/>
              <a:ahLst/>
              <a:cxnLst/>
              <a:rect l="l" t="t" r="r" b="b"/>
              <a:pathLst>
                <a:path w="384175" h="96519">
                  <a:moveTo>
                    <a:pt x="0" y="96520"/>
                  </a:moveTo>
                  <a:lnTo>
                    <a:pt x="383908" y="96520"/>
                  </a:lnTo>
                  <a:lnTo>
                    <a:pt x="383908" y="0"/>
                  </a:lnTo>
                  <a:lnTo>
                    <a:pt x="0" y="0"/>
                  </a:lnTo>
                  <a:lnTo>
                    <a:pt x="0" y="96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object 14"/>
            <p:cNvSpPr/>
            <p:nvPr/>
          </p:nvSpPr>
          <p:spPr>
            <a:xfrm>
              <a:off x="3230878" y="1518760"/>
              <a:ext cx="101600" cy="176530"/>
            </a:xfrm>
            <a:custGeom>
              <a:avLst/>
              <a:gdLst/>
              <a:ahLst/>
              <a:cxnLst/>
              <a:rect l="l" t="t" r="r" b="b"/>
              <a:pathLst>
                <a:path w="101600" h="176530">
                  <a:moveTo>
                    <a:pt x="0" y="176530"/>
                  </a:moveTo>
                  <a:lnTo>
                    <a:pt x="101066" y="176530"/>
                  </a:lnTo>
                  <a:lnTo>
                    <a:pt x="101066" y="0"/>
                  </a:lnTo>
                  <a:lnTo>
                    <a:pt x="0" y="0"/>
                  </a:lnTo>
                  <a:lnTo>
                    <a:pt x="0" y="176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object 15"/>
            <p:cNvSpPr/>
            <p:nvPr/>
          </p:nvSpPr>
          <p:spPr>
            <a:xfrm>
              <a:off x="3513720" y="1791441"/>
              <a:ext cx="101600" cy="179070"/>
            </a:xfrm>
            <a:custGeom>
              <a:avLst/>
              <a:gdLst/>
              <a:ahLst/>
              <a:cxnLst/>
              <a:rect l="l" t="t" r="r" b="b"/>
              <a:pathLst>
                <a:path w="101600" h="179069">
                  <a:moveTo>
                    <a:pt x="101066" y="0"/>
                  </a:moveTo>
                  <a:lnTo>
                    <a:pt x="0" y="0"/>
                  </a:lnTo>
                  <a:lnTo>
                    <a:pt x="0" y="178612"/>
                  </a:lnTo>
                  <a:lnTo>
                    <a:pt x="101066" y="178612"/>
                  </a:lnTo>
                  <a:lnTo>
                    <a:pt x="101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object 16"/>
            <p:cNvSpPr/>
            <p:nvPr/>
          </p:nvSpPr>
          <p:spPr>
            <a:xfrm>
              <a:off x="3513720" y="1518760"/>
              <a:ext cx="101600" cy="177165"/>
            </a:xfrm>
            <a:custGeom>
              <a:avLst/>
              <a:gdLst/>
              <a:ahLst/>
              <a:cxnLst/>
              <a:rect l="l" t="t" r="r" b="b"/>
              <a:pathLst>
                <a:path w="101600" h="177164">
                  <a:moveTo>
                    <a:pt x="101066" y="0"/>
                  </a:moveTo>
                  <a:lnTo>
                    <a:pt x="0" y="0"/>
                  </a:lnTo>
                  <a:lnTo>
                    <a:pt x="0" y="176707"/>
                  </a:lnTo>
                  <a:lnTo>
                    <a:pt x="101066" y="176707"/>
                  </a:lnTo>
                  <a:lnTo>
                    <a:pt x="101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bject 17"/>
            <p:cNvSpPr/>
            <p:nvPr/>
          </p:nvSpPr>
          <p:spPr>
            <a:xfrm>
              <a:off x="3687536" y="1511141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33273" y="0"/>
                  </a:moveTo>
                  <a:lnTo>
                    <a:pt x="186203" y="4756"/>
                  </a:lnTo>
                  <a:lnTo>
                    <a:pt x="142389" y="18391"/>
                  </a:lnTo>
                  <a:lnTo>
                    <a:pt x="102760" y="39950"/>
                  </a:lnTo>
                  <a:lnTo>
                    <a:pt x="68249" y="68481"/>
                  </a:lnTo>
                  <a:lnTo>
                    <a:pt x="39787" y="103031"/>
                  </a:lnTo>
                  <a:lnTo>
                    <a:pt x="18303" y="142646"/>
                  </a:lnTo>
                  <a:lnTo>
                    <a:pt x="4731" y="186373"/>
                  </a:lnTo>
                  <a:lnTo>
                    <a:pt x="0" y="233260"/>
                  </a:lnTo>
                  <a:lnTo>
                    <a:pt x="4731" y="280148"/>
                  </a:lnTo>
                  <a:lnTo>
                    <a:pt x="18303" y="323877"/>
                  </a:lnTo>
                  <a:lnTo>
                    <a:pt x="39787" y="363494"/>
                  </a:lnTo>
                  <a:lnTo>
                    <a:pt x="68249" y="398046"/>
                  </a:lnTo>
                  <a:lnTo>
                    <a:pt x="102760" y="426579"/>
                  </a:lnTo>
                  <a:lnTo>
                    <a:pt x="142389" y="448141"/>
                  </a:lnTo>
                  <a:lnTo>
                    <a:pt x="186203" y="461777"/>
                  </a:lnTo>
                  <a:lnTo>
                    <a:pt x="233273" y="466534"/>
                  </a:lnTo>
                  <a:lnTo>
                    <a:pt x="280161" y="461777"/>
                  </a:lnTo>
                  <a:lnTo>
                    <a:pt x="323890" y="448141"/>
                  </a:lnTo>
                  <a:lnTo>
                    <a:pt x="363507" y="426579"/>
                  </a:lnTo>
                  <a:lnTo>
                    <a:pt x="398059" y="398046"/>
                  </a:lnTo>
                  <a:lnTo>
                    <a:pt x="422330" y="368655"/>
                  </a:lnTo>
                  <a:lnTo>
                    <a:pt x="233273" y="368655"/>
                  </a:lnTo>
                  <a:lnTo>
                    <a:pt x="191275" y="361592"/>
                  </a:lnTo>
                  <a:lnTo>
                    <a:pt x="155106" y="342049"/>
                  </a:lnTo>
                  <a:lnTo>
                    <a:pt x="126778" y="312499"/>
                  </a:lnTo>
                  <a:lnTo>
                    <a:pt x="108306" y="275412"/>
                  </a:lnTo>
                  <a:lnTo>
                    <a:pt x="101701" y="233260"/>
                  </a:lnTo>
                  <a:lnTo>
                    <a:pt x="108306" y="191115"/>
                  </a:lnTo>
                  <a:lnTo>
                    <a:pt x="126778" y="154032"/>
                  </a:lnTo>
                  <a:lnTo>
                    <a:pt x="155106" y="124483"/>
                  </a:lnTo>
                  <a:lnTo>
                    <a:pt x="191275" y="104942"/>
                  </a:lnTo>
                  <a:lnTo>
                    <a:pt x="233273" y="97878"/>
                  </a:lnTo>
                  <a:lnTo>
                    <a:pt x="422337" y="97878"/>
                  </a:lnTo>
                  <a:lnTo>
                    <a:pt x="398059" y="68481"/>
                  </a:lnTo>
                  <a:lnTo>
                    <a:pt x="363507" y="39950"/>
                  </a:lnTo>
                  <a:lnTo>
                    <a:pt x="323890" y="18391"/>
                  </a:lnTo>
                  <a:lnTo>
                    <a:pt x="280161" y="4756"/>
                  </a:lnTo>
                  <a:lnTo>
                    <a:pt x="233273" y="0"/>
                  </a:lnTo>
                  <a:close/>
                </a:path>
                <a:path w="466725" h="466725">
                  <a:moveTo>
                    <a:pt x="422337" y="97878"/>
                  </a:moveTo>
                  <a:lnTo>
                    <a:pt x="233273" y="97878"/>
                  </a:lnTo>
                  <a:lnTo>
                    <a:pt x="274957" y="104942"/>
                  </a:lnTo>
                  <a:lnTo>
                    <a:pt x="310937" y="124483"/>
                  </a:lnTo>
                  <a:lnTo>
                    <a:pt x="339170" y="154032"/>
                  </a:lnTo>
                  <a:lnTo>
                    <a:pt x="357609" y="191115"/>
                  </a:lnTo>
                  <a:lnTo>
                    <a:pt x="364210" y="233260"/>
                  </a:lnTo>
                  <a:lnTo>
                    <a:pt x="357609" y="275412"/>
                  </a:lnTo>
                  <a:lnTo>
                    <a:pt x="339170" y="312499"/>
                  </a:lnTo>
                  <a:lnTo>
                    <a:pt x="310937" y="342049"/>
                  </a:lnTo>
                  <a:lnTo>
                    <a:pt x="274957" y="361592"/>
                  </a:lnTo>
                  <a:lnTo>
                    <a:pt x="233273" y="368655"/>
                  </a:lnTo>
                  <a:lnTo>
                    <a:pt x="422330" y="368655"/>
                  </a:lnTo>
                  <a:lnTo>
                    <a:pt x="426592" y="363494"/>
                  </a:lnTo>
                  <a:lnTo>
                    <a:pt x="448154" y="323877"/>
                  </a:lnTo>
                  <a:lnTo>
                    <a:pt x="461790" y="280148"/>
                  </a:lnTo>
                  <a:lnTo>
                    <a:pt x="466547" y="233260"/>
                  </a:lnTo>
                  <a:lnTo>
                    <a:pt x="461790" y="186373"/>
                  </a:lnTo>
                  <a:lnTo>
                    <a:pt x="448154" y="142646"/>
                  </a:lnTo>
                  <a:lnTo>
                    <a:pt x="426592" y="103031"/>
                  </a:lnTo>
                  <a:lnTo>
                    <a:pt x="422337" y="97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object 18"/>
            <p:cNvSpPr/>
            <p:nvPr/>
          </p:nvSpPr>
          <p:spPr>
            <a:xfrm>
              <a:off x="4226814" y="1518762"/>
              <a:ext cx="447040" cy="553720"/>
            </a:xfrm>
            <a:custGeom>
              <a:avLst/>
              <a:gdLst/>
              <a:ahLst/>
              <a:cxnLst/>
              <a:rect l="l" t="t" r="r" b="b"/>
              <a:pathLst>
                <a:path w="447039" h="553719">
                  <a:moveTo>
                    <a:pt x="101714" y="0"/>
                  </a:moveTo>
                  <a:lnTo>
                    <a:pt x="0" y="0"/>
                  </a:lnTo>
                  <a:lnTo>
                    <a:pt x="0" y="451294"/>
                  </a:lnTo>
                  <a:lnTo>
                    <a:pt x="304469" y="451294"/>
                  </a:lnTo>
                  <a:lnTo>
                    <a:pt x="253974" y="553135"/>
                  </a:lnTo>
                  <a:lnTo>
                    <a:pt x="349059" y="553135"/>
                  </a:lnTo>
                  <a:lnTo>
                    <a:pt x="446811" y="354672"/>
                  </a:lnTo>
                  <a:lnTo>
                    <a:pt x="101714" y="354672"/>
                  </a:lnTo>
                  <a:lnTo>
                    <a:pt x="101714" y="0"/>
                  </a:lnTo>
                  <a:close/>
                </a:path>
                <a:path w="447039" h="553719">
                  <a:moveTo>
                    <a:pt x="364845" y="0"/>
                  </a:moveTo>
                  <a:lnTo>
                    <a:pt x="263156" y="0"/>
                  </a:lnTo>
                  <a:lnTo>
                    <a:pt x="263156" y="354672"/>
                  </a:lnTo>
                  <a:lnTo>
                    <a:pt x="364845" y="354672"/>
                  </a:lnTo>
                  <a:lnTo>
                    <a:pt x="364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bject 33"/>
            <p:cNvSpPr/>
            <p:nvPr/>
          </p:nvSpPr>
          <p:spPr>
            <a:xfrm>
              <a:off x="3230874" y="2282875"/>
              <a:ext cx="414020" cy="451484"/>
            </a:xfrm>
            <a:custGeom>
              <a:avLst/>
              <a:gdLst/>
              <a:ahLst/>
              <a:cxnLst/>
              <a:rect l="l" t="t" r="r" b="b"/>
              <a:pathLst>
                <a:path w="414020" h="451485">
                  <a:moveTo>
                    <a:pt x="100431" y="0"/>
                  </a:moveTo>
                  <a:lnTo>
                    <a:pt x="0" y="0"/>
                  </a:lnTo>
                  <a:lnTo>
                    <a:pt x="0" y="451307"/>
                  </a:lnTo>
                  <a:lnTo>
                    <a:pt x="100431" y="451307"/>
                  </a:lnTo>
                  <a:lnTo>
                    <a:pt x="100431" y="249174"/>
                  </a:lnTo>
                  <a:lnTo>
                    <a:pt x="229192" y="249174"/>
                  </a:lnTo>
                  <a:lnTo>
                    <a:pt x="199593" y="216763"/>
                  </a:lnTo>
                  <a:lnTo>
                    <a:pt x="222553" y="188798"/>
                  </a:lnTo>
                  <a:lnTo>
                    <a:pt x="100431" y="188798"/>
                  </a:lnTo>
                  <a:lnTo>
                    <a:pt x="100431" y="0"/>
                  </a:lnTo>
                  <a:close/>
                </a:path>
                <a:path w="414020" h="451485">
                  <a:moveTo>
                    <a:pt x="229192" y="249174"/>
                  </a:moveTo>
                  <a:lnTo>
                    <a:pt x="100431" y="249174"/>
                  </a:lnTo>
                  <a:lnTo>
                    <a:pt x="284124" y="451307"/>
                  </a:lnTo>
                  <a:lnTo>
                    <a:pt x="413791" y="451307"/>
                  </a:lnTo>
                  <a:lnTo>
                    <a:pt x="229192" y="249174"/>
                  </a:lnTo>
                  <a:close/>
                </a:path>
                <a:path w="414020" h="451485">
                  <a:moveTo>
                    <a:pt x="377558" y="0"/>
                  </a:moveTo>
                  <a:lnTo>
                    <a:pt x="253618" y="0"/>
                  </a:lnTo>
                  <a:lnTo>
                    <a:pt x="100431" y="188798"/>
                  </a:lnTo>
                  <a:lnTo>
                    <a:pt x="222553" y="188798"/>
                  </a:lnTo>
                  <a:lnTo>
                    <a:pt x="377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object 34"/>
            <p:cNvSpPr/>
            <p:nvPr/>
          </p:nvSpPr>
          <p:spPr>
            <a:xfrm>
              <a:off x="3643937" y="2282879"/>
              <a:ext cx="459740" cy="459105"/>
            </a:xfrm>
            <a:custGeom>
              <a:avLst/>
              <a:gdLst/>
              <a:ahLst/>
              <a:cxnLst/>
              <a:rect l="l" t="t" r="r" b="b"/>
              <a:pathLst>
                <a:path w="459739" h="459105">
                  <a:moveTo>
                    <a:pt x="73088" y="360400"/>
                  </a:moveTo>
                  <a:lnTo>
                    <a:pt x="73088" y="454482"/>
                  </a:lnTo>
                  <a:lnTo>
                    <a:pt x="85863" y="456516"/>
                  </a:lnTo>
                  <a:lnTo>
                    <a:pt x="98039" y="457895"/>
                  </a:lnTo>
                  <a:lnTo>
                    <a:pt x="111884" y="458679"/>
                  </a:lnTo>
                  <a:lnTo>
                    <a:pt x="129666" y="458927"/>
                  </a:lnTo>
                  <a:lnTo>
                    <a:pt x="179658" y="451915"/>
                  </a:lnTo>
                  <a:lnTo>
                    <a:pt x="221668" y="430006"/>
                  </a:lnTo>
                  <a:lnTo>
                    <a:pt x="258197" y="391890"/>
                  </a:lnTo>
                  <a:lnTo>
                    <a:pt x="275654" y="362940"/>
                  </a:lnTo>
                  <a:lnTo>
                    <a:pt x="115049" y="362940"/>
                  </a:lnTo>
                  <a:lnTo>
                    <a:pt x="104019" y="362811"/>
                  </a:lnTo>
                  <a:lnTo>
                    <a:pt x="93111" y="362384"/>
                  </a:lnTo>
                  <a:lnTo>
                    <a:pt x="82682" y="361601"/>
                  </a:lnTo>
                  <a:lnTo>
                    <a:pt x="73088" y="360400"/>
                  </a:lnTo>
                  <a:close/>
                </a:path>
                <a:path w="459739" h="459105">
                  <a:moveTo>
                    <a:pt x="115684" y="0"/>
                  </a:moveTo>
                  <a:lnTo>
                    <a:pt x="0" y="0"/>
                  </a:lnTo>
                  <a:lnTo>
                    <a:pt x="174790" y="338162"/>
                  </a:lnTo>
                  <a:lnTo>
                    <a:pt x="161433" y="351415"/>
                  </a:lnTo>
                  <a:lnTo>
                    <a:pt x="147062" y="358890"/>
                  </a:lnTo>
                  <a:lnTo>
                    <a:pt x="131620" y="362196"/>
                  </a:lnTo>
                  <a:lnTo>
                    <a:pt x="115049" y="362940"/>
                  </a:lnTo>
                  <a:lnTo>
                    <a:pt x="275654" y="362940"/>
                  </a:lnTo>
                  <a:lnTo>
                    <a:pt x="291744" y="336257"/>
                  </a:lnTo>
                  <a:lnTo>
                    <a:pt x="346623" y="226288"/>
                  </a:lnTo>
                  <a:lnTo>
                    <a:pt x="232638" y="226288"/>
                  </a:lnTo>
                  <a:lnTo>
                    <a:pt x="115684" y="0"/>
                  </a:lnTo>
                  <a:close/>
                </a:path>
                <a:path w="459739" h="459105">
                  <a:moveTo>
                    <a:pt x="459549" y="0"/>
                  </a:moveTo>
                  <a:lnTo>
                    <a:pt x="343865" y="0"/>
                  </a:lnTo>
                  <a:lnTo>
                    <a:pt x="232638" y="226288"/>
                  </a:lnTo>
                  <a:lnTo>
                    <a:pt x="346623" y="226288"/>
                  </a:lnTo>
                  <a:lnTo>
                    <a:pt x="4595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bject 35"/>
            <p:cNvSpPr/>
            <p:nvPr/>
          </p:nvSpPr>
          <p:spPr>
            <a:xfrm>
              <a:off x="4117352" y="2275263"/>
              <a:ext cx="334645" cy="466090"/>
            </a:xfrm>
            <a:custGeom>
              <a:avLst/>
              <a:gdLst/>
              <a:ahLst/>
              <a:cxnLst/>
              <a:rect l="l" t="t" r="r" b="b"/>
              <a:pathLst>
                <a:path w="334645" h="466089">
                  <a:moveTo>
                    <a:pt x="72453" y="323532"/>
                  </a:moveTo>
                  <a:lnTo>
                    <a:pt x="0" y="385178"/>
                  </a:lnTo>
                  <a:lnTo>
                    <a:pt x="36917" y="422733"/>
                  </a:lnTo>
                  <a:lnTo>
                    <a:pt x="78420" y="447714"/>
                  </a:lnTo>
                  <a:lnTo>
                    <a:pt x="123617" y="461611"/>
                  </a:lnTo>
                  <a:lnTo>
                    <a:pt x="171615" y="465912"/>
                  </a:lnTo>
                  <a:lnTo>
                    <a:pt x="222954" y="459778"/>
                  </a:lnTo>
                  <a:lnTo>
                    <a:pt x="267611" y="441866"/>
                  </a:lnTo>
                  <a:lnTo>
                    <a:pt x="302872" y="412910"/>
                  </a:lnTo>
                  <a:lnTo>
                    <a:pt x="326020" y="373644"/>
                  </a:lnTo>
                  <a:lnTo>
                    <a:pt x="326437" y="371195"/>
                  </a:lnTo>
                  <a:lnTo>
                    <a:pt x="170345" y="371195"/>
                  </a:lnTo>
                  <a:lnTo>
                    <a:pt x="141374" y="368038"/>
                  </a:lnTo>
                  <a:lnTo>
                    <a:pt x="115441" y="358803"/>
                  </a:lnTo>
                  <a:lnTo>
                    <a:pt x="92487" y="343849"/>
                  </a:lnTo>
                  <a:lnTo>
                    <a:pt x="72453" y="323532"/>
                  </a:lnTo>
                  <a:close/>
                </a:path>
                <a:path w="334645" h="466089">
                  <a:moveTo>
                    <a:pt x="313790" y="92798"/>
                  </a:moveTo>
                  <a:lnTo>
                    <a:pt x="157632" y="92798"/>
                  </a:lnTo>
                  <a:lnTo>
                    <a:pt x="187677" y="96383"/>
                  </a:lnTo>
                  <a:lnTo>
                    <a:pt x="207292" y="106224"/>
                  </a:lnTo>
                  <a:lnTo>
                    <a:pt x="217968" y="120954"/>
                  </a:lnTo>
                  <a:lnTo>
                    <a:pt x="221195" y="139204"/>
                  </a:lnTo>
                  <a:lnTo>
                    <a:pt x="217720" y="157244"/>
                  </a:lnTo>
                  <a:lnTo>
                    <a:pt x="207214" y="171534"/>
                  </a:lnTo>
                  <a:lnTo>
                    <a:pt x="189558" y="180940"/>
                  </a:lnTo>
                  <a:lnTo>
                    <a:pt x="164630" y="184327"/>
                  </a:lnTo>
                  <a:lnTo>
                    <a:pt x="101701" y="184327"/>
                  </a:lnTo>
                  <a:lnTo>
                    <a:pt x="101701" y="269493"/>
                  </a:lnTo>
                  <a:lnTo>
                    <a:pt x="170992" y="269493"/>
                  </a:lnTo>
                  <a:lnTo>
                    <a:pt x="199353" y="272921"/>
                  </a:lnTo>
                  <a:lnTo>
                    <a:pt x="219609" y="282606"/>
                  </a:lnTo>
                  <a:lnTo>
                    <a:pt x="231762" y="297654"/>
                  </a:lnTo>
                  <a:lnTo>
                    <a:pt x="235813" y="317169"/>
                  </a:lnTo>
                  <a:lnTo>
                    <a:pt x="232020" y="338218"/>
                  </a:lnTo>
                  <a:lnTo>
                    <a:pt x="220243" y="355388"/>
                  </a:lnTo>
                  <a:lnTo>
                    <a:pt x="199884" y="366956"/>
                  </a:lnTo>
                  <a:lnTo>
                    <a:pt x="170345" y="371195"/>
                  </a:lnTo>
                  <a:lnTo>
                    <a:pt x="326437" y="371195"/>
                  </a:lnTo>
                  <a:lnTo>
                    <a:pt x="334340" y="324802"/>
                  </a:lnTo>
                  <a:lnTo>
                    <a:pt x="330854" y="293300"/>
                  </a:lnTo>
                  <a:lnTo>
                    <a:pt x="320278" y="264893"/>
                  </a:lnTo>
                  <a:lnTo>
                    <a:pt x="302429" y="240063"/>
                  </a:lnTo>
                  <a:lnTo>
                    <a:pt x="277126" y="219290"/>
                  </a:lnTo>
                  <a:lnTo>
                    <a:pt x="296290" y="199822"/>
                  </a:lnTo>
                  <a:lnTo>
                    <a:pt x="309313" y="177017"/>
                  </a:lnTo>
                  <a:lnTo>
                    <a:pt x="316733" y="151352"/>
                  </a:lnTo>
                  <a:lnTo>
                    <a:pt x="319087" y="123304"/>
                  </a:lnTo>
                  <a:lnTo>
                    <a:pt x="313790" y="92798"/>
                  </a:lnTo>
                  <a:close/>
                </a:path>
                <a:path w="334645" h="466089">
                  <a:moveTo>
                    <a:pt x="170992" y="0"/>
                  </a:moveTo>
                  <a:lnTo>
                    <a:pt x="124049" y="3733"/>
                  </a:lnTo>
                  <a:lnTo>
                    <a:pt x="81519" y="14616"/>
                  </a:lnTo>
                  <a:lnTo>
                    <a:pt x="43521" y="32173"/>
                  </a:lnTo>
                  <a:lnTo>
                    <a:pt x="10172" y="55930"/>
                  </a:lnTo>
                  <a:lnTo>
                    <a:pt x="64198" y="127114"/>
                  </a:lnTo>
                  <a:lnTo>
                    <a:pt x="84787" y="112906"/>
                  </a:lnTo>
                  <a:lnTo>
                    <a:pt x="107343" y="102093"/>
                  </a:lnTo>
                  <a:lnTo>
                    <a:pt x="131685" y="95212"/>
                  </a:lnTo>
                  <a:lnTo>
                    <a:pt x="157632" y="92798"/>
                  </a:lnTo>
                  <a:lnTo>
                    <a:pt x="313790" y="92798"/>
                  </a:lnTo>
                  <a:lnTo>
                    <a:pt x="311434" y="79234"/>
                  </a:lnTo>
                  <a:lnTo>
                    <a:pt x="290205" y="44749"/>
                  </a:lnTo>
                  <a:lnTo>
                    <a:pt x="257993" y="19968"/>
                  </a:lnTo>
                  <a:lnTo>
                    <a:pt x="217391" y="5012"/>
                  </a:lnTo>
                  <a:lnTo>
                    <a:pt x="170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36"/>
            <p:cNvSpPr/>
            <p:nvPr/>
          </p:nvSpPr>
          <p:spPr>
            <a:xfrm>
              <a:off x="4534099" y="2282877"/>
              <a:ext cx="342265" cy="451484"/>
            </a:xfrm>
            <a:custGeom>
              <a:avLst/>
              <a:gdLst/>
              <a:ahLst/>
              <a:cxnLst/>
              <a:rect l="l" t="t" r="r" b="b"/>
              <a:pathLst>
                <a:path w="342264" h="451485">
                  <a:moveTo>
                    <a:pt x="303822" y="0"/>
                  </a:moveTo>
                  <a:lnTo>
                    <a:pt x="0" y="0"/>
                  </a:lnTo>
                  <a:lnTo>
                    <a:pt x="0" y="451294"/>
                  </a:lnTo>
                  <a:lnTo>
                    <a:pt x="187502" y="451294"/>
                  </a:lnTo>
                  <a:lnTo>
                    <a:pt x="237494" y="444349"/>
                  </a:lnTo>
                  <a:lnTo>
                    <a:pt x="280040" y="424712"/>
                  </a:lnTo>
                  <a:lnTo>
                    <a:pt x="313037" y="394183"/>
                  </a:lnTo>
                  <a:lnTo>
                    <a:pt x="332601" y="357860"/>
                  </a:lnTo>
                  <a:lnTo>
                    <a:pt x="101701" y="357860"/>
                  </a:lnTo>
                  <a:lnTo>
                    <a:pt x="101701" y="256806"/>
                  </a:lnTo>
                  <a:lnTo>
                    <a:pt x="332263" y="256806"/>
                  </a:lnTo>
                  <a:lnTo>
                    <a:pt x="313037" y="221111"/>
                  </a:lnTo>
                  <a:lnTo>
                    <a:pt x="280040" y="190580"/>
                  </a:lnTo>
                  <a:lnTo>
                    <a:pt x="237494" y="170941"/>
                  </a:lnTo>
                  <a:lnTo>
                    <a:pt x="187502" y="163995"/>
                  </a:lnTo>
                  <a:lnTo>
                    <a:pt x="101701" y="163995"/>
                  </a:lnTo>
                  <a:lnTo>
                    <a:pt x="101701" y="96621"/>
                  </a:lnTo>
                  <a:lnTo>
                    <a:pt x="303822" y="96621"/>
                  </a:lnTo>
                  <a:lnTo>
                    <a:pt x="303822" y="0"/>
                  </a:lnTo>
                  <a:close/>
                </a:path>
                <a:path w="342264" h="451485">
                  <a:moveTo>
                    <a:pt x="332263" y="256806"/>
                  </a:moveTo>
                  <a:lnTo>
                    <a:pt x="186232" y="256806"/>
                  </a:lnTo>
                  <a:lnTo>
                    <a:pt x="209116" y="260192"/>
                  </a:lnTo>
                  <a:lnTo>
                    <a:pt x="227229" y="270071"/>
                  </a:lnTo>
                  <a:lnTo>
                    <a:pt x="239144" y="286028"/>
                  </a:lnTo>
                  <a:lnTo>
                    <a:pt x="243433" y="307644"/>
                  </a:lnTo>
                  <a:lnTo>
                    <a:pt x="239144" y="329169"/>
                  </a:lnTo>
                  <a:lnTo>
                    <a:pt x="227229" y="344911"/>
                  </a:lnTo>
                  <a:lnTo>
                    <a:pt x="209116" y="354573"/>
                  </a:lnTo>
                  <a:lnTo>
                    <a:pt x="186232" y="357860"/>
                  </a:lnTo>
                  <a:lnTo>
                    <a:pt x="332601" y="357860"/>
                  </a:lnTo>
                  <a:lnTo>
                    <a:pt x="334378" y="354561"/>
                  </a:lnTo>
                  <a:lnTo>
                    <a:pt x="341960" y="307644"/>
                  </a:lnTo>
                  <a:lnTo>
                    <a:pt x="334378" y="260732"/>
                  </a:lnTo>
                  <a:lnTo>
                    <a:pt x="332263" y="256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37"/>
            <p:cNvSpPr/>
            <p:nvPr/>
          </p:nvSpPr>
          <p:spPr>
            <a:xfrm>
              <a:off x="4891328" y="2282882"/>
              <a:ext cx="478155" cy="451484"/>
            </a:xfrm>
            <a:custGeom>
              <a:avLst/>
              <a:gdLst/>
              <a:ahLst/>
              <a:cxnLst/>
              <a:rect l="l" t="t" r="r" b="b"/>
              <a:pathLst>
                <a:path w="478154" h="451485">
                  <a:moveTo>
                    <a:pt x="284759" y="0"/>
                  </a:moveTo>
                  <a:lnTo>
                    <a:pt x="193217" y="0"/>
                  </a:lnTo>
                  <a:lnTo>
                    <a:pt x="0" y="451294"/>
                  </a:lnTo>
                  <a:lnTo>
                    <a:pt x="105511" y="451294"/>
                  </a:lnTo>
                  <a:lnTo>
                    <a:pt x="145554" y="355955"/>
                  </a:lnTo>
                  <a:lnTo>
                    <a:pt x="437158" y="355955"/>
                  </a:lnTo>
                  <a:lnTo>
                    <a:pt x="399602" y="268236"/>
                  </a:lnTo>
                  <a:lnTo>
                    <a:pt x="181787" y="268236"/>
                  </a:lnTo>
                  <a:lnTo>
                    <a:pt x="238988" y="132854"/>
                  </a:lnTo>
                  <a:lnTo>
                    <a:pt x="341639" y="132854"/>
                  </a:lnTo>
                  <a:lnTo>
                    <a:pt x="284759" y="0"/>
                  </a:lnTo>
                  <a:close/>
                </a:path>
                <a:path w="478154" h="451485">
                  <a:moveTo>
                    <a:pt x="437158" y="355955"/>
                  </a:moveTo>
                  <a:lnTo>
                    <a:pt x="332422" y="355955"/>
                  </a:lnTo>
                  <a:lnTo>
                    <a:pt x="372478" y="451294"/>
                  </a:lnTo>
                  <a:lnTo>
                    <a:pt x="477977" y="451294"/>
                  </a:lnTo>
                  <a:lnTo>
                    <a:pt x="437158" y="355955"/>
                  </a:lnTo>
                  <a:close/>
                </a:path>
                <a:path w="478154" h="451485">
                  <a:moveTo>
                    <a:pt x="341639" y="132854"/>
                  </a:moveTo>
                  <a:lnTo>
                    <a:pt x="238988" y="132854"/>
                  </a:lnTo>
                  <a:lnTo>
                    <a:pt x="295554" y="268236"/>
                  </a:lnTo>
                  <a:lnTo>
                    <a:pt x="399602" y="268236"/>
                  </a:lnTo>
                  <a:lnTo>
                    <a:pt x="341639" y="132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38"/>
            <p:cNvSpPr/>
            <p:nvPr/>
          </p:nvSpPr>
          <p:spPr>
            <a:xfrm>
              <a:off x="5368509" y="2275268"/>
              <a:ext cx="444500" cy="466725"/>
            </a:xfrm>
            <a:custGeom>
              <a:avLst/>
              <a:gdLst/>
              <a:ahLst/>
              <a:cxnLst/>
              <a:rect l="l" t="t" r="r" b="b"/>
              <a:pathLst>
                <a:path w="444500" h="466725">
                  <a:moveTo>
                    <a:pt x="233273" y="0"/>
                  </a:moveTo>
                  <a:lnTo>
                    <a:pt x="186203" y="4756"/>
                  </a:lnTo>
                  <a:lnTo>
                    <a:pt x="142389" y="18391"/>
                  </a:lnTo>
                  <a:lnTo>
                    <a:pt x="102760" y="39950"/>
                  </a:lnTo>
                  <a:lnTo>
                    <a:pt x="68249" y="68481"/>
                  </a:lnTo>
                  <a:lnTo>
                    <a:pt x="39787" y="103031"/>
                  </a:lnTo>
                  <a:lnTo>
                    <a:pt x="18303" y="142646"/>
                  </a:lnTo>
                  <a:lnTo>
                    <a:pt x="4731" y="186373"/>
                  </a:lnTo>
                  <a:lnTo>
                    <a:pt x="0" y="233260"/>
                  </a:lnTo>
                  <a:lnTo>
                    <a:pt x="4731" y="280148"/>
                  </a:lnTo>
                  <a:lnTo>
                    <a:pt x="18303" y="323877"/>
                  </a:lnTo>
                  <a:lnTo>
                    <a:pt x="39787" y="363494"/>
                  </a:lnTo>
                  <a:lnTo>
                    <a:pt x="68249" y="398046"/>
                  </a:lnTo>
                  <a:lnTo>
                    <a:pt x="102760" y="426579"/>
                  </a:lnTo>
                  <a:lnTo>
                    <a:pt x="142389" y="448141"/>
                  </a:lnTo>
                  <a:lnTo>
                    <a:pt x="186203" y="461777"/>
                  </a:lnTo>
                  <a:lnTo>
                    <a:pt x="233273" y="466534"/>
                  </a:lnTo>
                  <a:lnTo>
                    <a:pt x="287376" y="460788"/>
                  </a:lnTo>
                  <a:lnTo>
                    <a:pt x="336750" y="444363"/>
                  </a:lnTo>
                  <a:lnTo>
                    <a:pt x="380175" y="418481"/>
                  </a:lnTo>
                  <a:lnTo>
                    <a:pt x="416431" y="384363"/>
                  </a:lnTo>
                  <a:lnTo>
                    <a:pt x="427072" y="368655"/>
                  </a:lnTo>
                  <a:lnTo>
                    <a:pt x="233273" y="368655"/>
                  </a:lnTo>
                  <a:lnTo>
                    <a:pt x="191274" y="361592"/>
                  </a:lnTo>
                  <a:lnTo>
                    <a:pt x="155101" y="342049"/>
                  </a:lnTo>
                  <a:lnTo>
                    <a:pt x="126770" y="312499"/>
                  </a:lnTo>
                  <a:lnTo>
                    <a:pt x="108295" y="275412"/>
                  </a:lnTo>
                  <a:lnTo>
                    <a:pt x="101688" y="233260"/>
                  </a:lnTo>
                  <a:lnTo>
                    <a:pt x="108295" y="191115"/>
                  </a:lnTo>
                  <a:lnTo>
                    <a:pt x="126770" y="154032"/>
                  </a:lnTo>
                  <a:lnTo>
                    <a:pt x="155101" y="124483"/>
                  </a:lnTo>
                  <a:lnTo>
                    <a:pt x="191274" y="104942"/>
                  </a:lnTo>
                  <a:lnTo>
                    <a:pt x="233273" y="97878"/>
                  </a:lnTo>
                  <a:lnTo>
                    <a:pt x="427074" y="97878"/>
                  </a:lnTo>
                  <a:lnTo>
                    <a:pt x="416431" y="82165"/>
                  </a:lnTo>
                  <a:lnTo>
                    <a:pt x="380175" y="48047"/>
                  </a:lnTo>
                  <a:lnTo>
                    <a:pt x="336750" y="22167"/>
                  </a:lnTo>
                  <a:lnTo>
                    <a:pt x="287376" y="5744"/>
                  </a:lnTo>
                  <a:lnTo>
                    <a:pt x="233273" y="0"/>
                  </a:lnTo>
                  <a:close/>
                </a:path>
                <a:path w="444500" h="466725">
                  <a:moveTo>
                    <a:pt x="355307" y="294919"/>
                  </a:moveTo>
                  <a:lnTo>
                    <a:pt x="333468" y="325750"/>
                  </a:lnTo>
                  <a:lnTo>
                    <a:pt x="305968" y="348951"/>
                  </a:lnTo>
                  <a:lnTo>
                    <a:pt x="272629" y="363570"/>
                  </a:lnTo>
                  <a:lnTo>
                    <a:pt x="233273" y="368655"/>
                  </a:lnTo>
                  <a:lnTo>
                    <a:pt x="427072" y="368655"/>
                  </a:lnTo>
                  <a:lnTo>
                    <a:pt x="444296" y="343230"/>
                  </a:lnTo>
                  <a:lnTo>
                    <a:pt x="355307" y="294919"/>
                  </a:lnTo>
                  <a:close/>
                </a:path>
                <a:path w="444500" h="466725">
                  <a:moveTo>
                    <a:pt x="427074" y="97878"/>
                  </a:moveTo>
                  <a:lnTo>
                    <a:pt x="233273" y="97878"/>
                  </a:lnTo>
                  <a:lnTo>
                    <a:pt x="272629" y="102963"/>
                  </a:lnTo>
                  <a:lnTo>
                    <a:pt x="305968" y="117581"/>
                  </a:lnTo>
                  <a:lnTo>
                    <a:pt x="333468" y="140778"/>
                  </a:lnTo>
                  <a:lnTo>
                    <a:pt x="355307" y="171602"/>
                  </a:lnTo>
                  <a:lnTo>
                    <a:pt x="444296" y="123304"/>
                  </a:lnTo>
                  <a:lnTo>
                    <a:pt x="427074" y="97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bject 39"/>
            <p:cNvSpPr/>
            <p:nvPr/>
          </p:nvSpPr>
          <p:spPr>
            <a:xfrm>
              <a:off x="5842322" y="2275268"/>
              <a:ext cx="444500" cy="466725"/>
            </a:xfrm>
            <a:custGeom>
              <a:avLst/>
              <a:gdLst/>
              <a:ahLst/>
              <a:cxnLst/>
              <a:rect l="l" t="t" r="r" b="b"/>
              <a:pathLst>
                <a:path w="444500" h="466725">
                  <a:moveTo>
                    <a:pt x="233260" y="0"/>
                  </a:moveTo>
                  <a:lnTo>
                    <a:pt x="186195" y="4756"/>
                  </a:lnTo>
                  <a:lnTo>
                    <a:pt x="142383" y="18391"/>
                  </a:lnTo>
                  <a:lnTo>
                    <a:pt x="102757" y="39950"/>
                  </a:lnTo>
                  <a:lnTo>
                    <a:pt x="68248" y="68481"/>
                  </a:lnTo>
                  <a:lnTo>
                    <a:pt x="39786" y="103031"/>
                  </a:lnTo>
                  <a:lnTo>
                    <a:pt x="18303" y="142646"/>
                  </a:lnTo>
                  <a:lnTo>
                    <a:pt x="4731" y="186373"/>
                  </a:lnTo>
                  <a:lnTo>
                    <a:pt x="0" y="233260"/>
                  </a:lnTo>
                  <a:lnTo>
                    <a:pt x="4731" y="280148"/>
                  </a:lnTo>
                  <a:lnTo>
                    <a:pt x="18303" y="323877"/>
                  </a:lnTo>
                  <a:lnTo>
                    <a:pt x="39786" y="363494"/>
                  </a:lnTo>
                  <a:lnTo>
                    <a:pt x="68248" y="398046"/>
                  </a:lnTo>
                  <a:lnTo>
                    <a:pt x="102757" y="426579"/>
                  </a:lnTo>
                  <a:lnTo>
                    <a:pt x="142383" y="448141"/>
                  </a:lnTo>
                  <a:lnTo>
                    <a:pt x="186195" y="461777"/>
                  </a:lnTo>
                  <a:lnTo>
                    <a:pt x="233260" y="466534"/>
                  </a:lnTo>
                  <a:lnTo>
                    <a:pt x="287369" y="460788"/>
                  </a:lnTo>
                  <a:lnTo>
                    <a:pt x="336747" y="444363"/>
                  </a:lnTo>
                  <a:lnTo>
                    <a:pt x="380174" y="418481"/>
                  </a:lnTo>
                  <a:lnTo>
                    <a:pt x="416431" y="384363"/>
                  </a:lnTo>
                  <a:lnTo>
                    <a:pt x="427072" y="368655"/>
                  </a:lnTo>
                  <a:lnTo>
                    <a:pt x="233260" y="368655"/>
                  </a:lnTo>
                  <a:lnTo>
                    <a:pt x="191268" y="361592"/>
                  </a:lnTo>
                  <a:lnTo>
                    <a:pt x="155103" y="342049"/>
                  </a:lnTo>
                  <a:lnTo>
                    <a:pt x="126778" y="312499"/>
                  </a:lnTo>
                  <a:lnTo>
                    <a:pt x="108306" y="275412"/>
                  </a:lnTo>
                  <a:lnTo>
                    <a:pt x="101701" y="233260"/>
                  </a:lnTo>
                  <a:lnTo>
                    <a:pt x="108306" y="191115"/>
                  </a:lnTo>
                  <a:lnTo>
                    <a:pt x="126778" y="154032"/>
                  </a:lnTo>
                  <a:lnTo>
                    <a:pt x="155103" y="124483"/>
                  </a:lnTo>
                  <a:lnTo>
                    <a:pt x="191268" y="104942"/>
                  </a:lnTo>
                  <a:lnTo>
                    <a:pt x="233260" y="97878"/>
                  </a:lnTo>
                  <a:lnTo>
                    <a:pt x="427074" y="97878"/>
                  </a:lnTo>
                  <a:lnTo>
                    <a:pt x="416431" y="82165"/>
                  </a:lnTo>
                  <a:lnTo>
                    <a:pt x="380174" y="48047"/>
                  </a:lnTo>
                  <a:lnTo>
                    <a:pt x="336747" y="22167"/>
                  </a:lnTo>
                  <a:lnTo>
                    <a:pt x="287369" y="5744"/>
                  </a:lnTo>
                  <a:lnTo>
                    <a:pt x="233260" y="0"/>
                  </a:lnTo>
                  <a:close/>
                </a:path>
                <a:path w="444500" h="466725">
                  <a:moveTo>
                    <a:pt x="355307" y="294919"/>
                  </a:moveTo>
                  <a:lnTo>
                    <a:pt x="333468" y="325750"/>
                  </a:lnTo>
                  <a:lnTo>
                    <a:pt x="305966" y="348951"/>
                  </a:lnTo>
                  <a:lnTo>
                    <a:pt x="272624" y="363570"/>
                  </a:lnTo>
                  <a:lnTo>
                    <a:pt x="233260" y="368655"/>
                  </a:lnTo>
                  <a:lnTo>
                    <a:pt x="427072" y="368655"/>
                  </a:lnTo>
                  <a:lnTo>
                    <a:pt x="444296" y="343230"/>
                  </a:lnTo>
                  <a:lnTo>
                    <a:pt x="355307" y="294919"/>
                  </a:lnTo>
                  <a:close/>
                </a:path>
                <a:path w="444500" h="466725">
                  <a:moveTo>
                    <a:pt x="427074" y="97878"/>
                  </a:moveTo>
                  <a:lnTo>
                    <a:pt x="233260" y="97878"/>
                  </a:lnTo>
                  <a:lnTo>
                    <a:pt x="272624" y="102963"/>
                  </a:lnTo>
                  <a:lnTo>
                    <a:pt x="305966" y="117581"/>
                  </a:lnTo>
                  <a:lnTo>
                    <a:pt x="333468" y="140778"/>
                  </a:lnTo>
                  <a:lnTo>
                    <a:pt x="355307" y="171602"/>
                  </a:lnTo>
                  <a:lnTo>
                    <a:pt x="444296" y="123304"/>
                  </a:lnTo>
                  <a:lnTo>
                    <a:pt x="427074" y="97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5" name="object 3">
            <a:extLst>
              <a:ext uri="{FF2B5EF4-FFF2-40B4-BE49-F238E27FC236}">
                <a16:creationId xmlns:a16="http://schemas.microsoft.com/office/drawing/2014/main" id="{DFCF0317-5C27-46B7-A2E4-36AC76C6E742}"/>
              </a:ext>
            </a:extLst>
          </p:cNvPr>
          <p:cNvSpPr/>
          <p:nvPr/>
        </p:nvSpPr>
        <p:spPr>
          <a:xfrm>
            <a:off x="11578430" y="6436588"/>
            <a:ext cx="376238" cy="376238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250710" y="0"/>
                </a:moveTo>
                <a:lnTo>
                  <a:pt x="205650" y="4039"/>
                </a:lnTo>
                <a:lnTo>
                  <a:pt x="163238" y="15686"/>
                </a:lnTo>
                <a:lnTo>
                  <a:pt x="124181" y="34231"/>
                </a:lnTo>
                <a:lnTo>
                  <a:pt x="89189" y="58967"/>
                </a:lnTo>
                <a:lnTo>
                  <a:pt x="58970" y="89186"/>
                </a:lnTo>
                <a:lnTo>
                  <a:pt x="34234" y="124179"/>
                </a:lnTo>
                <a:lnTo>
                  <a:pt x="15687" y="163238"/>
                </a:lnTo>
                <a:lnTo>
                  <a:pt x="4039" y="205656"/>
                </a:lnTo>
                <a:lnTo>
                  <a:pt x="0" y="250723"/>
                </a:lnTo>
                <a:lnTo>
                  <a:pt x="4039" y="295786"/>
                </a:lnTo>
                <a:lnTo>
                  <a:pt x="15687" y="338199"/>
                </a:lnTo>
                <a:lnTo>
                  <a:pt x="34234" y="377254"/>
                </a:lnTo>
                <a:lnTo>
                  <a:pt x="58970" y="412244"/>
                </a:lnTo>
                <a:lnTo>
                  <a:pt x="89189" y="442459"/>
                </a:lnTo>
                <a:lnTo>
                  <a:pt x="124181" y="467193"/>
                </a:lnTo>
                <a:lnTo>
                  <a:pt x="163238" y="485736"/>
                </a:lnTo>
                <a:lnTo>
                  <a:pt x="205650" y="497382"/>
                </a:lnTo>
                <a:lnTo>
                  <a:pt x="250710" y="501421"/>
                </a:lnTo>
                <a:lnTo>
                  <a:pt x="295773" y="497382"/>
                </a:lnTo>
                <a:lnTo>
                  <a:pt x="338185" y="485736"/>
                </a:lnTo>
                <a:lnTo>
                  <a:pt x="377238" y="467193"/>
                </a:lnTo>
                <a:lnTo>
                  <a:pt x="412226" y="442459"/>
                </a:lnTo>
                <a:lnTo>
                  <a:pt x="442439" y="412244"/>
                </a:lnTo>
                <a:lnTo>
                  <a:pt x="467171" y="377254"/>
                </a:lnTo>
                <a:lnTo>
                  <a:pt x="485713" y="338199"/>
                </a:lnTo>
                <a:lnTo>
                  <a:pt x="497357" y="295786"/>
                </a:lnTo>
                <a:lnTo>
                  <a:pt x="501395" y="250723"/>
                </a:lnTo>
                <a:lnTo>
                  <a:pt x="497357" y="205656"/>
                </a:lnTo>
                <a:lnTo>
                  <a:pt x="485713" y="163238"/>
                </a:lnTo>
                <a:lnTo>
                  <a:pt x="467171" y="124179"/>
                </a:lnTo>
                <a:lnTo>
                  <a:pt x="442439" y="89186"/>
                </a:lnTo>
                <a:lnTo>
                  <a:pt x="412226" y="58967"/>
                </a:lnTo>
                <a:lnTo>
                  <a:pt x="377238" y="34231"/>
                </a:lnTo>
                <a:lnTo>
                  <a:pt x="338185" y="15686"/>
                </a:lnTo>
                <a:lnTo>
                  <a:pt x="295773" y="4039"/>
                </a:lnTo>
                <a:lnTo>
                  <a:pt x="25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55">
            <a:extLst>
              <a:ext uri="{FF2B5EF4-FFF2-40B4-BE49-F238E27FC236}">
                <a16:creationId xmlns:a16="http://schemas.microsoft.com/office/drawing/2014/main" id="{665877A2-8FF3-4674-BD20-9CF21D36C0DA}"/>
              </a:ext>
            </a:extLst>
          </p:cNvPr>
          <p:cNvSpPr txBox="1"/>
          <p:nvPr/>
        </p:nvSpPr>
        <p:spPr>
          <a:xfrm>
            <a:off x="11621365" y="6442015"/>
            <a:ext cx="169545" cy="309220"/>
          </a:xfrm>
          <a:prstGeom prst="rect">
            <a:avLst/>
          </a:prstGeom>
        </p:spPr>
        <p:txBody>
          <a:bodyPr vert="horz" wrap="square" lIns="0" tIns="31909" rIns="0" bIns="0" rtlCol="0">
            <a:spAutoFit/>
          </a:bodyPr>
          <a:lstStyle/>
          <a:p>
            <a:pPr marL="19050" defTabSz="685800">
              <a:spcBef>
                <a:spcPts val="251"/>
              </a:spcBef>
            </a:pPr>
            <a:r>
              <a:rPr lang="ru-RU" b="1" spc="4" dirty="0">
                <a:solidFill>
                  <a:srgbClr val="050F37"/>
                </a:solidFill>
                <a:latin typeface="Open Sans Semibold"/>
                <a:cs typeface="Open Sans Semibold"/>
              </a:rPr>
              <a:t>2</a:t>
            </a:r>
            <a:endParaRPr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79" name="object 11">
            <a:extLst>
              <a:ext uri="{FF2B5EF4-FFF2-40B4-BE49-F238E27FC236}">
                <a16:creationId xmlns:a16="http://schemas.microsoft.com/office/drawing/2014/main" id="{D3FA4B05-5EC2-4041-9880-3D66AE43AEAC}"/>
              </a:ext>
            </a:extLst>
          </p:cNvPr>
          <p:cNvSpPr/>
          <p:nvPr/>
        </p:nvSpPr>
        <p:spPr>
          <a:xfrm>
            <a:off x="11578430" y="6436588"/>
            <a:ext cx="376238" cy="376238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250710" y="0"/>
                </a:moveTo>
                <a:lnTo>
                  <a:pt x="205650" y="4039"/>
                </a:lnTo>
                <a:lnTo>
                  <a:pt x="163238" y="15686"/>
                </a:lnTo>
                <a:lnTo>
                  <a:pt x="124181" y="34231"/>
                </a:lnTo>
                <a:lnTo>
                  <a:pt x="89189" y="58967"/>
                </a:lnTo>
                <a:lnTo>
                  <a:pt x="58970" y="89186"/>
                </a:lnTo>
                <a:lnTo>
                  <a:pt x="34234" y="124179"/>
                </a:lnTo>
                <a:lnTo>
                  <a:pt x="15687" y="163238"/>
                </a:lnTo>
                <a:lnTo>
                  <a:pt x="4039" y="205656"/>
                </a:lnTo>
                <a:lnTo>
                  <a:pt x="0" y="250723"/>
                </a:lnTo>
                <a:lnTo>
                  <a:pt x="4039" y="295786"/>
                </a:lnTo>
                <a:lnTo>
                  <a:pt x="15687" y="338199"/>
                </a:lnTo>
                <a:lnTo>
                  <a:pt x="34234" y="377254"/>
                </a:lnTo>
                <a:lnTo>
                  <a:pt x="58970" y="412244"/>
                </a:lnTo>
                <a:lnTo>
                  <a:pt x="89189" y="442459"/>
                </a:lnTo>
                <a:lnTo>
                  <a:pt x="124181" y="467193"/>
                </a:lnTo>
                <a:lnTo>
                  <a:pt x="163238" y="485736"/>
                </a:lnTo>
                <a:lnTo>
                  <a:pt x="205650" y="497382"/>
                </a:lnTo>
                <a:lnTo>
                  <a:pt x="250710" y="501421"/>
                </a:lnTo>
                <a:lnTo>
                  <a:pt x="295773" y="497382"/>
                </a:lnTo>
                <a:lnTo>
                  <a:pt x="338185" y="485736"/>
                </a:lnTo>
                <a:lnTo>
                  <a:pt x="377238" y="467193"/>
                </a:lnTo>
                <a:lnTo>
                  <a:pt x="412226" y="442459"/>
                </a:lnTo>
                <a:lnTo>
                  <a:pt x="442439" y="412244"/>
                </a:lnTo>
                <a:lnTo>
                  <a:pt x="467171" y="377254"/>
                </a:lnTo>
                <a:lnTo>
                  <a:pt x="485713" y="338199"/>
                </a:lnTo>
                <a:lnTo>
                  <a:pt x="497357" y="295786"/>
                </a:lnTo>
                <a:lnTo>
                  <a:pt x="501395" y="250723"/>
                </a:lnTo>
                <a:lnTo>
                  <a:pt x="497357" y="205656"/>
                </a:lnTo>
                <a:lnTo>
                  <a:pt x="485713" y="163238"/>
                </a:lnTo>
                <a:lnTo>
                  <a:pt x="467171" y="124179"/>
                </a:lnTo>
                <a:lnTo>
                  <a:pt x="442439" y="89186"/>
                </a:lnTo>
                <a:lnTo>
                  <a:pt x="412226" y="58967"/>
                </a:lnTo>
                <a:lnTo>
                  <a:pt x="377238" y="34231"/>
                </a:lnTo>
                <a:lnTo>
                  <a:pt x="338185" y="15686"/>
                </a:lnTo>
                <a:lnTo>
                  <a:pt x="295773" y="4039"/>
                </a:lnTo>
                <a:lnTo>
                  <a:pt x="25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21">
            <a:extLst>
              <a:ext uri="{FF2B5EF4-FFF2-40B4-BE49-F238E27FC236}">
                <a16:creationId xmlns:a16="http://schemas.microsoft.com/office/drawing/2014/main" id="{B2A2EF82-CCF3-4794-BBBB-FBFC132F46C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21365" y="6447289"/>
            <a:ext cx="300989" cy="30392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9050" defTabSz="685800">
              <a:spcBef>
                <a:spcPts val="210"/>
              </a:spcBef>
            </a:pPr>
            <a:fld id="{81D60167-4931-47E6-BA6A-407CBD079E47}" type="slidenum">
              <a:rPr spc="4" dirty="0"/>
              <a:pPr marL="19050" defTabSz="685800">
                <a:spcBef>
                  <a:spcPts val="210"/>
                </a:spcBef>
              </a:pPr>
              <a:t>3</a:t>
            </a:fld>
            <a:endParaRPr spc="4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291" y="380663"/>
            <a:ext cx="2128185" cy="9524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08" y="395679"/>
            <a:ext cx="3181554" cy="986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5962" y="313973"/>
            <a:ext cx="1557328" cy="96856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36680" y="1816925"/>
            <a:ext cx="11160000" cy="0"/>
          </a:xfrm>
          <a:prstGeom prst="line">
            <a:avLst/>
          </a:prstGeom>
          <a:ln w="19050">
            <a:solidFill>
              <a:srgbClr val="077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36680" y="205357"/>
            <a:ext cx="11160000" cy="0"/>
          </a:xfrm>
          <a:prstGeom prst="line">
            <a:avLst/>
          </a:prstGeom>
          <a:ln w="19050">
            <a:solidFill>
              <a:srgbClr val="077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Фонд содействия инновациям - Фонд содействия развитию малых форм  предприятий в научно-технической сфер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4470" y="395679"/>
            <a:ext cx="2322210" cy="11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збасский технопарк — Кузбасский технопарк - Главна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477" y="395679"/>
            <a:ext cx="1758864" cy="99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448" y="1916231"/>
            <a:ext cx="3252561" cy="24394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1165" y="2622033"/>
            <a:ext cx="1641231" cy="4003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53378" y="3779789"/>
            <a:ext cx="4003635" cy="1688123"/>
          </a:xfrm>
          <a:prstGeom prst="rect">
            <a:avLst/>
          </a:prstGeom>
        </p:spPr>
      </p:pic>
      <p:pic>
        <p:nvPicPr>
          <p:cNvPr id="1026" name="Picture 2" descr="https://sun9-40.userapi.com/impg/Qqjiq6KQ0WOjIRUbvA-AN1UT0spjeWjqHO-DwA/eXHCg_lEVhQ.jpg?size=1280x960&amp;quality=95&amp;sign=b51aedf3f47e33e7208cbb7531c5fd52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48" y="4418579"/>
            <a:ext cx="3252561" cy="243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5.userapi.com/impg/8hWvsRhYtxQUyjorDRhUOjmiA2pjayL6S5R6Xw/uZKdl-qUd0U.jpg?size=810x1080&amp;quality=95&amp;sign=15f840bafc01adac761840e6447cb7b1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518337" y="4379163"/>
            <a:ext cx="1741498" cy="30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2.userapi.com/impg/BFhGMTlrWZ3NYszTyteQ_a-jS6D0tIXUnA0QFA/OU6a5DDGem8.jpg?size=1280x960&amp;quality=95&amp;sign=dcb31fde32ab8aee328db2212807d188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6134" y="1916231"/>
            <a:ext cx="3305904" cy="301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06163" y="1810571"/>
            <a:ext cx="4787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Промышленные испытания (восстановление колесного диска БелАЗ-75710)</a:t>
            </a:r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CA1E7DE-07F3-4D69-BCBF-4C9C1AC3860B}"/>
              </a:ext>
            </a:extLst>
          </p:cNvPr>
          <p:cNvSpPr/>
          <p:nvPr/>
        </p:nvSpPr>
        <p:spPr>
          <a:xfrm flipH="1" flipV="1">
            <a:off x="11655164" y="6219587"/>
            <a:ext cx="434776" cy="434776"/>
          </a:xfrm>
          <a:prstGeom prst="ellipse">
            <a:avLst/>
          </a:pr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4BD604-312F-43ED-9920-E3B2346B8917}"/>
              </a:ext>
            </a:extLst>
          </p:cNvPr>
          <p:cNvSpPr/>
          <p:nvPr/>
        </p:nvSpPr>
        <p:spPr>
          <a:xfrm>
            <a:off x="11601518" y="6323591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5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F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283A57B4-47B6-B5F2-80A0-53985626D359}"/>
              </a:ext>
            </a:extLst>
          </p:cNvPr>
          <p:cNvCxnSpPr>
            <a:cxnSpLocks/>
          </p:cNvCxnSpPr>
          <p:nvPr/>
        </p:nvCxnSpPr>
        <p:spPr>
          <a:xfrm flipH="1">
            <a:off x="7178040" y="934400"/>
            <a:ext cx="3702805" cy="5158610"/>
          </a:xfrm>
          <a:prstGeom prst="line">
            <a:avLst/>
          </a:prstGeom>
          <a:ln w="15240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13">
            <a:extLst>
              <a:ext uri="{FF2B5EF4-FFF2-40B4-BE49-F238E27FC236}">
                <a16:creationId xmlns:a16="http://schemas.microsoft.com/office/drawing/2014/main" id="{60D17CBD-2BD8-94E6-8732-8F29E8D79358}"/>
              </a:ext>
            </a:extLst>
          </p:cNvPr>
          <p:cNvSpPr/>
          <p:nvPr/>
        </p:nvSpPr>
        <p:spPr>
          <a:xfrm rot="16200000" flipH="1">
            <a:off x="8630971" y="5980891"/>
            <a:ext cx="425308" cy="366646"/>
          </a:xfrm>
          <a:prstGeom prst="triangle">
            <a:avLst/>
          </a:pr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15">
            <a:extLst>
              <a:ext uri="{FF2B5EF4-FFF2-40B4-BE49-F238E27FC236}">
                <a16:creationId xmlns:a16="http://schemas.microsoft.com/office/drawing/2014/main" id="{3BF4B91D-E78E-CE8D-3DA1-05404FA2DA74}"/>
              </a:ext>
            </a:extLst>
          </p:cNvPr>
          <p:cNvSpPr/>
          <p:nvPr/>
        </p:nvSpPr>
        <p:spPr>
          <a:xfrm rot="18007517" flipH="1">
            <a:off x="6455355" y="1278220"/>
            <a:ext cx="371310" cy="320096"/>
          </a:xfrm>
          <a:prstGeom prst="triangle">
            <a:avLst/>
          </a:prstGeom>
          <a:noFill/>
          <a:ln w="38100">
            <a:solidFill>
              <a:srgbClr val="CD3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191B03-E9C5-E7A9-7901-C11DF633D7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V="1">
            <a:off x="6649088" y="1350721"/>
            <a:ext cx="4391786" cy="439077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ACED53-3BF3-FEE3-44F5-7F14360C731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V="1">
            <a:off x="6341357" y="1048692"/>
            <a:ext cx="5005866" cy="4874908"/>
          </a:xfr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E77C11-5759-5D3F-32B8-A8426DDCF3A1}"/>
              </a:ext>
            </a:extLst>
          </p:cNvPr>
          <p:cNvGrpSpPr/>
          <p:nvPr/>
        </p:nvGrpSpPr>
        <p:grpSpPr>
          <a:xfrm>
            <a:off x="7737698" y="2440183"/>
            <a:ext cx="2211854" cy="2211854"/>
            <a:chOff x="7714184" y="2468514"/>
            <a:chExt cx="2211854" cy="2211854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CD477E4-0A10-D8D9-2863-8A271F133FEA}"/>
                </a:ext>
              </a:extLst>
            </p:cNvPr>
            <p:cNvSpPr/>
            <p:nvPr/>
          </p:nvSpPr>
          <p:spPr>
            <a:xfrm>
              <a:off x="7714184" y="2468514"/>
              <a:ext cx="2211854" cy="22118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D692A7C-F8AF-B378-6C2A-D707BEC94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5736" y="3054043"/>
              <a:ext cx="1689100" cy="980378"/>
            </a:xfrm>
            <a:prstGeom prst="rect">
              <a:avLst/>
            </a:prstGeom>
          </p:spPr>
        </p:pic>
      </p:grpSp>
      <p:sp>
        <p:nvSpPr>
          <p:cNvPr id="32" name="object 8">
            <a:extLst>
              <a:ext uri="{FF2B5EF4-FFF2-40B4-BE49-F238E27FC236}">
                <a16:creationId xmlns:a16="http://schemas.microsoft.com/office/drawing/2014/main" id="{8CCD7D73-8642-8319-3778-71D76F480534}"/>
              </a:ext>
            </a:extLst>
          </p:cNvPr>
          <p:cNvSpPr txBox="1">
            <a:spLocks/>
          </p:cNvSpPr>
          <p:nvPr/>
        </p:nvSpPr>
        <p:spPr>
          <a:xfrm>
            <a:off x="1059484" y="417190"/>
            <a:ext cx="7513955" cy="1231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508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 ВНИМАНИЕ!</a:t>
            </a: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D8077C15-8E65-07DF-BF82-6D5A494790A9}"/>
              </a:ext>
            </a:extLst>
          </p:cNvPr>
          <p:cNvSpPr txBox="1"/>
          <p:nvPr/>
        </p:nvSpPr>
        <p:spPr>
          <a:xfrm>
            <a:off x="1968850" y="5946789"/>
            <a:ext cx="2427370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2861" marR="0" lvl="0" indent="0" algn="l" defTabSz="685800" rtl="0" eaLnBrk="1" fontAlgn="auto" latinLnBrk="0" hangingPunct="1">
              <a:lnSpc>
                <a:spcPct val="100000"/>
              </a:lnSpc>
              <a:spcBef>
                <a:spcPts val="10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3842</a:t>
            </a:r>
            <a:r>
              <a:rPr kumimoji="0" sz="2000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59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object 25">
            <a:extLst>
              <a:ext uri="{FF2B5EF4-FFF2-40B4-BE49-F238E27FC236}">
                <a16:creationId xmlns:a16="http://schemas.microsoft.com/office/drawing/2014/main" id="{B0243A01-2A20-B594-73D2-33E810C58F40}"/>
              </a:ext>
            </a:extLst>
          </p:cNvPr>
          <p:cNvSpPr/>
          <p:nvPr/>
        </p:nvSpPr>
        <p:spPr>
          <a:xfrm>
            <a:off x="1074738" y="2060841"/>
            <a:ext cx="1408100" cy="140810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8E566C0A-5A85-5096-C0DA-FF599E8CA6EB}"/>
              </a:ext>
            </a:extLst>
          </p:cNvPr>
          <p:cNvSpPr/>
          <p:nvPr/>
        </p:nvSpPr>
        <p:spPr>
          <a:xfrm>
            <a:off x="1081517" y="3998107"/>
            <a:ext cx="715595" cy="7155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Дуга 35">
            <a:extLst>
              <a:ext uri="{FF2B5EF4-FFF2-40B4-BE49-F238E27FC236}">
                <a16:creationId xmlns:a16="http://schemas.microsoft.com/office/drawing/2014/main" id="{906C5F24-4FE0-BB2B-E3C1-908CA4760B4C}"/>
              </a:ext>
            </a:extLst>
          </p:cNvPr>
          <p:cNvSpPr/>
          <p:nvPr/>
        </p:nvSpPr>
        <p:spPr>
          <a:xfrm>
            <a:off x="2078944" y="2780640"/>
            <a:ext cx="1004848" cy="1004848"/>
          </a:xfrm>
          <a:prstGeom prst="arc">
            <a:avLst>
              <a:gd name="adj1" fmla="val 803864"/>
              <a:gd name="adj2" fmla="val 8579134"/>
            </a:avLst>
          </a:prstGeom>
          <a:ln w="12700">
            <a:solidFill>
              <a:srgbClr val="CD3C3C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DC5191F0-15AA-963E-A932-CC6A1174BAF7}"/>
              </a:ext>
            </a:extLst>
          </p:cNvPr>
          <p:cNvSpPr/>
          <p:nvPr/>
        </p:nvSpPr>
        <p:spPr>
          <a:xfrm>
            <a:off x="1074738" y="5729939"/>
            <a:ext cx="715595" cy="7155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A36E8407-D029-CFC1-A6AA-73B7B1C2AC85}"/>
              </a:ext>
            </a:extLst>
          </p:cNvPr>
          <p:cNvSpPr/>
          <p:nvPr/>
        </p:nvSpPr>
        <p:spPr>
          <a:xfrm>
            <a:off x="1081517" y="4853675"/>
            <a:ext cx="715595" cy="7155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278217D-4F90-5444-A724-2F6C4F137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0778" y="4984202"/>
            <a:ext cx="466670" cy="466670"/>
          </a:xfrm>
          <a:prstGeom prst="rect">
            <a:avLst/>
          </a:prstGeom>
        </p:spPr>
      </p:pic>
      <p:sp>
        <p:nvSpPr>
          <p:cNvPr id="40" name="object 10">
            <a:extLst>
              <a:ext uri="{FF2B5EF4-FFF2-40B4-BE49-F238E27FC236}">
                <a16:creationId xmlns:a16="http://schemas.microsoft.com/office/drawing/2014/main" id="{543BF1C5-F100-22DF-75DA-4BA9B79A491B}"/>
              </a:ext>
            </a:extLst>
          </p:cNvPr>
          <p:cNvSpPr txBox="1"/>
          <p:nvPr/>
        </p:nvSpPr>
        <p:spPr>
          <a:xfrm>
            <a:off x="1967870" y="4992081"/>
            <a:ext cx="1408100" cy="37593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241" marR="3810" lvl="0" indent="-16193" algn="l" defTabSz="685800" rtl="0" eaLnBrk="1" fontAlgn="auto" latinLnBrk="0" hangingPunct="1">
              <a:lnSpc>
                <a:spcPct val="1303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>
                <a:tab pos="96393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ноц42.рф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751A247E-64BD-44DB-858A-41A82D383A0F}"/>
              </a:ext>
            </a:extLst>
          </p:cNvPr>
          <p:cNvSpPr txBox="1"/>
          <p:nvPr/>
        </p:nvSpPr>
        <p:spPr>
          <a:xfrm>
            <a:off x="1967870" y="4124594"/>
            <a:ext cx="2174217" cy="37593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241" marR="3810" lvl="0" indent="-16193" algn="l" defTabSz="685800" rtl="0" eaLnBrk="1" fontAlgn="auto" latinLnBrk="0" hangingPunct="1">
              <a:lnSpc>
                <a:spcPct val="1303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>
                <a:tab pos="963930" algn="l"/>
              </a:tabLst>
              <a:defRPr/>
            </a:pPr>
            <a:r>
              <a:rPr kumimoji="0" lang="en-US" sz="2000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nots@nots42.ru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69C35D7-E5E0-8EBF-2962-38D3533F6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8467" y="4153796"/>
            <a:ext cx="364593" cy="36459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249175-F72B-8599-2BCF-17E9514994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47775" y="5920208"/>
            <a:ext cx="358685" cy="358685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25B5F67-AC55-C083-E425-3207EF614197}"/>
              </a:ext>
            </a:extLst>
          </p:cNvPr>
          <p:cNvSpPr/>
          <p:nvPr/>
        </p:nvSpPr>
        <p:spPr>
          <a:xfrm>
            <a:off x="2824702" y="2919664"/>
            <a:ext cx="1654864" cy="417896"/>
          </a:xfrm>
          <a:prstGeom prst="rect">
            <a:avLst/>
          </a:pr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bject 5">
            <a:extLst>
              <a:ext uri="{FF2B5EF4-FFF2-40B4-BE49-F238E27FC236}">
                <a16:creationId xmlns:a16="http://schemas.microsoft.com/office/drawing/2014/main" id="{B9F51B9D-D088-8DDE-18DF-B8A4DE43957C}"/>
              </a:ext>
            </a:extLst>
          </p:cNvPr>
          <p:cNvSpPr txBox="1"/>
          <p:nvPr/>
        </p:nvSpPr>
        <p:spPr>
          <a:xfrm>
            <a:off x="2877468" y="2202629"/>
            <a:ext cx="4216048" cy="11176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БОЛЬШЕ</a:t>
            </a:r>
            <a:r>
              <a:rPr kumimoji="0" sz="2400" b="1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ru-RU" sz="2400" b="1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ИНФОРМАЦИИ 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</a:t>
            </a:r>
            <a:r>
              <a:rPr kumimoji="0" sz="24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САЙТЕ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87CF279-6CE9-B23B-1563-7A724FF957F6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5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10">
            <a:extLst>
              <a:ext uri="{FF2B5EF4-FFF2-40B4-BE49-F238E27FC236}">
                <a16:creationId xmlns:a16="http://schemas.microsoft.com/office/drawing/2014/main" id="{97871A95-283F-4F02-87A2-B4484703C73F}"/>
              </a:ext>
            </a:extLst>
          </p:cNvPr>
          <p:cNvSpPr/>
          <p:nvPr/>
        </p:nvSpPr>
        <p:spPr>
          <a:xfrm>
            <a:off x="0" y="6624922"/>
            <a:ext cx="12192000" cy="0"/>
          </a:xfrm>
          <a:custGeom>
            <a:avLst/>
            <a:gdLst/>
            <a:ahLst/>
            <a:cxnLst/>
            <a:rect l="l" t="t" r="r" b="b"/>
            <a:pathLst>
              <a:path w="16256000">
                <a:moveTo>
                  <a:pt x="0" y="0"/>
                </a:moveTo>
                <a:lnTo>
                  <a:pt x="16256000" y="0"/>
                </a:lnTo>
              </a:path>
            </a:pathLst>
          </a:custGeom>
          <a:ln w="50800"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3738985"/>
            <a:ext cx="12192000" cy="0"/>
          </a:xfrm>
          <a:custGeom>
            <a:avLst/>
            <a:gdLst/>
            <a:ahLst/>
            <a:cxnLst/>
            <a:rect l="l" t="t" r="r" b="b"/>
            <a:pathLst>
              <a:path w="16256000">
                <a:moveTo>
                  <a:pt x="0" y="0"/>
                </a:moveTo>
                <a:lnTo>
                  <a:pt x="16256000" y="0"/>
                </a:lnTo>
              </a:path>
            </a:pathLst>
          </a:custGeom>
          <a:ln w="50800"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9408" y="3629320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24003" y="3629320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28734" y="3629320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76761" y="3629320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70" y="282080"/>
                </a:lnTo>
                <a:lnTo>
                  <a:pt x="230199" y="261535"/>
                </a:lnTo>
                <a:lnTo>
                  <a:pt x="261530" y="230208"/>
                </a:lnTo>
                <a:lnTo>
                  <a:pt x="282078" y="190482"/>
                </a:lnTo>
                <a:lnTo>
                  <a:pt x="289458" y="144741"/>
                </a:lnTo>
                <a:lnTo>
                  <a:pt x="282078" y="98994"/>
                </a:lnTo>
                <a:lnTo>
                  <a:pt x="261530" y="59261"/>
                </a:lnTo>
                <a:lnTo>
                  <a:pt x="230199" y="27928"/>
                </a:lnTo>
                <a:lnTo>
                  <a:pt x="190470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15643" y="3629320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29" y="0"/>
                </a:moveTo>
                <a:lnTo>
                  <a:pt x="98982" y="7379"/>
                </a:lnTo>
                <a:lnTo>
                  <a:pt x="59253" y="27928"/>
                </a:lnTo>
                <a:lnTo>
                  <a:pt x="27923" y="59261"/>
                </a:lnTo>
                <a:lnTo>
                  <a:pt x="7378" y="98994"/>
                </a:lnTo>
                <a:lnTo>
                  <a:pt x="0" y="144741"/>
                </a:lnTo>
                <a:lnTo>
                  <a:pt x="7378" y="190482"/>
                </a:lnTo>
                <a:lnTo>
                  <a:pt x="27923" y="230208"/>
                </a:lnTo>
                <a:lnTo>
                  <a:pt x="59253" y="261535"/>
                </a:lnTo>
                <a:lnTo>
                  <a:pt x="98982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13382" y="3629320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29" y="0"/>
                </a:moveTo>
                <a:lnTo>
                  <a:pt x="98982" y="7379"/>
                </a:lnTo>
                <a:lnTo>
                  <a:pt x="59253" y="27928"/>
                </a:lnTo>
                <a:lnTo>
                  <a:pt x="27923" y="59261"/>
                </a:lnTo>
                <a:lnTo>
                  <a:pt x="7378" y="98994"/>
                </a:lnTo>
                <a:lnTo>
                  <a:pt x="0" y="144741"/>
                </a:lnTo>
                <a:lnTo>
                  <a:pt x="7378" y="190482"/>
                </a:lnTo>
                <a:lnTo>
                  <a:pt x="27923" y="230208"/>
                </a:lnTo>
                <a:lnTo>
                  <a:pt x="59253" y="261535"/>
                </a:lnTo>
                <a:lnTo>
                  <a:pt x="98982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149453" y="3629320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29" y="0"/>
                </a:moveTo>
                <a:lnTo>
                  <a:pt x="98982" y="7379"/>
                </a:lnTo>
                <a:lnTo>
                  <a:pt x="59253" y="27928"/>
                </a:lnTo>
                <a:lnTo>
                  <a:pt x="27923" y="59261"/>
                </a:lnTo>
                <a:lnTo>
                  <a:pt x="7378" y="98994"/>
                </a:lnTo>
                <a:lnTo>
                  <a:pt x="0" y="144741"/>
                </a:lnTo>
                <a:lnTo>
                  <a:pt x="7378" y="190482"/>
                </a:lnTo>
                <a:lnTo>
                  <a:pt x="27923" y="230208"/>
                </a:lnTo>
                <a:lnTo>
                  <a:pt x="59253" y="261535"/>
                </a:lnTo>
                <a:lnTo>
                  <a:pt x="98982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5375031"/>
            <a:ext cx="12192000" cy="0"/>
          </a:xfrm>
          <a:custGeom>
            <a:avLst/>
            <a:gdLst/>
            <a:ahLst/>
            <a:cxnLst/>
            <a:rect l="l" t="t" r="r" b="b"/>
            <a:pathLst>
              <a:path w="16256000">
                <a:moveTo>
                  <a:pt x="0" y="0"/>
                </a:moveTo>
                <a:lnTo>
                  <a:pt x="16256000" y="0"/>
                </a:lnTo>
              </a:path>
            </a:pathLst>
          </a:custGeom>
          <a:ln w="50800"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03418" y="5265365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46977" y="5265365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496823" y="5265365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729" y="0"/>
                </a:moveTo>
                <a:lnTo>
                  <a:pt x="98982" y="7379"/>
                </a:lnTo>
                <a:lnTo>
                  <a:pt x="59253" y="27928"/>
                </a:lnTo>
                <a:lnTo>
                  <a:pt x="27923" y="59261"/>
                </a:lnTo>
                <a:lnTo>
                  <a:pt x="7378" y="98994"/>
                </a:lnTo>
                <a:lnTo>
                  <a:pt x="0" y="144741"/>
                </a:lnTo>
                <a:lnTo>
                  <a:pt x="7378" y="190482"/>
                </a:lnTo>
                <a:lnTo>
                  <a:pt x="27923" y="230208"/>
                </a:lnTo>
                <a:lnTo>
                  <a:pt x="59253" y="261535"/>
                </a:lnTo>
                <a:lnTo>
                  <a:pt x="98982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08909" y="5265365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729" y="0"/>
                </a:moveTo>
                <a:lnTo>
                  <a:pt x="98982" y="7379"/>
                </a:lnTo>
                <a:lnTo>
                  <a:pt x="59253" y="27928"/>
                </a:lnTo>
                <a:lnTo>
                  <a:pt x="27923" y="59261"/>
                </a:lnTo>
                <a:lnTo>
                  <a:pt x="7378" y="98994"/>
                </a:lnTo>
                <a:lnTo>
                  <a:pt x="0" y="144741"/>
                </a:lnTo>
                <a:lnTo>
                  <a:pt x="7378" y="190482"/>
                </a:lnTo>
                <a:lnTo>
                  <a:pt x="27923" y="230208"/>
                </a:lnTo>
                <a:lnTo>
                  <a:pt x="59253" y="261535"/>
                </a:lnTo>
                <a:lnTo>
                  <a:pt x="98982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015651" y="5265365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729" y="0"/>
                </a:moveTo>
                <a:lnTo>
                  <a:pt x="98982" y="7379"/>
                </a:lnTo>
                <a:lnTo>
                  <a:pt x="59253" y="27928"/>
                </a:lnTo>
                <a:lnTo>
                  <a:pt x="27923" y="59261"/>
                </a:lnTo>
                <a:lnTo>
                  <a:pt x="7378" y="98994"/>
                </a:lnTo>
                <a:lnTo>
                  <a:pt x="0" y="144741"/>
                </a:lnTo>
                <a:lnTo>
                  <a:pt x="7378" y="190482"/>
                </a:lnTo>
                <a:lnTo>
                  <a:pt x="27923" y="230208"/>
                </a:lnTo>
                <a:lnTo>
                  <a:pt x="59253" y="261535"/>
                </a:lnTo>
                <a:lnTo>
                  <a:pt x="98982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718511" y="4387368"/>
            <a:ext cx="750515" cy="75216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20100" y="5720767"/>
            <a:ext cx="1275360" cy="72124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66853" y="2740364"/>
            <a:ext cx="920005" cy="74976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629585" y="2748679"/>
            <a:ext cx="607031" cy="75492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1411" y="2704785"/>
            <a:ext cx="833165" cy="81253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63965" y="2864339"/>
            <a:ext cx="1147865" cy="671943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572518" y="2850915"/>
            <a:ext cx="1604000" cy="569824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42112" y="849997"/>
            <a:ext cx="655048" cy="868848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261102" y="961455"/>
            <a:ext cx="1194552" cy="703266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75" y="1"/>
            <a:ext cx="3738137" cy="3756299"/>
          </a:xfrm>
          <a:custGeom>
            <a:avLst/>
            <a:gdLst/>
            <a:ahLst/>
            <a:cxnLst/>
            <a:rect l="l" t="t" r="r" b="b"/>
            <a:pathLst>
              <a:path w="5750560" h="5778500">
                <a:moveTo>
                  <a:pt x="5750521" y="0"/>
                </a:moveTo>
                <a:lnTo>
                  <a:pt x="0" y="0"/>
                </a:lnTo>
                <a:lnTo>
                  <a:pt x="0" y="5778500"/>
                </a:lnTo>
                <a:lnTo>
                  <a:pt x="1475879" y="3347554"/>
                </a:lnTo>
                <a:lnTo>
                  <a:pt x="3717950" y="3347554"/>
                </a:lnTo>
                <a:lnTo>
                  <a:pt x="5750521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281830" y="381867"/>
            <a:ext cx="2682134" cy="748282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2400" spc="-4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УЧАСТНИКИ  </a:t>
            </a:r>
            <a:r>
              <a:rPr sz="2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НОЦ</a:t>
            </a:r>
            <a:r>
              <a:rPr sz="2400" spc="-7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2400" spc="-4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«КУЗБАСС»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475482" y="171213"/>
            <a:ext cx="1232059" cy="642003"/>
          </a:xfrm>
          <a:prstGeom prst="rect">
            <a:avLst/>
          </a:prstGeom>
        </p:spPr>
        <p:txBody>
          <a:bodyPr vert="horz" wrap="square" lIns="0" tIns="26194" rIns="0" bIns="0" rtlCol="0">
            <a:spAutoFit/>
          </a:bodyPr>
          <a:lstStyle/>
          <a:p>
            <a:pPr marL="9525" marR="3810" algn="just" defTabSz="914378">
              <a:lnSpc>
                <a:spcPts val="1620"/>
              </a:lnSpc>
              <a:spcBef>
                <a:spcPts val="206"/>
              </a:spcBef>
              <a:defRPr/>
            </a:pPr>
            <a:r>
              <a:rPr sz="1425" b="1" dirty="0">
                <a:solidFill>
                  <a:srgbClr val="050F37"/>
                </a:solidFill>
                <a:latin typeface="Open Sans Semibold"/>
                <a:cs typeface="Open Sans Semibold"/>
              </a:rPr>
              <a:t>ИНИЦИАТОР  </a:t>
            </a:r>
            <a:r>
              <a:rPr sz="1425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РАЗРАБОТКИ  </a:t>
            </a:r>
            <a:r>
              <a:rPr sz="1425" b="1" dirty="0">
                <a:solidFill>
                  <a:srgbClr val="050F37"/>
                </a:solidFill>
                <a:latin typeface="Open Sans Semibold"/>
                <a:cs typeface="Open Sans Semibold"/>
              </a:rPr>
              <a:t>ПРОГРАММЫ</a:t>
            </a:r>
            <a:endParaRPr sz="1425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63965" y="2145553"/>
            <a:ext cx="9251156" cy="22554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914378">
              <a:spcBef>
                <a:spcPts val="79"/>
              </a:spcBef>
              <a:defRPr/>
            </a:pPr>
            <a:r>
              <a:rPr sz="140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ВЕДУЩИЕ ОБРАЗОВАТЕЛЬНЫЕ ОРГАНИЗАЦИИ ВЫСШЕГО ОБРАЗОВАНИЯ </a:t>
            </a:r>
            <a:r>
              <a:rPr sz="1400" b="1" dirty="0">
                <a:solidFill>
                  <a:srgbClr val="050F37"/>
                </a:solidFill>
                <a:latin typeface="Open Sans Semibold"/>
                <a:cs typeface="Open Sans Semibold"/>
              </a:rPr>
              <a:t>И НАУЧНЫЕ</a:t>
            </a:r>
            <a:r>
              <a:rPr sz="1400" b="1" spc="127" dirty="0">
                <a:solidFill>
                  <a:srgbClr val="050F37"/>
                </a:solidFill>
                <a:latin typeface="Open Sans Semibold"/>
                <a:cs typeface="Open Sans Semibold"/>
              </a:rPr>
              <a:t> </a:t>
            </a:r>
            <a:r>
              <a:rPr sz="1400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ОРГАНИЗАЦИИ</a:t>
            </a:r>
            <a:endParaRPr sz="1400"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24482" y="4098293"/>
            <a:ext cx="4705826" cy="22938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914378">
              <a:spcBef>
                <a:spcPts val="79"/>
              </a:spcBef>
              <a:defRPr/>
            </a:pPr>
            <a:r>
              <a:rPr sz="1425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ОРГАНИЗАЦИИ РЕАЛЬНОГО </a:t>
            </a:r>
            <a:r>
              <a:rPr sz="1425" b="1" dirty="0">
                <a:solidFill>
                  <a:srgbClr val="050F37"/>
                </a:solidFill>
                <a:latin typeface="Open Sans Semibold"/>
                <a:cs typeface="Open Sans Semibold"/>
              </a:rPr>
              <a:t>СЕКТОРА</a:t>
            </a:r>
            <a:r>
              <a:rPr sz="1425" b="1" spc="26" dirty="0">
                <a:solidFill>
                  <a:srgbClr val="050F37"/>
                </a:solidFill>
                <a:latin typeface="Open Sans Semibold"/>
                <a:cs typeface="Open Sans Semibold"/>
              </a:rPr>
              <a:t> </a:t>
            </a:r>
            <a:r>
              <a:rPr sz="1425" b="1" dirty="0">
                <a:solidFill>
                  <a:srgbClr val="050F37"/>
                </a:solidFill>
                <a:latin typeface="Open Sans Semibold"/>
                <a:cs typeface="Open Sans Semibold"/>
              </a:rPr>
              <a:t>ЭКОНОМИКИ</a:t>
            </a:r>
            <a:endParaRPr sz="1425"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308134" y="239251"/>
            <a:ext cx="1486548" cy="436819"/>
          </a:xfrm>
          <a:prstGeom prst="rect">
            <a:avLst/>
          </a:prstGeom>
        </p:spPr>
        <p:txBody>
          <a:bodyPr vert="horz" wrap="square" lIns="0" tIns="26194" rIns="0" bIns="0" rtlCol="0">
            <a:spAutoFit/>
          </a:bodyPr>
          <a:lstStyle/>
          <a:p>
            <a:pPr marL="9525" marR="3810" defTabSz="914378">
              <a:lnSpc>
                <a:spcPts val="1620"/>
              </a:lnSpc>
              <a:spcBef>
                <a:spcPts val="206"/>
              </a:spcBef>
              <a:defRPr/>
            </a:pPr>
            <a:r>
              <a:rPr sz="1425" b="1" dirty="0">
                <a:solidFill>
                  <a:srgbClr val="050F37"/>
                </a:solidFill>
                <a:latin typeface="Open Sans Semibold"/>
                <a:cs typeface="Open Sans Semibold"/>
              </a:rPr>
              <a:t>ПОЛУЧАТЕЛЬ  </a:t>
            </a:r>
            <a:r>
              <a:rPr sz="1425" b="1" spc="-4" dirty="0">
                <a:solidFill>
                  <a:srgbClr val="050F37"/>
                </a:solidFill>
                <a:latin typeface="Open Sans Semibold"/>
                <a:cs typeface="Open Sans Semibold"/>
              </a:rPr>
              <a:t>ГРАНТА</a:t>
            </a:r>
            <a:endParaRPr sz="1425"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39908" y="1058296"/>
            <a:ext cx="1727687" cy="436819"/>
          </a:xfrm>
          <a:prstGeom prst="rect">
            <a:avLst/>
          </a:prstGeom>
        </p:spPr>
        <p:txBody>
          <a:bodyPr vert="horz" wrap="square" lIns="0" tIns="26194" rIns="0" bIns="0" rtlCol="0">
            <a:spAutoFit/>
          </a:bodyPr>
          <a:lstStyle/>
          <a:p>
            <a:pPr marL="9525" marR="3810" defTabSz="914378">
              <a:lnSpc>
                <a:spcPts val="1620"/>
              </a:lnSpc>
              <a:spcBef>
                <a:spcPts val="206"/>
              </a:spcBef>
              <a:defRPr/>
            </a:pPr>
            <a:r>
              <a:rPr sz="1425" dirty="0">
                <a:solidFill>
                  <a:srgbClr val="050F37"/>
                </a:solidFill>
                <a:latin typeface="Open Sans"/>
                <a:cs typeface="Open Sans"/>
              </a:rPr>
              <a:t>Кемеровская  область –  Кузбасс</a:t>
            </a:r>
            <a:endParaRPr sz="1425" dirty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616629" y="936807"/>
            <a:ext cx="0" cy="773430"/>
          </a:xfrm>
          <a:custGeom>
            <a:avLst/>
            <a:gdLst/>
            <a:ahLst/>
            <a:cxnLst/>
            <a:rect l="l" t="t" r="r" b="b"/>
            <a:pathLst>
              <a:path h="1031239">
                <a:moveTo>
                  <a:pt x="0" y="0"/>
                </a:moveTo>
                <a:lnTo>
                  <a:pt x="0" y="1031087"/>
                </a:lnTo>
              </a:path>
            </a:pathLst>
          </a:custGeom>
          <a:ln w="40436">
            <a:solidFill>
              <a:srgbClr val="050F37"/>
            </a:solidFill>
          </a:ln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713993" y="939565"/>
            <a:ext cx="1560195" cy="642003"/>
          </a:xfrm>
          <a:prstGeom prst="rect">
            <a:avLst/>
          </a:prstGeom>
        </p:spPr>
        <p:txBody>
          <a:bodyPr vert="horz" wrap="square" lIns="0" tIns="26194" rIns="0" bIns="0" rtlCol="0">
            <a:spAutoFit/>
          </a:bodyPr>
          <a:lstStyle/>
          <a:p>
            <a:pPr marL="9525" marR="3810" defTabSz="914378">
              <a:lnSpc>
                <a:spcPts val="1620"/>
              </a:lnSpc>
              <a:spcBef>
                <a:spcPts val="206"/>
              </a:spcBef>
              <a:defRPr/>
            </a:pPr>
            <a:r>
              <a:rPr sz="1425" dirty="0">
                <a:solidFill>
                  <a:srgbClr val="050F37"/>
                </a:solidFill>
                <a:latin typeface="Open Sans"/>
                <a:cs typeface="Open Sans"/>
              </a:rPr>
              <a:t>Кемеровский  </a:t>
            </a:r>
            <a:r>
              <a:rPr sz="1425" spc="-4" dirty="0">
                <a:solidFill>
                  <a:srgbClr val="050F37"/>
                </a:solidFill>
                <a:latin typeface="Open Sans"/>
                <a:cs typeface="Open Sans"/>
              </a:rPr>
              <a:t>государственный  </a:t>
            </a:r>
            <a:r>
              <a:rPr sz="1425" dirty="0">
                <a:solidFill>
                  <a:srgbClr val="050F37"/>
                </a:solidFill>
                <a:latin typeface="Open Sans"/>
                <a:cs typeface="Open Sans"/>
              </a:rPr>
              <a:t>университет</a:t>
            </a:r>
            <a:endParaRPr sz="1425" dirty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590810" y="924101"/>
            <a:ext cx="0" cy="773430"/>
          </a:xfrm>
          <a:custGeom>
            <a:avLst/>
            <a:gdLst/>
            <a:ahLst/>
            <a:cxnLst/>
            <a:rect l="l" t="t" r="r" b="b"/>
            <a:pathLst>
              <a:path h="1031239">
                <a:moveTo>
                  <a:pt x="0" y="0"/>
                </a:moveTo>
                <a:lnTo>
                  <a:pt x="0" y="1031087"/>
                </a:lnTo>
              </a:path>
            </a:pathLst>
          </a:custGeom>
          <a:ln w="40436">
            <a:solidFill>
              <a:srgbClr val="050F37"/>
            </a:solidFill>
          </a:ln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40641DE-FBFD-424A-AE45-3D4B4CA5816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015" y="2825672"/>
            <a:ext cx="834654" cy="68747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AE744DF-21D3-4ADA-AA19-1145364C033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598" y="4350177"/>
            <a:ext cx="1278425" cy="79350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26074D0-B171-4CEA-8CC9-A845BEF54DC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32" y="4552034"/>
            <a:ext cx="1604373" cy="58702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AA43A1C-3F53-4B46-9570-749B6BBFBFA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751" y="2736169"/>
            <a:ext cx="812387" cy="74976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482E5D2-5AB9-4327-BEA5-EDE2F8FB842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481" y="4752910"/>
            <a:ext cx="1684026" cy="29009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C22AEA8-B230-48BF-A79C-E30BFD9868C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078" y="4672078"/>
            <a:ext cx="1746940" cy="44387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34F53BD-8357-4D61-9856-4ACFE0BAA03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017" y="2590292"/>
            <a:ext cx="757620" cy="9672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E05633F-169D-49C0-AD30-251515E673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231" y="2617266"/>
            <a:ext cx="808689" cy="958051"/>
          </a:xfrm>
          <a:prstGeom prst="rect">
            <a:avLst/>
          </a:prstGeom>
        </p:spPr>
      </p:pic>
      <p:sp>
        <p:nvSpPr>
          <p:cNvPr id="55" name="object 9">
            <a:extLst>
              <a:ext uri="{FF2B5EF4-FFF2-40B4-BE49-F238E27FC236}">
                <a16:creationId xmlns:a16="http://schemas.microsoft.com/office/drawing/2014/main" id="{A402A120-CA46-43E5-8841-F5E9A29994BB}"/>
              </a:ext>
            </a:extLst>
          </p:cNvPr>
          <p:cNvSpPr/>
          <p:nvPr/>
        </p:nvSpPr>
        <p:spPr>
          <a:xfrm>
            <a:off x="11349989" y="3629320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29" y="0"/>
                </a:moveTo>
                <a:lnTo>
                  <a:pt x="98982" y="7379"/>
                </a:lnTo>
                <a:lnTo>
                  <a:pt x="59253" y="27928"/>
                </a:lnTo>
                <a:lnTo>
                  <a:pt x="27923" y="59261"/>
                </a:lnTo>
                <a:lnTo>
                  <a:pt x="7378" y="98994"/>
                </a:lnTo>
                <a:lnTo>
                  <a:pt x="0" y="144741"/>
                </a:lnTo>
                <a:lnTo>
                  <a:pt x="7378" y="190482"/>
                </a:lnTo>
                <a:lnTo>
                  <a:pt x="27923" y="230208"/>
                </a:lnTo>
                <a:lnTo>
                  <a:pt x="59253" y="261535"/>
                </a:lnTo>
                <a:lnTo>
                  <a:pt x="98982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object 9">
            <a:extLst>
              <a:ext uri="{FF2B5EF4-FFF2-40B4-BE49-F238E27FC236}">
                <a16:creationId xmlns:a16="http://schemas.microsoft.com/office/drawing/2014/main" id="{2CD0A45F-55E8-44E2-875E-8D55579D8356}"/>
              </a:ext>
            </a:extLst>
          </p:cNvPr>
          <p:cNvSpPr/>
          <p:nvPr/>
        </p:nvSpPr>
        <p:spPr>
          <a:xfrm>
            <a:off x="8801359" y="3629320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29" y="0"/>
                </a:moveTo>
                <a:lnTo>
                  <a:pt x="98982" y="7379"/>
                </a:lnTo>
                <a:lnTo>
                  <a:pt x="59253" y="27928"/>
                </a:lnTo>
                <a:lnTo>
                  <a:pt x="27923" y="59261"/>
                </a:lnTo>
                <a:lnTo>
                  <a:pt x="7378" y="98994"/>
                </a:lnTo>
                <a:lnTo>
                  <a:pt x="0" y="144741"/>
                </a:lnTo>
                <a:lnTo>
                  <a:pt x="7378" y="190482"/>
                </a:lnTo>
                <a:lnTo>
                  <a:pt x="27923" y="230208"/>
                </a:lnTo>
                <a:lnTo>
                  <a:pt x="59253" y="261535"/>
                </a:lnTo>
                <a:lnTo>
                  <a:pt x="98982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FCAA20-7120-41B9-8635-44CCB7CEF6F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18" y="5720261"/>
            <a:ext cx="979197" cy="626889"/>
          </a:xfrm>
          <a:prstGeom prst="rect">
            <a:avLst/>
          </a:prstGeom>
        </p:spPr>
      </p:pic>
      <p:sp>
        <p:nvSpPr>
          <p:cNvPr id="59" name="object 15">
            <a:extLst>
              <a:ext uri="{FF2B5EF4-FFF2-40B4-BE49-F238E27FC236}">
                <a16:creationId xmlns:a16="http://schemas.microsoft.com/office/drawing/2014/main" id="{03543E4A-904D-48E9-B570-51C174E11D4C}"/>
              </a:ext>
            </a:extLst>
          </p:cNvPr>
          <p:cNvSpPr/>
          <p:nvPr/>
        </p:nvSpPr>
        <p:spPr>
          <a:xfrm>
            <a:off x="7402725" y="5265365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729" y="0"/>
                </a:moveTo>
                <a:lnTo>
                  <a:pt x="98982" y="7379"/>
                </a:lnTo>
                <a:lnTo>
                  <a:pt x="59253" y="27928"/>
                </a:lnTo>
                <a:lnTo>
                  <a:pt x="27923" y="59261"/>
                </a:lnTo>
                <a:lnTo>
                  <a:pt x="7378" y="98994"/>
                </a:lnTo>
                <a:lnTo>
                  <a:pt x="0" y="144741"/>
                </a:lnTo>
                <a:lnTo>
                  <a:pt x="7378" y="190482"/>
                </a:lnTo>
                <a:lnTo>
                  <a:pt x="27923" y="230208"/>
                </a:lnTo>
                <a:lnTo>
                  <a:pt x="59253" y="261535"/>
                </a:lnTo>
                <a:lnTo>
                  <a:pt x="98982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7B6AF3-C50F-46BA-8CBE-1315BA34F8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427" y="5963726"/>
            <a:ext cx="2293363" cy="35586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DC1FDC5-7647-4234-8EBC-E83FCA71A47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179" y="5706811"/>
            <a:ext cx="837273" cy="72689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2191C6F-333D-40FD-94DC-0818209A0ED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244" y="5990688"/>
            <a:ext cx="1275645" cy="33546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6A07514-1882-4AF4-A819-365811E3AA6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388" y="5842929"/>
            <a:ext cx="1486935" cy="612398"/>
          </a:xfrm>
          <a:prstGeom prst="rect">
            <a:avLst/>
          </a:prstGeom>
        </p:spPr>
      </p:pic>
      <p:sp>
        <p:nvSpPr>
          <p:cNvPr id="71" name="object 11">
            <a:extLst>
              <a:ext uri="{FF2B5EF4-FFF2-40B4-BE49-F238E27FC236}">
                <a16:creationId xmlns:a16="http://schemas.microsoft.com/office/drawing/2014/main" id="{C8381000-1E58-4DEC-9597-1D2FB1261A0F}"/>
              </a:ext>
            </a:extLst>
          </p:cNvPr>
          <p:cNvSpPr/>
          <p:nvPr/>
        </p:nvSpPr>
        <p:spPr>
          <a:xfrm>
            <a:off x="2677696" y="6516122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object 11">
            <a:extLst>
              <a:ext uri="{FF2B5EF4-FFF2-40B4-BE49-F238E27FC236}">
                <a16:creationId xmlns:a16="http://schemas.microsoft.com/office/drawing/2014/main" id="{12FD799E-E6D9-4DE6-B0E9-D1EC8A0E3872}"/>
              </a:ext>
            </a:extLst>
          </p:cNvPr>
          <p:cNvSpPr/>
          <p:nvPr/>
        </p:nvSpPr>
        <p:spPr>
          <a:xfrm>
            <a:off x="4893931" y="6516122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object 11">
            <a:extLst>
              <a:ext uri="{FF2B5EF4-FFF2-40B4-BE49-F238E27FC236}">
                <a16:creationId xmlns:a16="http://schemas.microsoft.com/office/drawing/2014/main" id="{EA87B33E-A4CB-475C-9F2F-A2D780CA249F}"/>
              </a:ext>
            </a:extLst>
          </p:cNvPr>
          <p:cNvSpPr/>
          <p:nvPr/>
        </p:nvSpPr>
        <p:spPr>
          <a:xfrm>
            <a:off x="6882124" y="6516122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96967E9A-FCDB-437B-A7AB-C4D203B33436}"/>
              </a:ext>
            </a:extLst>
          </p:cNvPr>
          <p:cNvSpPr/>
          <p:nvPr/>
        </p:nvSpPr>
        <p:spPr>
          <a:xfrm>
            <a:off x="8446480" y="6516122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object 11">
            <a:extLst>
              <a:ext uri="{FF2B5EF4-FFF2-40B4-BE49-F238E27FC236}">
                <a16:creationId xmlns:a16="http://schemas.microsoft.com/office/drawing/2014/main" id="{46BE91C0-1B25-437E-892C-C051F1852B0A}"/>
              </a:ext>
            </a:extLst>
          </p:cNvPr>
          <p:cNvSpPr/>
          <p:nvPr/>
        </p:nvSpPr>
        <p:spPr>
          <a:xfrm>
            <a:off x="10336640" y="6516122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object 11">
            <a:extLst>
              <a:ext uri="{FF2B5EF4-FFF2-40B4-BE49-F238E27FC236}">
                <a16:creationId xmlns:a16="http://schemas.microsoft.com/office/drawing/2014/main" id="{F35CFA7D-017B-467B-BDB8-0BDE5EFCE6F4}"/>
              </a:ext>
            </a:extLst>
          </p:cNvPr>
          <p:cNvSpPr/>
          <p:nvPr/>
        </p:nvSpPr>
        <p:spPr>
          <a:xfrm>
            <a:off x="924831" y="6516122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729" y="0"/>
                </a:moveTo>
                <a:lnTo>
                  <a:pt x="98987" y="7379"/>
                </a:lnTo>
                <a:lnTo>
                  <a:pt x="59258" y="27928"/>
                </a:lnTo>
                <a:lnTo>
                  <a:pt x="27927" y="59261"/>
                </a:lnTo>
                <a:lnTo>
                  <a:pt x="7379" y="98994"/>
                </a:lnTo>
                <a:lnTo>
                  <a:pt x="0" y="144741"/>
                </a:lnTo>
                <a:lnTo>
                  <a:pt x="7379" y="190482"/>
                </a:lnTo>
                <a:lnTo>
                  <a:pt x="27927" y="230208"/>
                </a:lnTo>
                <a:lnTo>
                  <a:pt x="59258" y="261535"/>
                </a:lnTo>
                <a:lnTo>
                  <a:pt x="98987" y="282080"/>
                </a:lnTo>
                <a:lnTo>
                  <a:pt x="144729" y="289458"/>
                </a:lnTo>
                <a:lnTo>
                  <a:pt x="190469" y="282080"/>
                </a:lnTo>
                <a:lnTo>
                  <a:pt x="230195" y="261535"/>
                </a:lnTo>
                <a:lnTo>
                  <a:pt x="261522" y="230208"/>
                </a:lnTo>
                <a:lnTo>
                  <a:pt x="282067" y="190482"/>
                </a:lnTo>
                <a:lnTo>
                  <a:pt x="289445" y="144741"/>
                </a:lnTo>
                <a:lnTo>
                  <a:pt x="282067" y="98994"/>
                </a:lnTo>
                <a:lnTo>
                  <a:pt x="261522" y="59261"/>
                </a:lnTo>
                <a:lnTo>
                  <a:pt x="230195" y="27928"/>
                </a:lnTo>
                <a:lnTo>
                  <a:pt x="190469" y="7379"/>
                </a:lnTo>
                <a:lnTo>
                  <a:pt x="144729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914378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2677CAA-A99F-451A-A044-B72B2840D9F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45" y="4586762"/>
            <a:ext cx="970162" cy="532761"/>
          </a:xfrm>
          <a:prstGeom prst="rect">
            <a:avLst/>
          </a:prstGeom>
        </p:spPr>
      </p:pic>
      <p:sp>
        <p:nvSpPr>
          <p:cNvPr id="63" name="object 3">
            <a:extLst>
              <a:ext uri="{FF2B5EF4-FFF2-40B4-BE49-F238E27FC236}">
                <a16:creationId xmlns:a16="http://schemas.microsoft.com/office/drawing/2014/main" id="{0B57774E-6B67-411B-A6A0-3205A40DE7B2}"/>
              </a:ext>
            </a:extLst>
          </p:cNvPr>
          <p:cNvSpPr/>
          <p:nvPr/>
        </p:nvSpPr>
        <p:spPr>
          <a:xfrm>
            <a:off x="11578430" y="6436588"/>
            <a:ext cx="376238" cy="376238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250710" y="0"/>
                </a:moveTo>
                <a:lnTo>
                  <a:pt x="205650" y="4039"/>
                </a:lnTo>
                <a:lnTo>
                  <a:pt x="163238" y="15686"/>
                </a:lnTo>
                <a:lnTo>
                  <a:pt x="124181" y="34231"/>
                </a:lnTo>
                <a:lnTo>
                  <a:pt x="89189" y="58967"/>
                </a:lnTo>
                <a:lnTo>
                  <a:pt x="58970" y="89186"/>
                </a:lnTo>
                <a:lnTo>
                  <a:pt x="34234" y="124179"/>
                </a:lnTo>
                <a:lnTo>
                  <a:pt x="15687" y="163238"/>
                </a:lnTo>
                <a:lnTo>
                  <a:pt x="4039" y="205656"/>
                </a:lnTo>
                <a:lnTo>
                  <a:pt x="0" y="250723"/>
                </a:lnTo>
                <a:lnTo>
                  <a:pt x="4039" y="295786"/>
                </a:lnTo>
                <a:lnTo>
                  <a:pt x="15687" y="338199"/>
                </a:lnTo>
                <a:lnTo>
                  <a:pt x="34234" y="377254"/>
                </a:lnTo>
                <a:lnTo>
                  <a:pt x="58970" y="412244"/>
                </a:lnTo>
                <a:lnTo>
                  <a:pt x="89189" y="442459"/>
                </a:lnTo>
                <a:lnTo>
                  <a:pt x="124181" y="467193"/>
                </a:lnTo>
                <a:lnTo>
                  <a:pt x="163238" y="485736"/>
                </a:lnTo>
                <a:lnTo>
                  <a:pt x="205650" y="497382"/>
                </a:lnTo>
                <a:lnTo>
                  <a:pt x="250710" y="501421"/>
                </a:lnTo>
                <a:lnTo>
                  <a:pt x="295773" y="497382"/>
                </a:lnTo>
                <a:lnTo>
                  <a:pt x="338185" y="485736"/>
                </a:lnTo>
                <a:lnTo>
                  <a:pt x="377238" y="467193"/>
                </a:lnTo>
                <a:lnTo>
                  <a:pt x="412226" y="442459"/>
                </a:lnTo>
                <a:lnTo>
                  <a:pt x="442439" y="412244"/>
                </a:lnTo>
                <a:lnTo>
                  <a:pt x="467171" y="377254"/>
                </a:lnTo>
                <a:lnTo>
                  <a:pt x="485713" y="338199"/>
                </a:lnTo>
                <a:lnTo>
                  <a:pt x="497357" y="295786"/>
                </a:lnTo>
                <a:lnTo>
                  <a:pt x="501395" y="250723"/>
                </a:lnTo>
                <a:lnTo>
                  <a:pt x="497357" y="205656"/>
                </a:lnTo>
                <a:lnTo>
                  <a:pt x="485713" y="163238"/>
                </a:lnTo>
                <a:lnTo>
                  <a:pt x="467171" y="124179"/>
                </a:lnTo>
                <a:lnTo>
                  <a:pt x="442439" y="89186"/>
                </a:lnTo>
                <a:lnTo>
                  <a:pt x="412226" y="58967"/>
                </a:lnTo>
                <a:lnTo>
                  <a:pt x="377238" y="34231"/>
                </a:lnTo>
                <a:lnTo>
                  <a:pt x="338185" y="15686"/>
                </a:lnTo>
                <a:lnTo>
                  <a:pt x="295773" y="4039"/>
                </a:lnTo>
                <a:lnTo>
                  <a:pt x="25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23">
            <a:extLst>
              <a:ext uri="{FF2B5EF4-FFF2-40B4-BE49-F238E27FC236}">
                <a16:creationId xmlns:a16="http://schemas.microsoft.com/office/drawing/2014/main" id="{A70D52F2-F7FC-4BF5-BC98-2CC66BF6F65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21365" y="6447289"/>
            <a:ext cx="333303" cy="30392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9050" defTabSz="685800">
              <a:spcBef>
                <a:spcPts val="210"/>
              </a:spcBef>
            </a:pPr>
            <a:fld id="{81D60167-4931-47E6-BA6A-407CBD079E47}" type="slidenum">
              <a:rPr spc="4" dirty="0"/>
              <a:pPr marL="19050" defTabSz="685800">
                <a:spcBef>
                  <a:spcPts val="210"/>
                </a:spcBef>
              </a:pPr>
              <a:t>4</a:t>
            </a:fld>
            <a:endParaRPr spc="4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27044" cy="6858000"/>
          </a:xfrm>
          <a:custGeom>
            <a:avLst/>
            <a:gdLst/>
            <a:ahLst/>
            <a:cxnLst/>
            <a:rect l="l" t="t" r="r" b="b"/>
            <a:pathLst>
              <a:path w="9102725" h="9144000">
                <a:moveTo>
                  <a:pt x="9102458" y="0"/>
                </a:moveTo>
                <a:lnTo>
                  <a:pt x="0" y="0"/>
                </a:lnTo>
                <a:lnTo>
                  <a:pt x="0" y="9144000"/>
                </a:lnTo>
                <a:lnTo>
                  <a:pt x="2337257" y="5294261"/>
                </a:lnTo>
                <a:lnTo>
                  <a:pt x="5887885" y="5294261"/>
                </a:lnTo>
                <a:lnTo>
                  <a:pt x="9102458" y="0"/>
                </a:lnTo>
                <a:close/>
              </a:path>
            </a:pathLst>
          </a:custGeom>
          <a:solidFill>
            <a:srgbClr val="CD3B3B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5990590" y="1956152"/>
            <a:ext cx="608090" cy="571453"/>
            <a:chOff x="7987454" y="2608202"/>
            <a:chExt cx="810786" cy="761937"/>
          </a:xfrm>
        </p:grpSpPr>
        <p:sp>
          <p:nvSpPr>
            <p:cNvPr id="3" name="object 3"/>
            <p:cNvSpPr/>
            <p:nvPr/>
          </p:nvSpPr>
          <p:spPr>
            <a:xfrm>
              <a:off x="8098470" y="2925005"/>
              <a:ext cx="699770" cy="445134"/>
            </a:xfrm>
            <a:custGeom>
              <a:avLst/>
              <a:gdLst/>
              <a:ahLst/>
              <a:cxnLst/>
              <a:rect l="l" t="t" r="r" b="b"/>
              <a:pathLst>
                <a:path w="699770" h="445135">
                  <a:moveTo>
                    <a:pt x="367009" y="0"/>
                  </a:moveTo>
                  <a:lnTo>
                    <a:pt x="316933" y="2616"/>
                  </a:lnTo>
                  <a:lnTo>
                    <a:pt x="261202" y="14268"/>
                  </a:lnTo>
                  <a:lnTo>
                    <a:pt x="208691" y="35750"/>
                  </a:lnTo>
                  <a:lnTo>
                    <a:pt x="167873" y="63299"/>
                  </a:lnTo>
                  <a:lnTo>
                    <a:pt x="134923" y="97142"/>
                  </a:lnTo>
                  <a:lnTo>
                    <a:pt x="109878" y="137195"/>
                  </a:lnTo>
                  <a:lnTo>
                    <a:pt x="92778" y="183375"/>
                  </a:lnTo>
                  <a:lnTo>
                    <a:pt x="82608" y="232138"/>
                  </a:lnTo>
                  <a:lnTo>
                    <a:pt x="80783" y="256954"/>
                  </a:lnTo>
                  <a:lnTo>
                    <a:pt x="82211" y="282206"/>
                  </a:lnTo>
                  <a:lnTo>
                    <a:pt x="83406" y="290063"/>
                  </a:lnTo>
                  <a:lnTo>
                    <a:pt x="84127" y="298234"/>
                  </a:lnTo>
                  <a:lnTo>
                    <a:pt x="83028" y="306309"/>
                  </a:lnTo>
                  <a:lnTo>
                    <a:pt x="78757" y="313880"/>
                  </a:lnTo>
                  <a:lnTo>
                    <a:pt x="72123" y="321211"/>
                  </a:lnTo>
                  <a:lnTo>
                    <a:pt x="65374" y="328447"/>
                  </a:lnTo>
                  <a:lnTo>
                    <a:pt x="58697" y="335740"/>
                  </a:lnTo>
                  <a:lnTo>
                    <a:pt x="25568" y="379006"/>
                  </a:lnTo>
                  <a:lnTo>
                    <a:pt x="2595" y="417182"/>
                  </a:lnTo>
                  <a:lnTo>
                    <a:pt x="0" y="431172"/>
                  </a:lnTo>
                  <a:lnTo>
                    <a:pt x="2779" y="437358"/>
                  </a:lnTo>
                  <a:lnTo>
                    <a:pt x="8539" y="442658"/>
                  </a:lnTo>
                  <a:lnTo>
                    <a:pt x="15371" y="445095"/>
                  </a:lnTo>
                  <a:lnTo>
                    <a:pt x="22591" y="444334"/>
                  </a:lnTo>
                  <a:lnTo>
                    <a:pt x="29259" y="440611"/>
                  </a:lnTo>
                  <a:lnTo>
                    <a:pt x="34434" y="434162"/>
                  </a:lnTo>
                  <a:lnTo>
                    <a:pt x="55294" y="399635"/>
                  </a:lnTo>
                  <a:lnTo>
                    <a:pt x="79105" y="367352"/>
                  </a:lnTo>
                  <a:lnTo>
                    <a:pt x="104895" y="336619"/>
                  </a:lnTo>
                  <a:lnTo>
                    <a:pt x="131691" y="306743"/>
                  </a:lnTo>
                  <a:lnTo>
                    <a:pt x="165299" y="272994"/>
                  </a:lnTo>
                  <a:lnTo>
                    <a:pt x="201529" y="243157"/>
                  </a:lnTo>
                  <a:lnTo>
                    <a:pt x="240570" y="217526"/>
                  </a:lnTo>
                  <a:lnTo>
                    <a:pt x="282615" y="196392"/>
                  </a:lnTo>
                  <a:lnTo>
                    <a:pt x="327855" y="180047"/>
                  </a:lnTo>
                  <a:lnTo>
                    <a:pt x="371520" y="168599"/>
                  </a:lnTo>
                  <a:lnTo>
                    <a:pt x="415542" y="160023"/>
                  </a:lnTo>
                  <a:lnTo>
                    <a:pt x="459993" y="154394"/>
                  </a:lnTo>
                  <a:lnTo>
                    <a:pt x="504944" y="151790"/>
                  </a:lnTo>
                  <a:lnTo>
                    <a:pt x="509782" y="151676"/>
                  </a:lnTo>
                  <a:lnTo>
                    <a:pt x="696992" y="151676"/>
                  </a:lnTo>
                  <a:lnTo>
                    <a:pt x="692040" y="145402"/>
                  </a:lnTo>
                  <a:lnTo>
                    <a:pt x="641969" y="101642"/>
                  </a:lnTo>
                  <a:lnTo>
                    <a:pt x="586897" y="64389"/>
                  </a:lnTo>
                  <a:lnTo>
                    <a:pt x="545596" y="42264"/>
                  </a:lnTo>
                  <a:lnTo>
                    <a:pt x="503103" y="24290"/>
                  </a:lnTo>
                  <a:lnTo>
                    <a:pt x="459270" y="10938"/>
                  </a:lnTo>
                  <a:lnTo>
                    <a:pt x="413954" y="2684"/>
                  </a:lnTo>
                  <a:lnTo>
                    <a:pt x="367009" y="0"/>
                  </a:lnTo>
                  <a:close/>
                </a:path>
                <a:path w="699770" h="445135">
                  <a:moveTo>
                    <a:pt x="514062" y="188988"/>
                  </a:moveTo>
                  <a:lnTo>
                    <a:pt x="444580" y="193967"/>
                  </a:lnTo>
                  <a:lnTo>
                    <a:pt x="377380" y="204984"/>
                  </a:lnTo>
                  <a:lnTo>
                    <a:pt x="312513" y="225031"/>
                  </a:lnTo>
                  <a:lnTo>
                    <a:pt x="269609" y="244057"/>
                  </a:lnTo>
                  <a:lnTo>
                    <a:pt x="230207" y="267855"/>
                  </a:lnTo>
                  <a:lnTo>
                    <a:pt x="193927" y="295879"/>
                  </a:lnTo>
                  <a:lnTo>
                    <a:pt x="160390" y="327587"/>
                  </a:lnTo>
                  <a:lnTo>
                    <a:pt x="129214" y="362432"/>
                  </a:lnTo>
                  <a:lnTo>
                    <a:pt x="124718" y="367842"/>
                  </a:lnTo>
                  <a:lnTo>
                    <a:pt x="125963" y="370840"/>
                  </a:lnTo>
                  <a:lnTo>
                    <a:pt x="162793" y="388912"/>
                  </a:lnTo>
                  <a:lnTo>
                    <a:pt x="208405" y="404319"/>
                  </a:lnTo>
                  <a:lnTo>
                    <a:pt x="254757" y="414872"/>
                  </a:lnTo>
                  <a:lnTo>
                    <a:pt x="302085" y="419760"/>
                  </a:lnTo>
                  <a:lnTo>
                    <a:pt x="350626" y="418172"/>
                  </a:lnTo>
                  <a:lnTo>
                    <a:pt x="420141" y="404671"/>
                  </a:lnTo>
                  <a:lnTo>
                    <a:pt x="485759" y="378974"/>
                  </a:lnTo>
                  <a:lnTo>
                    <a:pt x="522783" y="358123"/>
                  </a:lnTo>
                  <a:lnTo>
                    <a:pt x="557325" y="333865"/>
                  </a:lnTo>
                  <a:lnTo>
                    <a:pt x="589495" y="306438"/>
                  </a:lnTo>
                  <a:lnTo>
                    <a:pt x="619459" y="276047"/>
                  </a:lnTo>
                  <a:lnTo>
                    <a:pt x="660715" y="226410"/>
                  </a:lnTo>
                  <a:lnTo>
                    <a:pt x="685734" y="189077"/>
                  </a:lnTo>
                  <a:lnTo>
                    <a:pt x="524362" y="189077"/>
                  </a:lnTo>
                  <a:lnTo>
                    <a:pt x="514062" y="188988"/>
                  </a:lnTo>
                  <a:close/>
                </a:path>
                <a:path w="699770" h="445135">
                  <a:moveTo>
                    <a:pt x="696992" y="151676"/>
                  </a:moveTo>
                  <a:lnTo>
                    <a:pt x="509782" y="151676"/>
                  </a:lnTo>
                  <a:lnTo>
                    <a:pt x="514392" y="152298"/>
                  </a:lnTo>
                  <a:lnTo>
                    <a:pt x="529543" y="156895"/>
                  </a:lnTo>
                  <a:lnTo>
                    <a:pt x="531410" y="164973"/>
                  </a:lnTo>
                  <a:lnTo>
                    <a:pt x="529480" y="182422"/>
                  </a:lnTo>
                  <a:lnTo>
                    <a:pt x="524362" y="189077"/>
                  </a:lnTo>
                  <a:lnTo>
                    <a:pt x="685734" y="189077"/>
                  </a:lnTo>
                  <a:lnTo>
                    <a:pt x="695799" y="172326"/>
                  </a:lnTo>
                  <a:lnTo>
                    <a:pt x="698812" y="165076"/>
                  </a:lnTo>
                  <a:lnTo>
                    <a:pt x="699330" y="158340"/>
                  </a:lnTo>
                  <a:lnTo>
                    <a:pt x="697142" y="151866"/>
                  </a:lnTo>
                  <a:lnTo>
                    <a:pt x="696992" y="151676"/>
                  </a:lnTo>
                  <a:close/>
                </a:path>
              </a:pathLst>
            </a:custGeom>
            <a:solidFill>
              <a:srgbClr val="CD3B3B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987454" y="2608202"/>
              <a:ext cx="276225" cy="617220"/>
            </a:xfrm>
            <a:custGeom>
              <a:avLst/>
              <a:gdLst/>
              <a:ahLst/>
              <a:cxnLst/>
              <a:rect l="l" t="t" r="r" b="b"/>
              <a:pathLst>
                <a:path w="276225" h="617219">
                  <a:moveTo>
                    <a:pt x="148818" y="0"/>
                  </a:moveTo>
                  <a:lnTo>
                    <a:pt x="110808" y="32143"/>
                  </a:lnTo>
                  <a:lnTo>
                    <a:pt x="68884" y="86778"/>
                  </a:lnTo>
                  <a:lnTo>
                    <a:pt x="35265" y="144312"/>
                  </a:lnTo>
                  <a:lnTo>
                    <a:pt x="12146" y="203481"/>
                  </a:lnTo>
                  <a:lnTo>
                    <a:pt x="1101" y="260666"/>
                  </a:lnTo>
                  <a:lnTo>
                    <a:pt x="0" y="286432"/>
                  </a:lnTo>
                  <a:lnTo>
                    <a:pt x="1244" y="312210"/>
                  </a:lnTo>
                  <a:lnTo>
                    <a:pt x="15633" y="379673"/>
                  </a:lnTo>
                  <a:lnTo>
                    <a:pt x="33266" y="417087"/>
                  </a:lnTo>
                  <a:lnTo>
                    <a:pt x="57642" y="450468"/>
                  </a:lnTo>
                  <a:lnTo>
                    <a:pt x="88803" y="479934"/>
                  </a:lnTo>
                  <a:lnTo>
                    <a:pt x="103090" y="488942"/>
                  </a:lnTo>
                  <a:lnTo>
                    <a:pt x="109427" y="494000"/>
                  </a:lnTo>
                  <a:lnTo>
                    <a:pt x="113415" y="500635"/>
                  </a:lnTo>
                  <a:lnTo>
                    <a:pt x="119453" y="523859"/>
                  </a:lnTo>
                  <a:lnTo>
                    <a:pt x="123337" y="547425"/>
                  </a:lnTo>
                  <a:lnTo>
                    <a:pt x="124902" y="571272"/>
                  </a:lnTo>
                  <a:lnTo>
                    <a:pt x="123982" y="595339"/>
                  </a:lnTo>
                  <a:lnTo>
                    <a:pt x="124234" y="603290"/>
                  </a:lnTo>
                  <a:lnTo>
                    <a:pt x="126707" y="609636"/>
                  </a:lnTo>
                  <a:lnTo>
                    <a:pt x="131545" y="614206"/>
                  </a:lnTo>
                  <a:lnTo>
                    <a:pt x="138891" y="616827"/>
                  </a:lnTo>
                  <a:lnTo>
                    <a:pt x="145560" y="616460"/>
                  </a:lnTo>
                  <a:lnTo>
                    <a:pt x="151865" y="613387"/>
                  </a:lnTo>
                  <a:lnTo>
                    <a:pt x="156626" y="608192"/>
                  </a:lnTo>
                  <a:lnTo>
                    <a:pt x="158665" y="601460"/>
                  </a:lnTo>
                  <a:lnTo>
                    <a:pt x="159412" y="589701"/>
                  </a:lnTo>
                  <a:lnTo>
                    <a:pt x="160362" y="577954"/>
                  </a:lnTo>
                  <a:lnTo>
                    <a:pt x="160953" y="566143"/>
                  </a:lnTo>
                  <a:lnTo>
                    <a:pt x="160621" y="554191"/>
                  </a:lnTo>
                  <a:lnTo>
                    <a:pt x="155304" y="519103"/>
                  </a:lnTo>
                  <a:lnTo>
                    <a:pt x="146316" y="485059"/>
                  </a:lnTo>
                  <a:lnTo>
                    <a:pt x="135359" y="451585"/>
                  </a:lnTo>
                  <a:lnTo>
                    <a:pt x="124134" y="418212"/>
                  </a:lnTo>
                  <a:lnTo>
                    <a:pt x="110817" y="372958"/>
                  </a:lnTo>
                  <a:lnTo>
                    <a:pt x="101238" y="327310"/>
                  </a:lnTo>
                  <a:lnTo>
                    <a:pt x="97261" y="280993"/>
                  </a:lnTo>
                  <a:lnTo>
                    <a:pt x="100753" y="233732"/>
                  </a:lnTo>
                  <a:lnTo>
                    <a:pt x="111883" y="192405"/>
                  </a:lnTo>
                  <a:lnTo>
                    <a:pt x="136522" y="169716"/>
                  </a:lnTo>
                  <a:lnTo>
                    <a:pt x="261222" y="169716"/>
                  </a:lnTo>
                  <a:lnTo>
                    <a:pt x="253069" y="144312"/>
                  </a:lnTo>
                  <a:lnTo>
                    <a:pt x="228511" y="95543"/>
                  </a:lnTo>
                  <a:lnTo>
                    <a:pt x="197715" y="50223"/>
                  </a:lnTo>
                  <a:lnTo>
                    <a:pt x="162056" y="7748"/>
                  </a:lnTo>
                  <a:lnTo>
                    <a:pt x="155213" y="1867"/>
                  </a:lnTo>
                  <a:lnTo>
                    <a:pt x="148818" y="0"/>
                  </a:lnTo>
                  <a:close/>
                </a:path>
                <a:path w="276225" h="617219">
                  <a:moveTo>
                    <a:pt x="261222" y="169716"/>
                  </a:moveTo>
                  <a:lnTo>
                    <a:pt x="136522" y="169716"/>
                  </a:lnTo>
                  <a:lnTo>
                    <a:pt x="144060" y="172289"/>
                  </a:lnTo>
                  <a:lnTo>
                    <a:pt x="150080" y="176886"/>
                  </a:lnTo>
                  <a:lnTo>
                    <a:pt x="153306" y="182449"/>
                  </a:lnTo>
                  <a:lnTo>
                    <a:pt x="153751" y="188984"/>
                  </a:lnTo>
                  <a:lnTo>
                    <a:pt x="151426" y="196495"/>
                  </a:lnTo>
                  <a:lnTo>
                    <a:pt x="139998" y="229246"/>
                  </a:lnTo>
                  <a:lnTo>
                    <a:pt x="134920" y="262650"/>
                  </a:lnTo>
                  <a:lnTo>
                    <a:pt x="139044" y="330480"/>
                  </a:lnTo>
                  <a:lnTo>
                    <a:pt x="153373" y="388720"/>
                  </a:lnTo>
                  <a:lnTo>
                    <a:pt x="172140" y="446978"/>
                  </a:lnTo>
                  <a:lnTo>
                    <a:pt x="187594" y="434379"/>
                  </a:lnTo>
                  <a:lnTo>
                    <a:pt x="214924" y="407157"/>
                  </a:lnTo>
                  <a:lnTo>
                    <a:pt x="253036" y="346544"/>
                  </a:lnTo>
                  <a:lnTo>
                    <a:pt x="269855" y="298986"/>
                  </a:lnTo>
                  <a:lnTo>
                    <a:pt x="275914" y="249202"/>
                  </a:lnTo>
                  <a:lnTo>
                    <a:pt x="270019" y="197130"/>
                  </a:lnTo>
                  <a:lnTo>
                    <a:pt x="261222" y="169716"/>
                  </a:lnTo>
                  <a:close/>
                </a:path>
              </a:pathLst>
            </a:custGeom>
            <a:solidFill>
              <a:srgbClr val="CD3B3B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/>
          <p:nvPr/>
        </p:nvSpPr>
        <p:spPr>
          <a:xfrm>
            <a:off x="11578430" y="6436588"/>
            <a:ext cx="376238" cy="376238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250710" y="0"/>
                </a:moveTo>
                <a:lnTo>
                  <a:pt x="205650" y="4039"/>
                </a:lnTo>
                <a:lnTo>
                  <a:pt x="163238" y="15686"/>
                </a:lnTo>
                <a:lnTo>
                  <a:pt x="124181" y="34232"/>
                </a:lnTo>
                <a:lnTo>
                  <a:pt x="89189" y="58968"/>
                </a:lnTo>
                <a:lnTo>
                  <a:pt x="58970" y="89188"/>
                </a:lnTo>
                <a:lnTo>
                  <a:pt x="34234" y="124183"/>
                </a:lnTo>
                <a:lnTo>
                  <a:pt x="15687" y="163244"/>
                </a:lnTo>
                <a:lnTo>
                  <a:pt x="4039" y="205665"/>
                </a:lnTo>
                <a:lnTo>
                  <a:pt x="0" y="250736"/>
                </a:lnTo>
                <a:lnTo>
                  <a:pt x="4039" y="295795"/>
                </a:lnTo>
                <a:lnTo>
                  <a:pt x="15687" y="338205"/>
                </a:lnTo>
                <a:lnTo>
                  <a:pt x="34234" y="377258"/>
                </a:lnTo>
                <a:lnTo>
                  <a:pt x="58970" y="412246"/>
                </a:lnTo>
                <a:lnTo>
                  <a:pt x="89189" y="442461"/>
                </a:lnTo>
                <a:lnTo>
                  <a:pt x="124181" y="467193"/>
                </a:lnTo>
                <a:lnTo>
                  <a:pt x="163238" y="485737"/>
                </a:lnTo>
                <a:lnTo>
                  <a:pt x="205650" y="497382"/>
                </a:lnTo>
                <a:lnTo>
                  <a:pt x="250710" y="501421"/>
                </a:lnTo>
                <a:lnTo>
                  <a:pt x="295773" y="497382"/>
                </a:lnTo>
                <a:lnTo>
                  <a:pt x="338186" y="485737"/>
                </a:lnTo>
                <a:lnTo>
                  <a:pt x="377242" y="467193"/>
                </a:lnTo>
                <a:lnTo>
                  <a:pt x="412231" y="442461"/>
                </a:lnTo>
                <a:lnTo>
                  <a:pt x="442447" y="412246"/>
                </a:lnTo>
                <a:lnTo>
                  <a:pt x="467180" y="377258"/>
                </a:lnTo>
                <a:lnTo>
                  <a:pt x="485724" y="338205"/>
                </a:lnTo>
                <a:lnTo>
                  <a:pt x="497369" y="295795"/>
                </a:lnTo>
                <a:lnTo>
                  <a:pt x="501408" y="250736"/>
                </a:lnTo>
                <a:lnTo>
                  <a:pt x="497369" y="205665"/>
                </a:lnTo>
                <a:lnTo>
                  <a:pt x="485724" y="163244"/>
                </a:lnTo>
                <a:lnTo>
                  <a:pt x="467180" y="124183"/>
                </a:lnTo>
                <a:lnTo>
                  <a:pt x="442447" y="89188"/>
                </a:lnTo>
                <a:lnTo>
                  <a:pt x="412231" y="58968"/>
                </a:lnTo>
                <a:lnTo>
                  <a:pt x="377242" y="34232"/>
                </a:lnTo>
                <a:lnTo>
                  <a:pt x="338186" y="15686"/>
                </a:lnTo>
                <a:lnTo>
                  <a:pt x="295773" y="4039"/>
                </a:lnTo>
                <a:lnTo>
                  <a:pt x="25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26115" y="598731"/>
            <a:ext cx="1909763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40481" defTabSz="685800">
              <a:spcBef>
                <a:spcPts val="75"/>
              </a:spcBef>
            </a:pP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Комплексная</a:t>
            </a:r>
            <a:r>
              <a:rPr sz="1125" spc="-64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переработка 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низкосортных</a:t>
            </a:r>
            <a:r>
              <a:rPr sz="1125" spc="-8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углей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defTabSz="685800"/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и отходов</a:t>
            </a:r>
            <a:r>
              <a:rPr sz="1125" spc="-68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углеобогащения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40790" y="594016"/>
            <a:ext cx="1170623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Цифровой</a:t>
            </a:r>
            <a:endParaRPr sz="1125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marR="3810" defTabSz="685800"/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Обь-Иртышский 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бассейн</a:t>
            </a:r>
            <a:endParaRPr sz="1125" dirty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00934" y="3127618"/>
            <a:ext cx="1976914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281464" defTabSz="685800">
              <a:spcBef>
                <a:spcPts val="75"/>
              </a:spcBef>
            </a:pP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Проектирование 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социальных</a:t>
            </a:r>
            <a:r>
              <a:rPr sz="1125" spc="-64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изменений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defTabSz="685800"/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в регионах ресурсного</a:t>
            </a:r>
            <a:r>
              <a:rPr sz="1125" spc="-71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типа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10557" y="1960758"/>
            <a:ext cx="1975961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Повышение</a:t>
            </a:r>
            <a:r>
              <a:rPr sz="1125" spc="-64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эффективности 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транспортировки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defTabSz="685800"/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полезных</a:t>
            </a:r>
            <a:r>
              <a:rPr sz="1125" spc="-8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ископаемых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13600" y="4486503"/>
            <a:ext cx="2884646" cy="702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Снижение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антибиотикорезистентности 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организма человека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при</a:t>
            </a:r>
            <a:r>
              <a:rPr sz="1125" spc="-71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использовании 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продукции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животноводства, 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произведенной без</a:t>
            </a:r>
            <a:r>
              <a:rPr sz="1125" spc="-11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антибиотиков</a:t>
            </a:r>
            <a:endParaRPr sz="1125" dirty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1030" y="5427906"/>
            <a:ext cx="2778443" cy="702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Создание основ</a:t>
            </a:r>
            <a:r>
              <a:rPr sz="1125" spc="-68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персонализированной 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медицины, высокотехнологичного  здравоохранения и технологий  здоровьесбережения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23822" y="4474359"/>
            <a:ext cx="941070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Цифровое 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горное  предприятие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79211" y="4499361"/>
            <a:ext cx="1770698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Роботизированные  системы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для</a:t>
            </a:r>
            <a:r>
              <a:rPr sz="1125" spc="-64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проведения  горных</a:t>
            </a:r>
            <a:r>
              <a:rPr sz="1125" spc="-8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работ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29612" y="1984761"/>
            <a:ext cx="1336358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Безотходные 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природоподобные 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технологии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91781" y="5580068"/>
            <a:ext cx="1109186" cy="3558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Технологии</a:t>
            </a:r>
            <a:endParaRPr sz="1125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defTabSz="685800"/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«Чистый</a:t>
            </a:r>
            <a:r>
              <a:rPr sz="1125" spc="-56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уголь»</a:t>
            </a:r>
            <a:endParaRPr sz="1125" dirty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12392" y="3112617"/>
            <a:ext cx="1523523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Генетические  биотехнологии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для  здоровьесбережения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46288" y="5447479"/>
            <a:ext cx="2062163" cy="8752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217170" defTabSz="685800">
              <a:spcBef>
                <a:spcPts val="75"/>
              </a:spcBef>
            </a:pP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Персонифицированная 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программа</a:t>
            </a:r>
            <a:r>
              <a:rPr sz="1125" spc="-71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профилактики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marR="3810" defTabSz="685800"/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и лечения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болезней</a:t>
            </a:r>
            <a:r>
              <a:rPr sz="1125" spc="-71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системы  кровообращения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в </a:t>
            </a:r>
            <a:r>
              <a:rPr sz="1125" spc="-4" dirty="0">
                <a:solidFill>
                  <a:srgbClr val="050F37"/>
                </a:solidFill>
                <a:latin typeface="Open Sans"/>
                <a:cs typeface="Open Sans"/>
              </a:rPr>
              <a:t>крупных  промышленных</a:t>
            </a:r>
            <a:r>
              <a:rPr sz="1125" spc="-11" dirty="0">
                <a:solidFill>
                  <a:srgbClr val="050F37"/>
                </a:solidFill>
                <a:latin typeface="Open Sans"/>
                <a:cs typeface="Open Sans"/>
              </a:rPr>
              <a:t> </a:t>
            </a:r>
            <a:r>
              <a:rPr sz="1125" dirty="0">
                <a:solidFill>
                  <a:srgbClr val="050F37"/>
                </a:solidFill>
                <a:latin typeface="Open Sans"/>
                <a:cs typeface="Open Sans"/>
              </a:rPr>
              <a:t>регионах</a:t>
            </a:r>
            <a:endParaRPr sz="1125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96091" y="573955"/>
            <a:ext cx="4261961" cy="184473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3975" dirty="0">
                <a:solidFill>
                  <a:srgbClr val="FFFFFF"/>
                </a:solidFill>
                <a:latin typeface="Open Sans"/>
                <a:cs typeface="Open Sans"/>
              </a:rPr>
              <a:t>ЦЕНТРАЛЬНАЯ  </a:t>
            </a:r>
            <a:r>
              <a:rPr sz="3975" spc="-4" dirty="0">
                <a:solidFill>
                  <a:srgbClr val="FFFFFF"/>
                </a:solidFill>
                <a:latin typeface="Open Sans"/>
                <a:cs typeface="Open Sans"/>
              </a:rPr>
              <a:t>ИНИЦИАТИВА  НОЦ</a:t>
            </a:r>
            <a:r>
              <a:rPr sz="3975" spc="-7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975" spc="-4" dirty="0">
                <a:solidFill>
                  <a:srgbClr val="FFFFFF"/>
                </a:solidFill>
                <a:latin typeface="Open Sans"/>
                <a:cs typeface="Open Sans"/>
              </a:rPr>
              <a:t>«КУЗБАСС»</a:t>
            </a:r>
            <a:endParaRPr sz="3975" dirty="0">
              <a:latin typeface="Open Sans"/>
              <a:cs typeface="Open San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5407" y="2890067"/>
            <a:ext cx="422910" cy="696277"/>
          </a:xfrm>
          <a:custGeom>
            <a:avLst/>
            <a:gdLst/>
            <a:ahLst/>
            <a:cxnLst/>
            <a:rect l="l" t="t" r="r" b="b"/>
            <a:pathLst>
              <a:path w="563880" h="928370">
                <a:moveTo>
                  <a:pt x="0" y="928090"/>
                </a:moveTo>
                <a:lnTo>
                  <a:pt x="563524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52507" y="2890067"/>
            <a:ext cx="422910" cy="696277"/>
          </a:xfrm>
          <a:custGeom>
            <a:avLst/>
            <a:gdLst/>
            <a:ahLst/>
            <a:cxnLst/>
            <a:rect l="l" t="t" r="r" b="b"/>
            <a:pathLst>
              <a:path w="563879" h="928370">
                <a:moveTo>
                  <a:pt x="0" y="928090"/>
                </a:moveTo>
                <a:lnTo>
                  <a:pt x="563524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9954" y="2889181"/>
            <a:ext cx="2917031" cy="6790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75" b="1" dirty="0">
                <a:solidFill>
                  <a:srgbClr val="FFFFFF"/>
                </a:solidFill>
                <a:latin typeface="Open Sans Semibold"/>
                <a:cs typeface="Open Sans Semibold"/>
              </a:rPr>
              <a:t># ЧИСТЫЙ </a:t>
            </a:r>
            <a:r>
              <a:rPr sz="2175" b="1" spc="-4" dirty="0">
                <a:solidFill>
                  <a:srgbClr val="FFFFFF"/>
                </a:solidFill>
                <a:latin typeface="Open Sans Semibold"/>
                <a:cs typeface="Open Sans Semibold"/>
              </a:rPr>
              <a:t>УГОЛЬ</a:t>
            </a:r>
            <a:r>
              <a:rPr sz="2175" b="1" spc="-38" dirty="0">
                <a:solidFill>
                  <a:srgbClr val="FFFFFF"/>
                </a:solidFill>
                <a:latin typeface="Open Sans Semibold"/>
                <a:cs typeface="Open Sans Semibold"/>
              </a:rPr>
              <a:t> </a:t>
            </a:r>
            <a:r>
              <a:rPr sz="2175" b="1" dirty="0">
                <a:solidFill>
                  <a:srgbClr val="FFFFFF"/>
                </a:solidFill>
                <a:latin typeface="Open Sans"/>
                <a:cs typeface="Open Sans"/>
              </a:rPr>
              <a:t>=</a:t>
            </a:r>
            <a:endParaRPr sz="2175">
              <a:solidFill>
                <a:prstClr val="black"/>
              </a:solidFill>
              <a:latin typeface="Open Sans"/>
              <a:cs typeface="Open Sans"/>
            </a:endParaRPr>
          </a:p>
          <a:p>
            <a:pPr marL="9525" defTabSz="685800"/>
            <a:r>
              <a:rPr sz="2175" b="1" dirty="0">
                <a:solidFill>
                  <a:srgbClr val="FFFFFF"/>
                </a:solidFill>
                <a:latin typeface="Open Sans Semibold"/>
                <a:cs typeface="Open Sans Semibold"/>
              </a:rPr>
              <a:t># ЗЕЛЁНЫЙ</a:t>
            </a:r>
            <a:r>
              <a:rPr sz="2175" b="1" spc="-71" dirty="0">
                <a:solidFill>
                  <a:srgbClr val="FFFFFF"/>
                </a:solidFill>
                <a:latin typeface="Open Sans Semibold"/>
                <a:cs typeface="Open Sans Semibold"/>
              </a:rPr>
              <a:t> </a:t>
            </a:r>
            <a:r>
              <a:rPr sz="2175" b="1" spc="-4" dirty="0">
                <a:solidFill>
                  <a:srgbClr val="FFFFFF"/>
                </a:solidFill>
                <a:latin typeface="Open Sans Semibold"/>
                <a:cs typeface="Open Sans Semibold"/>
              </a:rPr>
              <a:t>КУЗБАСС</a:t>
            </a:r>
            <a:endParaRPr sz="2175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09940" y="968675"/>
            <a:ext cx="254318" cy="162878"/>
          </a:xfrm>
          <a:custGeom>
            <a:avLst/>
            <a:gdLst/>
            <a:ahLst/>
            <a:cxnLst/>
            <a:rect l="l" t="t" r="r" b="b"/>
            <a:pathLst>
              <a:path w="339090" h="217169">
                <a:moveTo>
                  <a:pt x="4762" y="0"/>
                </a:moveTo>
                <a:lnTo>
                  <a:pt x="0" y="2692"/>
                </a:lnTo>
                <a:lnTo>
                  <a:pt x="25367" y="45030"/>
                </a:lnTo>
                <a:lnTo>
                  <a:pt x="48742" y="88457"/>
                </a:lnTo>
                <a:lnTo>
                  <a:pt x="71526" y="132210"/>
                </a:lnTo>
                <a:lnTo>
                  <a:pt x="95123" y="175526"/>
                </a:lnTo>
                <a:lnTo>
                  <a:pt x="118440" y="205968"/>
                </a:lnTo>
                <a:lnTo>
                  <a:pt x="145846" y="216839"/>
                </a:lnTo>
                <a:lnTo>
                  <a:pt x="337515" y="214972"/>
                </a:lnTo>
                <a:lnTo>
                  <a:pt x="338924" y="212216"/>
                </a:lnTo>
                <a:lnTo>
                  <a:pt x="338334" y="162506"/>
                </a:lnTo>
                <a:lnTo>
                  <a:pt x="337958" y="120342"/>
                </a:lnTo>
                <a:lnTo>
                  <a:pt x="337787" y="88457"/>
                </a:lnTo>
                <a:lnTo>
                  <a:pt x="337705" y="26225"/>
                </a:lnTo>
                <a:lnTo>
                  <a:pt x="337506" y="25971"/>
                </a:lnTo>
                <a:lnTo>
                  <a:pt x="92151" y="25971"/>
                </a:lnTo>
                <a:lnTo>
                  <a:pt x="70558" y="24887"/>
                </a:lnTo>
                <a:lnTo>
                  <a:pt x="49647" y="21088"/>
                </a:lnTo>
                <a:lnTo>
                  <a:pt x="29550" y="14212"/>
                </a:lnTo>
                <a:lnTo>
                  <a:pt x="10401" y="3898"/>
                </a:lnTo>
                <a:lnTo>
                  <a:pt x="7480" y="1981"/>
                </a:lnTo>
                <a:lnTo>
                  <a:pt x="4762" y="0"/>
                </a:lnTo>
                <a:close/>
              </a:path>
              <a:path w="339090" h="217169">
                <a:moveTo>
                  <a:pt x="335521" y="23444"/>
                </a:moveTo>
                <a:lnTo>
                  <a:pt x="92151" y="25971"/>
                </a:lnTo>
                <a:lnTo>
                  <a:pt x="337506" y="25971"/>
                </a:lnTo>
                <a:lnTo>
                  <a:pt x="335521" y="23444"/>
                </a:lnTo>
                <a:close/>
              </a:path>
            </a:pathLst>
          </a:custGeom>
          <a:solidFill>
            <a:srgbClr val="050F3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84102" y="604979"/>
            <a:ext cx="289084" cy="177165"/>
          </a:xfrm>
          <a:custGeom>
            <a:avLst/>
            <a:gdLst/>
            <a:ahLst/>
            <a:cxnLst/>
            <a:rect l="l" t="t" r="r" b="b"/>
            <a:pathLst>
              <a:path w="385445" h="236219">
                <a:moveTo>
                  <a:pt x="167255" y="0"/>
                </a:moveTo>
                <a:lnTo>
                  <a:pt x="118306" y="152"/>
                </a:lnTo>
                <a:lnTo>
                  <a:pt x="14071" y="1935"/>
                </a:lnTo>
                <a:lnTo>
                  <a:pt x="7481" y="1935"/>
                </a:lnTo>
                <a:lnTo>
                  <a:pt x="0" y="4945"/>
                </a:lnTo>
                <a:lnTo>
                  <a:pt x="34546" y="12711"/>
                </a:lnTo>
                <a:lnTo>
                  <a:pt x="64323" y="27136"/>
                </a:lnTo>
                <a:lnTo>
                  <a:pt x="89498" y="48141"/>
                </a:lnTo>
                <a:lnTo>
                  <a:pt x="110236" y="75646"/>
                </a:lnTo>
                <a:lnTo>
                  <a:pt x="126171" y="102316"/>
                </a:lnTo>
                <a:lnTo>
                  <a:pt x="157786" y="155818"/>
                </a:lnTo>
                <a:lnTo>
                  <a:pt x="173786" y="182453"/>
                </a:lnTo>
                <a:lnTo>
                  <a:pt x="178130" y="189590"/>
                </a:lnTo>
                <a:lnTo>
                  <a:pt x="176453" y="192257"/>
                </a:lnTo>
                <a:lnTo>
                  <a:pt x="169964" y="195813"/>
                </a:lnTo>
                <a:lnTo>
                  <a:pt x="159859" y="201544"/>
                </a:lnTo>
                <a:lnTo>
                  <a:pt x="127596" y="220819"/>
                </a:lnTo>
                <a:lnTo>
                  <a:pt x="307936" y="235920"/>
                </a:lnTo>
                <a:lnTo>
                  <a:pt x="313944" y="234370"/>
                </a:lnTo>
                <a:lnTo>
                  <a:pt x="317106" y="223690"/>
                </a:lnTo>
                <a:lnTo>
                  <a:pt x="319642" y="216560"/>
                </a:lnTo>
                <a:lnTo>
                  <a:pt x="322745" y="209602"/>
                </a:lnTo>
                <a:lnTo>
                  <a:pt x="326085" y="202716"/>
                </a:lnTo>
                <a:lnTo>
                  <a:pt x="329336" y="195800"/>
                </a:lnTo>
                <a:lnTo>
                  <a:pt x="371179" y="101554"/>
                </a:lnTo>
                <a:lnTo>
                  <a:pt x="331482" y="101554"/>
                </a:lnTo>
                <a:lnTo>
                  <a:pt x="328066" y="95496"/>
                </a:lnTo>
                <a:lnTo>
                  <a:pt x="318355" y="78608"/>
                </a:lnTo>
                <a:lnTo>
                  <a:pt x="298548" y="45036"/>
                </a:lnTo>
                <a:lnTo>
                  <a:pt x="288823" y="28148"/>
                </a:lnTo>
                <a:lnTo>
                  <a:pt x="252402" y="4998"/>
                </a:lnTo>
                <a:lnTo>
                  <a:pt x="226075" y="1935"/>
                </a:lnTo>
                <a:lnTo>
                  <a:pt x="14071" y="1935"/>
                </a:lnTo>
                <a:lnTo>
                  <a:pt x="225157" y="1884"/>
                </a:lnTo>
                <a:lnTo>
                  <a:pt x="216204" y="1389"/>
                </a:lnTo>
                <a:lnTo>
                  <a:pt x="167255" y="0"/>
                </a:lnTo>
                <a:close/>
              </a:path>
              <a:path w="385445" h="236219">
                <a:moveTo>
                  <a:pt x="385292" y="69766"/>
                </a:moveTo>
                <a:lnTo>
                  <a:pt x="349493" y="90729"/>
                </a:lnTo>
                <a:lnTo>
                  <a:pt x="334086" y="99941"/>
                </a:lnTo>
                <a:lnTo>
                  <a:pt x="331482" y="101554"/>
                </a:lnTo>
                <a:lnTo>
                  <a:pt x="371179" y="101554"/>
                </a:lnTo>
                <a:lnTo>
                  <a:pt x="385292" y="69766"/>
                </a:lnTo>
                <a:close/>
              </a:path>
            </a:pathLst>
          </a:custGeom>
          <a:solidFill>
            <a:srgbClr val="050F3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98975" y="945888"/>
            <a:ext cx="256699" cy="230981"/>
          </a:xfrm>
          <a:custGeom>
            <a:avLst/>
            <a:gdLst/>
            <a:ahLst/>
            <a:cxnLst/>
            <a:rect l="l" t="t" r="r" b="b"/>
            <a:pathLst>
              <a:path w="342265" h="307975">
                <a:moveTo>
                  <a:pt x="93091" y="12433"/>
                </a:moveTo>
                <a:lnTo>
                  <a:pt x="69736" y="47809"/>
                </a:lnTo>
                <a:lnTo>
                  <a:pt x="46931" y="83300"/>
                </a:lnTo>
                <a:lnTo>
                  <a:pt x="24466" y="118851"/>
                </a:lnTo>
                <a:lnTo>
                  <a:pt x="0" y="157822"/>
                </a:lnTo>
                <a:lnTo>
                  <a:pt x="1320" y="159892"/>
                </a:lnTo>
                <a:lnTo>
                  <a:pt x="93903" y="307378"/>
                </a:lnTo>
                <a:lnTo>
                  <a:pt x="93982" y="293504"/>
                </a:lnTo>
                <a:lnTo>
                  <a:pt x="94048" y="268119"/>
                </a:lnTo>
                <a:lnTo>
                  <a:pt x="93662" y="256031"/>
                </a:lnTo>
                <a:lnTo>
                  <a:pt x="93218" y="247154"/>
                </a:lnTo>
                <a:lnTo>
                  <a:pt x="96316" y="245325"/>
                </a:lnTo>
                <a:lnTo>
                  <a:pt x="127840" y="245325"/>
                </a:lnTo>
                <a:lnTo>
                  <a:pt x="158789" y="244961"/>
                </a:lnTo>
                <a:lnTo>
                  <a:pt x="179605" y="244961"/>
                </a:lnTo>
                <a:lnTo>
                  <a:pt x="219138" y="227393"/>
                </a:lnTo>
                <a:lnTo>
                  <a:pt x="243230" y="196719"/>
                </a:lnTo>
                <a:lnTo>
                  <a:pt x="262216" y="162750"/>
                </a:lnTo>
                <a:lnTo>
                  <a:pt x="296270" y="92713"/>
                </a:lnTo>
                <a:lnTo>
                  <a:pt x="308596" y="68313"/>
                </a:lnTo>
                <a:lnTo>
                  <a:pt x="92443" y="68313"/>
                </a:lnTo>
                <a:lnTo>
                  <a:pt x="93040" y="64604"/>
                </a:lnTo>
                <a:lnTo>
                  <a:pt x="93091" y="12433"/>
                </a:lnTo>
                <a:close/>
              </a:path>
              <a:path w="342265" h="307975">
                <a:moveTo>
                  <a:pt x="127840" y="245325"/>
                </a:moveTo>
                <a:lnTo>
                  <a:pt x="96316" y="245325"/>
                </a:lnTo>
                <a:lnTo>
                  <a:pt x="104470" y="245414"/>
                </a:lnTo>
                <a:lnTo>
                  <a:pt x="122573" y="245400"/>
                </a:lnTo>
                <a:lnTo>
                  <a:pt x="127840" y="245325"/>
                </a:lnTo>
                <a:close/>
              </a:path>
              <a:path w="342265" h="307975">
                <a:moveTo>
                  <a:pt x="179605" y="244961"/>
                </a:moveTo>
                <a:lnTo>
                  <a:pt x="158789" y="244961"/>
                </a:lnTo>
                <a:lnTo>
                  <a:pt x="176885" y="245160"/>
                </a:lnTo>
                <a:lnTo>
                  <a:pt x="179605" y="244961"/>
                </a:lnTo>
                <a:close/>
              </a:path>
              <a:path w="342265" h="307975">
                <a:moveTo>
                  <a:pt x="342036" y="0"/>
                </a:moveTo>
                <a:lnTo>
                  <a:pt x="340956" y="533"/>
                </a:lnTo>
                <a:lnTo>
                  <a:pt x="340512" y="622"/>
                </a:lnTo>
                <a:lnTo>
                  <a:pt x="338150" y="3492"/>
                </a:lnTo>
                <a:lnTo>
                  <a:pt x="288656" y="48626"/>
                </a:lnTo>
                <a:lnTo>
                  <a:pt x="231432" y="66306"/>
                </a:lnTo>
                <a:lnTo>
                  <a:pt x="92443" y="68313"/>
                </a:lnTo>
                <a:lnTo>
                  <a:pt x="308596" y="68313"/>
                </a:lnTo>
                <a:lnTo>
                  <a:pt x="313825" y="57962"/>
                </a:lnTo>
                <a:lnTo>
                  <a:pt x="335582" y="18313"/>
                </a:lnTo>
                <a:lnTo>
                  <a:pt x="338299" y="12576"/>
                </a:lnTo>
                <a:lnTo>
                  <a:pt x="340516" y="6501"/>
                </a:lnTo>
                <a:lnTo>
                  <a:pt x="342036" y="0"/>
                </a:lnTo>
                <a:close/>
              </a:path>
            </a:pathLst>
          </a:custGeom>
          <a:solidFill>
            <a:srgbClr val="050F3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664194" y="615555"/>
            <a:ext cx="206216" cy="201930"/>
          </a:xfrm>
          <a:custGeom>
            <a:avLst/>
            <a:gdLst/>
            <a:ahLst/>
            <a:cxnLst/>
            <a:rect l="l" t="t" r="r" b="b"/>
            <a:pathLst>
              <a:path w="274954" h="269240">
                <a:moveTo>
                  <a:pt x="149771" y="0"/>
                </a:moveTo>
                <a:lnTo>
                  <a:pt x="107022" y="11071"/>
                </a:lnTo>
                <a:lnTo>
                  <a:pt x="0" y="182537"/>
                </a:lnTo>
                <a:lnTo>
                  <a:pt x="977" y="184810"/>
                </a:lnTo>
                <a:lnTo>
                  <a:pt x="152819" y="269049"/>
                </a:lnTo>
                <a:lnTo>
                  <a:pt x="155536" y="268274"/>
                </a:lnTo>
                <a:lnTo>
                  <a:pt x="271932" y="92748"/>
                </a:lnTo>
                <a:lnTo>
                  <a:pt x="273240" y="90487"/>
                </a:lnTo>
                <a:lnTo>
                  <a:pt x="274599" y="88265"/>
                </a:lnTo>
                <a:lnTo>
                  <a:pt x="271132" y="82550"/>
                </a:lnTo>
                <a:lnTo>
                  <a:pt x="267703" y="77139"/>
                </a:lnTo>
                <a:lnTo>
                  <a:pt x="264515" y="71589"/>
                </a:lnTo>
                <a:lnTo>
                  <a:pt x="242923" y="42146"/>
                </a:lnTo>
                <a:lnTo>
                  <a:pt x="216492" y="20369"/>
                </a:lnTo>
                <a:lnTo>
                  <a:pt x="185386" y="6304"/>
                </a:lnTo>
                <a:lnTo>
                  <a:pt x="149771" y="0"/>
                </a:lnTo>
                <a:close/>
              </a:path>
            </a:pathLst>
          </a:custGeom>
          <a:solidFill>
            <a:srgbClr val="050F3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72225" y="774548"/>
            <a:ext cx="185738" cy="215265"/>
          </a:xfrm>
          <a:custGeom>
            <a:avLst/>
            <a:gdLst/>
            <a:ahLst/>
            <a:cxnLst/>
            <a:rect l="l" t="t" r="r" b="b"/>
            <a:pathLst>
              <a:path w="247650" h="287019">
                <a:moveTo>
                  <a:pt x="155409" y="0"/>
                </a:moveTo>
                <a:lnTo>
                  <a:pt x="148424" y="4305"/>
                </a:lnTo>
                <a:lnTo>
                  <a:pt x="1104" y="93586"/>
                </a:lnTo>
                <a:lnTo>
                  <a:pt x="0" y="95580"/>
                </a:lnTo>
                <a:lnTo>
                  <a:pt x="32681" y="145818"/>
                </a:lnTo>
                <a:lnTo>
                  <a:pt x="122593" y="285216"/>
                </a:lnTo>
                <a:lnTo>
                  <a:pt x="126149" y="286969"/>
                </a:lnTo>
                <a:lnTo>
                  <a:pt x="188152" y="265545"/>
                </a:lnTo>
                <a:lnTo>
                  <a:pt x="231775" y="225869"/>
                </a:lnTo>
                <a:lnTo>
                  <a:pt x="247396" y="180975"/>
                </a:lnTo>
                <a:lnTo>
                  <a:pt x="247548" y="174091"/>
                </a:lnTo>
                <a:lnTo>
                  <a:pt x="246659" y="167538"/>
                </a:lnTo>
                <a:lnTo>
                  <a:pt x="181291" y="46590"/>
                </a:lnTo>
                <a:lnTo>
                  <a:pt x="157568" y="2387"/>
                </a:lnTo>
                <a:lnTo>
                  <a:pt x="155409" y="0"/>
                </a:lnTo>
                <a:close/>
              </a:path>
            </a:pathLst>
          </a:custGeom>
          <a:solidFill>
            <a:srgbClr val="050F3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87355" y="815501"/>
            <a:ext cx="192881" cy="163353"/>
          </a:xfrm>
          <a:custGeom>
            <a:avLst/>
            <a:gdLst/>
            <a:ahLst/>
            <a:cxnLst/>
            <a:rect l="l" t="t" r="r" b="b"/>
            <a:pathLst>
              <a:path w="257175" h="217805">
                <a:moveTo>
                  <a:pt x="609" y="4737"/>
                </a:moveTo>
                <a:lnTo>
                  <a:pt x="0" y="8420"/>
                </a:lnTo>
                <a:lnTo>
                  <a:pt x="50609" y="38760"/>
                </a:lnTo>
                <a:lnTo>
                  <a:pt x="33666" y="61396"/>
                </a:lnTo>
                <a:lnTo>
                  <a:pt x="22382" y="85650"/>
                </a:lnTo>
                <a:lnTo>
                  <a:pt x="16810" y="111592"/>
                </a:lnTo>
                <a:lnTo>
                  <a:pt x="17005" y="139293"/>
                </a:lnTo>
                <a:lnTo>
                  <a:pt x="31121" y="178184"/>
                </a:lnTo>
                <a:lnTo>
                  <a:pt x="73499" y="207586"/>
                </a:lnTo>
                <a:lnTo>
                  <a:pt x="144015" y="217699"/>
                </a:lnTo>
                <a:lnTo>
                  <a:pt x="181229" y="216471"/>
                </a:lnTo>
                <a:lnTo>
                  <a:pt x="167421" y="204402"/>
                </a:lnTo>
                <a:lnTo>
                  <a:pt x="161370" y="192368"/>
                </a:lnTo>
                <a:lnTo>
                  <a:pt x="178540" y="156454"/>
                </a:lnTo>
                <a:lnTo>
                  <a:pt x="192858" y="140414"/>
                </a:lnTo>
                <a:lnTo>
                  <a:pt x="199910" y="132308"/>
                </a:lnTo>
                <a:lnTo>
                  <a:pt x="203860" y="127622"/>
                </a:lnTo>
                <a:lnTo>
                  <a:pt x="207149" y="127584"/>
                </a:lnTo>
                <a:lnTo>
                  <a:pt x="241527" y="127584"/>
                </a:lnTo>
                <a:lnTo>
                  <a:pt x="196376" y="42540"/>
                </a:lnTo>
                <a:lnTo>
                  <a:pt x="176489" y="4856"/>
                </a:lnTo>
                <a:lnTo>
                  <a:pt x="27506" y="4856"/>
                </a:lnTo>
                <a:lnTo>
                  <a:pt x="609" y="4737"/>
                </a:lnTo>
                <a:close/>
              </a:path>
              <a:path w="257175" h="217805">
                <a:moveTo>
                  <a:pt x="241527" y="127584"/>
                </a:moveTo>
                <a:lnTo>
                  <a:pt x="207149" y="127584"/>
                </a:lnTo>
                <a:lnTo>
                  <a:pt x="212267" y="130670"/>
                </a:lnTo>
                <a:lnTo>
                  <a:pt x="222597" y="136767"/>
                </a:lnTo>
                <a:lnTo>
                  <a:pt x="256603" y="155956"/>
                </a:lnTo>
                <a:lnTo>
                  <a:pt x="241527" y="127584"/>
                </a:lnTo>
                <a:close/>
              </a:path>
              <a:path w="257175" h="217805">
                <a:moveTo>
                  <a:pt x="173926" y="0"/>
                </a:moveTo>
                <a:lnTo>
                  <a:pt x="169456" y="1473"/>
                </a:lnTo>
                <a:lnTo>
                  <a:pt x="54394" y="4660"/>
                </a:lnTo>
                <a:lnTo>
                  <a:pt x="40952" y="4849"/>
                </a:lnTo>
                <a:lnTo>
                  <a:pt x="27506" y="4856"/>
                </a:lnTo>
                <a:lnTo>
                  <a:pt x="176489" y="4856"/>
                </a:lnTo>
                <a:lnTo>
                  <a:pt x="173926" y="0"/>
                </a:lnTo>
                <a:close/>
              </a:path>
            </a:pathLst>
          </a:custGeom>
          <a:solidFill>
            <a:srgbClr val="050F3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417506" y="3101939"/>
            <a:ext cx="538163" cy="571503"/>
            <a:chOff x="7223342" y="4135918"/>
            <a:chExt cx="717550" cy="762004"/>
          </a:xfrm>
        </p:grpSpPr>
        <p:sp>
          <p:nvSpPr>
            <p:cNvPr id="30" name="object 30"/>
            <p:cNvSpPr/>
            <p:nvPr/>
          </p:nvSpPr>
          <p:spPr>
            <a:xfrm>
              <a:off x="7300826" y="4580422"/>
              <a:ext cx="304800" cy="317500"/>
            </a:xfrm>
            <a:custGeom>
              <a:avLst/>
              <a:gdLst/>
              <a:ahLst/>
              <a:cxnLst/>
              <a:rect l="l" t="t" r="r" b="b"/>
              <a:pathLst>
                <a:path w="304800" h="317500">
                  <a:moveTo>
                    <a:pt x="304437" y="285526"/>
                  </a:moveTo>
                  <a:lnTo>
                    <a:pt x="171016" y="285526"/>
                  </a:lnTo>
                  <a:lnTo>
                    <a:pt x="248564" y="285762"/>
                  </a:lnTo>
                  <a:lnTo>
                    <a:pt x="256374" y="288480"/>
                  </a:lnTo>
                  <a:lnTo>
                    <a:pt x="275958" y="317461"/>
                  </a:lnTo>
                  <a:lnTo>
                    <a:pt x="285584" y="317461"/>
                  </a:lnTo>
                  <a:lnTo>
                    <a:pt x="295441" y="310084"/>
                  </a:lnTo>
                  <a:lnTo>
                    <a:pt x="301874" y="301088"/>
                  </a:lnTo>
                  <a:lnTo>
                    <a:pt x="304756" y="290458"/>
                  </a:lnTo>
                  <a:lnTo>
                    <a:pt x="304437" y="285526"/>
                  </a:lnTo>
                  <a:close/>
                </a:path>
                <a:path w="304800" h="317500">
                  <a:moveTo>
                    <a:pt x="0" y="0"/>
                  </a:moveTo>
                  <a:lnTo>
                    <a:pt x="2952" y="41037"/>
                  </a:lnTo>
                  <a:lnTo>
                    <a:pt x="17537" y="79943"/>
                  </a:lnTo>
                  <a:lnTo>
                    <a:pt x="55048" y="120061"/>
                  </a:lnTo>
                  <a:lnTo>
                    <a:pt x="101605" y="149561"/>
                  </a:lnTo>
                  <a:lnTo>
                    <a:pt x="149942" y="174721"/>
                  </a:lnTo>
                  <a:lnTo>
                    <a:pt x="174104" y="187325"/>
                  </a:lnTo>
                  <a:lnTo>
                    <a:pt x="183500" y="192545"/>
                  </a:lnTo>
                  <a:lnTo>
                    <a:pt x="211302" y="208927"/>
                  </a:lnTo>
                  <a:lnTo>
                    <a:pt x="210159" y="211924"/>
                  </a:lnTo>
                  <a:lnTo>
                    <a:pt x="186380" y="212013"/>
                  </a:lnTo>
                  <a:lnTo>
                    <a:pt x="162658" y="212674"/>
                  </a:lnTo>
                  <a:lnTo>
                    <a:pt x="140150" y="218725"/>
                  </a:lnTo>
                  <a:lnTo>
                    <a:pt x="120015" y="234988"/>
                  </a:lnTo>
                  <a:lnTo>
                    <a:pt x="217881" y="234988"/>
                  </a:lnTo>
                  <a:lnTo>
                    <a:pt x="231758" y="235566"/>
                  </a:lnTo>
                  <a:lnTo>
                    <a:pt x="239947" y="238717"/>
                  </a:lnTo>
                  <a:lnTo>
                    <a:pt x="244973" y="246566"/>
                  </a:lnTo>
                  <a:lnTo>
                    <a:pt x="249364" y="261239"/>
                  </a:lnTo>
                  <a:lnTo>
                    <a:pt x="244627" y="261759"/>
                  </a:lnTo>
                  <a:lnTo>
                    <a:pt x="240118" y="262674"/>
                  </a:lnTo>
                  <a:lnTo>
                    <a:pt x="103314" y="262966"/>
                  </a:lnTo>
                  <a:lnTo>
                    <a:pt x="84709" y="285534"/>
                  </a:lnTo>
                  <a:lnTo>
                    <a:pt x="304437" y="285526"/>
                  </a:lnTo>
                  <a:lnTo>
                    <a:pt x="295783" y="244500"/>
                  </a:lnTo>
                  <a:lnTo>
                    <a:pt x="260008" y="188158"/>
                  </a:lnTo>
                  <a:lnTo>
                    <a:pt x="205384" y="149656"/>
                  </a:lnTo>
                  <a:lnTo>
                    <a:pt x="111086" y="100215"/>
                  </a:lnTo>
                  <a:lnTo>
                    <a:pt x="104711" y="96451"/>
                  </a:lnTo>
                  <a:lnTo>
                    <a:pt x="98539" y="92311"/>
                  </a:lnTo>
                  <a:lnTo>
                    <a:pt x="92452" y="88012"/>
                  </a:lnTo>
                  <a:lnTo>
                    <a:pt x="86334" y="83769"/>
                  </a:lnTo>
                  <a:lnTo>
                    <a:pt x="87845" y="79082"/>
                  </a:lnTo>
                  <a:lnTo>
                    <a:pt x="117192" y="78538"/>
                  </a:lnTo>
                  <a:lnTo>
                    <a:pt x="161833" y="78538"/>
                  </a:lnTo>
                  <a:lnTo>
                    <a:pt x="174215" y="73948"/>
                  </a:lnTo>
                  <a:lnTo>
                    <a:pt x="186043" y="66615"/>
                  </a:lnTo>
                  <a:lnTo>
                    <a:pt x="197624" y="58216"/>
                  </a:lnTo>
                  <a:lnTo>
                    <a:pt x="193090" y="56616"/>
                  </a:lnTo>
                  <a:lnTo>
                    <a:pt x="191365" y="56311"/>
                  </a:lnTo>
                  <a:lnTo>
                    <a:pt x="61099" y="56311"/>
                  </a:lnTo>
                  <a:lnTo>
                    <a:pt x="54876" y="52628"/>
                  </a:lnTo>
                  <a:lnTo>
                    <a:pt x="52501" y="42189"/>
                  </a:lnTo>
                  <a:lnTo>
                    <a:pt x="44175" y="25901"/>
                  </a:lnTo>
                  <a:lnTo>
                    <a:pt x="30646" y="16070"/>
                  </a:lnTo>
                  <a:lnTo>
                    <a:pt x="14920" y="8751"/>
                  </a:lnTo>
                  <a:lnTo>
                    <a:pt x="0" y="0"/>
                  </a:lnTo>
                  <a:close/>
                </a:path>
                <a:path w="304800" h="317500">
                  <a:moveTo>
                    <a:pt x="161833" y="78538"/>
                  </a:moveTo>
                  <a:lnTo>
                    <a:pt x="117192" y="78538"/>
                  </a:lnTo>
                  <a:lnTo>
                    <a:pt x="131826" y="78595"/>
                  </a:lnTo>
                  <a:lnTo>
                    <a:pt x="146367" y="79527"/>
                  </a:lnTo>
                  <a:lnTo>
                    <a:pt x="161277" y="78744"/>
                  </a:lnTo>
                  <a:lnTo>
                    <a:pt x="161833" y="78538"/>
                  </a:lnTo>
                  <a:close/>
                </a:path>
                <a:path w="304800" h="317500">
                  <a:moveTo>
                    <a:pt x="128258" y="55603"/>
                  </a:moveTo>
                  <a:lnTo>
                    <a:pt x="100302" y="55670"/>
                  </a:lnTo>
                  <a:lnTo>
                    <a:pt x="61099" y="56311"/>
                  </a:lnTo>
                  <a:lnTo>
                    <a:pt x="191365" y="56311"/>
                  </a:lnTo>
                  <a:lnTo>
                    <a:pt x="188633" y="55829"/>
                  </a:lnTo>
                  <a:lnTo>
                    <a:pt x="128258" y="55603"/>
                  </a:lnTo>
                  <a:close/>
                </a:path>
              </a:pathLst>
            </a:custGeom>
            <a:solidFill>
              <a:srgbClr val="050F3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223342" y="4135918"/>
              <a:ext cx="717550" cy="718820"/>
            </a:xfrm>
            <a:custGeom>
              <a:avLst/>
              <a:gdLst/>
              <a:ahLst/>
              <a:cxnLst/>
              <a:rect l="l" t="t" r="r" b="b"/>
              <a:pathLst>
                <a:path w="717550" h="718820">
                  <a:moveTo>
                    <a:pt x="499245" y="431632"/>
                  </a:moveTo>
                  <a:lnTo>
                    <a:pt x="359905" y="431632"/>
                  </a:lnTo>
                  <a:lnTo>
                    <a:pt x="363778" y="432318"/>
                  </a:lnTo>
                  <a:lnTo>
                    <a:pt x="386507" y="455489"/>
                  </a:lnTo>
                  <a:lnTo>
                    <a:pt x="403690" y="472755"/>
                  </a:lnTo>
                  <a:lnTo>
                    <a:pt x="639813" y="707032"/>
                  </a:lnTo>
                  <a:lnTo>
                    <a:pt x="650219" y="715629"/>
                  </a:lnTo>
                  <a:lnTo>
                    <a:pt x="659150" y="718365"/>
                  </a:lnTo>
                  <a:lnTo>
                    <a:pt x="668150" y="715259"/>
                  </a:lnTo>
                  <a:lnTo>
                    <a:pt x="696671" y="688509"/>
                  </a:lnTo>
                  <a:lnTo>
                    <a:pt x="717359" y="659929"/>
                  </a:lnTo>
                  <a:lnTo>
                    <a:pt x="713871" y="649863"/>
                  </a:lnTo>
                  <a:lnTo>
                    <a:pt x="703198" y="636991"/>
                  </a:lnTo>
                  <a:lnTo>
                    <a:pt x="702373" y="636102"/>
                  </a:lnTo>
                  <a:lnTo>
                    <a:pt x="701586" y="635200"/>
                  </a:lnTo>
                  <a:lnTo>
                    <a:pt x="506564" y="438922"/>
                  </a:lnTo>
                  <a:lnTo>
                    <a:pt x="499245" y="431632"/>
                  </a:lnTo>
                  <a:close/>
                </a:path>
                <a:path w="717550" h="718820">
                  <a:moveTo>
                    <a:pt x="224079" y="0"/>
                  </a:moveTo>
                  <a:lnTo>
                    <a:pt x="161201" y="10818"/>
                  </a:lnTo>
                  <a:lnTo>
                    <a:pt x="85584" y="53949"/>
                  </a:lnTo>
                  <a:lnTo>
                    <a:pt x="48898" y="90035"/>
                  </a:lnTo>
                  <a:lnTo>
                    <a:pt x="22048" y="132363"/>
                  </a:lnTo>
                  <a:lnTo>
                    <a:pt x="5570" y="181229"/>
                  </a:lnTo>
                  <a:lnTo>
                    <a:pt x="0" y="236928"/>
                  </a:lnTo>
                  <a:lnTo>
                    <a:pt x="3629" y="278617"/>
                  </a:lnTo>
                  <a:lnTo>
                    <a:pt x="14309" y="317473"/>
                  </a:lnTo>
                  <a:lnTo>
                    <a:pt x="31871" y="353570"/>
                  </a:lnTo>
                  <a:lnTo>
                    <a:pt x="56146" y="386979"/>
                  </a:lnTo>
                  <a:lnTo>
                    <a:pt x="90955" y="420151"/>
                  </a:lnTo>
                  <a:lnTo>
                    <a:pt x="130277" y="444779"/>
                  </a:lnTo>
                  <a:lnTo>
                    <a:pt x="172904" y="460752"/>
                  </a:lnTo>
                  <a:lnTo>
                    <a:pt x="217632" y="467964"/>
                  </a:lnTo>
                  <a:lnTo>
                    <a:pt x="263255" y="466304"/>
                  </a:lnTo>
                  <a:lnTo>
                    <a:pt x="308567" y="455665"/>
                  </a:lnTo>
                  <a:lnTo>
                    <a:pt x="352361" y="435937"/>
                  </a:lnTo>
                  <a:lnTo>
                    <a:pt x="359905" y="431632"/>
                  </a:lnTo>
                  <a:lnTo>
                    <a:pt x="499245" y="431632"/>
                  </a:lnTo>
                  <a:lnTo>
                    <a:pt x="478796" y="411350"/>
                  </a:lnTo>
                  <a:lnTo>
                    <a:pt x="234657" y="411350"/>
                  </a:lnTo>
                  <a:lnTo>
                    <a:pt x="187494" y="406704"/>
                  </a:lnTo>
                  <a:lnTo>
                    <a:pt x="144694" y="389333"/>
                  </a:lnTo>
                  <a:lnTo>
                    <a:pt x="108157" y="361406"/>
                  </a:lnTo>
                  <a:lnTo>
                    <a:pt x="79786" y="325092"/>
                  </a:lnTo>
                  <a:lnTo>
                    <a:pt x="61481" y="282559"/>
                  </a:lnTo>
                  <a:lnTo>
                    <a:pt x="55143" y="235976"/>
                  </a:lnTo>
                  <a:lnTo>
                    <a:pt x="61573" y="188252"/>
                  </a:lnTo>
                  <a:lnTo>
                    <a:pt x="79203" y="145541"/>
                  </a:lnTo>
                  <a:lnTo>
                    <a:pt x="106419" y="109412"/>
                  </a:lnTo>
                  <a:lnTo>
                    <a:pt x="141606" y="81437"/>
                  </a:lnTo>
                  <a:lnTo>
                    <a:pt x="183151" y="63183"/>
                  </a:lnTo>
                  <a:lnTo>
                    <a:pt x="229438" y="56220"/>
                  </a:lnTo>
                  <a:lnTo>
                    <a:pt x="386204" y="56220"/>
                  </a:lnTo>
                  <a:lnTo>
                    <a:pt x="385796" y="55783"/>
                  </a:lnTo>
                  <a:lnTo>
                    <a:pt x="348485" y="29849"/>
                  </a:lnTo>
                  <a:lnTo>
                    <a:pt x="305527" y="11825"/>
                  </a:lnTo>
                  <a:lnTo>
                    <a:pt x="257009" y="1724"/>
                  </a:lnTo>
                  <a:lnTo>
                    <a:pt x="224079" y="0"/>
                  </a:lnTo>
                  <a:close/>
                </a:path>
                <a:path w="717550" h="718820">
                  <a:moveTo>
                    <a:pt x="386204" y="56220"/>
                  </a:moveTo>
                  <a:lnTo>
                    <a:pt x="229438" y="56220"/>
                  </a:lnTo>
                  <a:lnTo>
                    <a:pt x="278863" y="62175"/>
                  </a:lnTo>
                  <a:lnTo>
                    <a:pt x="322611" y="80386"/>
                  </a:lnTo>
                  <a:lnTo>
                    <a:pt x="359221" y="108782"/>
                  </a:lnTo>
                  <a:lnTo>
                    <a:pt x="387234" y="145291"/>
                  </a:lnTo>
                  <a:lnTo>
                    <a:pt x="405191" y="187842"/>
                  </a:lnTo>
                  <a:lnTo>
                    <a:pt x="411632" y="234363"/>
                  </a:lnTo>
                  <a:lnTo>
                    <a:pt x="405145" y="281866"/>
                  </a:lnTo>
                  <a:lnTo>
                    <a:pt x="386671" y="324741"/>
                  </a:lnTo>
                  <a:lnTo>
                    <a:pt x="358297" y="361057"/>
                  </a:lnTo>
                  <a:lnTo>
                    <a:pt x="322111" y="388883"/>
                  </a:lnTo>
                  <a:lnTo>
                    <a:pt x="280202" y="406291"/>
                  </a:lnTo>
                  <a:lnTo>
                    <a:pt x="234657" y="411350"/>
                  </a:lnTo>
                  <a:lnTo>
                    <a:pt x="478796" y="411350"/>
                  </a:lnTo>
                  <a:lnTo>
                    <a:pt x="428497" y="361884"/>
                  </a:lnTo>
                  <a:lnTo>
                    <a:pt x="433349" y="354670"/>
                  </a:lnTo>
                  <a:lnTo>
                    <a:pt x="437311" y="350047"/>
                  </a:lnTo>
                  <a:lnTo>
                    <a:pt x="439877" y="344739"/>
                  </a:lnTo>
                  <a:lnTo>
                    <a:pt x="456751" y="302225"/>
                  </a:lnTo>
                  <a:lnTo>
                    <a:pt x="465986" y="259492"/>
                  </a:lnTo>
                  <a:lnTo>
                    <a:pt x="467109" y="216675"/>
                  </a:lnTo>
                  <a:lnTo>
                    <a:pt x="459648" y="173909"/>
                  </a:lnTo>
                  <a:lnTo>
                    <a:pt x="443128" y="131328"/>
                  </a:lnTo>
                  <a:lnTo>
                    <a:pt x="417373" y="89614"/>
                  </a:lnTo>
                  <a:lnTo>
                    <a:pt x="386204" y="56220"/>
                  </a:lnTo>
                  <a:close/>
                </a:path>
              </a:pathLst>
            </a:custGeom>
            <a:solidFill>
              <a:srgbClr val="050F3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301835" y="4750064"/>
              <a:ext cx="114350" cy="144691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493774" y="4598144"/>
              <a:ext cx="109648" cy="110718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300977" y="4298783"/>
              <a:ext cx="305834" cy="218607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object 35"/>
          <p:cNvSpPr/>
          <p:nvPr/>
        </p:nvSpPr>
        <p:spPr>
          <a:xfrm>
            <a:off x="1039893" y="5603671"/>
            <a:ext cx="610552" cy="570548"/>
          </a:xfrm>
          <a:custGeom>
            <a:avLst/>
            <a:gdLst/>
            <a:ahLst/>
            <a:cxnLst/>
            <a:rect l="l" t="t" r="r" b="b"/>
            <a:pathLst>
              <a:path w="814069" h="760729">
                <a:moveTo>
                  <a:pt x="227647" y="490219"/>
                </a:moveTo>
                <a:lnTo>
                  <a:pt x="147866" y="490219"/>
                </a:lnTo>
                <a:lnTo>
                  <a:pt x="152018" y="491489"/>
                </a:lnTo>
                <a:lnTo>
                  <a:pt x="154089" y="494029"/>
                </a:lnTo>
                <a:lnTo>
                  <a:pt x="204698" y="549909"/>
                </a:lnTo>
                <a:lnTo>
                  <a:pt x="216064" y="562609"/>
                </a:lnTo>
                <a:lnTo>
                  <a:pt x="239020" y="588009"/>
                </a:lnTo>
                <a:lnTo>
                  <a:pt x="250444" y="599439"/>
                </a:lnTo>
                <a:lnTo>
                  <a:pt x="296443" y="650239"/>
                </a:lnTo>
                <a:lnTo>
                  <a:pt x="301481" y="656589"/>
                </a:lnTo>
                <a:lnTo>
                  <a:pt x="306450" y="661669"/>
                </a:lnTo>
                <a:lnTo>
                  <a:pt x="331982" y="692149"/>
                </a:lnTo>
                <a:lnTo>
                  <a:pt x="339838" y="701039"/>
                </a:lnTo>
                <a:lnTo>
                  <a:pt x="347802" y="709929"/>
                </a:lnTo>
                <a:lnTo>
                  <a:pt x="357749" y="721359"/>
                </a:lnTo>
                <a:lnTo>
                  <a:pt x="367788" y="732789"/>
                </a:lnTo>
                <a:lnTo>
                  <a:pt x="377852" y="742949"/>
                </a:lnTo>
                <a:lnTo>
                  <a:pt x="387870" y="754379"/>
                </a:lnTo>
                <a:lnTo>
                  <a:pt x="396243" y="759459"/>
                </a:lnTo>
                <a:lnTo>
                  <a:pt x="406390" y="760729"/>
                </a:lnTo>
                <a:lnTo>
                  <a:pt x="416427" y="759459"/>
                </a:lnTo>
                <a:lnTo>
                  <a:pt x="424472" y="753109"/>
                </a:lnTo>
                <a:lnTo>
                  <a:pt x="446312" y="727709"/>
                </a:lnTo>
                <a:lnTo>
                  <a:pt x="457322" y="713739"/>
                </a:lnTo>
                <a:lnTo>
                  <a:pt x="468477" y="701039"/>
                </a:lnTo>
                <a:lnTo>
                  <a:pt x="485830" y="681989"/>
                </a:lnTo>
                <a:lnTo>
                  <a:pt x="489102" y="678179"/>
                </a:lnTo>
                <a:lnTo>
                  <a:pt x="403517" y="678179"/>
                </a:lnTo>
                <a:lnTo>
                  <a:pt x="399427" y="673099"/>
                </a:lnTo>
                <a:lnTo>
                  <a:pt x="382284" y="655319"/>
                </a:lnTo>
                <a:lnTo>
                  <a:pt x="365045" y="636269"/>
                </a:lnTo>
                <a:lnTo>
                  <a:pt x="330492" y="600709"/>
                </a:lnTo>
                <a:lnTo>
                  <a:pt x="303125" y="571499"/>
                </a:lnTo>
                <a:lnTo>
                  <a:pt x="289467" y="556259"/>
                </a:lnTo>
                <a:lnTo>
                  <a:pt x="275844" y="542289"/>
                </a:lnTo>
                <a:lnTo>
                  <a:pt x="227647" y="490219"/>
                </a:lnTo>
                <a:close/>
              </a:path>
              <a:path w="814069" h="760729">
                <a:moveTo>
                  <a:pt x="660222" y="490219"/>
                </a:moveTo>
                <a:lnTo>
                  <a:pt x="580821" y="490219"/>
                </a:lnTo>
                <a:lnTo>
                  <a:pt x="572039" y="500379"/>
                </a:lnTo>
                <a:lnTo>
                  <a:pt x="567970" y="504189"/>
                </a:lnTo>
                <a:lnTo>
                  <a:pt x="563905" y="509269"/>
                </a:lnTo>
                <a:lnTo>
                  <a:pt x="554576" y="519429"/>
                </a:lnTo>
                <a:lnTo>
                  <a:pt x="535809" y="538479"/>
                </a:lnTo>
                <a:lnTo>
                  <a:pt x="526465" y="548639"/>
                </a:lnTo>
                <a:lnTo>
                  <a:pt x="464727" y="613409"/>
                </a:lnTo>
                <a:lnTo>
                  <a:pt x="444207" y="636269"/>
                </a:lnTo>
                <a:lnTo>
                  <a:pt x="426900" y="654049"/>
                </a:lnTo>
                <a:lnTo>
                  <a:pt x="418343" y="664209"/>
                </a:lnTo>
                <a:lnTo>
                  <a:pt x="405942" y="678179"/>
                </a:lnTo>
                <a:lnTo>
                  <a:pt x="489102" y="678179"/>
                </a:lnTo>
                <a:lnTo>
                  <a:pt x="503280" y="661669"/>
                </a:lnTo>
                <a:lnTo>
                  <a:pt x="520803" y="642619"/>
                </a:lnTo>
                <a:lnTo>
                  <a:pt x="538378" y="622299"/>
                </a:lnTo>
                <a:lnTo>
                  <a:pt x="554478" y="604519"/>
                </a:lnTo>
                <a:lnTo>
                  <a:pt x="586841" y="570229"/>
                </a:lnTo>
                <a:lnTo>
                  <a:pt x="602970" y="552449"/>
                </a:lnTo>
                <a:lnTo>
                  <a:pt x="614957" y="538479"/>
                </a:lnTo>
                <a:lnTo>
                  <a:pt x="626875" y="525779"/>
                </a:lnTo>
                <a:lnTo>
                  <a:pt x="638835" y="511809"/>
                </a:lnTo>
                <a:lnTo>
                  <a:pt x="650951" y="499109"/>
                </a:lnTo>
                <a:lnTo>
                  <a:pt x="654621" y="495299"/>
                </a:lnTo>
                <a:lnTo>
                  <a:pt x="660222" y="490219"/>
                </a:lnTo>
                <a:close/>
              </a:path>
              <a:path w="814069" h="760729">
                <a:moveTo>
                  <a:pt x="399164" y="339089"/>
                </a:moveTo>
                <a:lnTo>
                  <a:pt x="351193" y="339089"/>
                </a:lnTo>
                <a:lnTo>
                  <a:pt x="357073" y="368299"/>
                </a:lnTo>
                <a:lnTo>
                  <a:pt x="359858" y="382269"/>
                </a:lnTo>
                <a:lnTo>
                  <a:pt x="362534" y="396239"/>
                </a:lnTo>
                <a:lnTo>
                  <a:pt x="367193" y="420369"/>
                </a:lnTo>
                <a:lnTo>
                  <a:pt x="371808" y="445769"/>
                </a:lnTo>
                <a:lnTo>
                  <a:pt x="376389" y="469899"/>
                </a:lnTo>
                <a:lnTo>
                  <a:pt x="385629" y="520699"/>
                </a:lnTo>
                <a:lnTo>
                  <a:pt x="390282" y="546099"/>
                </a:lnTo>
                <a:lnTo>
                  <a:pt x="399872" y="598169"/>
                </a:lnTo>
                <a:lnTo>
                  <a:pt x="399745" y="599439"/>
                </a:lnTo>
                <a:lnTo>
                  <a:pt x="399681" y="601979"/>
                </a:lnTo>
                <a:lnTo>
                  <a:pt x="400062" y="612139"/>
                </a:lnTo>
                <a:lnTo>
                  <a:pt x="406692" y="621029"/>
                </a:lnTo>
                <a:lnTo>
                  <a:pt x="423201" y="623569"/>
                </a:lnTo>
                <a:lnTo>
                  <a:pt x="431138" y="622299"/>
                </a:lnTo>
                <a:lnTo>
                  <a:pt x="437852" y="618489"/>
                </a:lnTo>
                <a:lnTo>
                  <a:pt x="442480" y="613409"/>
                </a:lnTo>
                <a:lnTo>
                  <a:pt x="449403" y="599439"/>
                </a:lnTo>
                <a:lnTo>
                  <a:pt x="462924" y="571499"/>
                </a:lnTo>
                <a:lnTo>
                  <a:pt x="477990" y="541019"/>
                </a:lnTo>
                <a:lnTo>
                  <a:pt x="486276" y="524509"/>
                </a:lnTo>
                <a:lnTo>
                  <a:pt x="491154" y="515619"/>
                </a:lnTo>
                <a:lnTo>
                  <a:pt x="431063" y="515619"/>
                </a:lnTo>
                <a:lnTo>
                  <a:pt x="427524" y="497839"/>
                </a:lnTo>
                <a:lnTo>
                  <a:pt x="425785" y="488949"/>
                </a:lnTo>
                <a:lnTo>
                  <a:pt x="424129" y="480059"/>
                </a:lnTo>
                <a:lnTo>
                  <a:pt x="421785" y="466089"/>
                </a:lnTo>
                <a:lnTo>
                  <a:pt x="417230" y="439419"/>
                </a:lnTo>
                <a:lnTo>
                  <a:pt x="414921" y="426719"/>
                </a:lnTo>
                <a:lnTo>
                  <a:pt x="407773" y="386079"/>
                </a:lnTo>
                <a:lnTo>
                  <a:pt x="404132" y="365759"/>
                </a:lnTo>
                <a:lnTo>
                  <a:pt x="400367" y="345439"/>
                </a:lnTo>
                <a:lnTo>
                  <a:pt x="399164" y="339089"/>
                </a:lnTo>
                <a:close/>
              </a:path>
              <a:path w="814069" h="760729">
                <a:moveTo>
                  <a:pt x="746291" y="436879"/>
                </a:moveTo>
                <a:lnTo>
                  <a:pt x="477913" y="436879"/>
                </a:lnTo>
                <a:lnTo>
                  <a:pt x="471881" y="439419"/>
                </a:lnTo>
                <a:lnTo>
                  <a:pt x="467601" y="448309"/>
                </a:lnTo>
                <a:lnTo>
                  <a:pt x="459106" y="466089"/>
                </a:lnTo>
                <a:lnTo>
                  <a:pt x="450434" y="482599"/>
                </a:lnTo>
                <a:lnTo>
                  <a:pt x="432942" y="515619"/>
                </a:lnTo>
                <a:lnTo>
                  <a:pt x="491154" y="515619"/>
                </a:lnTo>
                <a:lnTo>
                  <a:pt x="494639" y="509269"/>
                </a:lnTo>
                <a:lnTo>
                  <a:pt x="503847" y="491489"/>
                </a:lnTo>
                <a:lnTo>
                  <a:pt x="506310" y="490219"/>
                </a:lnTo>
                <a:lnTo>
                  <a:pt x="746125" y="490219"/>
                </a:lnTo>
                <a:lnTo>
                  <a:pt x="755354" y="485139"/>
                </a:lnTo>
                <a:lnTo>
                  <a:pt x="762784" y="478789"/>
                </a:lnTo>
                <a:lnTo>
                  <a:pt x="767341" y="468629"/>
                </a:lnTo>
                <a:lnTo>
                  <a:pt x="767956" y="459739"/>
                </a:lnTo>
                <a:lnTo>
                  <a:pt x="763626" y="449579"/>
                </a:lnTo>
                <a:lnTo>
                  <a:pt x="756153" y="440689"/>
                </a:lnTo>
                <a:lnTo>
                  <a:pt x="746291" y="436879"/>
                </a:lnTo>
                <a:close/>
              </a:path>
              <a:path w="814069" h="760729">
                <a:moveTo>
                  <a:pt x="244538" y="0"/>
                </a:moveTo>
                <a:lnTo>
                  <a:pt x="217060" y="0"/>
                </a:lnTo>
                <a:lnTo>
                  <a:pt x="189915" y="1269"/>
                </a:lnTo>
                <a:lnTo>
                  <a:pt x="136664" y="16509"/>
                </a:lnTo>
                <a:lnTo>
                  <a:pt x="82662" y="48259"/>
                </a:lnTo>
                <a:lnTo>
                  <a:pt x="40309" y="93979"/>
                </a:lnTo>
                <a:lnTo>
                  <a:pt x="20080" y="129539"/>
                </a:lnTo>
                <a:lnTo>
                  <a:pt x="3939" y="176529"/>
                </a:lnTo>
                <a:lnTo>
                  <a:pt x="430" y="224789"/>
                </a:lnTo>
                <a:lnTo>
                  <a:pt x="263" y="243839"/>
                </a:lnTo>
                <a:lnTo>
                  <a:pt x="63" y="264159"/>
                </a:lnTo>
                <a:lnTo>
                  <a:pt x="0" y="266699"/>
                </a:lnTo>
                <a:lnTo>
                  <a:pt x="215" y="269239"/>
                </a:lnTo>
                <a:lnTo>
                  <a:pt x="1066" y="273049"/>
                </a:lnTo>
                <a:lnTo>
                  <a:pt x="8624" y="298449"/>
                </a:lnTo>
                <a:lnTo>
                  <a:pt x="12662" y="312419"/>
                </a:lnTo>
                <a:lnTo>
                  <a:pt x="35902" y="359409"/>
                </a:lnTo>
                <a:lnTo>
                  <a:pt x="61023" y="391159"/>
                </a:lnTo>
                <a:lnTo>
                  <a:pt x="70916" y="401319"/>
                </a:lnTo>
                <a:lnTo>
                  <a:pt x="80743" y="412749"/>
                </a:lnTo>
                <a:lnTo>
                  <a:pt x="90755" y="424179"/>
                </a:lnTo>
                <a:lnTo>
                  <a:pt x="101206" y="435609"/>
                </a:lnTo>
                <a:lnTo>
                  <a:pt x="73444" y="435609"/>
                </a:lnTo>
                <a:lnTo>
                  <a:pt x="61276" y="436879"/>
                </a:lnTo>
                <a:lnTo>
                  <a:pt x="50171" y="443229"/>
                </a:lnTo>
                <a:lnTo>
                  <a:pt x="42504" y="453389"/>
                </a:lnTo>
                <a:lnTo>
                  <a:pt x="40652" y="464819"/>
                </a:lnTo>
                <a:lnTo>
                  <a:pt x="44124" y="474979"/>
                </a:lnTo>
                <a:lnTo>
                  <a:pt x="50633" y="482599"/>
                </a:lnTo>
                <a:lnTo>
                  <a:pt x="59606" y="487679"/>
                </a:lnTo>
                <a:lnTo>
                  <a:pt x="70472" y="490219"/>
                </a:lnTo>
                <a:lnTo>
                  <a:pt x="280644" y="490219"/>
                </a:lnTo>
                <a:lnTo>
                  <a:pt x="316179" y="462279"/>
                </a:lnTo>
                <a:lnTo>
                  <a:pt x="322872" y="436879"/>
                </a:lnTo>
                <a:lnTo>
                  <a:pt x="181368" y="436879"/>
                </a:lnTo>
                <a:lnTo>
                  <a:pt x="176860" y="435609"/>
                </a:lnTo>
                <a:lnTo>
                  <a:pt x="171856" y="431799"/>
                </a:lnTo>
                <a:lnTo>
                  <a:pt x="168211" y="427989"/>
                </a:lnTo>
                <a:lnTo>
                  <a:pt x="158463" y="416559"/>
                </a:lnTo>
                <a:lnTo>
                  <a:pt x="139272" y="396239"/>
                </a:lnTo>
                <a:lnTo>
                  <a:pt x="129781" y="386079"/>
                </a:lnTo>
                <a:lnTo>
                  <a:pt x="116351" y="370839"/>
                </a:lnTo>
                <a:lnTo>
                  <a:pt x="102874" y="356869"/>
                </a:lnTo>
                <a:lnTo>
                  <a:pt x="77444" y="326389"/>
                </a:lnTo>
                <a:lnTo>
                  <a:pt x="58300" y="287019"/>
                </a:lnTo>
                <a:lnTo>
                  <a:pt x="51168" y="243839"/>
                </a:lnTo>
                <a:lnTo>
                  <a:pt x="51167" y="224789"/>
                </a:lnTo>
                <a:lnTo>
                  <a:pt x="53459" y="204469"/>
                </a:lnTo>
                <a:lnTo>
                  <a:pt x="65074" y="166369"/>
                </a:lnTo>
                <a:lnTo>
                  <a:pt x="87579" y="129539"/>
                </a:lnTo>
                <a:lnTo>
                  <a:pt x="120373" y="97789"/>
                </a:lnTo>
                <a:lnTo>
                  <a:pt x="160350" y="76199"/>
                </a:lnTo>
                <a:lnTo>
                  <a:pt x="199342" y="66039"/>
                </a:lnTo>
                <a:lnTo>
                  <a:pt x="219357" y="64769"/>
                </a:lnTo>
                <a:lnTo>
                  <a:pt x="375083" y="64769"/>
                </a:lnTo>
                <a:lnTo>
                  <a:pt x="368584" y="58419"/>
                </a:lnTo>
                <a:lnTo>
                  <a:pt x="330367" y="29209"/>
                </a:lnTo>
                <a:lnTo>
                  <a:pt x="277309" y="6349"/>
                </a:lnTo>
                <a:lnTo>
                  <a:pt x="261124" y="2539"/>
                </a:lnTo>
                <a:lnTo>
                  <a:pt x="244538" y="0"/>
                </a:lnTo>
                <a:close/>
              </a:path>
              <a:path w="814069" h="760729">
                <a:moveTo>
                  <a:pt x="366128" y="199389"/>
                </a:moveTo>
                <a:lnTo>
                  <a:pt x="350424" y="199389"/>
                </a:lnTo>
                <a:lnTo>
                  <a:pt x="343857" y="203199"/>
                </a:lnTo>
                <a:lnTo>
                  <a:pt x="324262" y="253999"/>
                </a:lnTo>
                <a:lnTo>
                  <a:pt x="313702" y="292099"/>
                </a:lnTo>
                <a:lnTo>
                  <a:pt x="297580" y="351789"/>
                </a:lnTo>
                <a:lnTo>
                  <a:pt x="279679" y="416559"/>
                </a:lnTo>
                <a:lnTo>
                  <a:pt x="277990" y="422909"/>
                </a:lnTo>
                <a:lnTo>
                  <a:pt x="275704" y="434339"/>
                </a:lnTo>
                <a:lnTo>
                  <a:pt x="274154" y="436879"/>
                </a:lnTo>
                <a:lnTo>
                  <a:pt x="322872" y="436879"/>
                </a:lnTo>
                <a:lnTo>
                  <a:pt x="323875" y="433069"/>
                </a:lnTo>
                <a:lnTo>
                  <a:pt x="331690" y="405129"/>
                </a:lnTo>
                <a:lnTo>
                  <a:pt x="348170" y="345439"/>
                </a:lnTo>
                <a:lnTo>
                  <a:pt x="349415" y="342899"/>
                </a:lnTo>
                <a:lnTo>
                  <a:pt x="351193" y="339089"/>
                </a:lnTo>
                <a:lnTo>
                  <a:pt x="399164" y="339089"/>
                </a:lnTo>
                <a:lnTo>
                  <a:pt x="396036" y="322579"/>
                </a:lnTo>
                <a:lnTo>
                  <a:pt x="391590" y="300989"/>
                </a:lnTo>
                <a:lnTo>
                  <a:pt x="387103" y="278129"/>
                </a:lnTo>
                <a:lnTo>
                  <a:pt x="382650" y="256539"/>
                </a:lnTo>
                <a:lnTo>
                  <a:pt x="380764" y="246379"/>
                </a:lnTo>
                <a:lnTo>
                  <a:pt x="378925" y="236219"/>
                </a:lnTo>
                <a:lnTo>
                  <a:pt x="377059" y="226059"/>
                </a:lnTo>
                <a:lnTo>
                  <a:pt x="375094" y="217169"/>
                </a:lnTo>
                <a:lnTo>
                  <a:pt x="372859" y="205739"/>
                </a:lnTo>
                <a:lnTo>
                  <a:pt x="366128" y="199389"/>
                </a:lnTo>
                <a:close/>
              </a:path>
              <a:path w="814069" h="760729">
                <a:moveTo>
                  <a:pt x="742210" y="64769"/>
                </a:moveTo>
                <a:lnTo>
                  <a:pt x="594067" y="64769"/>
                </a:lnTo>
                <a:lnTo>
                  <a:pt x="616321" y="68579"/>
                </a:lnTo>
                <a:lnTo>
                  <a:pt x="637914" y="73659"/>
                </a:lnTo>
                <a:lnTo>
                  <a:pt x="678446" y="92709"/>
                </a:lnTo>
                <a:lnTo>
                  <a:pt x="718077" y="125729"/>
                </a:lnTo>
                <a:lnTo>
                  <a:pt x="745210" y="170179"/>
                </a:lnTo>
                <a:lnTo>
                  <a:pt x="757985" y="237489"/>
                </a:lnTo>
                <a:lnTo>
                  <a:pt x="754249" y="270509"/>
                </a:lnTo>
                <a:lnTo>
                  <a:pt x="737632" y="316229"/>
                </a:lnTo>
                <a:lnTo>
                  <a:pt x="697231" y="367029"/>
                </a:lnTo>
                <a:lnTo>
                  <a:pt x="647547" y="420369"/>
                </a:lnTo>
                <a:lnTo>
                  <a:pt x="643077" y="424179"/>
                </a:lnTo>
                <a:lnTo>
                  <a:pt x="634326" y="434339"/>
                </a:lnTo>
                <a:lnTo>
                  <a:pt x="628548" y="436879"/>
                </a:lnTo>
                <a:lnTo>
                  <a:pt x="707123" y="436879"/>
                </a:lnTo>
                <a:lnTo>
                  <a:pt x="723762" y="417829"/>
                </a:lnTo>
                <a:lnTo>
                  <a:pt x="728992" y="411479"/>
                </a:lnTo>
                <a:lnTo>
                  <a:pt x="736924" y="402589"/>
                </a:lnTo>
                <a:lnTo>
                  <a:pt x="773884" y="360679"/>
                </a:lnTo>
                <a:lnTo>
                  <a:pt x="794876" y="323849"/>
                </a:lnTo>
                <a:lnTo>
                  <a:pt x="811680" y="271779"/>
                </a:lnTo>
                <a:lnTo>
                  <a:pt x="813695" y="255269"/>
                </a:lnTo>
                <a:lnTo>
                  <a:pt x="813646" y="234949"/>
                </a:lnTo>
                <a:lnTo>
                  <a:pt x="813644" y="215899"/>
                </a:lnTo>
                <a:lnTo>
                  <a:pt x="804776" y="170179"/>
                </a:lnTo>
                <a:lnTo>
                  <a:pt x="786565" y="124459"/>
                </a:lnTo>
                <a:lnTo>
                  <a:pt x="762471" y="87629"/>
                </a:lnTo>
                <a:lnTo>
                  <a:pt x="748271" y="71119"/>
                </a:lnTo>
                <a:lnTo>
                  <a:pt x="742210" y="64769"/>
                </a:lnTo>
                <a:close/>
              </a:path>
              <a:path w="814069" h="760729">
                <a:moveTo>
                  <a:pt x="375083" y="64769"/>
                </a:moveTo>
                <a:lnTo>
                  <a:pt x="239610" y="64769"/>
                </a:lnTo>
                <a:lnTo>
                  <a:pt x="262610" y="68579"/>
                </a:lnTo>
                <a:lnTo>
                  <a:pt x="284868" y="73659"/>
                </a:lnTo>
                <a:lnTo>
                  <a:pt x="326745" y="93979"/>
                </a:lnTo>
                <a:lnTo>
                  <a:pt x="361018" y="123189"/>
                </a:lnTo>
                <a:lnTo>
                  <a:pt x="386194" y="161289"/>
                </a:lnTo>
                <a:lnTo>
                  <a:pt x="390118" y="168909"/>
                </a:lnTo>
                <a:lnTo>
                  <a:pt x="397090" y="173989"/>
                </a:lnTo>
                <a:lnTo>
                  <a:pt x="405180" y="173989"/>
                </a:lnTo>
                <a:lnTo>
                  <a:pt x="411854" y="172719"/>
                </a:lnTo>
                <a:lnTo>
                  <a:pt x="417763" y="168909"/>
                </a:lnTo>
                <a:lnTo>
                  <a:pt x="422743" y="165099"/>
                </a:lnTo>
                <a:lnTo>
                  <a:pt x="426631" y="158749"/>
                </a:lnTo>
                <a:lnTo>
                  <a:pt x="441828" y="130809"/>
                </a:lnTo>
                <a:lnTo>
                  <a:pt x="461725" y="109219"/>
                </a:lnTo>
                <a:lnTo>
                  <a:pt x="477154" y="97789"/>
                </a:lnTo>
                <a:lnTo>
                  <a:pt x="402996" y="97789"/>
                </a:lnTo>
                <a:lnTo>
                  <a:pt x="398616" y="91439"/>
                </a:lnTo>
                <a:lnTo>
                  <a:pt x="394344" y="86359"/>
                </a:lnTo>
                <a:lnTo>
                  <a:pt x="390019" y="80009"/>
                </a:lnTo>
                <a:lnTo>
                  <a:pt x="385483" y="74929"/>
                </a:lnTo>
                <a:lnTo>
                  <a:pt x="375083" y="64769"/>
                </a:lnTo>
                <a:close/>
              </a:path>
              <a:path w="814069" h="760729">
                <a:moveTo>
                  <a:pt x="613003" y="0"/>
                </a:moveTo>
                <a:lnTo>
                  <a:pt x="586753" y="0"/>
                </a:lnTo>
                <a:lnTo>
                  <a:pt x="560700" y="1269"/>
                </a:lnTo>
                <a:lnTo>
                  <a:pt x="509663" y="13969"/>
                </a:lnTo>
                <a:lnTo>
                  <a:pt x="466431" y="35559"/>
                </a:lnTo>
                <a:lnTo>
                  <a:pt x="429209" y="67309"/>
                </a:lnTo>
                <a:lnTo>
                  <a:pt x="409622" y="90169"/>
                </a:lnTo>
                <a:lnTo>
                  <a:pt x="402996" y="97789"/>
                </a:lnTo>
                <a:lnTo>
                  <a:pt x="477154" y="97789"/>
                </a:lnTo>
                <a:lnTo>
                  <a:pt x="485725" y="91439"/>
                </a:lnTo>
                <a:lnTo>
                  <a:pt x="513232" y="77469"/>
                </a:lnTo>
                <a:lnTo>
                  <a:pt x="532729" y="71119"/>
                </a:lnTo>
                <a:lnTo>
                  <a:pt x="552807" y="66039"/>
                </a:lnTo>
                <a:lnTo>
                  <a:pt x="573305" y="64769"/>
                </a:lnTo>
                <a:lnTo>
                  <a:pt x="742210" y="64769"/>
                </a:lnTo>
                <a:lnTo>
                  <a:pt x="732513" y="54609"/>
                </a:lnTo>
                <a:lnTo>
                  <a:pt x="696539" y="29209"/>
                </a:lnTo>
                <a:lnTo>
                  <a:pt x="645318" y="6349"/>
                </a:lnTo>
                <a:lnTo>
                  <a:pt x="629318" y="2539"/>
                </a:lnTo>
                <a:lnTo>
                  <a:pt x="613003" y="0"/>
                </a:lnTo>
                <a:close/>
              </a:path>
            </a:pathLst>
          </a:custGeom>
          <a:solidFill>
            <a:srgbClr val="CD3B3B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5063018" y="5584336"/>
            <a:ext cx="572929" cy="411956"/>
            <a:chOff x="6750690" y="7445781"/>
            <a:chExt cx="763905" cy="549275"/>
          </a:xfrm>
        </p:grpSpPr>
        <p:sp>
          <p:nvSpPr>
            <p:cNvPr id="36" name="object 36"/>
            <p:cNvSpPr/>
            <p:nvPr/>
          </p:nvSpPr>
          <p:spPr>
            <a:xfrm>
              <a:off x="6750690" y="7445781"/>
              <a:ext cx="763905" cy="549275"/>
            </a:xfrm>
            <a:custGeom>
              <a:avLst/>
              <a:gdLst/>
              <a:ahLst/>
              <a:cxnLst/>
              <a:rect l="l" t="t" r="r" b="b"/>
              <a:pathLst>
                <a:path w="763904" h="549275">
                  <a:moveTo>
                    <a:pt x="377050" y="0"/>
                  </a:moveTo>
                  <a:lnTo>
                    <a:pt x="371106" y="1968"/>
                  </a:lnTo>
                  <a:lnTo>
                    <a:pt x="361150" y="4561"/>
                  </a:lnTo>
                  <a:lnTo>
                    <a:pt x="351077" y="6186"/>
                  </a:lnTo>
                  <a:lnTo>
                    <a:pt x="340972" y="7442"/>
                  </a:lnTo>
                  <a:lnTo>
                    <a:pt x="330923" y="8928"/>
                  </a:lnTo>
                  <a:lnTo>
                    <a:pt x="299002" y="14426"/>
                  </a:lnTo>
                  <a:lnTo>
                    <a:pt x="197180" y="30225"/>
                  </a:lnTo>
                  <a:lnTo>
                    <a:pt x="192709" y="32651"/>
                  </a:lnTo>
                  <a:lnTo>
                    <a:pt x="187896" y="41694"/>
                  </a:lnTo>
                  <a:lnTo>
                    <a:pt x="187566" y="46570"/>
                  </a:lnTo>
                  <a:lnTo>
                    <a:pt x="183514" y="48374"/>
                  </a:lnTo>
                  <a:lnTo>
                    <a:pt x="141724" y="61545"/>
                  </a:lnTo>
                  <a:lnTo>
                    <a:pt x="107734" y="68465"/>
                  </a:lnTo>
                  <a:lnTo>
                    <a:pt x="103657" y="69253"/>
                  </a:lnTo>
                  <a:lnTo>
                    <a:pt x="101079" y="71335"/>
                  </a:lnTo>
                  <a:lnTo>
                    <a:pt x="96570" y="81495"/>
                  </a:lnTo>
                  <a:lnTo>
                    <a:pt x="93129" y="87147"/>
                  </a:lnTo>
                  <a:lnTo>
                    <a:pt x="80479" y="90322"/>
                  </a:lnTo>
                  <a:lnTo>
                    <a:pt x="78968" y="94564"/>
                  </a:lnTo>
                  <a:lnTo>
                    <a:pt x="78854" y="99707"/>
                  </a:lnTo>
                  <a:lnTo>
                    <a:pt x="78550" y="108630"/>
                  </a:lnTo>
                  <a:lnTo>
                    <a:pt x="77734" y="126466"/>
                  </a:lnTo>
                  <a:lnTo>
                    <a:pt x="77495" y="135381"/>
                  </a:lnTo>
                  <a:lnTo>
                    <a:pt x="76886" y="141857"/>
                  </a:lnTo>
                  <a:lnTo>
                    <a:pt x="75857" y="148335"/>
                  </a:lnTo>
                  <a:lnTo>
                    <a:pt x="75341" y="154737"/>
                  </a:lnTo>
                  <a:lnTo>
                    <a:pt x="76276" y="160985"/>
                  </a:lnTo>
                  <a:lnTo>
                    <a:pt x="91622" y="204262"/>
                  </a:lnTo>
                  <a:lnTo>
                    <a:pt x="100202" y="225336"/>
                  </a:lnTo>
                  <a:lnTo>
                    <a:pt x="98767" y="228485"/>
                  </a:lnTo>
                  <a:lnTo>
                    <a:pt x="38760" y="252463"/>
                  </a:lnTo>
                  <a:lnTo>
                    <a:pt x="19723" y="282854"/>
                  </a:lnTo>
                  <a:lnTo>
                    <a:pt x="20154" y="289940"/>
                  </a:lnTo>
                  <a:lnTo>
                    <a:pt x="18287" y="296405"/>
                  </a:lnTo>
                  <a:lnTo>
                    <a:pt x="16326" y="307303"/>
                  </a:lnTo>
                  <a:lnTo>
                    <a:pt x="16732" y="317766"/>
                  </a:lnTo>
                  <a:lnTo>
                    <a:pt x="19366" y="327877"/>
                  </a:lnTo>
                  <a:lnTo>
                    <a:pt x="24091" y="337718"/>
                  </a:lnTo>
                  <a:lnTo>
                    <a:pt x="26288" y="341452"/>
                  </a:lnTo>
                  <a:lnTo>
                    <a:pt x="25552" y="344779"/>
                  </a:lnTo>
                  <a:lnTo>
                    <a:pt x="0" y="376605"/>
                  </a:lnTo>
                  <a:lnTo>
                    <a:pt x="2641" y="382028"/>
                  </a:lnTo>
                  <a:lnTo>
                    <a:pt x="7889" y="392903"/>
                  </a:lnTo>
                  <a:lnTo>
                    <a:pt x="13017" y="403836"/>
                  </a:lnTo>
                  <a:lnTo>
                    <a:pt x="17993" y="414838"/>
                  </a:lnTo>
                  <a:lnTo>
                    <a:pt x="22783" y="425919"/>
                  </a:lnTo>
                  <a:lnTo>
                    <a:pt x="27530" y="436525"/>
                  </a:lnTo>
                  <a:lnTo>
                    <a:pt x="32232" y="447136"/>
                  </a:lnTo>
                  <a:lnTo>
                    <a:pt x="36124" y="458122"/>
                  </a:lnTo>
                  <a:lnTo>
                    <a:pt x="38442" y="469849"/>
                  </a:lnTo>
                  <a:lnTo>
                    <a:pt x="40732" y="492842"/>
                  </a:lnTo>
                  <a:lnTo>
                    <a:pt x="42021" y="504339"/>
                  </a:lnTo>
                  <a:lnTo>
                    <a:pt x="43611" y="515797"/>
                  </a:lnTo>
                  <a:lnTo>
                    <a:pt x="44830" y="523582"/>
                  </a:lnTo>
                  <a:lnTo>
                    <a:pt x="48628" y="526745"/>
                  </a:lnTo>
                  <a:lnTo>
                    <a:pt x="64619" y="527639"/>
                  </a:lnTo>
                  <a:lnTo>
                    <a:pt x="73139" y="528208"/>
                  </a:lnTo>
                  <a:lnTo>
                    <a:pt x="81649" y="528887"/>
                  </a:lnTo>
                  <a:lnTo>
                    <a:pt x="90144" y="529704"/>
                  </a:lnTo>
                  <a:lnTo>
                    <a:pt x="148235" y="536317"/>
                  </a:lnTo>
                  <a:lnTo>
                    <a:pt x="190070" y="540228"/>
                  </a:lnTo>
                  <a:lnTo>
                    <a:pt x="262750" y="547738"/>
                  </a:lnTo>
                  <a:lnTo>
                    <a:pt x="268287" y="548779"/>
                  </a:lnTo>
                  <a:lnTo>
                    <a:pt x="333788" y="537443"/>
                  </a:lnTo>
                  <a:lnTo>
                    <a:pt x="374996" y="531498"/>
                  </a:lnTo>
                  <a:lnTo>
                    <a:pt x="417229" y="524709"/>
                  </a:lnTo>
                  <a:lnTo>
                    <a:pt x="453198" y="519479"/>
                  </a:lnTo>
                  <a:lnTo>
                    <a:pt x="482702" y="514489"/>
                  </a:lnTo>
                  <a:lnTo>
                    <a:pt x="497497" y="512317"/>
                  </a:lnTo>
                  <a:lnTo>
                    <a:pt x="505853" y="511238"/>
                  </a:lnTo>
                  <a:lnTo>
                    <a:pt x="512965" y="508203"/>
                  </a:lnTo>
                  <a:lnTo>
                    <a:pt x="592048" y="464235"/>
                  </a:lnTo>
                  <a:lnTo>
                    <a:pt x="675950" y="419113"/>
                  </a:lnTo>
                  <a:lnTo>
                    <a:pt x="684326" y="414350"/>
                  </a:lnTo>
                  <a:lnTo>
                    <a:pt x="691476" y="410171"/>
                  </a:lnTo>
                  <a:lnTo>
                    <a:pt x="699795" y="407593"/>
                  </a:lnTo>
                  <a:lnTo>
                    <a:pt x="718766" y="386691"/>
                  </a:lnTo>
                  <a:lnTo>
                    <a:pt x="762152" y="338366"/>
                  </a:lnTo>
                  <a:lnTo>
                    <a:pt x="763574" y="333819"/>
                  </a:lnTo>
                  <a:lnTo>
                    <a:pt x="763351" y="327877"/>
                  </a:lnTo>
                  <a:lnTo>
                    <a:pt x="763019" y="315449"/>
                  </a:lnTo>
                  <a:lnTo>
                    <a:pt x="762777" y="302752"/>
                  </a:lnTo>
                  <a:lnTo>
                    <a:pt x="762332" y="289940"/>
                  </a:lnTo>
                  <a:lnTo>
                    <a:pt x="761415" y="277380"/>
                  </a:lnTo>
                  <a:lnTo>
                    <a:pt x="761225" y="270611"/>
                  </a:lnTo>
                  <a:lnTo>
                    <a:pt x="762774" y="263626"/>
                  </a:lnTo>
                  <a:lnTo>
                    <a:pt x="759561" y="257162"/>
                  </a:lnTo>
                  <a:lnTo>
                    <a:pt x="753279" y="244217"/>
                  </a:lnTo>
                  <a:lnTo>
                    <a:pt x="750030" y="237813"/>
                  </a:lnTo>
                  <a:lnTo>
                    <a:pt x="746531" y="231559"/>
                  </a:lnTo>
                  <a:lnTo>
                    <a:pt x="737736" y="214666"/>
                  </a:lnTo>
                  <a:lnTo>
                    <a:pt x="730910" y="197127"/>
                  </a:lnTo>
                  <a:lnTo>
                    <a:pt x="725789" y="179015"/>
                  </a:lnTo>
                  <a:lnTo>
                    <a:pt x="722109" y="160400"/>
                  </a:lnTo>
                  <a:lnTo>
                    <a:pt x="719839" y="150203"/>
                  </a:lnTo>
                  <a:lnTo>
                    <a:pt x="716162" y="140801"/>
                  </a:lnTo>
                  <a:lnTo>
                    <a:pt x="710661" y="132290"/>
                  </a:lnTo>
                  <a:lnTo>
                    <a:pt x="702919" y="124764"/>
                  </a:lnTo>
                  <a:lnTo>
                    <a:pt x="692170" y="116058"/>
                  </a:lnTo>
                  <a:lnTo>
                    <a:pt x="681686" y="107008"/>
                  </a:lnTo>
                  <a:lnTo>
                    <a:pt x="647130" y="77165"/>
                  </a:lnTo>
                  <a:lnTo>
                    <a:pt x="601346" y="63541"/>
                  </a:lnTo>
                  <a:lnTo>
                    <a:pt x="560984" y="58191"/>
                  </a:lnTo>
                  <a:lnTo>
                    <a:pt x="557199" y="55130"/>
                  </a:lnTo>
                  <a:lnTo>
                    <a:pt x="554456" y="45338"/>
                  </a:lnTo>
                  <a:lnTo>
                    <a:pt x="550984" y="38353"/>
                  </a:lnTo>
                  <a:lnTo>
                    <a:pt x="545301" y="32651"/>
                  </a:lnTo>
                  <a:lnTo>
                    <a:pt x="436892" y="32651"/>
                  </a:lnTo>
                  <a:lnTo>
                    <a:pt x="433336" y="31661"/>
                  </a:lnTo>
                  <a:lnTo>
                    <a:pt x="429069" y="29298"/>
                  </a:lnTo>
                  <a:lnTo>
                    <a:pt x="420528" y="23643"/>
                  </a:lnTo>
                  <a:lnTo>
                    <a:pt x="412203" y="17557"/>
                  </a:lnTo>
                  <a:lnTo>
                    <a:pt x="403298" y="12557"/>
                  </a:lnTo>
                  <a:lnTo>
                    <a:pt x="393014" y="10159"/>
                  </a:lnTo>
                  <a:lnTo>
                    <a:pt x="391731" y="10096"/>
                  </a:lnTo>
                  <a:lnTo>
                    <a:pt x="390626" y="8318"/>
                  </a:lnTo>
                  <a:lnTo>
                    <a:pt x="383324" y="5232"/>
                  </a:lnTo>
                  <a:lnTo>
                    <a:pt x="377050" y="0"/>
                  </a:lnTo>
                  <a:close/>
                </a:path>
                <a:path w="763904" h="549275">
                  <a:moveTo>
                    <a:pt x="530301" y="27330"/>
                  </a:moveTo>
                  <a:lnTo>
                    <a:pt x="451269" y="28003"/>
                  </a:lnTo>
                  <a:lnTo>
                    <a:pt x="446062" y="28676"/>
                  </a:lnTo>
                  <a:lnTo>
                    <a:pt x="436892" y="32651"/>
                  </a:lnTo>
                  <a:lnTo>
                    <a:pt x="545301" y="32651"/>
                  </a:lnTo>
                  <a:lnTo>
                    <a:pt x="538095" y="28729"/>
                  </a:lnTo>
                  <a:lnTo>
                    <a:pt x="530301" y="27330"/>
                  </a:lnTo>
                  <a:close/>
                </a:path>
              </a:pathLst>
            </a:custGeom>
            <a:solidFill>
              <a:srgbClr val="050F3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781619" y="7672041"/>
              <a:ext cx="264795" cy="221615"/>
            </a:xfrm>
            <a:custGeom>
              <a:avLst/>
              <a:gdLst/>
              <a:ahLst/>
              <a:cxnLst/>
              <a:rect l="l" t="t" r="r" b="b"/>
              <a:pathLst>
                <a:path w="264795" h="221615">
                  <a:moveTo>
                    <a:pt x="237967" y="205371"/>
                  </a:moveTo>
                  <a:lnTo>
                    <a:pt x="169379" y="205371"/>
                  </a:lnTo>
                  <a:lnTo>
                    <a:pt x="207576" y="216797"/>
                  </a:lnTo>
                  <a:lnTo>
                    <a:pt x="222796" y="221487"/>
                  </a:lnTo>
                  <a:lnTo>
                    <a:pt x="224980" y="219684"/>
                  </a:lnTo>
                  <a:lnTo>
                    <a:pt x="237967" y="205371"/>
                  </a:lnTo>
                  <a:close/>
                </a:path>
                <a:path w="264795" h="221615">
                  <a:moveTo>
                    <a:pt x="111506" y="0"/>
                  </a:moveTo>
                  <a:lnTo>
                    <a:pt x="107429" y="1892"/>
                  </a:lnTo>
                  <a:lnTo>
                    <a:pt x="100672" y="4834"/>
                  </a:lnTo>
                  <a:lnTo>
                    <a:pt x="93826" y="7540"/>
                  </a:lnTo>
                  <a:lnTo>
                    <a:pt x="80060" y="12788"/>
                  </a:lnTo>
                  <a:lnTo>
                    <a:pt x="64099" y="19121"/>
                  </a:lnTo>
                  <a:lnTo>
                    <a:pt x="11874" y="40462"/>
                  </a:lnTo>
                  <a:lnTo>
                    <a:pt x="5600" y="41681"/>
                  </a:lnTo>
                  <a:lnTo>
                    <a:pt x="5115" y="47924"/>
                  </a:lnTo>
                  <a:lnTo>
                    <a:pt x="4188" y="56973"/>
                  </a:lnTo>
                  <a:lnTo>
                    <a:pt x="2882" y="66420"/>
                  </a:lnTo>
                  <a:lnTo>
                    <a:pt x="1434" y="75944"/>
                  </a:lnTo>
                  <a:lnTo>
                    <a:pt x="38" y="85623"/>
                  </a:lnTo>
                  <a:lnTo>
                    <a:pt x="254" y="87388"/>
                  </a:lnTo>
                  <a:lnTo>
                    <a:pt x="0" y="89865"/>
                  </a:lnTo>
                  <a:lnTo>
                    <a:pt x="4880" y="100786"/>
                  </a:lnTo>
                  <a:lnTo>
                    <a:pt x="25924" y="145364"/>
                  </a:lnTo>
                  <a:lnTo>
                    <a:pt x="34640" y="163221"/>
                  </a:lnTo>
                  <a:lnTo>
                    <a:pt x="43264" y="181119"/>
                  </a:lnTo>
                  <a:lnTo>
                    <a:pt x="51650" y="199123"/>
                  </a:lnTo>
                  <a:lnTo>
                    <a:pt x="54305" y="204939"/>
                  </a:lnTo>
                  <a:lnTo>
                    <a:pt x="57277" y="206425"/>
                  </a:lnTo>
                  <a:lnTo>
                    <a:pt x="237967" y="205371"/>
                  </a:lnTo>
                  <a:lnTo>
                    <a:pt x="243892" y="198842"/>
                  </a:lnTo>
                  <a:lnTo>
                    <a:pt x="252238" y="189744"/>
                  </a:lnTo>
                  <a:lnTo>
                    <a:pt x="260680" y="180733"/>
                  </a:lnTo>
                  <a:lnTo>
                    <a:pt x="264287" y="176936"/>
                  </a:lnTo>
                  <a:lnTo>
                    <a:pt x="264274" y="174815"/>
                  </a:lnTo>
                  <a:lnTo>
                    <a:pt x="140185" y="33985"/>
                  </a:lnTo>
                  <a:lnTo>
                    <a:pt x="113385" y="3936"/>
                  </a:lnTo>
                  <a:lnTo>
                    <a:pt x="11150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7178008" y="7524196"/>
              <a:ext cx="293370" cy="198120"/>
            </a:xfrm>
            <a:custGeom>
              <a:avLst/>
              <a:gdLst/>
              <a:ahLst/>
              <a:cxnLst/>
              <a:rect l="l" t="t" r="r" b="b"/>
              <a:pathLst>
                <a:path w="293370" h="198120">
                  <a:moveTo>
                    <a:pt x="4508" y="93141"/>
                  </a:moveTo>
                  <a:lnTo>
                    <a:pt x="0" y="103492"/>
                  </a:lnTo>
                  <a:lnTo>
                    <a:pt x="5740" y="105943"/>
                  </a:lnTo>
                  <a:lnTo>
                    <a:pt x="78854" y="195287"/>
                  </a:lnTo>
                  <a:lnTo>
                    <a:pt x="80822" y="197878"/>
                  </a:lnTo>
                  <a:lnTo>
                    <a:pt x="84531" y="197180"/>
                  </a:lnTo>
                  <a:lnTo>
                    <a:pt x="92278" y="197053"/>
                  </a:lnTo>
                  <a:lnTo>
                    <a:pt x="98932" y="193497"/>
                  </a:lnTo>
                  <a:lnTo>
                    <a:pt x="159535" y="178394"/>
                  </a:lnTo>
                  <a:lnTo>
                    <a:pt x="197386" y="168255"/>
                  </a:lnTo>
                  <a:lnTo>
                    <a:pt x="264887" y="151197"/>
                  </a:lnTo>
                  <a:lnTo>
                    <a:pt x="292798" y="142582"/>
                  </a:lnTo>
                  <a:lnTo>
                    <a:pt x="288090" y="121696"/>
                  </a:lnTo>
                  <a:lnTo>
                    <a:pt x="282234" y="95059"/>
                  </a:lnTo>
                  <a:lnTo>
                    <a:pt x="10058" y="95059"/>
                  </a:lnTo>
                  <a:lnTo>
                    <a:pt x="4508" y="93141"/>
                  </a:lnTo>
                  <a:close/>
                </a:path>
                <a:path w="293370" h="198120">
                  <a:moveTo>
                    <a:pt x="142468" y="0"/>
                  </a:moveTo>
                  <a:lnTo>
                    <a:pt x="148213" y="47745"/>
                  </a:lnTo>
                  <a:lnTo>
                    <a:pt x="151663" y="68491"/>
                  </a:lnTo>
                  <a:lnTo>
                    <a:pt x="150494" y="71170"/>
                  </a:lnTo>
                  <a:lnTo>
                    <a:pt x="134594" y="72999"/>
                  </a:lnTo>
                  <a:lnTo>
                    <a:pt x="127012" y="74879"/>
                  </a:lnTo>
                  <a:lnTo>
                    <a:pt x="10058" y="95059"/>
                  </a:lnTo>
                  <a:lnTo>
                    <a:pt x="282234" y="95059"/>
                  </a:lnTo>
                  <a:lnTo>
                    <a:pt x="276707" y="70027"/>
                  </a:lnTo>
                  <a:lnTo>
                    <a:pt x="246751" y="41324"/>
                  </a:lnTo>
                  <a:lnTo>
                    <a:pt x="216623" y="15938"/>
                  </a:lnTo>
                  <a:lnTo>
                    <a:pt x="210883" y="9093"/>
                  </a:lnTo>
                  <a:lnTo>
                    <a:pt x="202374" y="8521"/>
                  </a:lnTo>
                  <a:lnTo>
                    <a:pt x="189743" y="7087"/>
                  </a:lnTo>
                  <a:lnTo>
                    <a:pt x="164739" y="2679"/>
                  </a:lnTo>
                  <a:lnTo>
                    <a:pt x="152158" y="952"/>
                  </a:lnTo>
                  <a:lnTo>
                    <a:pt x="14246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6856414" y="7462419"/>
              <a:ext cx="452828" cy="271658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1722634" y="4440736"/>
            <a:ext cx="533231" cy="571510"/>
            <a:chOff x="2296845" y="5920981"/>
            <a:chExt cx="710974" cy="762013"/>
          </a:xfrm>
        </p:grpSpPr>
        <p:sp>
          <p:nvSpPr>
            <p:cNvPr id="40" name="object 40"/>
            <p:cNvSpPr/>
            <p:nvPr/>
          </p:nvSpPr>
          <p:spPr>
            <a:xfrm>
              <a:off x="2437917" y="5920981"/>
              <a:ext cx="172402" cy="172389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495200" y="6403094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19" h="58420">
                  <a:moveTo>
                    <a:pt x="28917" y="0"/>
                  </a:moveTo>
                  <a:lnTo>
                    <a:pt x="17675" y="2275"/>
                  </a:lnTo>
                  <a:lnTo>
                    <a:pt x="8482" y="8475"/>
                  </a:lnTo>
                  <a:lnTo>
                    <a:pt x="2277" y="17664"/>
                  </a:lnTo>
                  <a:lnTo>
                    <a:pt x="0" y="28905"/>
                  </a:lnTo>
                  <a:lnTo>
                    <a:pt x="2277" y="40147"/>
                  </a:lnTo>
                  <a:lnTo>
                    <a:pt x="8482" y="49341"/>
                  </a:lnTo>
                  <a:lnTo>
                    <a:pt x="17675" y="55546"/>
                  </a:lnTo>
                  <a:lnTo>
                    <a:pt x="28917" y="57823"/>
                  </a:lnTo>
                  <a:lnTo>
                    <a:pt x="40160" y="55546"/>
                  </a:lnTo>
                  <a:lnTo>
                    <a:pt x="49353" y="49341"/>
                  </a:lnTo>
                  <a:lnTo>
                    <a:pt x="55558" y="40147"/>
                  </a:lnTo>
                  <a:lnTo>
                    <a:pt x="57835" y="28905"/>
                  </a:lnTo>
                  <a:lnTo>
                    <a:pt x="55558" y="17664"/>
                  </a:lnTo>
                  <a:lnTo>
                    <a:pt x="49353" y="8475"/>
                  </a:lnTo>
                  <a:lnTo>
                    <a:pt x="40160" y="2275"/>
                  </a:lnTo>
                  <a:lnTo>
                    <a:pt x="28917" y="0"/>
                  </a:lnTo>
                  <a:close/>
                </a:path>
              </a:pathLst>
            </a:custGeom>
            <a:solidFill>
              <a:srgbClr val="183A79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2392724" y="6300609"/>
              <a:ext cx="262890" cy="247015"/>
            </a:xfrm>
            <a:custGeom>
              <a:avLst/>
              <a:gdLst/>
              <a:ahLst/>
              <a:cxnLst/>
              <a:rect l="l" t="t" r="r" b="b"/>
              <a:pathLst>
                <a:path w="262889" h="247015">
                  <a:moveTo>
                    <a:pt x="131394" y="0"/>
                  </a:moveTo>
                  <a:lnTo>
                    <a:pt x="80297" y="10341"/>
                  </a:lnTo>
                  <a:lnTo>
                    <a:pt x="38527" y="38527"/>
                  </a:lnTo>
                  <a:lnTo>
                    <a:pt x="10341" y="80297"/>
                  </a:lnTo>
                  <a:lnTo>
                    <a:pt x="0" y="131394"/>
                  </a:lnTo>
                  <a:lnTo>
                    <a:pt x="0" y="246938"/>
                  </a:lnTo>
                  <a:lnTo>
                    <a:pt x="262788" y="246938"/>
                  </a:lnTo>
                  <a:lnTo>
                    <a:pt x="262788" y="204952"/>
                  </a:lnTo>
                  <a:lnTo>
                    <a:pt x="131394" y="204952"/>
                  </a:lnTo>
                  <a:lnTo>
                    <a:pt x="102787" y="199161"/>
                  </a:lnTo>
                  <a:lnTo>
                    <a:pt x="79403" y="183380"/>
                  </a:lnTo>
                  <a:lnTo>
                    <a:pt x="63625" y="159995"/>
                  </a:lnTo>
                  <a:lnTo>
                    <a:pt x="57835" y="131394"/>
                  </a:lnTo>
                  <a:lnTo>
                    <a:pt x="63625" y="102785"/>
                  </a:lnTo>
                  <a:lnTo>
                    <a:pt x="79403" y="79397"/>
                  </a:lnTo>
                  <a:lnTo>
                    <a:pt x="102787" y="63614"/>
                  </a:lnTo>
                  <a:lnTo>
                    <a:pt x="131394" y="57823"/>
                  </a:lnTo>
                  <a:lnTo>
                    <a:pt x="237281" y="57823"/>
                  </a:lnTo>
                  <a:lnTo>
                    <a:pt x="224261" y="38527"/>
                  </a:lnTo>
                  <a:lnTo>
                    <a:pt x="182490" y="10341"/>
                  </a:lnTo>
                  <a:lnTo>
                    <a:pt x="131394" y="0"/>
                  </a:lnTo>
                  <a:close/>
                </a:path>
                <a:path w="262889" h="247015">
                  <a:moveTo>
                    <a:pt x="237281" y="57823"/>
                  </a:moveTo>
                  <a:lnTo>
                    <a:pt x="131394" y="57823"/>
                  </a:lnTo>
                  <a:lnTo>
                    <a:pt x="160000" y="63614"/>
                  </a:lnTo>
                  <a:lnTo>
                    <a:pt x="183384" y="79397"/>
                  </a:lnTo>
                  <a:lnTo>
                    <a:pt x="199163" y="102785"/>
                  </a:lnTo>
                  <a:lnTo>
                    <a:pt x="204952" y="131394"/>
                  </a:lnTo>
                  <a:lnTo>
                    <a:pt x="199163" y="159995"/>
                  </a:lnTo>
                  <a:lnTo>
                    <a:pt x="183384" y="183380"/>
                  </a:lnTo>
                  <a:lnTo>
                    <a:pt x="160000" y="199161"/>
                  </a:lnTo>
                  <a:lnTo>
                    <a:pt x="131394" y="204952"/>
                  </a:lnTo>
                  <a:lnTo>
                    <a:pt x="262788" y="204952"/>
                  </a:lnTo>
                  <a:lnTo>
                    <a:pt x="262788" y="131394"/>
                  </a:lnTo>
                  <a:lnTo>
                    <a:pt x="252446" y="80297"/>
                  </a:lnTo>
                  <a:lnTo>
                    <a:pt x="237281" y="57823"/>
                  </a:lnTo>
                  <a:close/>
                </a:path>
              </a:pathLst>
            </a:custGeom>
            <a:solidFill>
              <a:srgbClr val="183A79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2437796" y="6120734"/>
              <a:ext cx="172643" cy="157886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642059" y="5933597"/>
              <a:ext cx="365760" cy="438784"/>
            </a:xfrm>
            <a:custGeom>
              <a:avLst/>
              <a:gdLst/>
              <a:ahLst/>
              <a:cxnLst/>
              <a:rect l="l" t="t" r="r" b="b"/>
              <a:pathLst>
                <a:path w="365760" h="438785">
                  <a:moveTo>
                    <a:pt x="365544" y="352094"/>
                  </a:moveTo>
                  <a:lnTo>
                    <a:pt x="320890" y="352094"/>
                  </a:lnTo>
                  <a:lnTo>
                    <a:pt x="320890" y="389610"/>
                  </a:lnTo>
                  <a:lnTo>
                    <a:pt x="309943" y="425792"/>
                  </a:lnTo>
                  <a:lnTo>
                    <a:pt x="352678" y="438721"/>
                  </a:lnTo>
                  <a:lnTo>
                    <a:pt x="365544" y="396227"/>
                  </a:lnTo>
                  <a:lnTo>
                    <a:pt x="365544" y="352094"/>
                  </a:lnTo>
                  <a:close/>
                </a:path>
                <a:path w="365760" h="438785">
                  <a:moveTo>
                    <a:pt x="365544" y="307441"/>
                  </a:moveTo>
                  <a:lnTo>
                    <a:pt x="218414" y="307441"/>
                  </a:lnTo>
                  <a:lnTo>
                    <a:pt x="218414" y="396227"/>
                  </a:lnTo>
                  <a:lnTo>
                    <a:pt x="231279" y="438708"/>
                  </a:lnTo>
                  <a:lnTo>
                    <a:pt x="274015" y="425792"/>
                  </a:lnTo>
                  <a:lnTo>
                    <a:pt x="263067" y="389610"/>
                  </a:lnTo>
                  <a:lnTo>
                    <a:pt x="263067" y="352094"/>
                  </a:lnTo>
                  <a:lnTo>
                    <a:pt x="365544" y="352094"/>
                  </a:lnTo>
                  <a:lnTo>
                    <a:pt x="365544" y="307441"/>
                  </a:lnTo>
                  <a:close/>
                </a:path>
                <a:path w="365760" h="438785">
                  <a:moveTo>
                    <a:pt x="361894" y="95897"/>
                  </a:moveTo>
                  <a:lnTo>
                    <a:pt x="221881" y="95897"/>
                  </a:lnTo>
                  <a:lnTo>
                    <a:pt x="229210" y="111894"/>
                  </a:lnTo>
                  <a:lnTo>
                    <a:pt x="239987" y="125561"/>
                  </a:lnTo>
                  <a:lnTo>
                    <a:pt x="253651" y="136338"/>
                  </a:lnTo>
                  <a:lnTo>
                    <a:pt x="269646" y="143662"/>
                  </a:lnTo>
                  <a:lnTo>
                    <a:pt x="269646" y="307441"/>
                  </a:lnTo>
                  <a:lnTo>
                    <a:pt x="314299" y="307441"/>
                  </a:lnTo>
                  <a:lnTo>
                    <a:pt x="314299" y="143662"/>
                  </a:lnTo>
                  <a:lnTo>
                    <a:pt x="334827" y="133323"/>
                  </a:lnTo>
                  <a:lnTo>
                    <a:pt x="351051" y="117355"/>
                  </a:lnTo>
                  <a:lnTo>
                    <a:pt x="361710" y="97019"/>
                  </a:lnTo>
                  <a:lnTo>
                    <a:pt x="361894" y="95897"/>
                  </a:lnTo>
                  <a:close/>
                </a:path>
                <a:path w="365760" h="438785">
                  <a:moveTo>
                    <a:pt x="102654" y="16929"/>
                  </a:moveTo>
                  <a:lnTo>
                    <a:pt x="0" y="16929"/>
                  </a:lnTo>
                  <a:lnTo>
                    <a:pt x="5506" y="30162"/>
                  </a:lnTo>
                  <a:lnTo>
                    <a:pt x="9558" y="44078"/>
                  </a:lnTo>
                  <a:lnTo>
                    <a:pt x="12060" y="58580"/>
                  </a:lnTo>
                  <a:lnTo>
                    <a:pt x="12915" y="73571"/>
                  </a:lnTo>
                  <a:lnTo>
                    <a:pt x="12060" y="88568"/>
                  </a:lnTo>
                  <a:lnTo>
                    <a:pt x="9558" y="103073"/>
                  </a:lnTo>
                  <a:lnTo>
                    <a:pt x="5506" y="116987"/>
                  </a:lnTo>
                  <a:lnTo>
                    <a:pt x="0" y="130213"/>
                  </a:lnTo>
                  <a:lnTo>
                    <a:pt x="102654" y="130213"/>
                  </a:lnTo>
                  <a:lnTo>
                    <a:pt x="119430" y="127689"/>
                  </a:lnTo>
                  <a:lnTo>
                    <a:pt x="134205" y="120623"/>
                  </a:lnTo>
                  <a:lnTo>
                    <a:pt x="146225" y="109773"/>
                  </a:lnTo>
                  <a:lnTo>
                    <a:pt x="154736" y="95897"/>
                  </a:lnTo>
                  <a:lnTo>
                    <a:pt x="361894" y="95897"/>
                  </a:lnTo>
                  <a:lnTo>
                    <a:pt x="365544" y="73571"/>
                  </a:lnTo>
                  <a:lnTo>
                    <a:pt x="361027" y="51257"/>
                  </a:lnTo>
                  <a:lnTo>
                    <a:pt x="154736" y="51257"/>
                  </a:lnTo>
                  <a:lnTo>
                    <a:pt x="146225" y="37379"/>
                  </a:lnTo>
                  <a:lnTo>
                    <a:pt x="134205" y="26525"/>
                  </a:lnTo>
                  <a:lnTo>
                    <a:pt x="119430" y="19455"/>
                  </a:lnTo>
                  <a:lnTo>
                    <a:pt x="102654" y="16929"/>
                  </a:lnTo>
                  <a:close/>
                </a:path>
                <a:path w="365760" h="438785">
                  <a:moveTo>
                    <a:pt x="291972" y="0"/>
                  </a:moveTo>
                  <a:lnTo>
                    <a:pt x="268525" y="3835"/>
                  </a:lnTo>
                  <a:lnTo>
                    <a:pt x="248188" y="14498"/>
                  </a:lnTo>
                  <a:lnTo>
                    <a:pt x="232220" y="30727"/>
                  </a:lnTo>
                  <a:lnTo>
                    <a:pt x="221881" y="51257"/>
                  </a:lnTo>
                  <a:lnTo>
                    <a:pt x="361027" y="51257"/>
                  </a:lnTo>
                  <a:lnTo>
                    <a:pt x="359752" y="44962"/>
                  </a:lnTo>
                  <a:lnTo>
                    <a:pt x="343969" y="21574"/>
                  </a:lnTo>
                  <a:lnTo>
                    <a:pt x="320581" y="5791"/>
                  </a:lnTo>
                  <a:lnTo>
                    <a:pt x="291972" y="0"/>
                  </a:lnTo>
                  <a:close/>
                </a:path>
              </a:pathLst>
            </a:custGeom>
            <a:solidFill>
              <a:srgbClr val="183A79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2296845" y="6592189"/>
              <a:ext cx="454659" cy="90805"/>
            </a:xfrm>
            <a:custGeom>
              <a:avLst/>
              <a:gdLst/>
              <a:ahLst/>
              <a:cxnLst/>
              <a:rect l="l" t="t" r="r" b="b"/>
              <a:pathLst>
                <a:path w="454660" h="90804">
                  <a:moveTo>
                    <a:pt x="0" y="0"/>
                  </a:moveTo>
                  <a:lnTo>
                    <a:pt x="454558" y="0"/>
                  </a:lnTo>
                  <a:lnTo>
                    <a:pt x="454558" y="90779"/>
                  </a:lnTo>
                  <a:lnTo>
                    <a:pt x="0" y="90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A79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6" name="object 46"/>
          <p:cNvSpPr/>
          <p:nvPr/>
        </p:nvSpPr>
        <p:spPr>
          <a:xfrm>
            <a:off x="5077944" y="4507544"/>
            <a:ext cx="973455" cy="538163"/>
          </a:xfrm>
          <a:custGeom>
            <a:avLst/>
            <a:gdLst/>
            <a:ahLst/>
            <a:cxnLst/>
            <a:rect l="l" t="t" r="r" b="b"/>
            <a:pathLst>
              <a:path w="1297940" h="717550">
                <a:moveTo>
                  <a:pt x="410392" y="268782"/>
                </a:moveTo>
                <a:lnTo>
                  <a:pt x="330746" y="268782"/>
                </a:lnTo>
                <a:lnTo>
                  <a:pt x="383832" y="346494"/>
                </a:lnTo>
                <a:lnTo>
                  <a:pt x="181013" y="666851"/>
                </a:lnTo>
                <a:lnTo>
                  <a:pt x="176348" y="679053"/>
                </a:lnTo>
                <a:lnTo>
                  <a:pt x="176709" y="691654"/>
                </a:lnTo>
                <a:lnTo>
                  <a:pt x="181768" y="703199"/>
                </a:lnTo>
                <a:lnTo>
                  <a:pt x="191198" y="712228"/>
                </a:lnTo>
                <a:lnTo>
                  <a:pt x="196672" y="715683"/>
                </a:lnTo>
                <a:lnTo>
                  <a:pt x="202755" y="717334"/>
                </a:lnTo>
                <a:lnTo>
                  <a:pt x="208775" y="717334"/>
                </a:lnTo>
                <a:lnTo>
                  <a:pt x="496849" y="290931"/>
                </a:lnTo>
                <a:lnTo>
                  <a:pt x="672193" y="290931"/>
                </a:lnTo>
                <a:lnTo>
                  <a:pt x="667563" y="285965"/>
                </a:lnTo>
                <a:lnTo>
                  <a:pt x="422135" y="285965"/>
                </a:lnTo>
                <a:lnTo>
                  <a:pt x="410392" y="268782"/>
                </a:lnTo>
                <a:close/>
              </a:path>
              <a:path w="1297940" h="717550">
                <a:moveTo>
                  <a:pt x="1031721" y="342188"/>
                </a:moveTo>
                <a:lnTo>
                  <a:pt x="942771" y="342188"/>
                </a:lnTo>
                <a:lnTo>
                  <a:pt x="1163281" y="584377"/>
                </a:lnTo>
                <a:lnTo>
                  <a:pt x="1187615" y="595122"/>
                </a:lnTo>
                <a:lnTo>
                  <a:pt x="1195514" y="595122"/>
                </a:lnTo>
                <a:lnTo>
                  <a:pt x="1203439" y="592289"/>
                </a:lnTo>
                <a:lnTo>
                  <a:pt x="1209751" y="586549"/>
                </a:lnTo>
                <a:lnTo>
                  <a:pt x="1217473" y="576018"/>
                </a:lnTo>
                <a:lnTo>
                  <a:pt x="1220457" y="563768"/>
                </a:lnTo>
                <a:lnTo>
                  <a:pt x="1218630" y="551295"/>
                </a:lnTo>
                <a:lnTo>
                  <a:pt x="1211922" y="540092"/>
                </a:lnTo>
                <a:lnTo>
                  <a:pt x="1153160" y="475564"/>
                </a:lnTo>
                <a:lnTo>
                  <a:pt x="1264983" y="475564"/>
                </a:lnTo>
                <a:lnTo>
                  <a:pt x="1277784" y="472980"/>
                </a:lnTo>
                <a:lnTo>
                  <a:pt x="1288240" y="465932"/>
                </a:lnTo>
                <a:lnTo>
                  <a:pt x="1295290" y="455477"/>
                </a:lnTo>
                <a:lnTo>
                  <a:pt x="1297876" y="442671"/>
                </a:lnTo>
                <a:lnTo>
                  <a:pt x="1295290" y="429871"/>
                </a:lnTo>
                <a:lnTo>
                  <a:pt x="1288240" y="419420"/>
                </a:lnTo>
                <a:lnTo>
                  <a:pt x="1277784" y="412374"/>
                </a:lnTo>
                <a:lnTo>
                  <a:pt x="1264983" y="409790"/>
                </a:lnTo>
                <a:lnTo>
                  <a:pt x="1093279" y="409790"/>
                </a:lnTo>
                <a:lnTo>
                  <a:pt x="1031721" y="342188"/>
                </a:lnTo>
                <a:close/>
              </a:path>
              <a:path w="1297940" h="717550">
                <a:moveTo>
                  <a:pt x="941912" y="342874"/>
                </a:moveTo>
                <a:lnTo>
                  <a:pt x="778598" y="342874"/>
                </a:lnTo>
                <a:lnTo>
                  <a:pt x="928611" y="579831"/>
                </a:lnTo>
                <a:lnTo>
                  <a:pt x="937642" y="589261"/>
                </a:lnTo>
                <a:lnTo>
                  <a:pt x="949190" y="594320"/>
                </a:lnTo>
                <a:lnTo>
                  <a:pt x="961792" y="594681"/>
                </a:lnTo>
                <a:lnTo>
                  <a:pt x="973988" y="590016"/>
                </a:lnTo>
                <a:lnTo>
                  <a:pt x="982742" y="581924"/>
                </a:lnTo>
                <a:lnTo>
                  <a:pt x="987891" y="571641"/>
                </a:lnTo>
                <a:lnTo>
                  <a:pt x="989197" y="560264"/>
                </a:lnTo>
                <a:lnTo>
                  <a:pt x="986421" y="548894"/>
                </a:lnTo>
                <a:lnTo>
                  <a:pt x="985774" y="547458"/>
                </a:lnTo>
                <a:lnTo>
                  <a:pt x="985062" y="546023"/>
                </a:lnTo>
                <a:lnTo>
                  <a:pt x="885139" y="388200"/>
                </a:lnTo>
                <a:lnTo>
                  <a:pt x="941912" y="342874"/>
                </a:lnTo>
                <a:close/>
              </a:path>
              <a:path w="1297940" h="717550">
                <a:moveTo>
                  <a:pt x="330733" y="177622"/>
                </a:moveTo>
                <a:lnTo>
                  <a:pt x="154724" y="409790"/>
                </a:lnTo>
                <a:lnTo>
                  <a:pt x="32893" y="409790"/>
                </a:lnTo>
                <a:lnTo>
                  <a:pt x="20086" y="412374"/>
                </a:lnTo>
                <a:lnTo>
                  <a:pt x="9631" y="419420"/>
                </a:lnTo>
                <a:lnTo>
                  <a:pt x="2583" y="429871"/>
                </a:lnTo>
                <a:lnTo>
                  <a:pt x="0" y="442671"/>
                </a:lnTo>
                <a:lnTo>
                  <a:pt x="2583" y="455477"/>
                </a:lnTo>
                <a:lnTo>
                  <a:pt x="9631" y="465932"/>
                </a:lnTo>
                <a:lnTo>
                  <a:pt x="20086" y="472980"/>
                </a:lnTo>
                <a:lnTo>
                  <a:pt x="32893" y="475564"/>
                </a:lnTo>
                <a:lnTo>
                  <a:pt x="109766" y="475564"/>
                </a:lnTo>
                <a:lnTo>
                  <a:pt x="83604" y="513841"/>
                </a:lnTo>
                <a:lnTo>
                  <a:pt x="78514" y="525877"/>
                </a:lnTo>
                <a:lnTo>
                  <a:pt x="78433" y="538487"/>
                </a:lnTo>
                <a:lnTo>
                  <a:pt x="83084" y="550205"/>
                </a:lnTo>
                <a:lnTo>
                  <a:pt x="92189" y="559562"/>
                </a:lnTo>
                <a:lnTo>
                  <a:pt x="97866" y="563448"/>
                </a:lnTo>
                <a:lnTo>
                  <a:pt x="104330" y="565302"/>
                </a:lnTo>
                <a:lnTo>
                  <a:pt x="110718" y="565302"/>
                </a:lnTo>
                <a:lnTo>
                  <a:pt x="330746" y="268782"/>
                </a:lnTo>
                <a:lnTo>
                  <a:pt x="410392" y="268782"/>
                </a:lnTo>
                <a:lnTo>
                  <a:pt x="357886" y="191947"/>
                </a:lnTo>
                <a:lnTo>
                  <a:pt x="352589" y="185926"/>
                </a:lnTo>
                <a:lnTo>
                  <a:pt x="346090" y="181422"/>
                </a:lnTo>
                <a:lnTo>
                  <a:pt x="338701" y="178599"/>
                </a:lnTo>
                <a:lnTo>
                  <a:pt x="330733" y="177622"/>
                </a:lnTo>
                <a:close/>
              </a:path>
              <a:path w="1297940" h="717550">
                <a:moveTo>
                  <a:pt x="682932" y="302450"/>
                </a:moveTo>
                <a:lnTo>
                  <a:pt x="613473" y="302450"/>
                </a:lnTo>
                <a:lnTo>
                  <a:pt x="699414" y="394639"/>
                </a:lnTo>
                <a:lnTo>
                  <a:pt x="705967" y="397548"/>
                </a:lnTo>
                <a:lnTo>
                  <a:pt x="713003" y="397675"/>
                </a:lnTo>
                <a:lnTo>
                  <a:pt x="720026" y="397675"/>
                </a:lnTo>
                <a:lnTo>
                  <a:pt x="726490" y="394995"/>
                </a:lnTo>
                <a:lnTo>
                  <a:pt x="778598" y="342874"/>
                </a:lnTo>
                <a:lnTo>
                  <a:pt x="941912" y="342874"/>
                </a:lnTo>
                <a:lnTo>
                  <a:pt x="942771" y="342188"/>
                </a:lnTo>
                <a:lnTo>
                  <a:pt x="1031721" y="342188"/>
                </a:lnTo>
                <a:lnTo>
                  <a:pt x="1025823" y="335711"/>
                </a:lnTo>
                <a:lnTo>
                  <a:pt x="713943" y="335711"/>
                </a:lnTo>
                <a:lnTo>
                  <a:pt x="682932" y="302450"/>
                </a:lnTo>
                <a:close/>
              </a:path>
              <a:path w="1297940" h="717550">
                <a:moveTo>
                  <a:pt x="672193" y="290931"/>
                </a:moveTo>
                <a:lnTo>
                  <a:pt x="496849" y="290931"/>
                </a:lnTo>
                <a:lnTo>
                  <a:pt x="539115" y="336384"/>
                </a:lnTo>
                <a:lnTo>
                  <a:pt x="547274" y="342245"/>
                </a:lnTo>
                <a:lnTo>
                  <a:pt x="556712" y="344463"/>
                </a:lnTo>
                <a:lnTo>
                  <a:pt x="566295" y="342998"/>
                </a:lnTo>
                <a:lnTo>
                  <a:pt x="574890" y="337807"/>
                </a:lnTo>
                <a:lnTo>
                  <a:pt x="613473" y="302450"/>
                </a:lnTo>
                <a:lnTo>
                  <a:pt x="682932" y="302450"/>
                </a:lnTo>
                <a:lnTo>
                  <a:pt x="672193" y="290931"/>
                </a:lnTo>
                <a:close/>
              </a:path>
              <a:path w="1297940" h="717550">
                <a:moveTo>
                  <a:pt x="699129" y="94373"/>
                </a:moveTo>
                <a:lnTo>
                  <a:pt x="621284" y="94373"/>
                </a:lnTo>
                <a:lnTo>
                  <a:pt x="750760" y="298894"/>
                </a:lnTo>
                <a:lnTo>
                  <a:pt x="713943" y="335711"/>
                </a:lnTo>
                <a:lnTo>
                  <a:pt x="1025823" y="335711"/>
                </a:lnTo>
                <a:lnTo>
                  <a:pt x="1022700" y="332282"/>
                </a:lnTo>
                <a:lnTo>
                  <a:pt x="849744" y="332282"/>
                </a:lnTo>
                <a:lnTo>
                  <a:pt x="699129" y="94373"/>
                </a:lnTo>
                <a:close/>
              </a:path>
              <a:path w="1297940" h="717550">
                <a:moveTo>
                  <a:pt x="948937" y="264477"/>
                </a:moveTo>
                <a:lnTo>
                  <a:pt x="936897" y="265747"/>
                </a:lnTo>
                <a:lnTo>
                  <a:pt x="925817" y="271551"/>
                </a:lnTo>
                <a:lnTo>
                  <a:pt x="849744" y="332282"/>
                </a:lnTo>
                <a:lnTo>
                  <a:pt x="1022700" y="332282"/>
                </a:lnTo>
                <a:lnTo>
                  <a:pt x="970648" y="275120"/>
                </a:lnTo>
                <a:lnTo>
                  <a:pt x="960625" y="267636"/>
                </a:lnTo>
                <a:lnTo>
                  <a:pt x="948937" y="264477"/>
                </a:lnTo>
                <a:close/>
              </a:path>
              <a:path w="1297940" h="717550">
                <a:moveTo>
                  <a:pt x="621284" y="0"/>
                </a:moveTo>
                <a:lnTo>
                  <a:pt x="422135" y="285965"/>
                </a:lnTo>
                <a:lnTo>
                  <a:pt x="667563" y="285965"/>
                </a:lnTo>
                <a:lnTo>
                  <a:pt x="665100" y="283324"/>
                </a:lnTo>
                <a:lnTo>
                  <a:pt x="559155" y="283324"/>
                </a:lnTo>
                <a:lnTo>
                  <a:pt x="524941" y="246545"/>
                </a:lnTo>
                <a:lnTo>
                  <a:pt x="621284" y="94373"/>
                </a:lnTo>
                <a:lnTo>
                  <a:pt x="699129" y="94373"/>
                </a:lnTo>
                <a:lnTo>
                  <a:pt x="649071" y="15303"/>
                </a:lnTo>
                <a:lnTo>
                  <a:pt x="643768" y="8893"/>
                </a:lnTo>
                <a:lnTo>
                  <a:pt x="637139" y="4079"/>
                </a:lnTo>
                <a:lnTo>
                  <a:pt x="629529" y="1051"/>
                </a:lnTo>
                <a:lnTo>
                  <a:pt x="621284" y="0"/>
                </a:lnTo>
                <a:close/>
              </a:path>
              <a:path w="1297940" h="717550">
                <a:moveTo>
                  <a:pt x="615867" y="241315"/>
                </a:moveTo>
                <a:lnTo>
                  <a:pt x="606293" y="242787"/>
                </a:lnTo>
                <a:lnTo>
                  <a:pt x="597712" y="247980"/>
                </a:lnTo>
                <a:lnTo>
                  <a:pt x="559155" y="283324"/>
                </a:lnTo>
                <a:lnTo>
                  <a:pt x="665100" y="283324"/>
                </a:lnTo>
                <a:lnTo>
                  <a:pt x="633450" y="249377"/>
                </a:lnTo>
                <a:lnTo>
                  <a:pt x="625298" y="243526"/>
                </a:lnTo>
                <a:lnTo>
                  <a:pt x="615867" y="241315"/>
                </a:lnTo>
                <a:close/>
              </a:path>
            </a:pathLst>
          </a:custGeom>
          <a:solidFill>
            <a:srgbClr val="CD3B3B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8210552" y="5475141"/>
            <a:ext cx="608396" cy="574810"/>
            <a:chOff x="10947402" y="7300188"/>
            <a:chExt cx="811195" cy="766413"/>
          </a:xfrm>
        </p:grpSpPr>
        <p:sp>
          <p:nvSpPr>
            <p:cNvPr id="47" name="object 47"/>
            <p:cNvSpPr/>
            <p:nvPr/>
          </p:nvSpPr>
          <p:spPr>
            <a:xfrm>
              <a:off x="11140894" y="7540821"/>
              <a:ext cx="328295" cy="525780"/>
            </a:xfrm>
            <a:custGeom>
              <a:avLst/>
              <a:gdLst/>
              <a:ahLst/>
              <a:cxnLst/>
              <a:rect l="l" t="t" r="r" b="b"/>
              <a:pathLst>
                <a:path w="328295" h="525779">
                  <a:moveTo>
                    <a:pt x="1104" y="59309"/>
                  </a:moveTo>
                  <a:lnTo>
                    <a:pt x="0" y="61087"/>
                  </a:lnTo>
                  <a:lnTo>
                    <a:pt x="1803" y="62572"/>
                  </a:lnTo>
                  <a:lnTo>
                    <a:pt x="3581" y="64109"/>
                  </a:lnTo>
                  <a:lnTo>
                    <a:pt x="52268" y="106202"/>
                  </a:lnTo>
                  <a:lnTo>
                    <a:pt x="93243" y="152768"/>
                  </a:lnTo>
                  <a:lnTo>
                    <a:pt x="119988" y="193267"/>
                  </a:lnTo>
                  <a:lnTo>
                    <a:pt x="140474" y="236191"/>
                  </a:lnTo>
                  <a:lnTo>
                    <a:pt x="154322" y="281634"/>
                  </a:lnTo>
                  <a:lnTo>
                    <a:pt x="161150" y="329692"/>
                  </a:lnTo>
                  <a:lnTo>
                    <a:pt x="161064" y="375083"/>
                  </a:lnTo>
                  <a:lnTo>
                    <a:pt x="155095" y="419393"/>
                  </a:lnTo>
                  <a:lnTo>
                    <a:pt x="143558" y="462638"/>
                  </a:lnTo>
                  <a:lnTo>
                    <a:pt x="126771" y="504837"/>
                  </a:lnTo>
                  <a:lnTo>
                    <a:pt x="120357" y="517918"/>
                  </a:lnTo>
                  <a:lnTo>
                    <a:pt x="116827" y="525094"/>
                  </a:lnTo>
                  <a:lnTo>
                    <a:pt x="119583" y="525272"/>
                  </a:lnTo>
                  <a:lnTo>
                    <a:pt x="121373" y="525500"/>
                  </a:lnTo>
                  <a:lnTo>
                    <a:pt x="158594" y="525529"/>
                  </a:lnTo>
                  <a:lnTo>
                    <a:pt x="198958" y="522566"/>
                  </a:lnTo>
                  <a:lnTo>
                    <a:pt x="216950" y="488814"/>
                  </a:lnTo>
                  <a:lnTo>
                    <a:pt x="243102" y="433975"/>
                  </a:lnTo>
                  <a:lnTo>
                    <a:pt x="262384" y="389300"/>
                  </a:lnTo>
                  <a:lnTo>
                    <a:pt x="279837" y="344039"/>
                  </a:lnTo>
                  <a:lnTo>
                    <a:pt x="295167" y="298100"/>
                  </a:lnTo>
                  <a:lnTo>
                    <a:pt x="308078" y="251393"/>
                  </a:lnTo>
                  <a:lnTo>
                    <a:pt x="308592" y="248996"/>
                  </a:lnTo>
                  <a:lnTo>
                    <a:pt x="226631" y="248996"/>
                  </a:lnTo>
                  <a:lnTo>
                    <a:pt x="196574" y="207770"/>
                  </a:lnTo>
                  <a:lnTo>
                    <a:pt x="164086" y="169772"/>
                  </a:lnTo>
                  <a:lnTo>
                    <a:pt x="128731" y="135464"/>
                  </a:lnTo>
                  <a:lnTo>
                    <a:pt x="90074" y="105309"/>
                  </a:lnTo>
                  <a:lnTo>
                    <a:pt x="47677" y="79769"/>
                  </a:lnTo>
                  <a:lnTo>
                    <a:pt x="1104" y="59309"/>
                  </a:lnTo>
                  <a:close/>
                </a:path>
                <a:path w="328295" h="525779">
                  <a:moveTo>
                    <a:pt x="312216" y="0"/>
                  </a:moveTo>
                  <a:lnTo>
                    <a:pt x="310653" y="67737"/>
                  </a:lnTo>
                  <a:lnTo>
                    <a:pt x="294563" y="133197"/>
                  </a:lnTo>
                  <a:lnTo>
                    <a:pt x="266288" y="194149"/>
                  </a:lnTo>
                  <a:lnTo>
                    <a:pt x="226631" y="248996"/>
                  </a:lnTo>
                  <a:lnTo>
                    <a:pt x="308592" y="248996"/>
                  </a:lnTo>
                  <a:lnTo>
                    <a:pt x="318275" y="203826"/>
                  </a:lnTo>
                  <a:lnTo>
                    <a:pt x="325462" y="155308"/>
                  </a:lnTo>
                  <a:lnTo>
                    <a:pt x="328007" y="122736"/>
                  </a:lnTo>
                  <a:lnTo>
                    <a:pt x="328077" y="90247"/>
                  </a:lnTo>
                  <a:lnTo>
                    <a:pt x="325439" y="57865"/>
                  </a:lnTo>
                  <a:lnTo>
                    <a:pt x="317690" y="16878"/>
                  </a:lnTo>
                  <a:lnTo>
                    <a:pt x="313613" y="4178"/>
                  </a:lnTo>
                  <a:lnTo>
                    <a:pt x="312216" y="0"/>
                  </a:lnTo>
                  <a:close/>
                </a:path>
              </a:pathLst>
            </a:custGeom>
            <a:solidFill>
              <a:srgbClr val="050F3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1297252" y="7597914"/>
              <a:ext cx="102584" cy="118241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1143977" y="7856016"/>
              <a:ext cx="99669" cy="148399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1462835" y="7300630"/>
              <a:ext cx="99132" cy="149606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1144968" y="7300188"/>
              <a:ext cx="98807" cy="149631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0947402" y="7611042"/>
              <a:ext cx="166331" cy="82832"/>
            </a:xfrm>
            <a:prstGeom prst="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1463077" y="7856428"/>
              <a:ext cx="100130" cy="147548"/>
            </a:xfrm>
            <a:prstGeom prst="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1592253" y="7610713"/>
              <a:ext cx="166344" cy="83069"/>
            </a:xfrm>
            <a:prstGeom prst="rect">
              <a:avLst/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1322756" y="7350524"/>
              <a:ext cx="61594" cy="121285"/>
            </a:xfrm>
            <a:custGeom>
              <a:avLst/>
              <a:gdLst/>
              <a:ahLst/>
              <a:cxnLst/>
              <a:rect l="l" t="t" r="r" b="b"/>
              <a:pathLst>
                <a:path w="61595" h="121284">
                  <a:moveTo>
                    <a:pt x="29984" y="0"/>
                  </a:moveTo>
                  <a:lnTo>
                    <a:pt x="8532" y="27926"/>
                  </a:lnTo>
                  <a:lnTo>
                    <a:pt x="0" y="62393"/>
                  </a:lnTo>
                  <a:lnTo>
                    <a:pt x="4831" y="95981"/>
                  </a:lnTo>
                  <a:lnTo>
                    <a:pt x="23469" y="121272"/>
                  </a:lnTo>
                  <a:lnTo>
                    <a:pt x="23258" y="102777"/>
                  </a:lnTo>
                  <a:lnTo>
                    <a:pt x="23806" y="84410"/>
                  </a:lnTo>
                  <a:lnTo>
                    <a:pt x="25687" y="66215"/>
                  </a:lnTo>
                  <a:lnTo>
                    <a:pt x="29476" y="48234"/>
                  </a:lnTo>
                  <a:lnTo>
                    <a:pt x="57938" y="48209"/>
                  </a:lnTo>
                  <a:lnTo>
                    <a:pt x="51756" y="27853"/>
                  </a:lnTo>
                  <a:lnTo>
                    <a:pt x="29984" y="0"/>
                  </a:lnTo>
                  <a:close/>
                </a:path>
                <a:path w="61595" h="121284">
                  <a:moveTo>
                    <a:pt x="57938" y="48209"/>
                  </a:moveTo>
                  <a:lnTo>
                    <a:pt x="33134" y="48209"/>
                  </a:lnTo>
                  <a:lnTo>
                    <a:pt x="38404" y="120497"/>
                  </a:lnTo>
                  <a:lnTo>
                    <a:pt x="57052" y="90400"/>
                  </a:lnTo>
                  <a:lnTo>
                    <a:pt x="61140" y="58753"/>
                  </a:lnTo>
                  <a:lnTo>
                    <a:pt x="57938" y="48209"/>
                  </a:lnTo>
                  <a:close/>
                </a:path>
              </a:pathLst>
            </a:custGeom>
            <a:solidFill>
              <a:srgbClr val="050F3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11091170" y="7496831"/>
              <a:ext cx="108902" cy="73072"/>
            </a:xfrm>
            <a:prstGeom prst="rect">
              <a:avLst/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1505031" y="7732292"/>
              <a:ext cx="109600" cy="75728"/>
            </a:xfrm>
            <a:prstGeom prst="rect">
              <a:avLst/>
            </a:pr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1091402" y="7734656"/>
              <a:ext cx="108712" cy="73917"/>
            </a:xfrm>
            <a:prstGeom prst="rect">
              <a:avLst/>
            </a:pr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1505345" y="7496834"/>
              <a:ext cx="109499" cy="72547"/>
            </a:xfrm>
            <a:prstGeom prst="rect">
              <a:avLst/>
            </a:pr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1482819" y="7638822"/>
              <a:ext cx="51435" cy="27305"/>
            </a:xfrm>
            <a:custGeom>
              <a:avLst/>
              <a:gdLst/>
              <a:ahLst/>
              <a:cxnLst/>
              <a:rect l="l" t="t" r="r" b="b"/>
              <a:pathLst>
                <a:path w="51434" h="27304">
                  <a:moveTo>
                    <a:pt x="23707" y="0"/>
                  </a:moveTo>
                  <a:lnTo>
                    <a:pt x="10428" y="1911"/>
                  </a:lnTo>
                  <a:lnTo>
                    <a:pt x="0" y="9717"/>
                  </a:lnTo>
                  <a:lnTo>
                    <a:pt x="28930" y="11761"/>
                  </a:lnTo>
                  <a:lnTo>
                    <a:pt x="29349" y="14924"/>
                  </a:lnTo>
                  <a:lnTo>
                    <a:pt x="127" y="18010"/>
                  </a:lnTo>
                  <a:lnTo>
                    <a:pt x="12036" y="25358"/>
                  </a:lnTo>
                  <a:lnTo>
                    <a:pt x="25514" y="26944"/>
                  </a:lnTo>
                  <a:lnTo>
                    <a:pt x="38992" y="22910"/>
                  </a:lnTo>
                  <a:lnTo>
                    <a:pt x="50901" y="13400"/>
                  </a:lnTo>
                  <a:lnTo>
                    <a:pt x="37858" y="3868"/>
                  </a:lnTo>
                  <a:lnTo>
                    <a:pt x="23707" y="0"/>
                  </a:lnTo>
                  <a:close/>
                </a:path>
              </a:pathLst>
            </a:custGeom>
            <a:solidFill>
              <a:srgbClr val="050F3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1260564" y="7495678"/>
              <a:ext cx="31750" cy="46990"/>
            </a:xfrm>
            <a:custGeom>
              <a:avLst/>
              <a:gdLst/>
              <a:ahLst/>
              <a:cxnLst/>
              <a:rect l="l" t="t" r="r" b="b"/>
              <a:pathLst>
                <a:path w="31750" h="46990">
                  <a:moveTo>
                    <a:pt x="2307" y="0"/>
                  </a:moveTo>
                  <a:lnTo>
                    <a:pt x="0" y="15240"/>
                  </a:lnTo>
                  <a:lnTo>
                    <a:pt x="3421" y="29202"/>
                  </a:lnTo>
                  <a:lnTo>
                    <a:pt x="11687" y="40188"/>
                  </a:lnTo>
                  <a:lnTo>
                    <a:pt x="23910" y="46507"/>
                  </a:lnTo>
                  <a:lnTo>
                    <a:pt x="11768" y="19913"/>
                  </a:lnTo>
                  <a:lnTo>
                    <a:pt x="13991" y="18694"/>
                  </a:lnTo>
                  <a:lnTo>
                    <a:pt x="27740" y="18694"/>
                  </a:lnTo>
                  <a:lnTo>
                    <a:pt x="26639" y="15949"/>
                  </a:lnTo>
                  <a:lnTo>
                    <a:pt x="16813" y="6482"/>
                  </a:lnTo>
                  <a:lnTo>
                    <a:pt x="2307" y="0"/>
                  </a:lnTo>
                  <a:close/>
                </a:path>
                <a:path w="31750" h="46990">
                  <a:moveTo>
                    <a:pt x="27740" y="18694"/>
                  </a:moveTo>
                  <a:lnTo>
                    <a:pt x="13991" y="18694"/>
                  </a:lnTo>
                  <a:lnTo>
                    <a:pt x="16887" y="22364"/>
                  </a:lnTo>
                  <a:lnTo>
                    <a:pt x="19922" y="25933"/>
                  </a:lnTo>
                  <a:lnTo>
                    <a:pt x="25497" y="33693"/>
                  </a:lnTo>
                  <a:lnTo>
                    <a:pt x="28050" y="37871"/>
                  </a:lnTo>
                  <a:lnTo>
                    <a:pt x="31149" y="42595"/>
                  </a:lnTo>
                  <a:lnTo>
                    <a:pt x="31509" y="28091"/>
                  </a:lnTo>
                  <a:lnTo>
                    <a:pt x="27740" y="18694"/>
                  </a:lnTo>
                  <a:close/>
                </a:path>
              </a:pathLst>
            </a:custGeom>
            <a:solidFill>
              <a:srgbClr val="050F3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11413856" y="7496077"/>
              <a:ext cx="31750" cy="46990"/>
            </a:xfrm>
            <a:custGeom>
              <a:avLst/>
              <a:gdLst/>
              <a:ahLst/>
              <a:cxnLst/>
              <a:rect l="l" t="t" r="r" b="b"/>
              <a:pathLst>
                <a:path w="31750" h="46990">
                  <a:moveTo>
                    <a:pt x="30768" y="18288"/>
                  </a:moveTo>
                  <a:lnTo>
                    <a:pt x="17274" y="18288"/>
                  </a:lnTo>
                  <a:lnTo>
                    <a:pt x="19789" y="19799"/>
                  </a:lnTo>
                  <a:lnTo>
                    <a:pt x="7432" y="46494"/>
                  </a:lnTo>
                  <a:lnTo>
                    <a:pt x="20136" y="39587"/>
                  </a:lnTo>
                  <a:lnTo>
                    <a:pt x="28275" y="28857"/>
                  </a:lnTo>
                  <a:lnTo>
                    <a:pt x="30768" y="18288"/>
                  </a:lnTo>
                  <a:close/>
                </a:path>
                <a:path w="31750" h="46990">
                  <a:moveTo>
                    <a:pt x="29326" y="0"/>
                  </a:moveTo>
                  <a:lnTo>
                    <a:pt x="15160" y="5718"/>
                  </a:lnTo>
                  <a:lnTo>
                    <a:pt x="5119" y="15268"/>
                  </a:lnTo>
                  <a:lnTo>
                    <a:pt x="0" y="27528"/>
                  </a:lnTo>
                  <a:lnTo>
                    <a:pt x="599" y="41376"/>
                  </a:lnTo>
                  <a:lnTo>
                    <a:pt x="17274" y="18288"/>
                  </a:lnTo>
                  <a:lnTo>
                    <a:pt x="30768" y="18288"/>
                  </a:lnTo>
                  <a:lnTo>
                    <a:pt x="31467" y="15322"/>
                  </a:lnTo>
                  <a:lnTo>
                    <a:pt x="29326" y="0"/>
                  </a:lnTo>
                  <a:close/>
                </a:path>
              </a:pathLst>
            </a:custGeom>
            <a:solidFill>
              <a:srgbClr val="050F3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4" name="object 64"/>
          <p:cNvSpPr/>
          <p:nvPr/>
        </p:nvSpPr>
        <p:spPr>
          <a:xfrm>
            <a:off x="8693340" y="3154781"/>
            <a:ext cx="512445" cy="481489"/>
          </a:xfrm>
          <a:custGeom>
            <a:avLst/>
            <a:gdLst/>
            <a:ahLst/>
            <a:cxnLst/>
            <a:rect l="l" t="t" r="r" b="b"/>
            <a:pathLst>
              <a:path w="683259" h="641985">
                <a:moveTo>
                  <a:pt x="304114" y="592779"/>
                </a:moveTo>
                <a:lnTo>
                  <a:pt x="254915" y="592779"/>
                </a:lnTo>
                <a:lnTo>
                  <a:pt x="273356" y="624220"/>
                </a:lnTo>
                <a:lnTo>
                  <a:pt x="303606" y="641149"/>
                </a:lnTo>
                <a:lnTo>
                  <a:pt x="338286" y="641573"/>
                </a:lnTo>
                <a:lnTo>
                  <a:pt x="370015" y="623501"/>
                </a:lnTo>
                <a:lnTo>
                  <a:pt x="384813" y="608844"/>
                </a:lnTo>
                <a:lnTo>
                  <a:pt x="392596" y="599714"/>
                </a:lnTo>
                <a:lnTo>
                  <a:pt x="314719" y="599714"/>
                </a:lnTo>
                <a:lnTo>
                  <a:pt x="308458" y="597123"/>
                </a:lnTo>
                <a:lnTo>
                  <a:pt x="304114" y="592779"/>
                </a:lnTo>
                <a:close/>
              </a:path>
              <a:path w="683259" h="641985">
                <a:moveTo>
                  <a:pt x="458539" y="531207"/>
                </a:moveTo>
                <a:lnTo>
                  <a:pt x="340125" y="531207"/>
                </a:lnTo>
                <a:lnTo>
                  <a:pt x="349493" y="533024"/>
                </a:lnTo>
                <a:lnTo>
                  <a:pt x="357721" y="538474"/>
                </a:lnTo>
                <a:lnTo>
                  <a:pt x="363150" y="546580"/>
                </a:lnTo>
                <a:lnTo>
                  <a:pt x="364960" y="556070"/>
                </a:lnTo>
                <a:lnTo>
                  <a:pt x="363150" y="565560"/>
                </a:lnTo>
                <a:lnTo>
                  <a:pt x="357721" y="573666"/>
                </a:lnTo>
                <a:lnTo>
                  <a:pt x="334251" y="597123"/>
                </a:lnTo>
                <a:lnTo>
                  <a:pt x="328003" y="599714"/>
                </a:lnTo>
                <a:lnTo>
                  <a:pt x="392596" y="599714"/>
                </a:lnTo>
                <a:lnTo>
                  <a:pt x="396931" y="594629"/>
                </a:lnTo>
                <a:lnTo>
                  <a:pt x="405303" y="578397"/>
                </a:lnTo>
                <a:lnTo>
                  <a:pt x="408864" y="557689"/>
                </a:lnTo>
                <a:lnTo>
                  <a:pt x="433678" y="551822"/>
                </a:lnTo>
                <a:lnTo>
                  <a:pt x="454406" y="537247"/>
                </a:lnTo>
                <a:lnTo>
                  <a:pt x="458539" y="531207"/>
                </a:lnTo>
                <a:close/>
              </a:path>
              <a:path w="683259" h="641985">
                <a:moveTo>
                  <a:pt x="178289" y="0"/>
                </a:moveTo>
                <a:lnTo>
                  <a:pt x="134515" y="8804"/>
                </a:lnTo>
                <a:lnTo>
                  <a:pt x="93329" y="27665"/>
                </a:lnTo>
                <a:lnTo>
                  <a:pt x="56579" y="56674"/>
                </a:lnTo>
                <a:lnTo>
                  <a:pt x="27823" y="93067"/>
                </a:lnTo>
                <a:lnTo>
                  <a:pt x="8981" y="133843"/>
                </a:lnTo>
                <a:lnTo>
                  <a:pt x="0" y="177183"/>
                </a:lnTo>
                <a:lnTo>
                  <a:pt x="827" y="221267"/>
                </a:lnTo>
                <a:lnTo>
                  <a:pt x="11412" y="264273"/>
                </a:lnTo>
                <a:lnTo>
                  <a:pt x="31703" y="304381"/>
                </a:lnTo>
                <a:lnTo>
                  <a:pt x="61646" y="339770"/>
                </a:lnTo>
                <a:lnTo>
                  <a:pt x="42398" y="373654"/>
                </a:lnTo>
                <a:lnTo>
                  <a:pt x="42332" y="375279"/>
                </a:lnTo>
                <a:lnTo>
                  <a:pt x="44287" y="410896"/>
                </a:lnTo>
                <a:lnTo>
                  <a:pt x="64684" y="441765"/>
                </a:lnTo>
                <a:lnTo>
                  <a:pt x="100394" y="457524"/>
                </a:lnTo>
                <a:lnTo>
                  <a:pt x="104189" y="485410"/>
                </a:lnTo>
                <a:lnTo>
                  <a:pt x="118752" y="508998"/>
                </a:lnTo>
                <a:lnTo>
                  <a:pt x="141252" y="525219"/>
                </a:lnTo>
                <a:lnTo>
                  <a:pt x="168847" y="530981"/>
                </a:lnTo>
                <a:lnTo>
                  <a:pt x="177542" y="560177"/>
                </a:lnTo>
                <a:lnTo>
                  <a:pt x="197417" y="582059"/>
                </a:lnTo>
                <a:lnTo>
                  <a:pt x="224523" y="593852"/>
                </a:lnTo>
                <a:lnTo>
                  <a:pt x="254915" y="592779"/>
                </a:lnTo>
                <a:lnTo>
                  <a:pt x="304114" y="592779"/>
                </a:lnTo>
                <a:lnTo>
                  <a:pt x="303759" y="592424"/>
                </a:lnTo>
                <a:lnTo>
                  <a:pt x="298335" y="584323"/>
                </a:lnTo>
                <a:lnTo>
                  <a:pt x="296525" y="574834"/>
                </a:lnTo>
                <a:lnTo>
                  <a:pt x="298331" y="565345"/>
                </a:lnTo>
                <a:lnTo>
                  <a:pt x="303759" y="557245"/>
                </a:lnTo>
                <a:lnTo>
                  <a:pt x="309880" y="551123"/>
                </a:lnTo>
                <a:lnTo>
                  <a:pt x="237444" y="551123"/>
                </a:lnTo>
                <a:lnTo>
                  <a:pt x="228077" y="549304"/>
                </a:lnTo>
                <a:lnTo>
                  <a:pt x="219850" y="543846"/>
                </a:lnTo>
                <a:lnTo>
                  <a:pt x="214421" y="535746"/>
                </a:lnTo>
                <a:lnTo>
                  <a:pt x="212611" y="526257"/>
                </a:lnTo>
                <a:lnTo>
                  <a:pt x="214421" y="516768"/>
                </a:lnTo>
                <a:lnTo>
                  <a:pt x="219850" y="508667"/>
                </a:lnTo>
                <a:lnTo>
                  <a:pt x="236411" y="492107"/>
                </a:lnTo>
                <a:lnTo>
                  <a:pt x="242543" y="487217"/>
                </a:lnTo>
                <a:lnTo>
                  <a:pt x="176771" y="487217"/>
                </a:lnTo>
                <a:lnTo>
                  <a:pt x="144107" y="462211"/>
                </a:lnTo>
                <a:lnTo>
                  <a:pt x="144107" y="455569"/>
                </a:lnTo>
                <a:lnTo>
                  <a:pt x="146698" y="449320"/>
                </a:lnTo>
                <a:lnTo>
                  <a:pt x="174879" y="421152"/>
                </a:lnTo>
                <a:lnTo>
                  <a:pt x="181115" y="418574"/>
                </a:lnTo>
                <a:lnTo>
                  <a:pt x="251488" y="418574"/>
                </a:lnTo>
                <a:lnTo>
                  <a:pt x="250860" y="415972"/>
                </a:lnTo>
                <a:lnTo>
                  <a:pt x="249741" y="414295"/>
                </a:lnTo>
                <a:lnTo>
                  <a:pt x="108069" y="414295"/>
                </a:lnTo>
                <a:lnTo>
                  <a:pt x="91869" y="406847"/>
                </a:lnTo>
                <a:lnTo>
                  <a:pt x="84417" y="390647"/>
                </a:lnTo>
                <a:lnTo>
                  <a:pt x="91770" y="371749"/>
                </a:lnTo>
                <a:lnTo>
                  <a:pt x="115392" y="348139"/>
                </a:lnTo>
                <a:lnTo>
                  <a:pt x="121768" y="345701"/>
                </a:lnTo>
                <a:lnTo>
                  <a:pt x="190600" y="345701"/>
                </a:lnTo>
                <a:lnTo>
                  <a:pt x="189122" y="338579"/>
                </a:lnTo>
                <a:lnTo>
                  <a:pt x="164794" y="312613"/>
                </a:lnTo>
                <a:lnTo>
                  <a:pt x="158282" y="310535"/>
                </a:lnTo>
                <a:lnTo>
                  <a:pt x="94552" y="310535"/>
                </a:lnTo>
                <a:lnTo>
                  <a:pt x="62752" y="270908"/>
                </a:lnTo>
                <a:lnTo>
                  <a:pt x="45913" y="224760"/>
                </a:lnTo>
                <a:lnTo>
                  <a:pt x="44283" y="176143"/>
                </a:lnTo>
                <a:lnTo>
                  <a:pt x="58111" y="129114"/>
                </a:lnTo>
                <a:lnTo>
                  <a:pt x="87643" y="87726"/>
                </a:lnTo>
                <a:lnTo>
                  <a:pt x="129071" y="58176"/>
                </a:lnTo>
                <a:lnTo>
                  <a:pt x="176152" y="44367"/>
                </a:lnTo>
                <a:lnTo>
                  <a:pt x="319287" y="44367"/>
                </a:lnTo>
                <a:lnTo>
                  <a:pt x="306324" y="33147"/>
                </a:lnTo>
                <a:lnTo>
                  <a:pt x="266055" y="12258"/>
                </a:lnTo>
                <a:lnTo>
                  <a:pt x="222754" y="1181"/>
                </a:lnTo>
                <a:lnTo>
                  <a:pt x="178289" y="0"/>
                </a:lnTo>
                <a:close/>
              </a:path>
              <a:path w="683259" h="641985">
                <a:moveTo>
                  <a:pt x="319502" y="482667"/>
                </a:moveTo>
                <a:lnTo>
                  <a:pt x="254681" y="482667"/>
                </a:lnTo>
                <a:lnTo>
                  <a:pt x="264766" y="484091"/>
                </a:lnTo>
                <a:lnTo>
                  <a:pt x="273799" y="489897"/>
                </a:lnTo>
                <a:lnTo>
                  <a:pt x="279257" y="498122"/>
                </a:lnTo>
                <a:lnTo>
                  <a:pt x="281077" y="507486"/>
                </a:lnTo>
                <a:lnTo>
                  <a:pt x="279257" y="516850"/>
                </a:lnTo>
                <a:lnTo>
                  <a:pt x="273799" y="525076"/>
                </a:lnTo>
                <a:lnTo>
                  <a:pt x="255029" y="543846"/>
                </a:lnTo>
                <a:lnTo>
                  <a:pt x="246809" y="549304"/>
                </a:lnTo>
                <a:lnTo>
                  <a:pt x="237444" y="551123"/>
                </a:lnTo>
                <a:lnTo>
                  <a:pt x="309880" y="551123"/>
                </a:lnTo>
                <a:lnTo>
                  <a:pt x="322529" y="538474"/>
                </a:lnTo>
                <a:lnTo>
                  <a:pt x="330757" y="533024"/>
                </a:lnTo>
                <a:lnTo>
                  <a:pt x="340125" y="531207"/>
                </a:lnTo>
                <a:lnTo>
                  <a:pt x="458539" y="531207"/>
                </a:lnTo>
                <a:lnTo>
                  <a:pt x="468714" y="516336"/>
                </a:lnTo>
                <a:lnTo>
                  <a:pt x="469267" y="513862"/>
                </a:lnTo>
                <a:lnTo>
                  <a:pt x="405545" y="513862"/>
                </a:lnTo>
                <a:lnTo>
                  <a:pt x="396180" y="512042"/>
                </a:lnTo>
                <a:lnTo>
                  <a:pt x="387979" y="506597"/>
                </a:lnTo>
                <a:lnTo>
                  <a:pt x="373364" y="495832"/>
                </a:lnTo>
                <a:lnTo>
                  <a:pt x="357440" y="489567"/>
                </a:lnTo>
                <a:lnTo>
                  <a:pt x="322618" y="489567"/>
                </a:lnTo>
                <a:lnTo>
                  <a:pt x="319502" y="482667"/>
                </a:lnTo>
                <a:close/>
              </a:path>
              <a:path w="683259" h="641985">
                <a:moveTo>
                  <a:pt x="356451" y="342577"/>
                </a:moveTo>
                <a:lnTo>
                  <a:pt x="325387" y="373654"/>
                </a:lnTo>
                <a:lnTo>
                  <a:pt x="423139" y="471406"/>
                </a:lnTo>
                <a:lnTo>
                  <a:pt x="428597" y="479631"/>
                </a:lnTo>
                <a:lnTo>
                  <a:pt x="430416" y="488995"/>
                </a:lnTo>
                <a:lnTo>
                  <a:pt x="428597" y="498359"/>
                </a:lnTo>
                <a:lnTo>
                  <a:pt x="423120" y="506597"/>
                </a:lnTo>
                <a:lnTo>
                  <a:pt x="414911" y="512042"/>
                </a:lnTo>
                <a:lnTo>
                  <a:pt x="405545" y="513862"/>
                </a:lnTo>
                <a:lnTo>
                  <a:pt x="469267" y="513862"/>
                </a:lnTo>
                <a:lnTo>
                  <a:pt x="474269" y="491459"/>
                </a:lnTo>
                <a:lnTo>
                  <a:pt x="499351" y="485814"/>
                </a:lnTo>
                <a:lnTo>
                  <a:pt x="520348" y="471296"/>
                </a:lnTo>
                <a:lnTo>
                  <a:pt x="534862" y="450298"/>
                </a:lnTo>
                <a:lnTo>
                  <a:pt x="535467" y="447609"/>
                </a:lnTo>
                <a:lnTo>
                  <a:pt x="471792" y="447609"/>
                </a:lnTo>
                <a:lnTo>
                  <a:pt x="462429" y="445792"/>
                </a:lnTo>
                <a:lnTo>
                  <a:pt x="454203" y="440341"/>
                </a:lnTo>
                <a:lnTo>
                  <a:pt x="356451" y="342577"/>
                </a:lnTo>
                <a:close/>
              </a:path>
              <a:path w="683259" h="641985">
                <a:moveTo>
                  <a:pt x="387960" y="506585"/>
                </a:moveTo>
                <a:close/>
              </a:path>
              <a:path w="683259" h="641985">
                <a:moveTo>
                  <a:pt x="339818" y="487316"/>
                </a:moveTo>
                <a:lnTo>
                  <a:pt x="322618" y="489567"/>
                </a:lnTo>
                <a:lnTo>
                  <a:pt x="357440" y="489567"/>
                </a:lnTo>
                <a:lnTo>
                  <a:pt x="357029" y="489405"/>
                </a:lnTo>
                <a:lnTo>
                  <a:pt x="339818" y="487316"/>
                </a:lnTo>
                <a:close/>
              </a:path>
              <a:path w="683259" h="641985">
                <a:moveTo>
                  <a:pt x="251488" y="418574"/>
                </a:moveTo>
                <a:lnTo>
                  <a:pt x="187757" y="418574"/>
                </a:lnTo>
                <a:lnTo>
                  <a:pt x="201998" y="423005"/>
                </a:lnTo>
                <a:lnTo>
                  <a:pt x="210673" y="433960"/>
                </a:lnTo>
                <a:lnTo>
                  <a:pt x="212287" y="447838"/>
                </a:lnTo>
                <a:lnTo>
                  <a:pt x="205346" y="461042"/>
                </a:lnTo>
                <a:lnTo>
                  <a:pt x="188798" y="477603"/>
                </a:lnTo>
                <a:lnTo>
                  <a:pt x="183731" y="483331"/>
                </a:lnTo>
                <a:lnTo>
                  <a:pt x="176771" y="487217"/>
                </a:lnTo>
                <a:lnTo>
                  <a:pt x="242543" y="487217"/>
                </a:lnTo>
                <a:lnTo>
                  <a:pt x="244831" y="485404"/>
                </a:lnTo>
                <a:lnTo>
                  <a:pt x="254681" y="482667"/>
                </a:lnTo>
                <a:lnTo>
                  <a:pt x="319502" y="482667"/>
                </a:lnTo>
                <a:lnTo>
                  <a:pt x="313403" y="469164"/>
                </a:lnTo>
                <a:lnTo>
                  <a:pt x="297904" y="452906"/>
                </a:lnTo>
                <a:lnTo>
                  <a:pt x="278195" y="442266"/>
                </a:lnTo>
                <a:lnTo>
                  <a:pt x="256350" y="438716"/>
                </a:lnTo>
                <a:lnTo>
                  <a:pt x="251488" y="418574"/>
                </a:lnTo>
                <a:close/>
              </a:path>
              <a:path w="683259" h="641985">
                <a:moveTo>
                  <a:pt x="422694" y="276346"/>
                </a:moveTo>
                <a:lnTo>
                  <a:pt x="391630" y="307410"/>
                </a:lnTo>
                <a:lnTo>
                  <a:pt x="489382" y="405150"/>
                </a:lnTo>
                <a:lnTo>
                  <a:pt x="494840" y="413377"/>
                </a:lnTo>
                <a:lnTo>
                  <a:pt x="496659" y="422745"/>
                </a:lnTo>
                <a:lnTo>
                  <a:pt x="494840" y="432114"/>
                </a:lnTo>
                <a:lnTo>
                  <a:pt x="489382" y="440341"/>
                </a:lnTo>
                <a:lnTo>
                  <a:pt x="481156" y="445792"/>
                </a:lnTo>
                <a:lnTo>
                  <a:pt x="471792" y="447609"/>
                </a:lnTo>
                <a:lnTo>
                  <a:pt x="535467" y="447609"/>
                </a:lnTo>
                <a:lnTo>
                  <a:pt x="540499" y="425216"/>
                </a:lnTo>
                <a:lnTo>
                  <a:pt x="566471" y="419175"/>
                </a:lnTo>
                <a:lnTo>
                  <a:pt x="587956" y="403649"/>
                </a:lnTo>
                <a:lnTo>
                  <a:pt x="602252" y="381337"/>
                </a:lnTo>
                <a:lnTo>
                  <a:pt x="538036" y="381337"/>
                </a:lnTo>
                <a:lnTo>
                  <a:pt x="528547" y="379527"/>
                </a:lnTo>
                <a:lnTo>
                  <a:pt x="520446" y="374098"/>
                </a:lnTo>
                <a:lnTo>
                  <a:pt x="422694" y="276346"/>
                </a:lnTo>
                <a:close/>
              </a:path>
              <a:path w="683259" h="641985">
                <a:moveTo>
                  <a:pt x="190600" y="345701"/>
                </a:moveTo>
                <a:lnTo>
                  <a:pt x="128143" y="345701"/>
                </a:lnTo>
                <a:lnTo>
                  <a:pt x="142309" y="350086"/>
                </a:lnTo>
                <a:lnTo>
                  <a:pt x="151000" y="361039"/>
                </a:lnTo>
                <a:lnTo>
                  <a:pt x="152657" y="374940"/>
                </a:lnTo>
                <a:lnTo>
                  <a:pt x="145720" y="388170"/>
                </a:lnTo>
                <a:lnTo>
                  <a:pt x="126962" y="406940"/>
                </a:lnTo>
                <a:lnTo>
                  <a:pt x="108069" y="414295"/>
                </a:lnTo>
                <a:lnTo>
                  <a:pt x="249741" y="414295"/>
                </a:lnTo>
                <a:lnTo>
                  <a:pt x="237820" y="396439"/>
                </a:lnTo>
                <a:lnTo>
                  <a:pt x="219141" y="382185"/>
                </a:lnTo>
                <a:lnTo>
                  <a:pt x="196736" y="375279"/>
                </a:lnTo>
                <a:lnTo>
                  <a:pt x="190600" y="345701"/>
                </a:lnTo>
                <a:close/>
              </a:path>
              <a:path w="683259" h="641985">
                <a:moveTo>
                  <a:pt x="485305" y="206458"/>
                </a:moveTo>
                <a:lnTo>
                  <a:pt x="423177" y="206458"/>
                </a:lnTo>
                <a:lnTo>
                  <a:pt x="555638" y="338906"/>
                </a:lnTo>
                <a:lnTo>
                  <a:pt x="561088" y="347132"/>
                </a:lnTo>
                <a:lnTo>
                  <a:pt x="538036" y="381337"/>
                </a:lnTo>
                <a:lnTo>
                  <a:pt x="602252" y="381337"/>
                </a:lnTo>
                <a:lnTo>
                  <a:pt x="606819" y="354680"/>
                </a:lnTo>
                <a:lnTo>
                  <a:pt x="626796" y="334690"/>
                </a:lnTo>
                <a:lnTo>
                  <a:pt x="646120" y="310319"/>
                </a:lnTo>
                <a:lnTo>
                  <a:pt x="589052" y="310319"/>
                </a:lnTo>
                <a:lnTo>
                  <a:pt x="588290" y="309481"/>
                </a:lnTo>
                <a:lnTo>
                  <a:pt x="587502" y="308655"/>
                </a:lnTo>
                <a:lnTo>
                  <a:pt x="485305" y="206458"/>
                </a:lnTo>
                <a:close/>
              </a:path>
              <a:path w="683259" h="641985">
                <a:moveTo>
                  <a:pt x="130890" y="301793"/>
                </a:moveTo>
                <a:lnTo>
                  <a:pt x="94552" y="310535"/>
                </a:lnTo>
                <a:lnTo>
                  <a:pt x="158282" y="310535"/>
                </a:lnTo>
                <a:lnTo>
                  <a:pt x="130890" y="301793"/>
                </a:lnTo>
                <a:close/>
              </a:path>
              <a:path w="683259" h="641985">
                <a:moveTo>
                  <a:pt x="608982" y="42607"/>
                </a:moveTo>
                <a:lnTo>
                  <a:pt x="479389" y="42607"/>
                </a:lnTo>
                <a:lnTo>
                  <a:pt x="511886" y="44423"/>
                </a:lnTo>
                <a:lnTo>
                  <a:pt x="542597" y="53223"/>
                </a:lnTo>
                <a:lnTo>
                  <a:pt x="595198" y="88305"/>
                </a:lnTo>
                <a:lnTo>
                  <a:pt x="630264" y="140917"/>
                </a:lnTo>
                <a:lnTo>
                  <a:pt x="640866" y="204123"/>
                </a:lnTo>
                <a:lnTo>
                  <a:pt x="634828" y="237532"/>
                </a:lnTo>
                <a:lnTo>
                  <a:pt x="620076" y="270989"/>
                </a:lnTo>
                <a:lnTo>
                  <a:pt x="595744" y="303626"/>
                </a:lnTo>
                <a:lnTo>
                  <a:pt x="589052" y="310319"/>
                </a:lnTo>
                <a:lnTo>
                  <a:pt x="646120" y="310319"/>
                </a:lnTo>
                <a:lnTo>
                  <a:pt x="654956" y="299175"/>
                </a:lnTo>
                <a:lnTo>
                  <a:pt x="673729" y="259457"/>
                </a:lnTo>
                <a:lnTo>
                  <a:pt x="683117" y="217217"/>
                </a:lnTo>
                <a:lnTo>
                  <a:pt x="683033" y="173756"/>
                </a:lnTo>
                <a:lnTo>
                  <a:pt x="673734" y="131900"/>
                </a:lnTo>
                <a:lnTo>
                  <a:pt x="654964" y="92185"/>
                </a:lnTo>
                <a:lnTo>
                  <a:pt x="626809" y="56674"/>
                </a:lnTo>
                <a:lnTo>
                  <a:pt x="608982" y="42607"/>
                </a:lnTo>
                <a:close/>
              </a:path>
              <a:path w="683259" h="641985">
                <a:moveTo>
                  <a:pt x="319287" y="44367"/>
                </a:moveTo>
                <a:lnTo>
                  <a:pt x="176152" y="44367"/>
                </a:lnTo>
                <a:lnTo>
                  <a:pt x="224817" y="46044"/>
                </a:lnTo>
                <a:lnTo>
                  <a:pt x="270999" y="62952"/>
                </a:lnTo>
                <a:lnTo>
                  <a:pt x="310629" y="94838"/>
                </a:lnTo>
                <a:lnTo>
                  <a:pt x="256324" y="149130"/>
                </a:lnTo>
                <a:lnTo>
                  <a:pt x="299847" y="192653"/>
                </a:lnTo>
                <a:lnTo>
                  <a:pt x="327819" y="212318"/>
                </a:lnTo>
                <a:lnTo>
                  <a:pt x="359645" y="221173"/>
                </a:lnTo>
                <a:lnTo>
                  <a:pt x="392405" y="219219"/>
                </a:lnTo>
                <a:lnTo>
                  <a:pt x="423177" y="206458"/>
                </a:lnTo>
                <a:lnTo>
                  <a:pt x="485305" y="206458"/>
                </a:lnTo>
                <a:lnTo>
                  <a:pt x="456664" y="177816"/>
                </a:lnTo>
                <a:lnTo>
                  <a:pt x="370140" y="177816"/>
                </a:lnTo>
                <a:lnTo>
                  <a:pt x="349248" y="173756"/>
                </a:lnTo>
                <a:lnTo>
                  <a:pt x="330899" y="161576"/>
                </a:lnTo>
                <a:lnTo>
                  <a:pt x="318453" y="149130"/>
                </a:lnTo>
                <a:lnTo>
                  <a:pt x="379844" y="87726"/>
                </a:lnTo>
                <a:lnTo>
                  <a:pt x="412006" y="63761"/>
                </a:lnTo>
                <a:lnTo>
                  <a:pt x="341694" y="63761"/>
                </a:lnTo>
                <a:lnTo>
                  <a:pt x="319287" y="44367"/>
                </a:lnTo>
                <a:close/>
              </a:path>
              <a:path w="683259" h="641985">
                <a:moveTo>
                  <a:pt x="424904" y="146057"/>
                </a:moveTo>
                <a:lnTo>
                  <a:pt x="409372" y="161576"/>
                </a:lnTo>
                <a:lnTo>
                  <a:pt x="391029" y="173756"/>
                </a:lnTo>
                <a:lnTo>
                  <a:pt x="370140" y="177816"/>
                </a:lnTo>
                <a:lnTo>
                  <a:pt x="456664" y="177816"/>
                </a:lnTo>
                <a:lnTo>
                  <a:pt x="424904" y="146057"/>
                </a:lnTo>
                <a:close/>
              </a:path>
              <a:path w="683259" h="641985">
                <a:moveTo>
                  <a:pt x="505089" y="5"/>
                </a:moveTo>
                <a:lnTo>
                  <a:pt x="460624" y="1185"/>
                </a:lnTo>
                <a:lnTo>
                  <a:pt x="417325" y="12261"/>
                </a:lnTo>
                <a:lnTo>
                  <a:pt x="377059" y="33147"/>
                </a:lnTo>
                <a:lnTo>
                  <a:pt x="341694" y="63761"/>
                </a:lnTo>
                <a:lnTo>
                  <a:pt x="412006" y="63761"/>
                </a:lnTo>
                <a:lnTo>
                  <a:pt x="412502" y="63391"/>
                </a:lnTo>
                <a:lnTo>
                  <a:pt x="445973" y="48640"/>
                </a:lnTo>
                <a:lnTo>
                  <a:pt x="479389" y="42607"/>
                </a:lnTo>
                <a:lnTo>
                  <a:pt x="608982" y="42607"/>
                </a:lnTo>
                <a:lnTo>
                  <a:pt x="590040" y="27661"/>
                </a:lnTo>
                <a:lnTo>
                  <a:pt x="548825" y="8798"/>
                </a:lnTo>
                <a:lnTo>
                  <a:pt x="505089" y="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773857" y="2017112"/>
            <a:ext cx="729139" cy="425291"/>
          </a:xfrm>
          <a:custGeom>
            <a:avLst/>
            <a:gdLst/>
            <a:ahLst/>
            <a:cxnLst/>
            <a:rect l="l" t="t" r="r" b="b"/>
            <a:pathLst>
              <a:path w="972184" h="567054">
                <a:moveTo>
                  <a:pt x="649020" y="0"/>
                </a:moveTo>
                <a:lnTo>
                  <a:pt x="188696" y="457"/>
                </a:lnTo>
                <a:lnTo>
                  <a:pt x="162131" y="28270"/>
                </a:lnTo>
                <a:lnTo>
                  <a:pt x="162090" y="54152"/>
                </a:lnTo>
                <a:lnTo>
                  <a:pt x="44157" y="54152"/>
                </a:lnTo>
                <a:lnTo>
                  <a:pt x="26987" y="57628"/>
                </a:lnTo>
                <a:lnTo>
                  <a:pt x="12949" y="67102"/>
                </a:lnTo>
                <a:lnTo>
                  <a:pt x="3476" y="81140"/>
                </a:lnTo>
                <a:lnTo>
                  <a:pt x="0" y="98310"/>
                </a:lnTo>
                <a:lnTo>
                  <a:pt x="3476" y="115488"/>
                </a:lnTo>
                <a:lnTo>
                  <a:pt x="12949" y="129530"/>
                </a:lnTo>
                <a:lnTo>
                  <a:pt x="26987" y="139005"/>
                </a:lnTo>
                <a:lnTo>
                  <a:pt x="44157" y="142481"/>
                </a:lnTo>
                <a:lnTo>
                  <a:pt x="162090" y="142481"/>
                </a:lnTo>
                <a:lnTo>
                  <a:pt x="162090" y="184810"/>
                </a:lnTo>
                <a:lnTo>
                  <a:pt x="84874" y="184810"/>
                </a:lnTo>
                <a:lnTo>
                  <a:pt x="67703" y="188286"/>
                </a:lnTo>
                <a:lnTo>
                  <a:pt x="53665" y="197759"/>
                </a:lnTo>
                <a:lnTo>
                  <a:pt x="44192" y="211797"/>
                </a:lnTo>
                <a:lnTo>
                  <a:pt x="40716" y="228968"/>
                </a:lnTo>
                <a:lnTo>
                  <a:pt x="44192" y="246146"/>
                </a:lnTo>
                <a:lnTo>
                  <a:pt x="53665" y="260188"/>
                </a:lnTo>
                <a:lnTo>
                  <a:pt x="67703" y="269662"/>
                </a:lnTo>
                <a:lnTo>
                  <a:pt x="84874" y="273138"/>
                </a:lnTo>
                <a:lnTo>
                  <a:pt x="162090" y="273138"/>
                </a:lnTo>
                <a:lnTo>
                  <a:pt x="162090" y="315467"/>
                </a:lnTo>
                <a:lnTo>
                  <a:pt x="125590" y="315467"/>
                </a:lnTo>
                <a:lnTo>
                  <a:pt x="108417" y="318946"/>
                </a:lnTo>
                <a:lnTo>
                  <a:pt x="94375" y="328423"/>
                </a:lnTo>
                <a:lnTo>
                  <a:pt x="84897" y="342466"/>
                </a:lnTo>
                <a:lnTo>
                  <a:pt x="81419" y="359638"/>
                </a:lnTo>
                <a:lnTo>
                  <a:pt x="84897" y="376814"/>
                </a:lnTo>
                <a:lnTo>
                  <a:pt x="94375" y="390852"/>
                </a:lnTo>
                <a:lnTo>
                  <a:pt x="108417" y="400322"/>
                </a:lnTo>
                <a:lnTo>
                  <a:pt x="125590" y="403796"/>
                </a:lnTo>
                <a:lnTo>
                  <a:pt x="162090" y="403796"/>
                </a:lnTo>
                <a:lnTo>
                  <a:pt x="162090" y="448068"/>
                </a:lnTo>
                <a:lnTo>
                  <a:pt x="164313" y="459065"/>
                </a:lnTo>
                <a:lnTo>
                  <a:pt x="170375" y="468052"/>
                </a:lnTo>
                <a:lnTo>
                  <a:pt x="179358" y="474114"/>
                </a:lnTo>
                <a:lnTo>
                  <a:pt x="190347" y="476338"/>
                </a:lnTo>
                <a:lnTo>
                  <a:pt x="238239" y="476338"/>
                </a:lnTo>
                <a:lnTo>
                  <a:pt x="250271" y="512037"/>
                </a:lnTo>
                <a:lnTo>
                  <a:pt x="273459" y="540746"/>
                </a:lnTo>
                <a:lnTo>
                  <a:pt x="305215" y="559874"/>
                </a:lnTo>
                <a:lnTo>
                  <a:pt x="342950" y="566826"/>
                </a:lnTo>
                <a:lnTo>
                  <a:pt x="380712" y="559863"/>
                </a:lnTo>
                <a:lnTo>
                  <a:pt x="412454" y="540746"/>
                </a:lnTo>
                <a:lnTo>
                  <a:pt x="435648" y="512037"/>
                </a:lnTo>
                <a:lnTo>
                  <a:pt x="439888" y="499465"/>
                </a:lnTo>
                <a:lnTo>
                  <a:pt x="342950" y="499465"/>
                </a:lnTo>
                <a:lnTo>
                  <a:pt x="327992" y="496437"/>
                </a:lnTo>
                <a:lnTo>
                  <a:pt x="315763" y="488184"/>
                </a:lnTo>
                <a:lnTo>
                  <a:pt x="307510" y="475955"/>
                </a:lnTo>
                <a:lnTo>
                  <a:pt x="304482" y="460997"/>
                </a:lnTo>
                <a:lnTo>
                  <a:pt x="307510" y="446031"/>
                </a:lnTo>
                <a:lnTo>
                  <a:pt x="315763" y="433798"/>
                </a:lnTo>
                <a:lnTo>
                  <a:pt x="327992" y="425544"/>
                </a:lnTo>
                <a:lnTo>
                  <a:pt x="342950" y="422516"/>
                </a:lnTo>
                <a:lnTo>
                  <a:pt x="971892" y="422516"/>
                </a:lnTo>
                <a:lnTo>
                  <a:pt x="971892" y="343928"/>
                </a:lnTo>
                <a:lnTo>
                  <a:pt x="965664" y="304243"/>
                </a:lnTo>
                <a:lnTo>
                  <a:pt x="929909" y="269769"/>
                </a:lnTo>
                <a:lnTo>
                  <a:pt x="903833" y="263258"/>
                </a:lnTo>
                <a:lnTo>
                  <a:pt x="901280" y="262597"/>
                </a:lnTo>
                <a:lnTo>
                  <a:pt x="886684" y="258521"/>
                </a:lnTo>
                <a:lnTo>
                  <a:pt x="677290" y="258521"/>
                </a:lnTo>
                <a:lnTo>
                  <a:pt x="677290" y="156032"/>
                </a:lnTo>
                <a:lnTo>
                  <a:pt x="811463" y="156032"/>
                </a:lnTo>
                <a:lnTo>
                  <a:pt x="799937" y="140573"/>
                </a:lnTo>
                <a:lnTo>
                  <a:pt x="782969" y="127295"/>
                </a:lnTo>
                <a:lnTo>
                  <a:pt x="763374" y="118336"/>
                </a:lnTo>
                <a:lnTo>
                  <a:pt x="743381" y="115049"/>
                </a:lnTo>
                <a:lnTo>
                  <a:pt x="677290" y="115049"/>
                </a:lnTo>
                <a:lnTo>
                  <a:pt x="677290" y="28270"/>
                </a:lnTo>
                <a:lnTo>
                  <a:pt x="675065" y="17273"/>
                </a:lnTo>
                <a:lnTo>
                  <a:pt x="668999" y="8286"/>
                </a:lnTo>
                <a:lnTo>
                  <a:pt x="660012" y="2224"/>
                </a:lnTo>
                <a:lnTo>
                  <a:pt x="649020" y="0"/>
                </a:lnTo>
                <a:close/>
              </a:path>
              <a:path w="972184" h="567054">
                <a:moveTo>
                  <a:pt x="713998" y="476199"/>
                </a:moveTo>
                <a:lnTo>
                  <a:pt x="644537" y="476199"/>
                </a:lnTo>
                <a:lnTo>
                  <a:pt x="656545" y="511951"/>
                </a:lnTo>
                <a:lnTo>
                  <a:pt x="679732" y="540705"/>
                </a:lnTo>
                <a:lnTo>
                  <a:pt x="711506" y="559863"/>
                </a:lnTo>
                <a:lnTo>
                  <a:pt x="749274" y="566826"/>
                </a:lnTo>
                <a:lnTo>
                  <a:pt x="787037" y="559863"/>
                </a:lnTo>
                <a:lnTo>
                  <a:pt x="818783" y="540746"/>
                </a:lnTo>
                <a:lnTo>
                  <a:pt x="841977" y="512037"/>
                </a:lnTo>
                <a:lnTo>
                  <a:pt x="846215" y="499465"/>
                </a:lnTo>
                <a:lnTo>
                  <a:pt x="749274" y="499465"/>
                </a:lnTo>
                <a:lnTo>
                  <a:pt x="734316" y="496437"/>
                </a:lnTo>
                <a:lnTo>
                  <a:pt x="722087" y="488184"/>
                </a:lnTo>
                <a:lnTo>
                  <a:pt x="713998" y="476199"/>
                </a:lnTo>
                <a:close/>
              </a:path>
              <a:path w="972184" h="567054">
                <a:moveTo>
                  <a:pt x="749274" y="422516"/>
                </a:moveTo>
                <a:lnTo>
                  <a:pt x="342950" y="422516"/>
                </a:lnTo>
                <a:lnTo>
                  <a:pt x="357918" y="425544"/>
                </a:lnTo>
                <a:lnTo>
                  <a:pt x="370155" y="433798"/>
                </a:lnTo>
                <a:lnTo>
                  <a:pt x="378414" y="446031"/>
                </a:lnTo>
                <a:lnTo>
                  <a:pt x="381444" y="460997"/>
                </a:lnTo>
                <a:lnTo>
                  <a:pt x="378414" y="475955"/>
                </a:lnTo>
                <a:lnTo>
                  <a:pt x="370155" y="488184"/>
                </a:lnTo>
                <a:lnTo>
                  <a:pt x="357918" y="496437"/>
                </a:lnTo>
                <a:lnTo>
                  <a:pt x="342950" y="499465"/>
                </a:lnTo>
                <a:lnTo>
                  <a:pt x="439888" y="499465"/>
                </a:lnTo>
                <a:lnTo>
                  <a:pt x="447687" y="476338"/>
                </a:lnTo>
                <a:lnTo>
                  <a:pt x="642480" y="476338"/>
                </a:lnTo>
                <a:lnTo>
                  <a:pt x="644537" y="476199"/>
                </a:lnTo>
                <a:lnTo>
                  <a:pt x="713998" y="476199"/>
                </a:lnTo>
                <a:lnTo>
                  <a:pt x="713834" y="475955"/>
                </a:lnTo>
                <a:lnTo>
                  <a:pt x="710806" y="460997"/>
                </a:lnTo>
                <a:lnTo>
                  <a:pt x="713834" y="446031"/>
                </a:lnTo>
                <a:lnTo>
                  <a:pt x="722087" y="433798"/>
                </a:lnTo>
                <a:lnTo>
                  <a:pt x="734316" y="425544"/>
                </a:lnTo>
                <a:lnTo>
                  <a:pt x="749274" y="422516"/>
                </a:lnTo>
                <a:close/>
              </a:path>
              <a:path w="972184" h="567054">
                <a:moveTo>
                  <a:pt x="971892" y="422516"/>
                </a:moveTo>
                <a:lnTo>
                  <a:pt x="749274" y="422516"/>
                </a:lnTo>
                <a:lnTo>
                  <a:pt x="764242" y="425544"/>
                </a:lnTo>
                <a:lnTo>
                  <a:pt x="776479" y="433798"/>
                </a:lnTo>
                <a:lnTo>
                  <a:pt x="784737" y="446031"/>
                </a:lnTo>
                <a:lnTo>
                  <a:pt x="787768" y="460997"/>
                </a:lnTo>
                <a:lnTo>
                  <a:pt x="784737" y="475955"/>
                </a:lnTo>
                <a:lnTo>
                  <a:pt x="776479" y="488184"/>
                </a:lnTo>
                <a:lnTo>
                  <a:pt x="764242" y="496437"/>
                </a:lnTo>
                <a:lnTo>
                  <a:pt x="749274" y="499465"/>
                </a:lnTo>
                <a:lnTo>
                  <a:pt x="846215" y="499465"/>
                </a:lnTo>
                <a:lnTo>
                  <a:pt x="854011" y="476338"/>
                </a:lnTo>
                <a:lnTo>
                  <a:pt x="922781" y="476338"/>
                </a:lnTo>
                <a:lnTo>
                  <a:pt x="941878" y="472474"/>
                </a:lnTo>
                <a:lnTo>
                  <a:pt x="957491" y="461943"/>
                </a:lnTo>
                <a:lnTo>
                  <a:pt x="968026" y="446335"/>
                </a:lnTo>
                <a:lnTo>
                  <a:pt x="971892" y="427240"/>
                </a:lnTo>
                <a:lnTo>
                  <a:pt x="971892" y="422516"/>
                </a:lnTo>
                <a:close/>
              </a:path>
              <a:path w="972184" h="567054">
                <a:moveTo>
                  <a:pt x="811463" y="156032"/>
                </a:moveTo>
                <a:lnTo>
                  <a:pt x="727786" y="156032"/>
                </a:lnTo>
                <a:lnTo>
                  <a:pt x="742893" y="158578"/>
                </a:lnTo>
                <a:lnTo>
                  <a:pt x="757862" y="165465"/>
                </a:lnTo>
                <a:lnTo>
                  <a:pt x="770855" y="175566"/>
                </a:lnTo>
                <a:lnTo>
                  <a:pt x="780033" y="187756"/>
                </a:lnTo>
                <a:lnTo>
                  <a:pt x="813079" y="254634"/>
                </a:lnTo>
                <a:lnTo>
                  <a:pt x="813777" y="255981"/>
                </a:lnTo>
                <a:lnTo>
                  <a:pt x="814507" y="257286"/>
                </a:lnTo>
                <a:lnTo>
                  <a:pt x="815251" y="258521"/>
                </a:lnTo>
                <a:lnTo>
                  <a:pt x="886684" y="258521"/>
                </a:lnTo>
                <a:lnTo>
                  <a:pt x="882239" y="257276"/>
                </a:lnTo>
                <a:lnTo>
                  <a:pt x="868011" y="251550"/>
                </a:lnTo>
                <a:lnTo>
                  <a:pt x="857366" y="243683"/>
                </a:lnTo>
                <a:lnTo>
                  <a:pt x="849172" y="231978"/>
                </a:lnTo>
                <a:lnTo>
                  <a:pt x="812050" y="156819"/>
                </a:lnTo>
                <a:lnTo>
                  <a:pt x="811463" y="15603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8235163" y="4505324"/>
            <a:ext cx="537686" cy="537686"/>
            <a:chOff x="10980216" y="6007098"/>
            <a:chExt cx="716915" cy="716915"/>
          </a:xfrm>
        </p:grpSpPr>
        <p:sp>
          <p:nvSpPr>
            <p:cNvPr id="67" name="object 67"/>
            <p:cNvSpPr/>
            <p:nvPr/>
          </p:nvSpPr>
          <p:spPr>
            <a:xfrm>
              <a:off x="10980216" y="6007098"/>
              <a:ext cx="716915" cy="716915"/>
            </a:xfrm>
            <a:custGeom>
              <a:avLst/>
              <a:gdLst/>
              <a:ahLst/>
              <a:cxnLst/>
              <a:rect l="l" t="t" r="r" b="b"/>
              <a:pathLst>
                <a:path w="716915" h="716915">
                  <a:moveTo>
                    <a:pt x="358241" y="0"/>
                  </a:moveTo>
                  <a:lnTo>
                    <a:pt x="309696" y="3276"/>
                  </a:lnTo>
                  <a:lnTo>
                    <a:pt x="263116" y="12818"/>
                  </a:lnTo>
                  <a:lnTo>
                    <a:pt x="218930" y="28196"/>
                  </a:lnTo>
                  <a:lnTo>
                    <a:pt x="177570" y="48981"/>
                  </a:lnTo>
                  <a:lnTo>
                    <a:pt x="139465" y="74740"/>
                  </a:lnTo>
                  <a:lnTo>
                    <a:pt x="105044" y="105046"/>
                  </a:lnTo>
                  <a:lnTo>
                    <a:pt x="74740" y="139467"/>
                  </a:lnTo>
                  <a:lnTo>
                    <a:pt x="48980" y="177574"/>
                  </a:lnTo>
                  <a:lnTo>
                    <a:pt x="28196" y="218936"/>
                  </a:lnTo>
                  <a:lnTo>
                    <a:pt x="12818" y="263123"/>
                  </a:lnTo>
                  <a:lnTo>
                    <a:pt x="3276" y="309706"/>
                  </a:lnTo>
                  <a:lnTo>
                    <a:pt x="0" y="358254"/>
                  </a:lnTo>
                  <a:lnTo>
                    <a:pt x="3276" y="406799"/>
                  </a:lnTo>
                  <a:lnTo>
                    <a:pt x="12818" y="453379"/>
                  </a:lnTo>
                  <a:lnTo>
                    <a:pt x="28196" y="497564"/>
                  </a:lnTo>
                  <a:lnTo>
                    <a:pt x="48980" y="538925"/>
                  </a:lnTo>
                  <a:lnTo>
                    <a:pt x="74740" y="577030"/>
                  </a:lnTo>
                  <a:lnTo>
                    <a:pt x="105044" y="611451"/>
                  </a:lnTo>
                  <a:lnTo>
                    <a:pt x="139465" y="641755"/>
                  </a:lnTo>
                  <a:lnTo>
                    <a:pt x="177570" y="667515"/>
                  </a:lnTo>
                  <a:lnTo>
                    <a:pt x="218930" y="688299"/>
                  </a:lnTo>
                  <a:lnTo>
                    <a:pt x="263116" y="703677"/>
                  </a:lnTo>
                  <a:lnTo>
                    <a:pt x="309696" y="713219"/>
                  </a:lnTo>
                  <a:lnTo>
                    <a:pt x="358241" y="716495"/>
                  </a:lnTo>
                  <a:lnTo>
                    <a:pt x="406786" y="713219"/>
                  </a:lnTo>
                  <a:lnTo>
                    <a:pt x="453366" y="703677"/>
                  </a:lnTo>
                  <a:lnTo>
                    <a:pt x="497552" y="688299"/>
                  </a:lnTo>
                  <a:lnTo>
                    <a:pt x="521607" y="676211"/>
                  </a:lnTo>
                  <a:lnTo>
                    <a:pt x="358241" y="676211"/>
                  </a:lnTo>
                  <a:lnTo>
                    <a:pt x="311319" y="672757"/>
                  </a:lnTo>
                  <a:lnTo>
                    <a:pt x="266513" y="662726"/>
                  </a:lnTo>
                  <a:lnTo>
                    <a:pt x="224319" y="646614"/>
                  </a:lnTo>
                  <a:lnTo>
                    <a:pt x="185234" y="624916"/>
                  </a:lnTo>
                  <a:lnTo>
                    <a:pt x="149751" y="598127"/>
                  </a:lnTo>
                  <a:lnTo>
                    <a:pt x="118368" y="566744"/>
                  </a:lnTo>
                  <a:lnTo>
                    <a:pt x="91579" y="531261"/>
                  </a:lnTo>
                  <a:lnTo>
                    <a:pt x="69881" y="492176"/>
                  </a:lnTo>
                  <a:lnTo>
                    <a:pt x="53769" y="449982"/>
                  </a:lnTo>
                  <a:lnTo>
                    <a:pt x="43738" y="405176"/>
                  </a:lnTo>
                  <a:lnTo>
                    <a:pt x="40284" y="358254"/>
                  </a:lnTo>
                  <a:lnTo>
                    <a:pt x="43738" y="311328"/>
                  </a:lnTo>
                  <a:lnTo>
                    <a:pt x="53769" y="266520"/>
                  </a:lnTo>
                  <a:lnTo>
                    <a:pt x="69881" y="224324"/>
                  </a:lnTo>
                  <a:lnTo>
                    <a:pt x="91579" y="185237"/>
                  </a:lnTo>
                  <a:lnTo>
                    <a:pt x="118368" y="149753"/>
                  </a:lnTo>
                  <a:lnTo>
                    <a:pt x="149751" y="118369"/>
                  </a:lnTo>
                  <a:lnTo>
                    <a:pt x="185234" y="91580"/>
                  </a:lnTo>
                  <a:lnTo>
                    <a:pt x="224319" y="69881"/>
                  </a:lnTo>
                  <a:lnTo>
                    <a:pt x="266513" y="53769"/>
                  </a:lnTo>
                  <a:lnTo>
                    <a:pt x="311319" y="43738"/>
                  </a:lnTo>
                  <a:lnTo>
                    <a:pt x="358241" y="40284"/>
                  </a:lnTo>
                  <a:lnTo>
                    <a:pt x="521606" y="40284"/>
                  </a:lnTo>
                  <a:lnTo>
                    <a:pt x="497552" y="28196"/>
                  </a:lnTo>
                  <a:lnTo>
                    <a:pt x="453366" y="12818"/>
                  </a:lnTo>
                  <a:lnTo>
                    <a:pt x="406786" y="3276"/>
                  </a:lnTo>
                  <a:lnTo>
                    <a:pt x="358241" y="0"/>
                  </a:lnTo>
                  <a:close/>
                </a:path>
                <a:path w="716915" h="716915">
                  <a:moveTo>
                    <a:pt x="521606" y="40284"/>
                  </a:moveTo>
                  <a:lnTo>
                    <a:pt x="358241" y="40284"/>
                  </a:lnTo>
                  <a:lnTo>
                    <a:pt x="405164" y="43738"/>
                  </a:lnTo>
                  <a:lnTo>
                    <a:pt x="449969" y="53769"/>
                  </a:lnTo>
                  <a:lnTo>
                    <a:pt x="492163" y="69881"/>
                  </a:lnTo>
                  <a:lnTo>
                    <a:pt x="531249" y="91580"/>
                  </a:lnTo>
                  <a:lnTo>
                    <a:pt x="566731" y="118369"/>
                  </a:lnTo>
                  <a:lnTo>
                    <a:pt x="598114" y="149753"/>
                  </a:lnTo>
                  <a:lnTo>
                    <a:pt x="624903" y="185237"/>
                  </a:lnTo>
                  <a:lnTo>
                    <a:pt x="646601" y="224324"/>
                  </a:lnTo>
                  <a:lnTo>
                    <a:pt x="662714" y="266520"/>
                  </a:lnTo>
                  <a:lnTo>
                    <a:pt x="672745" y="311328"/>
                  </a:lnTo>
                  <a:lnTo>
                    <a:pt x="676198" y="358254"/>
                  </a:lnTo>
                  <a:lnTo>
                    <a:pt x="672745" y="405176"/>
                  </a:lnTo>
                  <a:lnTo>
                    <a:pt x="662714" y="449982"/>
                  </a:lnTo>
                  <a:lnTo>
                    <a:pt x="646601" y="492176"/>
                  </a:lnTo>
                  <a:lnTo>
                    <a:pt x="624903" y="531261"/>
                  </a:lnTo>
                  <a:lnTo>
                    <a:pt x="598114" y="566744"/>
                  </a:lnTo>
                  <a:lnTo>
                    <a:pt x="566731" y="598127"/>
                  </a:lnTo>
                  <a:lnTo>
                    <a:pt x="531249" y="624916"/>
                  </a:lnTo>
                  <a:lnTo>
                    <a:pt x="492163" y="646614"/>
                  </a:lnTo>
                  <a:lnTo>
                    <a:pt x="449969" y="662726"/>
                  </a:lnTo>
                  <a:lnTo>
                    <a:pt x="405164" y="672757"/>
                  </a:lnTo>
                  <a:lnTo>
                    <a:pt x="358241" y="676211"/>
                  </a:lnTo>
                  <a:lnTo>
                    <a:pt x="521607" y="676211"/>
                  </a:lnTo>
                  <a:lnTo>
                    <a:pt x="577018" y="641755"/>
                  </a:lnTo>
                  <a:lnTo>
                    <a:pt x="611438" y="611451"/>
                  </a:lnTo>
                  <a:lnTo>
                    <a:pt x="641743" y="577030"/>
                  </a:lnTo>
                  <a:lnTo>
                    <a:pt x="667502" y="538925"/>
                  </a:lnTo>
                  <a:lnTo>
                    <a:pt x="688286" y="497564"/>
                  </a:lnTo>
                  <a:lnTo>
                    <a:pt x="703664" y="453379"/>
                  </a:lnTo>
                  <a:lnTo>
                    <a:pt x="713206" y="406799"/>
                  </a:lnTo>
                  <a:lnTo>
                    <a:pt x="716483" y="358254"/>
                  </a:lnTo>
                  <a:lnTo>
                    <a:pt x="713206" y="309706"/>
                  </a:lnTo>
                  <a:lnTo>
                    <a:pt x="703664" y="263123"/>
                  </a:lnTo>
                  <a:lnTo>
                    <a:pt x="688286" y="218936"/>
                  </a:lnTo>
                  <a:lnTo>
                    <a:pt x="667502" y="177574"/>
                  </a:lnTo>
                  <a:lnTo>
                    <a:pt x="641743" y="139467"/>
                  </a:lnTo>
                  <a:lnTo>
                    <a:pt x="611438" y="105046"/>
                  </a:lnTo>
                  <a:lnTo>
                    <a:pt x="577018" y="74740"/>
                  </a:lnTo>
                  <a:lnTo>
                    <a:pt x="538912" y="48981"/>
                  </a:lnTo>
                  <a:lnTo>
                    <a:pt x="521606" y="40284"/>
                  </a:lnTo>
                  <a:close/>
                </a:path>
              </a:pathLst>
            </a:custGeom>
            <a:solidFill>
              <a:srgbClr val="CD3B3B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0" name="Группа 69"/>
            <p:cNvGrpSpPr/>
            <p:nvPr/>
          </p:nvGrpSpPr>
          <p:grpSpPr>
            <a:xfrm>
              <a:off x="11082711" y="6092245"/>
              <a:ext cx="539750" cy="540385"/>
              <a:chOff x="11082711" y="6092245"/>
              <a:chExt cx="539750" cy="540385"/>
            </a:xfrm>
          </p:grpSpPr>
          <p:sp>
            <p:nvSpPr>
              <p:cNvPr id="66" name="object 66"/>
              <p:cNvSpPr/>
              <p:nvPr/>
            </p:nvSpPr>
            <p:spPr>
              <a:xfrm>
                <a:off x="11085502" y="6123010"/>
                <a:ext cx="497205" cy="497205"/>
              </a:xfrm>
              <a:custGeom>
                <a:avLst/>
                <a:gdLst/>
                <a:ahLst/>
                <a:cxnLst/>
                <a:rect l="l" t="t" r="r" b="b"/>
                <a:pathLst>
                  <a:path w="497204" h="497204">
                    <a:moveTo>
                      <a:pt x="350037" y="0"/>
                    </a:moveTo>
                    <a:lnTo>
                      <a:pt x="293835" y="11098"/>
                    </a:lnTo>
                    <a:lnTo>
                      <a:pt x="246253" y="42989"/>
                    </a:lnTo>
                    <a:lnTo>
                      <a:pt x="43014" y="246240"/>
                    </a:lnTo>
                    <a:lnTo>
                      <a:pt x="11110" y="293833"/>
                    </a:lnTo>
                    <a:lnTo>
                      <a:pt x="0" y="350037"/>
                    </a:lnTo>
                    <a:lnTo>
                      <a:pt x="7495" y="396383"/>
                    </a:lnTo>
                    <a:lnTo>
                      <a:pt x="28359" y="436671"/>
                    </a:lnTo>
                    <a:lnTo>
                      <a:pt x="60155" y="468465"/>
                    </a:lnTo>
                    <a:lnTo>
                      <a:pt x="100447" y="489328"/>
                    </a:lnTo>
                    <a:lnTo>
                      <a:pt x="146799" y="496823"/>
                    </a:lnTo>
                    <a:lnTo>
                      <a:pt x="175670" y="494003"/>
                    </a:lnTo>
                    <a:lnTo>
                      <a:pt x="228198" y="472242"/>
                    </a:lnTo>
                    <a:lnTo>
                      <a:pt x="343096" y="361327"/>
                    </a:lnTo>
                    <a:lnTo>
                      <a:pt x="50215" y="361327"/>
                    </a:lnTo>
                    <a:lnTo>
                      <a:pt x="45161" y="356273"/>
                    </a:lnTo>
                    <a:lnTo>
                      <a:pt x="45161" y="350037"/>
                    </a:lnTo>
                    <a:lnTo>
                      <a:pt x="47112" y="330053"/>
                    </a:lnTo>
                    <a:lnTo>
                      <a:pt x="52846" y="311123"/>
                    </a:lnTo>
                    <a:lnTo>
                      <a:pt x="62182" y="293685"/>
                    </a:lnTo>
                    <a:lnTo>
                      <a:pt x="74942" y="278180"/>
                    </a:lnTo>
                    <a:lnTo>
                      <a:pt x="147104" y="206019"/>
                    </a:lnTo>
                    <a:lnTo>
                      <a:pt x="222002" y="206019"/>
                    </a:lnTo>
                    <a:lnTo>
                      <a:pt x="184556" y="168567"/>
                    </a:lnTo>
                    <a:lnTo>
                      <a:pt x="278193" y="74929"/>
                    </a:lnTo>
                    <a:lnTo>
                      <a:pt x="311134" y="52844"/>
                    </a:lnTo>
                    <a:lnTo>
                      <a:pt x="350037" y="45161"/>
                    </a:lnTo>
                    <a:lnTo>
                      <a:pt x="453475" y="45161"/>
                    </a:lnTo>
                    <a:lnTo>
                      <a:pt x="436671" y="28358"/>
                    </a:lnTo>
                    <a:lnTo>
                      <a:pt x="396383" y="7495"/>
                    </a:lnTo>
                    <a:lnTo>
                      <a:pt x="350037" y="0"/>
                    </a:lnTo>
                    <a:close/>
                  </a:path>
                  <a:path w="497204" h="497204">
                    <a:moveTo>
                      <a:pt x="222002" y="206019"/>
                    </a:moveTo>
                    <a:lnTo>
                      <a:pt x="154241" y="206019"/>
                    </a:lnTo>
                    <a:lnTo>
                      <a:pt x="163068" y="214845"/>
                    </a:lnTo>
                    <a:lnTo>
                      <a:pt x="163068" y="221995"/>
                    </a:lnTo>
                    <a:lnTo>
                      <a:pt x="90906" y="294131"/>
                    </a:lnTo>
                    <a:lnTo>
                      <a:pt x="69273" y="334497"/>
                    </a:lnTo>
                    <a:lnTo>
                      <a:pt x="67754" y="350037"/>
                    </a:lnTo>
                    <a:lnTo>
                      <a:pt x="67754" y="356273"/>
                    </a:lnTo>
                    <a:lnTo>
                      <a:pt x="62699" y="361327"/>
                    </a:lnTo>
                    <a:lnTo>
                      <a:pt x="343096" y="361327"/>
                    </a:lnTo>
                    <a:lnTo>
                      <a:pt x="392134" y="312292"/>
                    </a:lnTo>
                    <a:lnTo>
                      <a:pt x="328256" y="312292"/>
                    </a:lnTo>
                    <a:lnTo>
                      <a:pt x="222002" y="206019"/>
                    </a:lnTo>
                    <a:close/>
                  </a:path>
                  <a:path w="497204" h="497204">
                    <a:moveTo>
                      <a:pt x="453475" y="45161"/>
                    </a:moveTo>
                    <a:lnTo>
                      <a:pt x="350037" y="45161"/>
                    </a:lnTo>
                    <a:lnTo>
                      <a:pt x="389560" y="53160"/>
                    </a:lnTo>
                    <a:lnTo>
                      <a:pt x="421867" y="74961"/>
                    </a:lnTo>
                    <a:lnTo>
                      <a:pt x="443665" y="107268"/>
                    </a:lnTo>
                    <a:lnTo>
                      <a:pt x="451662" y="146786"/>
                    </a:lnTo>
                    <a:lnTo>
                      <a:pt x="449713" y="166770"/>
                    </a:lnTo>
                    <a:lnTo>
                      <a:pt x="443984" y="185702"/>
                    </a:lnTo>
                    <a:lnTo>
                      <a:pt x="434651" y="203143"/>
                    </a:lnTo>
                    <a:lnTo>
                      <a:pt x="421894" y="218655"/>
                    </a:lnTo>
                    <a:lnTo>
                      <a:pt x="328256" y="312292"/>
                    </a:lnTo>
                    <a:lnTo>
                      <a:pt x="392134" y="312292"/>
                    </a:lnTo>
                    <a:lnTo>
                      <a:pt x="453834" y="250596"/>
                    </a:lnTo>
                    <a:lnTo>
                      <a:pt x="485736" y="202996"/>
                    </a:lnTo>
                    <a:lnTo>
                      <a:pt x="496836" y="146786"/>
                    </a:lnTo>
                    <a:lnTo>
                      <a:pt x="489334" y="100440"/>
                    </a:lnTo>
                    <a:lnTo>
                      <a:pt x="468467" y="60152"/>
                    </a:lnTo>
                    <a:lnTo>
                      <a:pt x="453475" y="45161"/>
                    </a:lnTo>
                    <a:close/>
                  </a:path>
                </a:pathLst>
              </a:custGeom>
              <a:solidFill>
                <a:srgbClr val="CD3B3B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11082711" y="6092245"/>
                <a:ext cx="539750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539750" h="540384">
                    <a:moveTo>
                      <a:pt x="67373" y="0"/>
                    </a:moveTo>
                    <a:lnTo>
                      <a:pt x="0" y="67271"/>
                    </a:lnTo>
                    <a:lnTo>
                      <a:pt x="472198" y="540105"/>
                    </a:lnTo>
                    <a:lnTo>
                      <a:pt x="539572" y="472833"/>
                    </a:lnTo>
                    <a:lnTo>
                      <a:pt x="67373" y="0"/>
                    </a:lnTo>
                    <a:close/>
                  </a:path>
                </a:pathLst>
              </a:custGeom>
              <a:solidFill>
                <a:srgbClr val="CD3B3B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9" name="object 69"/>
          <p:cNvSpPr txBox="1"/>
          <p:nvPr/>
        </p:nvSpPr>
        <p:spPr>
          <a:xfrm>
            <a:off x="11621365" y="6442015"/>
            <a:ext cx="169545" cy="309220"/>
          </a:xfrm>
          <a:prstGeom prst="rect">
            <a:avLst/>
          </a:prstGeom>
        </p:spPr>
        <p:txBody>
          <a:bodyPr vert="horz" wrap="square" lIns="0" tIns="31909" rIns="0" bIns="0" rtlCol="0">
            <a:spAutoFit/>
          </a:bodyPr>
          <a:lstStyle/>
          <a:p>
            <a:pPr marL="19050" defTabSz="685800">
              <a:spcBef>
                <a:spcPts val="251"/>
              </a:spcBef>
            </a:pPr>
            <a:r>
              <a:rPr lang="ru-RU" b="1" spc="4" dirty="0">
                <a:solidFill>
                  <a:srgbClr val="050F37"/>
                </a:solidFill>
                <a:latin typeface="Open Sans Semibold"/>
                <a:cs typeface="Open Sans Semibold"/>
              </a:rPr>
              <a:t>3</a:t>
            </a:r>
            <a:endParaRPr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pic>
        <p:nvPicPr>
          <p:cNvPr id="82" name="Рисунок 81" descr="Спутник">
            <a:extLst>
              <a:ext uri="{FF2B5EF4-FFF2-40B4-BE49-F238E27FC236}">
                <a16:creationId xmlns:a16="http://schemas.microsoft.com/office/drawing/2014/main" id="{D4F869BF-3ADF-432F-AA57-CF61BFCA4D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732405" y="514244"/>
            <a:ext cx="659053" cy="659053"/>
          </a:xfrm>
          <a:prstGeom prst="rect">
            <a:avLst/>
          </a:prstGeom>
        </p:spPr>
      </p:pic>
      <p:sp>
        <p:nvSpPr>
          <p:cNvPr id="78" name="object 3">
            <a:extLst>
              <a:ext uri="{FF2B5EF4-FFF2-40B4-BE49-F238E27FC236}">
                <a16:creationId xmlns:a16="http://schemas.microsoft.com/office/drawing/2014/main" id="{D32A8135-F986-4673-86D3-9AD75A8F9250}"/>
              </a:ext>
            </a:extLst>
          </p:cNvPr>
          <p:cNvSpPr/>
          <p:nvPr/>
        </p:nvSpPr>
        <p:spPr>
          <a:xfrm>
            <a:off x="11578430" y="6436588"/>
            <a:ext cx="376238" cy="376238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250710" y="0"/>
                </a:moveTo>
                <a:lnTo>
                  <a:pt x="205650" y="4039"/>
                </a:lnTo>
                <a:lnTo>
                  <a:pt x="163238" y="15686"/>
                </a:lnTo>
                <a:lnTo>
                  <a:pt x="124181" y="34231"/>
                </a:lnTo>
                <a:lnTo>
                  <a:pt x="89189" y="58967"/>
                </a:lnTo>
                <a:lnTo>
                  <a:pt x="58970" y="89186"/>
                </a:lnTo>
                <a:lnTo>
                  <a:pt x="34234" y="124179"/>
                </a:lnTo>
                <a:lnTo>
                  <a:pt x="15687" y="163238"/>
                </a:lnTo>
                <a:lnTo>
                  <a:pt x="4039" y="205656"/>
                </a:lnTo>
                <a:lnTo>
                  <a:pt x="0" y="250723"/>
                </a:lnTo>
                <a:lnTo>
                  <a:pt x="4039" y="295786"/>
                </a:lnTo>
                <a:lnTo>
                  <a:pt x="15687" y="338199"/>
                </a:lnTo>
                <a:lnTo>
                  <a:pt x="34234" y="377254"/>
                </a:lnTo>
                <a:lnTo>
                  <a:pt x="58970" y="412244"/>
                </a:lnTo>
                <a:lnTo>
                  <a:pt x="89189" y="442459"/>
                </a:lnTo>
                <a:lnTo>
                  <a:pt x="124181" y="467193"/>
                </a:lnTo>
                <a:lnTo>
                  <a:pt x="163238" y="485736"/>
                </a:lnTo>
                <a:lnTo>
                  <a:pt x="205650" y="497382"/>
                </a:lnTo>
                <a:lnTo>
                  <a:pt x="250710" y="501421"/>
                </a:lnTo>
                <a:lnTo>
                  <a:pt x="295773" y="497382"/>
                </a:lnTo>
                <a:lnTo>
                  <a:pt x="338185" y="485736"/>
                </a:lnTo>
                <a:lnTo>
                  <a:pt x="377238" y="467193"/>
                </a:lnTo>
                <a:lnTo>
                  <a:pt x="412226" y="442459"/>
                </a:lnTo>
                <a:lnTo>
                  <a:pt x="442439" y="412244"/>
                </a:lnTo>
                <a:lnTo>
                  <a:pt x="467171" y="377254"/>
                </a:lnTo>
                <a:lnTo>
                  <a:pt x="485713" y="338199"/>
                </a:lnTo>
                <a:lnTo>
                  <a:pt x="497357" y="295786"/>
                </a:lnTo>
                <a:lnTo>
                  <a:pt x="501395" y="250723"/>
                </a:lnTo>
                <a:lnTo>
                  <a:pt x="497357" y="205656"/>
                </a:lnTo>
                <a:lnTo>
                  <a:pt x="485713" y="163238"/>
                </a:lnTo>
                <a:lnTo>
                  <a:pt x="467171" y="124179"/>
                </a:lnTo>
                <a:lnTo>
                  <a:pt x="442439" y="89186"/>
                </a:lnTo>
                <a:lnTo>
                  <a:pt x="412226" y="58967"/>
                </a:lnTo>
                <a:lnTo>
                  <a:pt x="377238" y="34231"/>
                </a:lnTo>
                <a:lnTo>
                  <a:pt x="338185" y="15686"/>
                </a:lnTo>
                <a:lnTo>
                  <a:pt x="295773" y="4039"/>
                </a:lnTo>
                <a:lnTo>
                  <a:pt x="25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55">
            <a:extLst>
              <a:ext uri="{FF2B5EF4-FFF2-40B4-BE49-F238E27FC236}">
                <a16:creationId xmlns:a16="http://schemas.microsoft.com/office/drawing/2014/main" id="{0DD37CAB-10FB-4C7A-A86A-27122E0EE6A6}"/>
              </a:ext>
            </a:extLst>
          </p:cNvPr>
          <p:cNvSpPr txBox="1"/>
          <p:nvPr/>
        </p:nvSpPr>
        <p:spPr>
          <a:xfrm>
            <a:off x="11621365" y="6442015"/>
            <a:ext cx="169545" cy="309220"/>
          </a:xfrm>
          <a:prstGeom prst="rect">
            <a:avLst/>
          </a:prstGeom>
        </p:spPr>
        <p:txBody>
          <a:bodyPr vert="horz" wrap="square" lIns="0" tIns="31909" rIns="0" bIns="0" rtlCol="0">
            <a:spAutoFit/>
          </a:bodyPr>
          <a:lstStyle/>
          <a:p>
            <a:pPr marL="19050" defTabSz="685800">
              <a:spcBef>
                <a:spcPts val="251"/>
              </a:spcBef>
            </a:pPr>
            <a:r>
              <a:rPr lang="ru-RU" b="1" spc="4" dirty="0">
                <a:solidFill>
                  <a:srgbClr val="050F37"/>
                </a:solidFill>
                <a:latin typeface="Open Sans Semibold"/>
                <a:cs typeface="Open Sans Semibold"/>
              </a:rPr>
              <a:t>2</a:t>
            </a:r>
            <a:endParaRPr dirty="0">
              <a:solidFill>
                <a:prstClr val="black"/>
              </a:solidFill>
              <a:latin typeface="Open Sans Semibold"/>
              <a:cs typeface="Open Sans Semibold"/>
            </a:endParaRPr>
          </a:p>
        </p:txBody>
      </p:sp>
      <p:sp>
        <p:nvSpPr>
          <p:cNvPr id="83" name="object 11">
            <a:extLst>
              <a:ext uri="{FF2B5EF4-FFF2-40B4-BE49-F238E27FC236}">
                <a16:creationId xmlns:a16="http://schemas.microsoft.com/office/drawing/2014/main" id="{217360A2-5790-4F15-BDAB-2B357EFCDCDB}"/>
              </a:ext>
            </a:extLst>
          </p:cNvPr>
          <p:cNvSpPr/>
          <p:nvPr/>
        </p:nvSpPr>
        <p:spPr>
          <a:xfrm>
            <a:off x="11578430" y="6436588"/>
            <a:ext cx="376238" cy="376238"/>
          </a:xfrm>
          <a:custGeom>
            <a:avLst/>
            <a:gdLst/>
            <a:ahLst/>
            <a:cxnLst/>
            <a:rect l="l" t="t" r="r" b="b"/>
            <a:pathLst>
              <a:path w="501650" h="501650">
                <a:moveTo>
                  <a:pt x="250710" y="0"/>
                </a:moveTo>
                <a:lnTo>
                  <a:pt x="205650" y="4039"/>
                </a:lnTo>
                <a:lnTo>
                  <a:pt x="163238" y="15686"/>
                </a:lnTo>
                <a:lnTo>
                  <a:pt x="124181" y="34231"/>
                </a:lnTo>
                <a:lnTo>
                  <a:pt x="89189" y="58967"/>
                </a:lnTo>
                <a:lnTo>
                  <a:pt x="58970" y="89186"/>
                </a:lnTo>
                <a:lnTo>
                  <a:pt x="34234" y="124179"/>
                </a:lnTo>
                <a:lnTo>
                  <a:pt x="15687" y="163238"/>
                </a:lnTo>
                <a:lnTo>
                  <a:pt x="4039" y="205656"/>
                </a:lnTo>
                <a:lnTo>
                  <a:pt x="0" y="250723"/>
                </a:lnTo>
                <a:lnTo>
                  <a:pt x="4039" y="295786"/>
                </a:lnTo>
                <a:lnTo>
                  <a:pt x="15687" y="338199"/>
                </a:lnTo>
                <a:lnTo>
                  <a:pt x="34234" y="377254"/>
                </a:lnTo>
                <a:lnTo>
                  <a:pt x="58970" y="412244"/>
                </a:lnTo>
                <a:lnTo>
                  <a:pt x="89189" y="442459"/>
                </a:lnTo>
                <a:lnTo>
                  <a:pt x="124181" y="467193"/>
                </a:lnTo>
                <a:lnTo>
                  <a:pt x="163238" y="485736"/>
                </a:lnTo>
                <a:lnTo>
                  <a:pt x="205650" y="497382"/>
                </a:lnTo>
                <a:lnTo>
                  <a:pt x="250710" y="501421"/>
                </a:lnTo>
                <a:lnTo>
                  <a:pt x="295773" y="497382"/>
                </a:lnTo>
                <a:lnTo>
                  <a:pt x="338185" y="485736"/>
                </a:lnTo>
                <a:lnTo>
                  <a:pt x="377238" y="467193"/>
                </a:lnTo>
                <a:lnTo>
                  <a:pt x="412226" y="442459"/>
                </a:lnTo>
                <a:lnTo>
                  <a:pt x="442439" y="412244"/>
                </a:lnTo>
                <a:lnTo>
                  <a:pt x="467171" y="377254"/>
                </a:lnTo>
                <a:lnTo>
                  <a:pt x="485713" y="338199"/>
                </a:lnTo>
                <a:lnTo>
                  <a:pt x="497357" y="295786"/>
                </a:lnTo>
                <a:lnTo>
                  <a:pt x="501395" y="250723"/>
                </a:lnTo>
                <a:lnTo>
                  <a:pt x="497357" y="205656"/>
                </a:lnTo>
                <a:lnTo>
                  <a:pt x="485713" y="163238"/>
                </a:lnTo>
                <a:lnTo>
                  <a:pt x="467171" y="124179"/>
                </a:lnTo>
                <a:lnTo>
                  <a:pt x="442439" y="89186"/>
                </a:lnTo>
                <a:lnTo>
                  <a:pt x="412226" y="58967"/>
                </a:lnTo>
                <a:lnTo>
                  <a:pt x="377238" y="34231"/>
                </a:lnTo>
                <a:lnTo>
                  <a:pt x="338185" y="15686"/>
                </a:lnTo>
                <a:lnTo>
                  <a:pt x="295773" y="4039"/>
                </a:lnTo>
                <a:lnTo>
                  <a:pt x="250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21">
            <a:extLst>
              <a:ext uri="{FF2B5EF4-FFF2-40B4-BE49-F238E27FC236}">
                <a16:creationId xmlns:a16="http://schemas.microsoft.com/office/drawing/2014/main" id="{30D94CA3-B41B-4701-86B4-E1C74EC868E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21365" y="6447289"/>
            <a:ext cx="300989" cy="30392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9050" defTabSz="685800">
              <a:spcBef>
                <a:spcPts val="210"/>
              </a:spcBef>
            </a:pPr>
            <a:fld id="{81D60167-4931-47E6-BA6A-407CBD079E47}" type="slidenum">
              <a:rPr spc="4" dirty="0"/>
              <a:pPr marL="19050" defTabSz="685800">
                <a:spcBef>
                  <a:spcPts val="210"/>
                </a:spcBef>
              </a:pPr>
              <a:t>5</a:t>
            </a:fld>
            <a:endParaRPr spc="4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70640E91-52E9-EB33-59B9-BDC70E98C1BD}"/>
              </a:ext>
            </a:extLst>
          </p:cNvPr>
          <p:cNvSpPr/>
          <p:nvPr/>
        </p:nvSpPr>
        <p:spPr>
          <a:xfrm>
            <a:off x="0" y="-178446"/>
            <a:ext cx="10223724" cy="7036447"/>
          </a:xfrm>
          <a:custGeom>
            <a:avLst/>
            <a:gdLst>
              <a:gd name="connsiteX0" fmla="*/ 0 w 10223724"/>
              <a:gd name="connsiteY0" fmla="*/ 0 h 7036447"/>
              <a:gd name="connsiteX1" fmla="*/ 10223724 w 10223724"/>
              <a:gd name="connsiteY1" fmla="*/ 2287 h 7036447"/>
              <a:gd name="connsiteX2" fmla="*/ 6002035 w 10223724"/>
              <a:gd name="connsiteY2" fmla="*/ 7036447 h 7036447"/>
              <a:gd name="connsiteX3" fmla="*/ 0 w 10223724"/>
              <a:gd name="connsiteY3" fmla="*/ 7036447 h 703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3724" h="7036447">
                <a:moveTo>
                  <a:pt x="0" y="0"/>
                </a:moveTo>
                <a:lnTo>
                  <a:pt x="10223724" y="2287"/>
                </a:lnTo>
                <a:lnTo>
                  <a:pt x="6002035" y="7036447"/>
                </a:lnTo>
                <a:lnTo>
                  <a:pt x="0" y="7036447"/>
                </a:lnTo>
                <a:close/>
              </a:path>
            </a:pathLst>
          </a:custGeom>
          <a:solidFill>
            <a:srgbClr val="05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85F5CAC-3B62-5BDD-F359-55E718041DDF}"/>
              </a:ext>
            </a:extLst>
          </p:cNvPr>
          <p:cNvSpPr txBox="1">
            <a:spLocks/>
          </p:cNvSpPr>
          <p:nvPr/>
        </p:nvSpPr>
        <p:spPr>
          <a:xfrm>
            <a:off x="767106" y="600730"/>
            <a:ext cx="7513955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КНТП </a:t>
            </a:r>
            <a:r>
              <a:rPr kumimoji="0" lang="ru-RU" sz="3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«ЧИСТЫЙ 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УГОЛЬ</a:t>
            </a:r>
            <a:r>
              <a:rPr kumimoji="0" lang="ru-RU" sz="3800" b="1" i="0" u="none" strike="noStrike" kern="1200" cap="none" spc="-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 </a:t>
            </a:r>
            <a:b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ЗЕЛЁНЫЙ</a:t>
            </a:r>
            <a:r>
              <a:rPr kumimoji="0" lang="ru-RU" sz="38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КУЗБАСС»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84C6C35-2D78-3330-1108-78E34D00DD34}"/>
              </a:ext>
            </a:extLst>
          </p:cNvPr>
          <p:cNvSpPr txBox="1"/>
          <p:nvPr/>
        </p:nvSpPr>
        <p:spPr>
          <a:xfrm>
            <a:off x="801936" y="3125046"/>
            <a:ext cx="4825232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90575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КОМПЛЕКСНАЯ 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НАУЧНО-ТЕХНИЧЕСКАЯ  </a:t>
            </a:r>
            <a:b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ПРОГРАММА</a:t>
            </a:r>
            <a:r>
              <a:rPr kumimoji="0" sz="2000" b="1" i="0" u="none" strike="noStrike" kern="120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ПОЛНОГО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ИННОВАЦИОННОГО</a:t>
            </a:r>
            <a:r>
              <a:rPr kumimoji="0" sz="2000" b="1" i="0" u="none" strike="noStrike" kern="120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ЦИКЛА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3DDA711-8469-B73A-508A-C9EB27FCD2FC}"/>
              </a:ext>
            </a:extLst>
          </p:cNvPr>
          <p:cNvSpPr txBox="1"/>
          <p:nvPr/>
        </p:nvSpPr>
        <p:spPr>
          <a:xfrm>
            <a:off x="767107" y="4840848"/>
            <a:ext cx="4302198" cy="1633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«Разработка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внедрение 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комплекса </a:t>
            </a:r>
            <a:r>
              <a:rPr kumimoji="0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технологий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b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областях разведки и добычи твердых</a:t>
            </a:r>
            <a:r>
              <a:rPr kumimoji="0" sz="13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полезных 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ископаемых, обеспечения 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промышленной  безопасности, биоремедиации, </a:t>
            </a:r>
            <a:r>
              <a:rPr kumimoji="0" sz="1300" b="0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создания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новых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продуктов глубокой </a:t>
            </a:r>
            <a:r>
              <a:rPr kumimoji="0" sz="1300" b="0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переработки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угольного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300" b="0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сырья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при </a:t>
            </a:r>
            <a:r>
              <a:rPr kumimoji="0" sz="1300" b="0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последовательном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1300" b="0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снижении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kumimoji="0" sz="1300" b="0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экологической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нагрузки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окружающую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300" b="0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среду</a:t>
            </a:r>
            <a:r>
              <a:rPr kumimoji="0" lang="en-US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kumimoji="0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рисков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жизни</a:t>
            </a:r>
            <a:r>
              <a:rPr kumimoji="0" sz="13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населения»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6F5B5BD-78F1-0288-4439-AD830BA27A6E}"/>
              </a:ext>
            </a:extLst>
          </p:cNvPr>
          <p:cNvGrpSpPr/>
          <p:nvPr/>
        </p:nvGrpSpPr>
        <p:grpSpPr>
          <a:xfrm>
            <a:off x="808121" y="2280788"/>
            <a:ext cx="1247497" cy="281950"/>
            <a:chOff x="808121" y="2280788"/>
            <a:chExt cx="1247497" cy="281950"/>
          </a:xfrm>
          <a:solidFill>
            <a:srgbClr val="CD3C3C"/>
          </a:solidFill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526AC96A-DEFD-207C-BA73-EEA5707FBA12}"/>
                </a:ext>
              </a:extLst>
            </p:cNvPr>
            <p:cNvSpPr/>
            <p:nvPr/>
          </p:nvSpPr>
          <p:spPr>
            <a:xfrm>
              <a:off x="808121" y="2280788"/>
              <a:ext cx="281950" cy="28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414E858-B494-047E-E03C-C1F11A2C7102}"/>
                </a:ext>
              </a:extLst>
            </p:cNvPr>
            <p:cNvSpPr/>
            <p:nvPr/>
          </p:nvSpPr>
          <p:spPr>
            <a:xfrm>
              <a:off x="1290895" y="2280788"/>
              <a:ext cx="281950" cy="28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D62583D2-7D72-C7DA-1F4F-36A82746978B}"/>
                </a:ext>
              </a:extLst>
            </p:cNvPr>
            <p:cNvSpPr/>
            <p:nvPr/>
          </p:nvSpPr>
          <p:spPr>
            <a:xfrm>
              <a:off x="1773668" y="2280788"/>
              <a:ext cx="281950" cy="28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CE1ABD2-B6FD-DB21-18B2-6E61FAE03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446" y="1749647"/>
            <a:ext cx="3582000" cy="3582000"/>
          </a:xfrm>
          <a:custGeom>
            <a:avLst/>
            <a:gdLst>
              <a:gd name="connsiteX0" fmla="*/ 1791000 w 3582000"/>
              <a:gd name="connsiteY0" fmla="*/ 0 h 3582000"/>
              <a:gd name="connsiteX1" fmla="*/ 3582000 w 3582000"/>
              <a:gd name="connsiteY1" fmla="*/ 1791000 h 3582000"/>
              <a:gd name="connsiteX2" fmla="*/ 1791000 w 3582000"/>
              <a:gd name="connsiteY2" fmla="*/ 3582000 h 3582000"/>
              <a:gd name="connsiteX3" fmla="*/ 0 w 3582000"/>
              <a:gd name="connsiteY3" fmla="*/ 1791000 h 3582000"/>
              <a:gd name="connsiteX4" fmla="*/ 1791000 w 3582000"/>
              <a:gd name="connsiteY4" fmla="*/ 0 h 35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2000" h="3582000">
                <a:moveTo>
                  <a:pt x="1791000" y="0"/>
                </a:moveTo>
                <a:cubicBezTo>
                  <a:pt x="2780142" y="0"/>
                  <a:pt x="3582000" y="801858"/>
                  <a:pt x="3582000" y="1791000"/>
                </a:cubicBezTo>
                <a:cubicBezTo>
                  <a:pt x="3582000" y="2780142"/>
                  <a:pt x="2780142" y="3582000"/>
                  <a:pt x="1791000" y="3582000"/>
                </a:cubicBezTo>
                <a:cubicBezTo>
                  <a:pt x="801858" y="3582000"/>
                  <a:pt x="0" y="2780142"/>
                  <a:pt x="0" y="1791000"/>
                </a:cubicBezTo>
                <a:cubicBezTo>
                  <a:pt x="0" y="801858"/>
                  <a:pt x="801858" y="0"/>
                  <a:pt x="1791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CED5DFE5-B1AD-6D55-87A3-DF1580EAE03C}"/>
              </a:ext>
            </a:extLst>
          </p:cNvPr>
          <p:cNvSpPr/>
          <p:nvPr/>
        </p:nvSpPr>
        <p:spPr>
          <a:xfrm>
            <a:off x="7977367" y="-18871"/>
            <a:ext cx="3548881" cy="3583211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5B13088-E822-1C47-3F80-7E53B1D2D17E}"/>
              </a:ext>
            </a:extLst>
          </p:cNvPr>
          <p:cNvGrpSpPr/>
          <p:nvPr/>
        </p:nvGrpSpPr>
        <p:grpSpPr>
          <a:xfrm>
            <a:off x="8771422" y="395804"/>
            <a:ext cx="1232704" cy="1232705"/>
            <a:chOff x="8771422" y="395804"/>
            <a:chExt cx="1232704" cy="1232705"/>
          </a:xfrm>
        </p:grpSpPr>
        <p:grpSp>
          <p:nvGrpSpPr>
            <p:cNvPr id="7" name="Рисунок 5">
              <a:extLst>
                <a:ext uri="{FF2B5EF4-FFF2-40B4-BE49-F238E27FC236}">
                  <a16:creationId xmlns:a16="http://schemas.microsoft.com/office/drawing/2014/main" id="{9A3D13A9-AF4A-5135-02C7-5826295E965C}"/>
                </a:ext>
              </a:extLst>
            </p:cNvPr>
            <p:cNvGrpSpPr/>
            <p:nvPr/>
          </p:nvGrpSpPr>
          <p:grpSpPr>
            <a:xfrm>
              <a:off x="8771422" y="395804"/>
              <a:ext cx="1232704" cy="1232705"/>
              <a:chOff x="-7503062" y="2203601"/>
              <a:chExt cx="4876806" cy="4876808"/>
            </a:xfrm>
            <a:solidFill>
              <a:schemeClr val="bg1"/>
            </a:solidFill>
          </p:grpSpPr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BB7966EA-4B8F-04EA-ECF7-DECDD07317AE}"/>
                  </a:ext>
                </a:extLst>
              </p:cNvPr>
              <p:cNvSpPr/>
              <p:nvPr/>
            </p:nvSpPr>
            <p:spPr>
              <a:xfrm>
                <a:off x="-6152486" y="2203601"/>
                <a:ext cx="1412595" cy="528532"/>
              </a:xfrm>
              <a:custGeom>
                <a:avLst/>
                <a:gdLst>
                  <a:gd name="connsiteX0" fmla="*/ 1372667 w 1412595"/>
                  <a:gd name="connsiteY0" fmla="*/ 323554 h 528532"/>
                  <a:gd name="connsiteX1" fmla="*/ 1412596 w 1412595"/>
                  <a:gd name="connsiteY1" fmla="*/ 21498 h 528532"/>
                  <a:gd name="connsiteX2" fmla="*/ 1087831 w 1412595"/>
                  <a:gd name="connsiteY2" fmla="*/ 9 h 528532"/>
                  <a:gd name="connsiteX3" fmla="*/ 0 w 1412595"/>
                  <a:gd name="connsiteY3" fmla="*/ 255889 h 528532"/>
                  <a:gd name="connsiteX4" fmla="*/ 136246 w 1412595"/>
                  <a:gd name="connsiteY4" fmla="*/ 528532 h 528532"/>
                  <a:gd name="connsiteX5" fmla="*/ 1372667 w 1412595"/>
                  <a:gd name="connsiteY5" fmla="*/ 323554 h 52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2595" h="528532">
                    <a:moveTo>
                      <a:pt x="1372667" y="323554"/>
                    </a:moveTo>
                    <a:lnTo>
                      <a:pt x="1412596" y="21498"/>
                    </a:lnTo>
                    <a:cubicBezTo>
                      <a:pt x="1304935" y="7162"/>
                      <a:pt x="1196445" y="-19"/>
                      <a:pt x="1087831" y="9"/>
                    </a:cubicBezTo>
                    <a:cubicBezTo>
                      <a:pt x="710194" y="-1029"/>
                      <a:pt x="337575" y="86610"/>
                      <a:pt x="0" y="255889"/>
                    </a:cubicBezTo>
                    <a:lnTo>
                      <a:pt x="136246" y="528532"/>
                    </a:lnTo>
                    <a:cubicBezTo>
                      <a:pt x="518665" y="338261"/>
                      <a:pt x="949300" y="266862"/>
                      <a:pt x="1372667" y="3235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2F622E37-F477-E992-087D-D2A28BC34E12}"/>
                  </a:ext>
                </a:extLst>
              </p:cNvPr>
              <p:cNvSpPr/>
              <p:nvPr/>
            </p:nvSpPr>
            <p:spPr>
              <a:xfrm>
                <a:off x="-7503062" y="2355954"/>
                <a:ext cx="4876806" cy="4724455"/>
              </a:xfrm>
              <a:custGeom>
                <a:avLst/>
                <a:gdLst>
                  <a:gd name="connsiteX0" fmla="*/ 4708100 w 4876806"/>
                  <a:gd name="connsiteY0" fmla="*/ 1404270 h 4724455"/>
                  <a:gd name="connsiteX1" fmla="*/ 4711301 w 4876806"/>
                  <a:gd name="connsiteY1" fmla="*/ 1382019 h 4724455"/>
                  <a:gd name="connsiteX2" fmla="*/ 4429056 w 4876806"/>
                  <a:gd name="connsiteY2" fmla="*/ 295407 h 4724455"/>
                  <a:gd name="connsiteX3" fmla="*/ 3342444 w 4876806"/>
                  <a:gd name="connsiteY3" fmla="*/ 13162 h 4724455"/>
                  <a:gd name="connsiteX4" fmla="*/ 3229820 w 4876806"/>
                  <a:gd name="connsiteY4" fmla="*/ 29469 h 4724455"/>
                  <a:gd name="connsiteX5" fmla="*/ 3213513 w 4876806"/>
                  <a:gd name="connsiteY5" fmla="*/ 142093 h 4724455"/>
                  <a:gd name="connsiteX6" fmla="*/ 3495758 w 4876806"/>
                  <a:gd name="connsiteY6" fmla="*/ 1228705 h 4724455"/>
                  <a:gd name="connsiteX7" fmla="*/ 4365810 w 4876806"/>
                  <a:gd name="connsiteY7" fmla="*/ 1524056 h 4724455"/>
                  <a:gd name="connsiteX8" fmla="*/ 4427532 w 4876806"/>
                  <a:gd name="connsiteY8" fmla="*/ 1522684 h 4724455"/>
                  <a:gd name="connsiteX9" fmla="*/ 4572007 w 4876806"/>
                  <a:gd name="connsiteY9" fmla="*/ 2286056 h 4724455"/>
                  <a:gd name="connsiteX10" fmla="*/ 2437540 w 4876806"/>
                  <a:gd name="connsiteY10" fmla="*/ 4418790 h 4724455"/>
                  <a:gd name="connsiteX11" fmla="*/ 304807 w 4876806"/>
                  <a:gd name="connsiteY11" fmla="*/ 2284332 h 4724455"/>
                  <a:gd name="connsiteX12" fmla="*/ 509480 w 4876806"/>
                  <a:gd name="connsiteY12" fmla="*/ 1373333 h 4724455"/>
                  <a:gd name="connsiteX13" fmla="*/ 234093 w 4876806"/>
                  <a:gd name="connsiteY13" fmla="*/ 1242878 h 4724455"/>
                  <a:gd name="connsiteX14" fmla="*/ 7 w 4876806"/>
                  <a:gd name="connsiteY14" fmla="*/ 2286056 h 4724455"/>
                  <a:gd name="connsiteX15" fmla="*/ 2438407 w 4876806"/>
                  <a:gd name="connsiteY15" fmla="*/ 4724456 h 4724455"/>
                  <a:gd name="connsiteX16" fmla="*/ 4876807 w 4876806"/>
                  <a:gd name="connsiteY16" fmla="*/ 2286056 h 4724455"/>
                  <a:gd name="connsiteX17" fmla="*/ 4708100 w 4876806"/>
                  <a:gd name="connsiteY17" fmla="*/ 1404270 h 4724455"/>
                  <a:gd name="connsiteX18" fmla="*/ 4418540 w 4876806"/>
                  <a:gd name="connsiteY18" fmla="*/ 1217732 h 4724455"/>
                  <a:gd name="connsiteX19" fmla="*/ 3711404 w 4876806"/>
                  <a:gd name="connsiteY19" fmla="*/ 1013059 h 4724455"/>
                  <a:gd name="connsiteX20" fmla="*/ 3506274 w 4876806"/>
                  <a:gd name="connsiteY20" fmla="*/ 306380 h 4724455"/>
                  <a:gd name="connsiteX21" fmla="*/ 4213410 w 4876806"/>
                  <a:gd name="connsiteY21" fmla="*/ 511053 h 4724455"/>
                  <a:gd name="connsiteX22" fmla="*/ 4418540 w 4876806"/>
                  <a:gd name="connsiteY22" fmla="*/ 1217732 h 4724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76806" h="4724455">
                    <a:moveTo>
                      <a:pt x="4708100" y="1404270"/>
                    </a:moveTo>
                    <a:lnTo>
                      <a:pt x="4711301" y="1382019"/>
                    </a:lnTo>
                    <a:cubicBezTo>
                      <a:pt x="4715415" y="1353368"/>
                      <a:pt x="4808989" y="675341"/>
                      <a:pt x="4429056" y="295407"/>
                    </a:cubicBezTo>
                    <a:cubicBezTo>
                      <a:pt x="4049122" y="-84526"/>
                      <a:pt x="3370942" y="8895"/>
                      <a:pt x="3342444" y="13162"/>
                    </a:cubicBezTo>
                    <a:lnTo>
                      <a:pt x="3229820" y="29469"/>
                    </a:lnTo>
                    <a:lnTo>
                      <a:pt x="3213513" y="142093"/>
                    </a:lnTo>
                    <a:cubicBezTo>
                      <a:pt x="3209398" y="170744"/>
                      <a:pt x="3115825" y="848772"/>
                      <a:pt x="3495758" y="1228705"/>
                    </a:cubicBezTo>
                    <a:cubicBezTo>
                      <a:pt x="3737388" y="1434693"/>
                      <a:pt x="4048713" y="1540372"/>
                      <a:pt x="4365810" y="1524056"/>
                    </a:cubicBezTo>
                    <a:cubicBezTo>
                      <a:pt x="4388212" y="1524056"/>
                      <a:pt x="4407872" y="1523294"/>
                      <a:pt x="4427532" y="1522684"/>
                    </a:cubicBezTo>
                    <a:cubicBezTo>
                      <a:pt x="4522925" y="1765886"/>
                      <a:pt x="4571931" y="2024814"/>
                      <a:pt x="4572007" y="2286056"/>
                    </a:cubicBezTo>
                    <a:cubicBezTo>
                      <a:pt x="4571531" y="3464413"/>
                      <a:pt x="3615897" y="4419266"/>
                      <a:pt x="2437540" y="4418790"/>
                    </a:cubicBezTo>
                    <a:cubicBezTo>
                      <a:pt x="1259183" y="4418313"/>
                      <a:pt x="304330" y="3462679"/>
                      <a:pt x="304807" y="2284332"/>
                    </a:cubicBezTo>
                    <a:cubicBezTo>
                      <a:pt x="304931" y="1969283"/>
                      <a:pt x="374834" y="1658168"/>
                      <a:pt x="509480" y="1373333"/>
                    </a:cubicBezTo>
                    <a:lnTo>
                      <a:pt x="234093" y="1242878"/>
                    </a:lnTo>
                    <a:cubicBezTo>
                      <a:pt x="79140" y="1568757"/>
                      <a:pt x="-841" y="1925211"/>
                      <a:pt x="7" y="2286056"/>
                    </a:cubicBezTo>
                    <a:cubicBezTo>
                      <a:pt x="7" y="3632748"/>
                      <a:pt x="1091715" y="4724456"/>
                      <a:pt x="2438407" y="4724456"/>
                    </a:cubicBezTo>
                    <a:cubicBezTo>
                      <a:pt x="3785099" y="4724456"/>
                      <a:pt x="4876807" y="3632748"/>
                      <a:pt x="4876807" y="2286056"/>
                    </a:cubicBezTo>
                    <a:cubicBezTo>
                      <a:pt x="4876683" y="1984114"/>
                      <a:pt x="4819438" y="1684933"/>
                      <a:pt x="4708100" y="1404270"/>
                    </a:cubicBezTo>
                    <a:close/>
                    <a:moveTo>
                      <a:pt x="4418540" y="1217732"/>
                    </a:moveTo>
                    <a:cubicBezTo>
                      <a:pt x="4240384" y="1223066"/>
                      <a:pt x="3902971" y="1204930"/>
                      <a:pt x="3711404" y="1013059"/>
                    </a:cubicBezTo>
                    <a:cubicBezTo>
                      <a:pt x="3519837" y="821187"/>
                      <a:pt x="3500178" y="485145"/>
                      <a:pt x="3506274" y="306380"/>
                    </a:cubicBezTo>
                    <a:cubicBezTo>
                      <a:pt x="3684582" y="300894"/>
                      <a:pt x="4021690" y="319334"/>
                      <a:pt x="4213410" y="511053"/>
                    </a:cubicBezTo>
                    <a:cubicBezTo>
                      <a:pt x="4405129" y="702772"/>
                      <a:pt x="4424636" y="1038967"/>
                      <a:pt x="4418540" y="12177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284390EB-9577-6E7D-C1D6-177C132569B2}"/>
                  </a:ext>
                </a:extLst>
              </p:cNvPr>
              <p:cNvSpPr/>
              <p:nvPr/>
            </p:nvSpPr>
            <p:spPr>
              <a:xfrm>
                <a:off x="-6688477" y="2623624"/>
                <a:ext cx="427024" cy="427024"/>
              </a:xfrm>
              <a:custGeom>
                <a:avLst/>
                <a:gdLst>
                  <a:gd name="connsiteX0" fmla="*/ 427025 w 427024"/>
                  <a:gd name="connsiteY0" fmla="*/ 252070 h 427024"/>
                  <a:gd name="connsiteX1" fmla="*/ 255727 w 427024"/>
                  <a:gd name="connsiteY1" fmla="*/ 0 h 427024"/>
                  <a:gd name="connsiteX2" fmla="*/ 0 w 427024"/>
                  <a:gd name="connsiteY2" fmla="*/ 199796 h 427024"/>
                  <a:gd name="connsiteX3" fmla="*/ 203149 w 427024"/>
                  <a:gd name="connsiteY3" fmla="*/ 427025 h 427024"/>
                  <a:gd name="connsiteX4" fmla="*/ 427025 w 427024"/>
                  <a:gd name="connsiteY4" fmla="*/ 252070 h 427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024" h="427024">
                    <a:moveTo>
                      <a:pt x="427025" y="252070"/>
                    </a:moveTo>
                    <a:lnTo>
                      <a:pt x="255727" y="0"/>
                    </a:lnTo>
                    <a:cubicBezTo>
                      <a:pt x="166183" y="60893"/>
                      <a:pt x="80753" y="127645"/>
                      <a:pt x="0" y="199796"/>
                    </a:cubicBezTo>
                    <a:lnTo>
                      <a:pt x="203149" y="427025"/>
                    </a:lnTo>
                    <a:cubicBezTo>
                      <a:pt x="273834" y="363836"/>
                      <a:pt x="348625" y="305391"/>
                      <a:pt x="427025" y="2520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B9FCF606-315D-2666-9E26-9BA3DC5CD5F9}"/>
                  </a:ext>
                </a:extLst>
              </p:cNvPr>
              <p:cNvSpPr/>
              <p:nvPr/>
            </p:nvSpPr>
            <p:spPr>
              <a:xfrm>
                <a:off x="-7110320" y="3055526"/>
                <a:ext cx="425958" cy="425805"/>
              </a:xfrm>
              <a:custGeom>
                <a:avLst/>
                <a:gdLst>
                  <a:gd name="connsiteX0" fmla="*/ 425958 w 425958"/>
                  <a:gd name="connsiteY0" fmla="*/ 198120 h 425805"/>
                  <a:gd name="connsiteX1" fmla="*/ 194615 w 425958"/>
                  <a:gd name="connsiteY1" fmla="*/ 0 h 425805"/>
                  <a:gd name="connsiteX2" fmla="*/ 0 w 425958"/>
                  <a:gd name="connsiteY2" fmla="*/ 259537 h 425805"/>
                  <a:gd name="connsiteX3" fmla="*/ 255422 w 425958"/>
                  <a:gd name="connsiteY3" fmla="*/ 425806 h 425805"/>
                  <a:gd name="connsiteX4" fmla="*/ 425958 w 425958"/>
                  <a:gd name="connsiteY4" fmla="*/ 198120 h 42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958" h="425805">
                    <a:moveTo>
                      <a:pt x="425958" y="198120"/>
                    </a:moveTo>
                    <a:lnTo>
                      <a:pt x="194615" y="0"/>
                    </a:lnTo>
                    <a:cubicBezTo>
                      <a:pt x="124130" y="82153"/>
                      <a:pt x="59112" y="168859"/>
                      <a:pt x="0" y="259537"/>
                    </a:cubicBezTo>
                    <a:lnTo>
                      <a:pt x="255422" y="425806"/>
                    </a:lnTo>
                    <a:cubicBezTo>
                      <a:pt x="307181" y="346234"/>
                      <a:pt x="364150" y="270167"/>
                      <a:pt x="425958" y="1981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CC0FA7A-50C5-596A-B7B4-ABB01820D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01210" y="727413"/>
              <a:ext cx="576973" cy="576973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C46A8CE-C944-674B-4D6F-8FE0C9AD3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323" y="5218575"/>
            <a:ext cx="2109130" cy="12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35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541ECCB8-2C79-6CBF-3AEF-4C86E2DA2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84909" y="911225"/>
            <a:ext cx="8909558" cy="59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7E8C7A-81B6-0C94-45BC-D4758C678C6D}"/>
              </a:ext>
            </a:extLst>
          </p:cNvPr>
          <p:cNvSpPr/>
          <p:nvPr/>
        </p:nvSpPr>
        <p:spPr>
          <a:xfrm>
            <a:off x="-15374" y="730747"/>
            <a:ext cx="12192000" cy="6127254"/>
          </a:xfrm>
          <a:prstGeom prst="rect">
            <a:avLst/>
          </a:prstGeom>
          <a:gradFill>
            <a:gsLst>
              <a:gs pos="0">
                <a:schemeClr val="bg1"/>
              </a:gs>
              <a:gs pos="35000">
                <a:srgbClr val="FFFFFF"/>
              </a:gs>
              <a:gs pos="67000">
                <a:schemeClr val="bg1">
                  <a:alpha val="85000"/>
                </a:schemeClr>
              </a:gs>
              <a:gs pos="8500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328F69-6E0E-AEE7-D1EE-96FE665EDA3B}"/>
              </a:ext>
            </a:extLst>
          </p:cNvPr>
          <p:cNvSpPr/>
          <p:nvPr/>
        </p:nvSpPr>
        <p:spPr>
          <a:xfrm>
            <a:off x="909717" y="-21601"/>
            <a:ext cx="11282284" cy="95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6F06B19-4CAC-0984-821F-72081FB4762C}"/>
              </a:ext>
            </a:extLst>
          </p:cNvPr>
          <p:cNvSpPr txBox="1">
            <a:spLocks/>
          </p:cNvSpPr>
          <p:nvPr/>
        </p:nvSpPr>
        <p:spPr>
          <a:xfrm>
            <a:off x="1753691" y="159025"/>
            <a:ext cx="55460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ИНИЦИАТОРЫ</a:t>
            </a:r>
            <a:r>
              <a:rPr kumimoji="0" lang="ru-RU" sz="4000" b="1" i="0" u="none" strike="noStrike" kern="0" cap="none" spc="-9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sz="4000" b="1" i="0" u="none" strike="noStrike" kern="0" cap="none" spc="-5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КНТП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16B0D3CE-69D9-0B76-6A58-055661DFC5B0}"/>
              </a:ext>
            </a:extLst>
          </p:cNvPr>
          <p:cNvSpPr/>
          <p:nvPr/>
        </p:nvSpPr>
        <p:spPr>
          <a:xfrm>
            <a:off x="-15373" y="-22925"/>
            <a:ext cx="1652704" cy="1668693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B2F2B1-8A14-B3B6-2B66-4431C6469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88" y="146576"/>
            <a:ext cx="619125" cy="619125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F522B16-0F1C-936F-B1B1-223F121084B9}"/>
              </a:ext>
            </a:extLst>
          </p:cNvPr>
          <p:cNvGrpSpPr/>
          <p:nvPr/>
        </p:nvGrpSpPr>
        <p:grpSpPr>
          <a:xfrm>
            <a:off x="10863738" y="5220898"/>
            <a:ext cx="1932165" cy="1949652"/>
            <a:chOff x="7892793" y="4360791"/>
            <a:chExt cx="3133366" cy="3161725"/>
          </a:xfrm>
        </p:grpSpPr>
        <p:sp>
          <p:nvSpPr>
            <p:cNvPr id="29" name="Freeform: Shape 7">
              <a:extLst>
                <a:ext uri="{FF2B5EF4-FFF2-40B4-BE49-F238E27FC236}">
                  <a16:creationId xmlns:a16="http://schemas.microsoft.com/office/drawing/2014/main" id="{483D39CB-08FC-2C64-A04C-FF0969247530}"/>
                </a:ext>
              </a:extLst>
            </p:cNvPr>
            <p:cNvSpPr/>
            <p:nvPr/>
          </p:nvSpPr>
          <p:spPr>
            <a:xfrm>
              <a:off x="7931849" y="4360791"/>
              <a:ext cx="3094310" cy="1469826"/>
            </a:xfrm>
            <a:custGeom>
              <a:avLst/>
              <a:gdLst>
                <a:gd name="connsiteX0" fmla="*/ 518138 w 551073"/>
                <a:gd name="connsiteY0" fmla="*/ 261766 h 261765"/>
                <a:gd name="connsiteX1" fmla="*/ 487305 w 551073"/>
                <a:gd name="connsiteY1" fmla="*/ 240449 h 261765"/>
                <a:gd name="connsiteX2" fmla="*/ 234807 w 551073"/>
                <a:gd name="connsiteY2" fmla="*/ 65884 h 261765"/>
                <a:gd name="connsiteX3" fmla="*/ 54918 w 551073"/>
                <a:gd name="connsiteY3" fmla="*/ 134607 h 261765"/>
                <a:gd name="connsiteX4" fmla="*/ 8398 w 551073"/>
                <a:gd name="connsiteY4" fmla="*/ 132036 h 261765"/>
                <a:gd name="connsiteX5" fmla="*/ 10970 w 551073"/>
                <a:gd name="connsiteY5" fmla="*/ 85515 h 261765"/>
                <a:gd name="connsiteX6" fmla="*/ 234807 w 551073"/>
                <a:gd name="connsiteY6" fmla="*/ 0 h 261765"/>
                <a:gd name="connsiteX7" fmla="*/ 548942 w 551073"/>
                <a:gd name="connsiteY7" fmla="*/ 217189 h 261765"/>
                <a:gd name="connsiteX8" fmla="*/ 529749 w 551073"/>
                <a:gd name="connsiteY8" fmla="*/ 259632 h 261765"/>
                <a:gd name="connsiteX9" fmla="*/ 518138 w 551073"/>
                <a:gd name="connsiteY9" fmla="*/ 261766 h 26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1073" h="261765">
                  <a:moveTo>
                    <a:pt x="518138" y="261766"/>
                  </a:moveTo>
                  <a:cubicBezTo>
                    <a:pt x="504822" y="261766"/>
                    <a:pt x="492277" y="253641"/>
                    <a:pt x="487305" y="240449"/>
                  </a:cubicBezTo>
                  <a:cubicBezTo>
                    <a:pt x="447910" y="136036"/>
                    <a:pt x="346431" y="65884"/>
                    <a:pt x="234807" y="65884"/>
                  </a:cubicBezTo>
                  <a:cubicBezTo>
                    <a:pt x="168304" y="65884"/>
                    <a:pt x="104419" y="90297"/>
                    <a:pt x="54918" y="134607"/>
                  </a:cubicBezTo>
                  <a:cubicBezTo>
                    <a:pt x="41354" y="146742"/>
                    <a:pt x="20542" y="145590"/>
                    <a:pt x="8398" y="132036"/>
                  </a:cubicBezTo>
                  <a:cubicBezTo>
                    <a:pt x="-3737" y="118481"/>
                    <a:pt x="-2584" y="97660"/>
                    <a:pt x="10970" y="85515"/>
                  </a:cubicBezTo>
                  <a:cubicBezTo>
                    <a:pt x="72568" y="30366"/>
                    <a:pt x="152064" y="0"/>
                    <a:pt x="234807" y="0"/>
                  </a:cubicBezTo>
                  <a:cubicBezTo>
                    <a:pt x="373682" y="0"/>
                    <a:pt x="499926" y="87278"/>
                    <a:pt x="548942" y="217189"/>
                  </a:cubicBezTo>
                  <a:cubicBezTo>
                    <a:pt x="555371" y="234210"/>
                    <a:pt x="546760" y="253213"/>
                    <a:pt x="529749" y="259632"/>
                  </a:cubicBezTo>
                  <a:cubicBezTo>
                    <a:pt x="525920" y="261080"/>
                    <a:pt x="521986" y="261766"/>
                    <a:pt x="518138" y="261766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23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: Shape 8">
              <a:extLst>
                <a:ext uri="{FF2B5EF4-FFF2-40B4-BE49-F238E27FC236}">
                  <a16:creationId xmlns:a16="http://schemas.microsoft.com/office/drawing/2014/main" id="{F668BCA9-8F0B-69DD-8CF6-60067F865BA6}"/>
                </a:ext>
              </a:extLst>
            </p:cNvPr>
            <p:cNvSpPr/>
            <p:nvPr/>
          </p:nvSpPr>
          <p:spPr>
            <a:xfrm>
              <a:off x="7892793" y="4888086"/>
              <a:ext cx="1552358" cy="2634430"/>
            </a:xfrm>
            <a:custGeom>
              <a:avLst/>
              <a:gdLst>
                <a:gd name="connsiteX0" fmla="*/ 165821 w 276463"/>
                <a:gd name="connsiteY0" fmla="*/ 469173 h 469172"/>
                <a:gd name="connsiteX1" fmla="*/ 153095 w 276463"/>
                <a:gd name="connsiteY1" fmla="*/ 466744 h 469172"/>
                <a:gd name="connsiteX2" fmla="*/ 0 w 276463"/>
                <a:gd name="connsiteY2" fmla="*/ 241764 h 469172"/>
                <a:gd name="connsiteX3" fmla="*/ 241764 w 276463"/>
                <a:gd name="connsiteY3" fmla="*/ 0 h 469172"/>
                <a:gd name="connsiteX4" fmla="*/ 276463 w 276463"/>
                <a:gd name="connsiteY4" fmla="*/ 34709 h 469172"/>
                <a:gd name="connsiteX5" fmla="*/ 241764 w 276463"/>
                <a:gd name="connsiteY5" fmla="*/ 69418 h 469172"/>
                <a:gd name="connsiteX6" fmla="*/ 69409 w 276463"/>
                <a:gd name="connsiteY6" fmla="*/ 241764 h 469172"/>
                <a:gd name="connsiteX7" fmla="*/ 178565 w 276463"/>
                <a:gd name="connsiteY7" fmla="*/ 402174 h 469172"/>
                <a:gd name="connsiteX8" fmla="*/ 198129 w 276463"/>
                <a:gd name="connsiteY8" fmla="*/ 447189 h 469172"/>
                <a:gd name="connsiteX9" fmla="*/ 165821 w 276463"/>
                <a:gd name="connsiteY9" fmla="*/ 469173 h 46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463" h="469172">
                  <a:moveTo>
                    <a:pt x="165821" y="469173"/>
                  </a:moveTo>
                  <a:cubicBezTo>
                    <a:pt x="161582" y="469173"/>
                    <a:pt x="157277" y="468382"/>
                    <a:pt x="153095" y="466744"/>
                  </a:cubicBezTo>
                  <a:cubicBezTo>
                    <a:pt x="60084" y="430054"/>
                    <a:pt x="0" y="341757"/>
                    <a:pt x="0" y="241764"/>
                  </a:cubicBezTo>
                  <a:cubicBezTo>
                    <a:pt x="0" y="108452"/>
                    <a:pt x="108452" y="0"/>
                    <a:pt x="241764" y="0"/>
                  </a:cubicBezTo>
                  <a:cubicBezTo>
                    <a:pt x="260928" y="0"/>
                    <a:pt x="276463" y="15545"/>
                    <a:pt x="276463" y="34709"/>
                  </a:cubicBezTo>
                  <a:cubicBezTo>
                    <a:pt x="276463" y="53883"/>
                    <a:pt x="260928" y="69418"/>
                    <a:pt x="241764" y="69418"/>
                  </a:cubicBezTo>
                  <a:cubicBezTo>
                    <a:pt x="146723" y="69418"/>
                    <a:pt x="69409" y="146733"/>
                    <a:pt x="69409" y="241764"/>
                  </a:cubicBezTo>
                  <a:cubicBezTo>
                    <a:pt x="69409" y="313049"/>
                    <a:pt x="112262" y="376018"/>
                    <a:pt x="178565" y="402174"/>
                  </a:cubicBezTo>
                  <a:cubicBezTo>
                    <a:pt x="196387" y="409194"/>
                    <a:pt x="205149" y="429359"/>
                    <a:pt x="198129" y="447189"/>
                  </a:cubicBezTo>
                  <a:cubicBezTo>
                    <a:pt x="192739" y="460839"/>
                    <a:pt x="179661" y="469173"/>
                    <a:pt x="165821" y="469173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: Shape 10">
              <a:extLst>
                <a:ext uri="{FF2B5EF4-FFF2-40B4-BE49-F238E27FC236}">
                  <a16:creationId xmlns:a16="http://schemas.microsoft.com/office/drawing/2014/main" id="{5D269B42-C165-DA1D-E668-0F5650A39507}"/>
                </a:ext>
              </a:extLst>
            </p:cNvPr>
            <p:cNvSpPr/>
            <p:nvPr/>
          </p:nvSpPr>
          <p:spPr>
            <a:xfrm>
              <a:off x="9598849" y="5071918"/>
              <a:ext cx="1008869" cy="1833926"/>
            </a:xfrm>
            <a:custGeom>
              <a:avLst/>
              <a:gdLst>
                <a:gd name="connsiteX0" fmla="*/ 131324 w 179672"/>
                <a:gd name="connsiteY0" fmla="*/ 326608 h 326608"/>
                <a:gd name="connsiteX1" fmla="*/ 118903 w 179672"/>
                <a:gd name="connsiteY1" fmla="*/ 324303 h 326608"/>
                <a:gd name="connsiteX2" fmla="*/ 98910 w 179672"/>
                <a:gd name="connsiteY2" fmla="*/ 279479 h 326608"/>
                <a:gd name="connsiteX3" fmla="*/ 110254 w 179672"/>
                <a:gd name="connsiteY3" fmla="*/ 217795 h 326608"/>
                <a:gd name="connsiteX4" fmla="*/ 18453 w 179672"/>
                <a:gd name="connsiteY4" fmla="*/ 65376 h 326608"/>
                <a:gd name="connsiteX5" fmla="*/ 4051 w 179672"/>
                <a:gd name="connsiteY5" fmla="*/ 18465 h 326608"/>
                <a:gd name="connsiteX6" fmla="*/ 50961 w 179672"/>
                <a:gd name="connsiteY6" fmla="*/ 4044 h 326608"/>
                <a:gd name="connsiteX7" fmla="*/ 179673 w 179672"/>
                <a:gd name="connsiteY7" fmla="*/ 217795 h 326608"/>
                <a:gd name="connsiteX8" fmla="*/ 163728 w 179672"/>
                <a:gd name="connsiteY8" fmla="*/ 304310 h 326608"/>
                <a:gd name="connsiteX9" fmla="*/ 131324 w 179672"/>
                <a:gd name="connsiteY9" fmla="*/ 326608 h 32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672" h="326608">
                  <a:moveTo>
                    <a:pt x="131324" y="326608"/>
                  </a:moveTo>
                  <a:cubicBezTo>
                    <a:pt x="127190" y="326608"/>
                    <a:pt x="122999" y="325865"/>
                    <a:pt x="118903" y="324303"/>
                  </a:cubicBezTo>
                  <a:cubicBezTo>
                    <a:pt x="101006" y="317445"/>
                    <a:pt x="92062" y="297376"/>
                    <a:pt x="98910" y="279479"/>
                  </a:cubicBezTo>
                  <a:cubicBezTo>
                    <a:pt x="106454" y="259828"/>
                    <a:pt x="110254" y="239083"/>
                    <a:pt x="110254" y="217795"/>
                  </a:cubicBezTo>
                  <a:cubicBezTo>
                    <a:pt x="110254" y="153787"/>
                    <a:pt x="75088" y="95379"/>
                    <a:pt x="18453" y="65376"/>
                  </a:cubicBezTo>
                  <a:cubicBezTo>
                    <a:pt x="1527" y="56403"/>
                    <a:pt x="-4931" y="35400"/>
                    <a:pt x="4051" y="18465"/>
                  </a:cubicBezTo>
                  <a:cubicBezTo>
                    <a:pt x="13023" y="1530"/>
                    <a:pt x="34026" y="-4928"/>
                    <a:pt x="50961" y="4044"/>
                  </a:cubicBezTo>
                  <a:cubicBezTo>
                    <a:pt x="130362" y="46116"/>
                    <a:pt x="179673" y="128022"/>
                    <a:pt x="179673" y="217795"/>
                  </a:cubicBezTo>
                  <a:cubicBezTo>
                    <a:pt x="179673" y="247598"/>
                    <a:pt x="174310" y="276707"/>
                    <a:pt x="163728" y="304310"/>
                  </a:cubicBezTo>
                  <a:cubicBezTo>
                    <a:pt x="158442" y="318121"/>
                    <a:pt x="145278" y="326608"/>
                    <a:pt x="131324" y="326608"/>
                  </a:cubicBezTo>
                  <a:close/>
                </a:path>
              </a:pathLst>
            </a:custGeom>
            <a:solidFill>
              <a:schemeClr val="bg1">
                <a:alpha val="41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13">
            <a:extLst>
              <a:ext uri="{FF2B5EF4-FFF2-40B4-BE49-F238E27FC236}">
                <a16:creationId xmlns:a16="http://schemas.microsoft.com/office/drawing/2014/main" id="{C4223DAD-6D80-78E3-1E00-C48DFE2B4DC8}"/>
              </a:ext>
            </a:extLst>
          </p:cNvPr>
          <p:cNvGrpSpPr/>
          <p:nvPr/>
        </p:nvGrpSpPr>
        <p:grpSpPr>
          <a:xfrm>
            <a:off x="-2550648" y="4482431"/>
            <a:ext cx="5648103" cy="4555647"/>
            <a:chOff x="5730224" y="2906065"/>
            <a:chExt cx="858505" cy="692453"/>
          </a:xfrm>
          <a:solidFill>
            <a:srgbClr val="FFFFFF">
              <a:lumMod val="95000"/>
              <a:alpha val="10000"/>
            </a:srgbClr>
          </a:solidFill>
        </p:grpSpPr>
        <p:sp>
          <p:nvSpPr>
            <p:cNvPr id="47" name="Freeform: Shape 14">
              <a:extLst>
                <a:ext uri="{FF2B5EF4-FFF2-40B4-BE49-F238E27FC236}">
                  <a16:creationId xmlns:a16="http://schemas.microsoft.com/office/drawing/2014/main" id="{BDC99B58-B387-A8F0-4278-DBCBA9079CF3}"/>
                </a:ext>
              </a:extLst>
            </p:cNvPr>
            <p:cNvSpPr/>
            <p:nvPr/>
          </p:nvSpPr>
          <p:spPr>
            <a:xfrm>
              <a:off x="5730224" y="2906065"/>
              <a:ext cx="858505" cy="407798"/>
            </a:xfrm>
            <a:custGeom>
              <a:avLst/>
              <a:gdLst>
                <a:gd name="connsiteX0" fmla="*/ 518138 w 551073"/>
                <a:gd name="connsiteY0" fmla="*/ 261766 h 261765"/>
                <a:gd name="connsiteX1" fmla="*/ 487305 w 551073"/>
                <a:gd name="connsiteY1" fmla="*/ 240449 h 261765"/>
                <a:gd name="connsiteX2" fmla="*/ 234807 w 551073"/>
                <a:gd name="connsiteY2" fmla="*/ 65884 h 261765"/>
                <a:gd name="connsiteX3" fmla="*/ 54918 w 551073"/>
                <a:gd name="connsiteY3" fmla="*/ 134607 h 261765"/>
                <a:gd name="connsiteX4" fmla="*/ 8398 w 551073"/>
                <a:gd name="connsiteY4" fmla="*/ 132036 h 261765"/>
                <a:gd name="connsiteX5" fmla="*/ 10970 w 551073"/>
                <a:gd name="connsiteY5" fmla="*/ 85515 h 261765"/>
                <a:gd name="connsiteX6" fmla="*/ 234807 w 551073"/>
                <a:gd name="connsiteY6" fmla="*/ 0 h 261765"/>
                <a:gd name="connsiteX7" fmla="*/ 548942 w 551073"/>
                <a:gd name="connsiteY7" fmla="*/ 217189 h 261765"/>
                <a:gd name="connsiteX8" fmla="*/ 529749 w 551073"/>
                <a:gd name="connsiteY8" fmla="*/ 259632 h 261765"/>
                <a:gd name="connsiteX9" fmla="*/ 518138 w 551073"/>
                <a:gd name="connsiteY9" fmla="*/ 261766 h 26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1073" h="261765">
                  <a:moveTo>
                    <a:pt x="518138" y="261766"/>
                  </a:moveTo>
                  <a:cubicBezTo>
                    <a:pt x="504822" y="261766"/>
                    <a:pt x="492277" y="253641"/>
                    <a:pt x="487305" y="240449"/>
                  </a:cubicBezTo>
                  <a:cubicBezTo>
                    <a:pt x="447910" y="136036"/>
                    <a:pt x="346431" y="65884"/>
                    <a:pt x="234807" y="65884"/>
                  </a:cubicBezTo>
                  <a:cubicBezTo>
                    <a:pt x="168304" y="65884"/>
                    <a:pt x="104419" y="90297"/>
                    <a:pt x="54918" y="134607"/>
                  </a:cubicBezTo>
                  <a:cubicBezTo>
                    <a:pt x="41354" y="146742"/>
                    <a:pt x="20542" y="145590"/>
                    <a:pt x="8398" y="132036"/>
                  </a:cubicBezTo>
                  <a:cubicBezTo>
                    <a:pt x="-3737" y="118481"/>
                    <a:pt x="-2584" y="97660"/>
                    <a:pt x="10970" y="85515"/>
                  </a:cubicBezTo>
                  <a:cubicBezTo>
                    <a:pt x="72568" y="30366"/>
                    <a:pt x="152064" y="0"/>
                    <a:pt x="234807" y="0"/>
                  </a:cubicBezTo>
                  <a:cubicBezTo>
                    <a:pt x="373682" y="0"/>
                    <a:pt x="499926" y="87278"/>
                    <a:pt x="548942" y="217189"/>
                  </a:cubicBezTo>
                  <a:cubicBezTo>
                    <a:pt x="555371" y="234210"/>
                    <a:pt x="546760" y="253213"/>
                    <a:pt x="529749" y="259632"/>
                  </a:cubicBezTo>
                  <a:cubicBezTo>
                    <a:pt x="525920" y="261080"/>
                    <a:pt x="521986" y="261766"/>
                    <a:pt x="518138" y="261766"/>
                  </a:cubicBezTo>
                  <a:close/>
                </a:path>
              </a:pathLst>
            </a:custGeom>
            <a:noFill/>
            <a:ln w="9525" cap="flat">
              <a:solidFill>
                <a:srgbClr val="000000">
                  <a:lumMod val="75000"/>
                  <a:lumOff val="25000"/>
                  <a:alpha val="6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: Shape 15">
              <a:extLst>
                <a:ext uri="{FF2B5EF4-FFF2-40B4-BE49-F238E27FC236}">
                  <a16:creationId xmlns:a16="http://schemas.microsoft.com/office/drawing/2014/main" id="{BCEFF4B7-FFB6-64F8-12F6-11506F22DD1A}"/>
                </a:ext>
              </a:extLst>
            </p:cNvPr>
            <p:cNvSpPr/>
            <p:nvPr/>
          </p:nvSpPr>
          <p:spPr>
            <a:xfrm>
              <a:off x="6192727" y="3089702"/>
              <a:ext cx="279907" cy="508816"/>
            </a:xfrm>
            <a:custGeom>
              <a:avLst/>
              <a:gdLst>
                <a:gd name="connsiteX0" fmla="*/ 131324 w 179672"/>
                <a:gd name="connsiteY0" fmla="*/ 326608 h 326608"/>
                <a:gd name="connsiteX1" fmla="*/ 118903 w 179672"/>
                <a:gd name="connsiteY1" fmla="*/ 324303 h 326608"/>
                <a:gd name="connsiteX2" fmla="*/ 98910 w 179672"/>
                <a:gd name="connsiteY2" fmla="*/ 279479 h 326608"/>
                <a:gd name="connsiteX3" fmla="*/ 110254 w 179672"/>
                <a:gd name="connsiteY3" fmla="*/ 217795 h 326608"/>
                <a:gd name="connsiteX4" fmla="*/ 18453 w 179672"/>
                <a:gd name="connsiteY4" fmla="*/ 65376 h 326608"/>
                <a:gd name="connsiteX5" fmla="*/ 4051 w 179672"/>
                <a:gd name="connsiteY5" fmla="*/ 18465 h 326608"/>
                <a:gd name="connsiteX6" fmla="*/ 50961 w 179672"/>
                <a:gd name="connsiteY6" fmla="*/ 4044 h 326608"/>
                <a:gd name="connsiteX7" fmla="*/ 179673 w 179672"/>
                <a:gd name="connsiteY7" fmla="*/ 217795 h 326608"/>
                <a:gd name="connsiteX8" fmla="*/ 163728 w 179672"/>
                <a:gd name="connsiteY8" fmla="*/ 304310 h 326608"/>
                <a:gd name="connsiteX9" fmla="*/ 131324 w 179672"/>
                <a:gd name="connsiteY9" fmla="*/ 326608 h 32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672" h="326608">
                  <a:moveTo>
                    <a:pt x="131324" y="326608"/>
                  </a:moveTo>
                  <a:cubicBezTo>
                    <a:pt x="127190" y="326608"/>
                    <a:pt x="122999" y="325865"/>
                    <a:pt x="118903" y="324303"/>
                  </a:cubicBezTo>
                  <a:cubicBezTo>
                    <a:pt x="101006" y="317445"/>
                    <a:pt x="92062" y="297376"/>
                    <a:pt x="98910" y="279479"/>
                  </a:cubicBezTo>
                  <a:cubicBezTo>
                    <a:pt x="106454" y="259828"/>
                    <a:pt x="110254" y="239083"/>
                    <a:pt x="110254" y="217795"/>
                  </a:cubicBezTo>
                  <a:cubicBezTo>
                    <a:pt x="110254" y="153787"/>
                    <a:pt x="75088" y="95379"/>
                    <a:pt x="18453" y="65376"/>
                  </a:cubicBezTo>
                  <a:cubicBezTo>
                    <a:pt x="1527" y="56403"/>
                    <a:pt x="-4931" y="35400"/>
                    <a:pt x="4051" y="18465"/>
                  </a:cubicBezTo>
                  <a:cubicBezTo>
                    <a:pt x="13023" y="1530"/>
                    <a:pt x="34026" y="-4928"/>
                    <a:pt x="50961" y="4044"/>
                  </a:cubicBezTo>
                  <a:cubicBezTo>
                    <a:pt x="130362" y="46116"/>
                    <a:pt x="179673" y="128022"/>
                    <a:pt x="179673" y="217795"/>
                  </a:cubicBezTo>
                  <a:cubicBezTo>
                    <a:pt x="179673" y="247598"/>
                    <a:pt x="174310" y="276707"/>
                    <a:pt x="163728" y="304310"/>
                  </a:cubicBezTo>
                  <a:cubicBezTo>
                    <a:pt x="158442" y="318121"/>
                    <a:pt x="145278" y="326608"/>
                    <a:pt x="131324" y="326608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lumMod val="75000"/>
                    <a:lumOff val="25000"/>
                    <a:alpha val="5000"/>
                  </a:srgbClr>
                </a:gs>
                <a:gs pos="100000">
                  <a:srgbClr val="000000">
                    <a:lumMod val="75000"/>
                    <a:lumOff val="25000"/>
                    <a:alpha val="0"/>
                  </a:srgbClr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Овал 9">
            <a:extLst>
              <a:ext uri="{FF2B5EF4-FFF2-40B4-BE49-F238E27FC236}">
                <a16:creationId xmlns:a16="http://schemas.microsoft.com/office/drawing/2014/main" id="{75DDBEF0-08DF-48EA-4487-7EDA22C02222}"/>
              </a:ext>
            </a:extLst>
          </p:cNvPr>
          <p:cNvSpPr/>
          <p:nvPr/>
        </p:nvSpPr>
        <p:spPr>
          <a:xfrm>
            <a:off x="1174926" y="1851873"/>
            <a:ext cx="1282591" cy="12825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50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4C5B6A3D-F215-B3B7-421D-A2971017E57C}"/>
              </a:ext>
            </a:extLst>
          </p:cNvPr>
          <p:cNvSpPr/>
          <p:nvPr/>
        </p:nvSpPr>
        <p:spPr>
          <a:xfrm>
            <a:off x="1428964" y="2057487"/>
            <a:ext cx="774514" cy="839280"/>
          </a:xfrm>
          <a:prstGeom prst="round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20549B0-83E0-E73E-7CE1-07A7ECC139C4}"/>
              </a:ext>
            </a:extLst>
          </p:cNvPr>
          <p:cNvSpPr/>
          <p:nvPr/>
        </p:nvSpPr>
        <p:spPr>
          <a:xfrm>
            <a:off x="1174926" y="3417498"/>
            <a:ext cx="1282591" cy="12825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50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DB4D7969-6D8D-1E73-6DEA-64437B3D3918}"/>
              </a:ext>
            </a:extLst>
          </p:cNvPr>
          <p:cNvSpPr/>
          <p:nvPr/>
        </p:nvSpPr>
        <p:spPr>
          <a:xfrm>
            <a:off x="1174926" y="4984137"/>
            <a:ext cx="1282591" cy="12825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50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2DE2EF88-1333-3906-F459-85089672216B}"/>
              </a:ext>
            </a:extLst>
          </p:cNvPr>
          <p:cNvSpPr/>
          <p:nvPr/>
        </p:nvSpPr>
        <p:spPr>
          <a:xfrm>
            <a:off x="1408747" y="3636145"/>
            <a:ext cx="814948" cy="85784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BAE63A13-A1B5-628B-6B4A-02C250BC9BA8}"/>
              </a:ext>
            </a:extLst>
          </p:cNvPr>
          <p:cNvSpPr/>
          <p:nvPr/>
        </p:nvSpPr>
        <p:spPr>
          <a:xfrm>
            <a:off x="1507448" y="5173221"/>
            <a:ext cx="617547" cy="81933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CBE68799-6200-AB08-1169-B5984AB43A24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EF92584-BFE4-51CD-0E4C-98BF1545A2B9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B073CF9E-D70C-2D76-FA54-3EEC6DA7BD7A}"/>
              </a:ext>
            </a:extLst>
          </p:cNvPr>
          <p:cNvGrpSpPr/>
          <p:nvPr/>
        </p:nvGrpSpPr>
        <p:grpSpPr>
          <a:xfrm>
            <a:off x="2343190" y="1841720"/>
            <a:ext cx="7373061" cy="767517"/>
            <a:chOff x="1742827" y="5615207"/>
            <a:chExt cx="7373061" cy="767517"/>
          </a:xfrm>
        </p:grpSpPr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92FBA0AC-360B-1D30-E7C0-BA3115C69744}"/>
                </a:ext>
              </a:extLst>
            </p:cNvPr>
            <p:cNvSpPr/>
            <p:nvPr/>
          </p:nvSpPr>
          <p:spPr>
            <a:xfrm>
              <a:off x="2215487" y="5615207"/>
              <a:ext cx="6900401" cy="443792"/>
            </a:xfrm>
            <a:custGeom>
              <a:avLst/>
              <a:gdLst>
                <a:gd name="connsiteX0" fmla="*/ 263307 w 887867"/>
                <a:gd name="connsiteY0" fmla="*/ 0 h 442006"/>
                <a:gd name="connsiteX1" fmla="*/ 887867 w 887867"/>
                <a:gd name="connsiteY1" fmla="*/ 0 h 442006"/>
                <a:gd name="connsiteX2" fmla="*/ 887867 w 887867"/>
                <a:gd name="connsiteY2" fmla="*/ 442006 h 442006"/>
                <a:gd name="connsiteX3" fmla="*/ 0 w 887867"/>
                <a:gd name="connsiteY3" fmla="*/ 442006 h 442006"/>
                <a:gd name="connsiteX0" fmla="*/ 263307 w 6908959"/>
                <a:gd name="connsiteY0" fmla="*/ 0 h 449755"/>
                <a:gd name="connsiteX1" fmla="*/ 887867 w 6908959"/>
                <a:gd name="connsiteY1" fmla="*/ 0 h 449755"/>
                <a:gd name="connsiteX2" fmla="*/ 6908959 w 6908959"/>
                <a:gd name="connsiteY2" fmla="*/ 449755 h 449755"/>
                <a:gd name="connsiteX3" fmla="*/ 0 w 6908959"/>
                <a:gd name="connsiteY3" fmla="*/ 442006 h 449755"/>
                <a:gd name="connsiteX4" fmla="*/ 263307 w 6908959"/>
                <a:gd name="connsiteY4" fmla="*/ 0 h 449755"/>
                <a:gd name="connsiteX0" fmla="*/ 263307 w 6932206"/>
                <a:gd name="connsiteY0" fmla="*/ 0 h 449755"/>
                <a:gd name="connsiteX1" fmla="*/ 6932206 w 6932206"/>
                <a:gd name="connsiteY1" fmla="*/ 0 h 449755"/>
                <a:gd name="connsiteX2" fmla="*/ 6908959 w 6932206"/>
                <a:gd name="connsiteY2" fmla="*/ 449755 h 449755"/>
                <a:gd name="connsiteX3" fmla="*/ 0 w 6932206"/>
                <a:gd name="connsiteY3" fmla="*/ 442006 h 449755"/>
                <a:gd name="connsiteX4" fmla="*/ 263307 w 6932206"/>
                <a:gd name="connsiteY4" fmla="*/ 0 h 449755"/>
                <a:gd name="connsiteX0" fmla="*/ 263307 w 6908959"/>
                <a:gd name="connsiteY0" fmla="*/ 0 h 449755"/>
                <a:gd name="connsiteX1" fmla="*/ 6900401 w 6908959"/>
                <a:gd name="connsiteY1" fmla="*/ 0 h 449755"/>
                <a:gd name="connsiteX2" fmla="*/ 6908959 w 6908959"/>
                <a:gd name="connsiteY2" fmla="*/ 449755 h 449755"/>
                <a:gd name="connsiteX3" fmla="*/ 0 w 6908959"/>
                <a:gd name="connsiteY3" fmla="*/ 442006 h 449755"/>
                <a:gd name="connsiteX4" fmla="*/ 263307 w 6908959"/>
                <a:gd name="connsiteY4" fmla="*/ 0 h 449755"/>
                <a:gd name="connsiteX0" fmla="*/ 263307 w 6900401"/>
                <a:gd name="connsiteY0" fmla="*/ 0 h 442006"/>
                <a:gd name="connsiteX1" fmla="*/ 6900401 w 6900401"/>
                <a:gd name="connsiteY1" fmla="*/ 0 h 442006"/>
                <a:gd name="connsiteX2" fmla="*/ 6899020 w 6900401"/>
                <a:gd name="connsiteY2" fmla="*/ 439816 h 442006"/>
                <a:gd name="connsiteX3" fmla="*/ 0 w 6900401"/>
                <a:gd name="connsiteY3" fmla="*/ 442006 h 442006"/>
                <a:gd name="connsiteX4" fmla="*/ 263307 w 6900401"/>
                <a:gd name="connsiteY4" fmla="*/ 0 h 442006"/>
                <a:gd name="connsiteX0" fmla="*/ 263307 w 6900401"/>
                <a:gd name="connsiteY0" fmla="*/ 0 h 443792"/>
                <a:gd name="connsiteX1" fmla="*/ 6900401 w 6900401"/>
                <a:gd name="connsiteY1" fmla="*/ 0 h 443792"/>
                <a:gd name="connsiteX2" fmla="*/ 6899020 w 6900401"/>
                <a:gd name="connsiteY2" fmla="*/ 443792 h 443792"/>
                <a:gd name="connsiteX3" fmla="*/ 0 w 6900401"/>
                <a:gd name="connsiteY3" fmla="*/ 442006 h 443792"/>
                <a:gd name="connsiteX4" fmla="*/ 263307 w 6900401"/>
                <a:gd name="connsiteY4" fmla="*/ 0 h 4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0401" h="443792">
                  <a:moveTo>
                    <a:pt x="263307" y="0"/>
                  </a:moveTo>
                  <a:lnTo>
                    <a:pt x="6900401" y="0"/>
                  </a:lnTo>
                  <a:cubicBezTo>
                    <a:pt x="6899941" y="146605"/>
                    <a:pt x="6899480" y="297187"/>
                    <a:pt x="6899020" y="443792"/>
                  </a:cubicBezTo>
                  <a:lnTo>
                    <a:pt x="0" y="442006"/>
                  </a:lnTo>
                  <a:lnTo>
                    <a:pt x="263307" y="0"/>
                  </a:ln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5D96D439-032A-9524-F854-A89C580DC2B2}"/>
                </a:ext>
              </a:extLst>
            </p:cNvPr>
            <p:cNvSpPr/>
            <p:nvPr/>
          </p:nvSpPr>
          <p:spPr>
            <a:xfrm>
              <a:off x="1742827" y="5615207"/>
              <a:ext cx="760166" cy="767517"/>
            </a:xfrm>
            <a:custGeom>
              <a:avLst/>
              <a:gdLst>
                <a:gd name="connsiteX0" fmla="*/ 0 w 760166"/>
                <a:gd name="connsiteY0" fmla="*/ 0 h 767517"/>
                <a:gd name="connsiteX1" fmla="*/ 459683 w 760166"/>
                <a:gd name="connsiteY1" fmla="*/ 0 h 767517"/>
                <a:gd name="connsiteX2" fmla="*/ 481653 w 760166"/>
                <a:gd name="connsiteY2" fmla="*/ 0 h 767517"/>
                <a:gd name="connsiteX3" fmla="*/ 760166 w 760166"/>
                <a:gd name="connsiteY3" fmla="*/ 0 h 767517"/>
                <a:gd name="connsiteX4" fmla="*/ 496386 w 760166"/>
                <a:gd name="connsiteY4" fmla="*/ 442800 h 767517"/>
                <a:gd name="connsiteX5" fmla="*/ 203775 w 760166"/>
                <a:gd name="connsiteY5" fmla="*/ 442800 h 767517"/>
                <a:gd name="connsiteX6" fmla="*/ 0 w 760166"/>
                <a:gd name="connsiteY6" fmla="*/ 767517 h 76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0166" h="767517">
                  <a:moveTo>
                    <a:pt x="0" y="0"/>
                  </a:moveTo>
                  <a:lnTo>
                    <a:pt x="459683" y="0"/>
                  </a:lnTo>
                  <a:lnTo>
                    <a:pt x="481653" y="0"/>
                  </a:lnTo>
                  <a:lnTo>
                    <a:pt x="760166" y="0"/>
                  </a:lnTo>
                  <a:lnTo>
                    <a:pt x="496386" y="442800"/>
                  </a:lnTo>
                  <a:lnTo>
                    <a:pt x="203775" y="442800"/>
                  </a:lnTo>
                  <a:lnTo>
                    <a:pt x="0" y="767517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3183DB35-D8FD-79B0-3BD1-54BCD03888F7}"/>
              </a:ext>
            </a:extLst>
          </p:cNvPr>
          <p:cNvGrpSpPr/>
          <p:nvPr/>
        </p:nvGrpSpPr>
        <p:grpSpPr>
          <a:xfrm>
            <a:off x="2345565" y="3409639"/>
            <a:ext cx="6199464" cy="767518"/>
            <a:chOff x="1742827" y="5615206"/>
            <a:chExt cx="6199464" cy="767518"/>
          </a:xfrm>
        </p:grpSpPr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1D462C75-3186-FEBF-EB1F-87FD59EB951D}"/>
                </a:ext>
              </a:extLst>
            </p:cNvPr>
            <p:cNvSpPr/>
            <p:nvPr/>
          </p:nvSpPr>
          <p:spPr>
            <a:xfrm>
              <a:off x="2215488" y="5615206"/>
              <a:ext cx="5726803" cy="442006"/>
            </a:xfrm>
            <a:custGeom>
              <a:avLst/>
              <a:gdLst>
                <a:gd name="connsiteX0" fmla="*/ 263307 w 887867"/>
                <a:gd name="connsiteY0" fmla="*/ 0 h 442006"/>
                <a:gd name="connsiteX1" fmla="*/ 887867 w 887867"/>
                <a:gd name="connsiteY1" fmla="*/ 0 h 442006"/>
                <a:gd name="connsiteX2" fmla="*/ 887867 w 887867"/>
                <a:gd name="connsiteY2" fmla="*/ 442006 h 442006"/>
                <a:gd name="connsiteX3" fmla="*/ 0 w 887867"/>
                <a:gd name="connsiteY3" fmla="*/ 442006 h 442006"/>
                <a:gd name="connsiteX0" fmla="*/ 263307 w 5682504"/>
                <a:gd name="connsiteY0" fmla="*/ 0 h 442006"/>
                <a:gd name="connsiteX1" fmla="*/ 5682504 w 5682504"/>
                <a:gd name="connsiteY1" fmla="*/ 0 h 442006"/>
                <a:gd name="connsiteX2" fmla="*/ 887867 w 5682504"/>
                <a:gd name="connsiteY2" fmla="*/ 442006 h 442006"/>
                <a:gd name="connsiteX3" fmla="*/ 0 w 5682504"/>
                <a:gd name="connsiteY3" fmla="*/ 442006 h 442006"/>
                <a:gd name="connsiteX4" fmla="*/ 263307 w 5682504"/>
                <a:gd name="connsiteY4" fmla="*/ 0 h 442006"/>
                <a:gd name="connsiteX0" fmla="*/ 263307 w 5738163"/>
                <a:gd name="connsiteY0" fmla="*/ 0 h 457909"/>
                <a:gd name="connsiteX1" fmla="*/ 5682504 w 5738163"/>
                <a:gd name="connsiteY1" fmla="*/ 0 h 457909"/>
                <a:gd name="connsiteX2" fmla="*/ 5738163 w 5738163"/>
                <a:gd name="connsiteY2" fmla="*/ 457909 h 457909"/>
                <a:gd name="connsiteX3" fmla="*/ 0 w 5738163"/>
                <a:gd name="connsiteY3" fmla="*/ 442006 h 457909"/>
                <a:gd name="connsiteX4" fmla="*/ 263307 w 5738163"/>
                <a:gd name="connsiteY4" fmla="*/ 0 h 457909"/>
                <a:gd name="connsiteX0" fmla="*/ 263307 w 5738163"/>
                <a:gd name="connsiteY0" fmla="*/ 11359 h 469268"/>
                <a:gd name="connsiteX1" fmla="*/ 5725100 w 5738163"/>
                <a:gd name="connsiteY1" fmla="*/ 0 h 469268"/>
                <a:gd name="connsiteX2" fmla="*/ 5738163 w 5738163"/>
                <a:gd name="connsiteY2" fmla="*/ 469268 h 469268"/>
                <a:gd name="connsiteX3" fmla="*/ 0 w 5738163"/>
                <a:gd name="connsiteY3" fmla="*/ 453365 h 469268"/>
                <a:gd name="connsiteX4" fmla="*/ 263307 w 5738163"/>
                <a:gd name="connsiteY4" fmla="*/ 11359 h 469268"/>
                <a:gd name="connsiteX0" fmla="*/ 263307 w 5726804"/>
                <a:gd name="connsiteY0" fmla="*/ 11359 h 466428"/>
                <a:gd name="connsiteX1" fmla="*/ 5725100 w 5726804"/>
                <a:gd name="connsiteY1" fmla="*/ 0 h 466428"/>
                <a:gd name="connsiteX2" fmla="*/ 5726804 w 5726804"/>
                <a:gd name="connsiteY2" fmla="*/ 466428 h 466428"/>
                <a:gd name="connsiteX3" fmla="*/ 0 w 5726804"/>
                <a:gd name="connsiteY3" fmla="*/ 453365 h 466428"/>
                <a:gd name="connsiteX4" fmla="*/ 263307 w 5726804"/>
                <a:gd name="connsiteY4" fmla="*/ 11359 h 466428"/>
                <a:gd name="connsiteX0" fmla="*/ 263307 w 5726804"/>
                <a:gd name="connsiteY0" fmla="*/ 0 h 455069"/>
                <a:gd name="connsiteX1" fmla="*/ 5659786 w 5726804"/>
                <a:gd name="connsiteY1" fmla="*/ 85193 h 455069"/>
                <a:gd name="connsiteX2" fmla="*/ 5726804 w 5726804"/>
                <a:gd name="connsiteY2" fmla="*/ 455069 h 455069"/>
                <a:gd name="connsiteX3" fmla="*/ 0 w 5726804"/>
                <a:gd name="connsiteY3" fmla="*/ 442006 h 455069"/>
                <a:gd name="connsiteX4" fmla="*/ 263307 w 5726804"/>
                <a:gd name="connsiteY4" fmla="*/ 0 h 455069"/>
                <a:gd name="connsiteX0" fmla="*/ 263307 w 5726804"/>
                <a:gd name="connsiteY0" fmla="*/ 5679 h 460748"/>
                <a:gd name="connsiteX1" fmla="*/ 5725101 w 5726804"/>
                <a:gd name="connsiteY1" fmla="*/ 0 h 460748"/>
                <a:gd name="connsiteX2" fmla="*/ 5726804 w 5726804"/>
                <a:gd name="connsiteY2" fmla="*/ 460748 h 460748"/>
                <a:gd name="connsiteX3" fmla="*/ 0 w 5726804"/>
                <a:gd name="connsiteY3" fmla="*/ 447685 h 460748"/>
                <a:gd name="connsiteX4" fmla="*/ 263307 w 5726804"/>
                <a:gd name="connsiteY4" fmla="*/ 5679 h 460748"/>
                <a:gd name="connsiteX0" fmla="*/ 263307 w 5726804"/>
                <a:gd name="connsiteY0" fmla="*/ 5679 h 447685"/>
                <a:gd name="connsiteX1" fmla="*/ 5725101 w 5726804"/>
                <a:gd name="connsiteY1" fmla="*/ 0 h 447685"/>
                <a:gd name="connsiteX2" fmla="*/ 5726804 w 5726804"/>
                <a:gd name="connsiteY2" fmla="*/ 443710 h 447685"/>
                <a:gd name="connsiteX3" fmla="*/ 0 w 5726804"/>
                <a:gd name="connsiteY3" fmla="*/ 447685 h 447685"/>
                <a:gd name="connsiteX4" fmla="*/ 263307 w 5726804"/>
                <a:gd name="connsiteY4" fmla="*/ 5679 h 447685"/>
                <a:gd name="connsiteX0" fmla="*/ 263307 w 5726804"/>
                <a:gd name="connsiteY0" fmla="*/ 5679 h 449390"/>
                <a:gd name="connsiteX1" fmla="*/ 5725101 w 5726804"/>
                <a:gd name="connsiteY1" fmla="*/ 0 h 449390"/>
                <a:gd name="connsiteX2" fmla="*/ 5726804 w 5726804"/>
                <a:gd name="connsiteY2" fmla="*/ 449390 h 449390"/>
                <a:gd name="connsiteX3" fmla="*/ 0 w 5726804"/>
                <a:gd name="connsiteY3" fmla="*/ 447685 h 449390"/>
                <a:gd name="connsiteX4" fmla="*/ 263307 w 5726804"/>
                <a:gd name="connsiteY4" fmla="*/ 5679 h 449390"/>
                <a:gd name="connsiteX0" fmla="*/ 263307 w 5726804"/>
                <a:gd name="connsiteY0" fmla="*/ 2839 h 446550"/>
                <a:gd name="connsiteX1" fmla="*/ 5719422 w 5726804"/>
                <a:gd name="connsiteY1" fmla="*/ 0 h 446550"/>
                <a:gd name="connsiteX2" fmla="*/ 5726804 w 5726804"/>
                <a:gd name="connsiteY2" fmla="*/ 446550 h 446550"/>
                <a:gd name="connsiteX3" fmla="*/ 0 w 5726804"/>
                <a:gd name="connsiteY3" fmla="*/ 444845 h 446550"/>
                <a:gd name="connsiteX4" fmla="*/ 263307 w 5726804"/>
                <a:gd name="connsiteY4" fmla="*/ 2839 h 446550"/>
                <a:gd name="connsiteX0" fmla="*/ 263307 w 5726804"/>
                <a:gd name="connsiteY0" fmla="*/ 5678 h 449389"/>
                <a:gd name="connsiteX1" fmla="*/ 5725101 w 5726804"/>
                <a:gd name="connsiteY1" fmla="*/ 0 h 449389"/>
                <a:gd name="connsiteX2" fmla="*/ 5726804 w 5726804"/>
                <a:gd name="connsiteY2" fmla="*/ 449389 h 449389"/>
                <a:gd name="connsiteX3" fmla="*/ 0 w 5726804"/>
                <a:gd name="connsiteY3" fmla="*/ 447684 h 449389"/>
                <a:gd name="connsiteX4" fmla="*/ 263307 w 5726804"/>
                <a:gd name="connsiteY4" fmla="*/ 5678 h 449389"/>
                <a:gd name="connsiteX0" fmla="*/ 263307 w 5728032"/>
                <a:gd name="connsiteY0" fmla="*/ 0 h 443711"/>
                <a:gd name="connsiteX1" fmla="*/ 5727941 w 5728032"/>
                <a:gd name="connsiteY1" fmla="*/ 1 h 443711"/>
                <a:gd name="connsiteX2" fmla="*/ 5726804 w 5728032"/>
                <a:gd name="connsiteY2" fmla="*/ 443711 h 443711"/>
                <a:gd name="connsiteX3" fmla="*/ 0 w 5728032"/>
                <a:gd name="connsiteY3" fmla="*/ 442006 h 443711"/>
                <a:gd name="connsiteX4" fmla="*/ 263307 w 5728032"/>
                <a:gd name="connsiteY4" fmla="*/ 0 h 443711"/>
                <a:gd name="connsiteX0" fmla="*/ 263307 w 5726804"/>
                <a:gd name="connsiteY0" fmla="*/ 5678 h 449389"/>
                <a:gd name="connsiteX1" fmla="*/ 5725101 w 5726804"/>
                <a:gd name="connsiteY1" fmla="*/ 0 h 449389"/>
                <a:gd name="connsiteX2" fmla="*/ 5726804 w 5726804"/>
                <a:gd name="connsiteY2" fmla="*/ 449389 h 449389"/>
                <a:gd name="connsiteX3" fmla="*/ 0 w 5726804"/>
                <a:gd name="connsiteY3" fmla="*/ 447684 h 449389"/>
                <a:gd name="connsiteX4" fmla="*/ 263307 w 5726804"/>
                <a:gd name="connsiteY4" fmla="*/ 5678 h 449389"/>
                <a:gd name="connsiteX0" fmla="*/ 263307 w 5726804"/>
                <a:gd name="connsiteY0" fmla="*/ 9292 h 453003"/>
                <a:gd name="connsiteX1" fmla="*/ 5721487 w 5726804"/>
                <a:gd name="connsiteY1" fmla="*/ 0 h 453003"/>
                <a:gd name="connsiteX2" fmla="*/ 5726804 w 5726804"/>
                <a:gd name="connsiteY2" fmla="*/ 453003 h 453003"/>
                <a:gd name="connsiteX3" fmla="*/ 0 w 5726804"/>
                <a:gd name="connsiteY3" fmla="*/ 451298 h 453003"/>
                <a:gd name="connsiteX4" fmla="*/ 263307 w 5726804"/>
                <a:gd name="connsiteY4" fmla="*/ 9292 h 453003"/>
                <a:gd name="connsiteX0" fmla="*/ 263307 w 5726804"/>
                <a:gd name="connsiteY0" fmla="*/ 5678 h 449389"/>
                <a:gd name="connsiteX1" fmla="*/ 5714258 w 5726804"/>
                <a:gd name="connsiteY1" fmla="*/ 0 h 449389"/>
                <a:gd name="connsiteX2" fmla="*/ 5726804 w 5726804"/>
                <a:gd name="connsiteY2" fmla="*/ 449389 h 449389"/>
                <a:gd name="connsiteX3" fmla="*/ 0 w 5726804"/>
                <a:gd name="connsiteY3" fmla="*/ 447684 h 449389"/>
                <a:gd name="connsiteX4" fmla="*/ 263307 w 5726804"/>
                <a:gd name="connsiteY4" fmla="*/ 5678 h 449389"/>
                <a:gd name="connsiteX0" fmla="*/ 263307 w 5728785"/>
                <a:gd name="connsiteY0" fmla="*/ 0 h 443711"/>
                <a:gd name="connsiteX1" fmla="*/ 5728715 w 5728785"/>
                <a:gd name="connsiteY1" fmla="*/ 5164 h 443711"/>
                <a:gd name="connsiteX2" fmla="*/ 5726804 w 5728785"/>
                <a:gd name="connsiteY2" fmla="*/ 443711 h 443711"/>
                <a:gd name="connsiteX3" fmla="*/ 0 w 5728785"/>
                <a:gd name="connsiteY3" fmla="*/ 442006 h 443711"/>
                <a:gd name="connsiteX4" fmla="*/ 263307 w 5728785"/>
                <a:gd name="connsiteY4" fmla="*/ 0 h 443711"/>
                <a:gd name="connsiteX0" fmla="*/ 263307 w 5728785"/>
                <a:gd name="connsiteY0" fmla="*/ 2064 h 445775"/>
                <a:gd name="connsiteX1" fmla="*/ 5728715 w 5728785"/>
                <a:gd name="connsiteY1" fmla="*/ 0 h 445775"/>
                <a:gd name="connsiteX2" fmla="*/ 5726804 w 5728785"/>
                <a:gd name="connsiteY2" fmla="*/ 445775 h 445775"/>
                <a:gd name="connsiteX3" fmla="*/ 0 w 5728785"/>
                <a:gd name="connsiteY3" fmla="*/ 444070 h 445775"/>
                <a:gd name="connsiteX4" fmla="*/ 263307 w 5728785"/>
                <a:gd name="connsiteY4" fmla="*/ 2064 h 445775"/>
                <a:gd name="connsiteX0" fmla="*/ 263307 w 5726804"/>
                <a:gd name="connsiteY0" fmla="*/ 5678 h 449389"/>
                <a:gd name="connsiteX1" fmla="*/ 5725101 w 5726804"/>
                <a:gd name="connsiteY1" fmla="*/ 0 h 449389"/>
                <a:gd name="connsiteX2" fmla="*/ 5726804 w 5726804"/>
                <a:gd name="connsiteY2" fmla="*/ 449389 h 449389"/>
                <a:gd name="connsiteX3" fmla="*/ 0 w 5726804"/>
                <a:gd name="connsiteY3" fmla="*/ 447684 h 449389"/>
                <a:gd name="connsiteX4" fmla="*/ 263307 w 5726804"/>
                <a:gd name="connsiteY4" fmla="*/ 5678 h 449389"/>
                <a:gd name="connsiteX0" fmla="*/ 263307 w 5732363"/>
                <a:gd name="connsiteY0" fmla="*/ 5678 h 449389"/>
                <a:gd name="connsiteX1" fmla="*/ 5732329 w 5732363"/>
                <a:gd name="connsiteY1" fmla="*/ 0 h 449389"/>
                <a:gd name="connsiteX2" fmla="*/ 5726804 w 5732363"/>
                <a:gd name="connsiteY2" fmla="*/ 449389 h 449389"/>
                <a:gd name="connsiteX3" fmla="*/ 0 w 5732363"/>
                <a:gd name="connsiteY3" fmla="*/ 447684 h 449389"/>
                <a:gd name="connsiteX4" fmla="*/ 263307 w 5732363"/>
                <a:gd name="connsiteY4" fmla="*/ 5678 h 449389"/>
                <a:gd name="connsiteX0" fmla="*/ 263307 w 5726804"/>
                <a:gd name="connsiteY0" fmla="*/ 2064 h 445775"/>
                <a:gd name="connsiteX1" fmla="*/ 5717872 w 5726804"/>
                <a:gd name="connsiteY1" fmla="*/ 0 h 445775"/>
                <a:gd name="connsiteX2" fmla="*/ 5726804 w 5726804"/>
                <a:gd name="connsiteY2" fmla="*/ 445775 h 445775"/>
                <a:gd name="connsiteX3" fmla="*/ 0 w 5726804"/>
                <a:gd name="connsiteY3" fmla="*/ 444070 h 445775"/>
                <a:gd name="connsiteX4" fmla="*/ 263307 w 5726804"/>
                <a:gd name="connsiteY4" fmla="*/ 2064 h 445775"/>
                <a:gd name="connsiteX0" fmla="*/ 263307 w 5726804"/>
                <a:gd name="connsiteY0" fmla="*/ 0 h 443711"/>
                <a:gd name="connsiteX1" fmla="*/ 5721486 w 5726804"/>
                <a:gd name="connsiteY1" fmla="*/ 1550 h 443711"/>
                <a:gd name="connsiteX2" fmla="*/ 5726804 w 5726804"/>
                <a:gd name="connsiteY2" fmla="*/ 443711 h 443711"/>
                <a:gd name="connsiteX3" fmla="*/ 0 w 5726804"/>
                <a:gd name="connsiteY3" fmla="*/ 442006 h 443711"/>
                <a:gd name="connsiteX4" fmla="*/ 263307 w 5726804"/>
                <a:gd name="connsiteY4" fmla="*/ 0 h 443711"/>
                <a:gd name="connsiteX0" fmla="*/ 263307 w 5721520"/>
                <a:gd name="connsiteY0" fmla="*/ 0 h 442006"/>
                <a:gd name="connsiteX1" fmla="*/ 5721486 w 5721520"/>
                <a:gd name="connsiteY1" fmla="*/ 1550 h 442006"/>
                <a:gd name="connsiteX2" fmla="*/ 5715961 w 5721520"/>
                <a:gd name="connsiteY2" fmla="*/ 429254 h 442006"/>
                <a:gd name="connsiteX3" fmla="*/ 0 w 5721520"/>
                <a:gd name="connsiteY3" fmla="*/ 442006 h 442006"/>
                <a:gd name="connsiteX4" fmla="*/ 263307 w 5721520"/>
                <a:gd name="connsiteY4" fmla="*/ 0 h 442006"/>
                <a:gd name="connsiteX0" fmla="*/ 263307 w 5726803"/>
                <a:gd name="connsiteY0" fmla="*/ 0 h 442006"/>
                <a:gd name="connsiteX1" fmla="*/ 5721486 w 5726803"/>
                <a:gd name="connsiteY1" fmla="*/ 1550 h 442006"/>
                <a:gd name="connsiteX2" fmla="*/ 5726803 w 5726803"/>
                <a:gd name="connsiteY2" fmla="*/ 429254 h 442006"/>
                <a:gd name="connsiteX3" fmla="*/ 0 w 5726803"/>
                <a:gd name="connsiteY3" fmla="*/ 442006 h 442006"/>
                <a:gd name="connsiteX4" fmla="*/ 263307 w 5726803"/>
                <a:gd name="connsiteY4" fmla="*/ 0 h 442006"/>
                <a:gd name="connsiteX0" fmla="*/ 263307 w 5726803"/>
                <a:gd name="connsiteY0" fmla="*/ 0 h 442006"/>
                <a:gd name="connsiteX1" fmla="*/ 5721486 w 5726803"/>
                <a:gd name="connsiteY1" fmla="*/ 1550 h 442006"/>
                <a:gd name="connsiteX2" fmla="*/ 5726803 w 5726803"/>
                <a:gd name="connsiteY2" fmla="*/ 440097 h 442006"/>
                <a:gd name="connsiteX3" fmla="*/ 0 w 5726803"/>
                <a:gd name="connsiteY3" fmla="*/ 442006 h 442006"/>
                <a:gd name="connsiteX4" fmla="*/ 263307 w 5726803"/>
                <a:gd name="connsiteY4" fmla="*/ 0 h 442006"/>
                <a:gd name="connsiteX0" fmla="*/ 263307 w 5726803"/>
                <a:gd name="connsiteY0" fmla="*/ 0 h 442006"/>
                <a:gd name="connsiteX1" fmla="*/ 5721486 w 5726803"/>
                <a:gd name="connsiteY1" fmla="*/ 1550 h 442006"/>
                <a:gd name="connsiteX2" fmla="*/ 5726803 w 5726803"/>
                <a:gd name="connsiteY2" fmla="*/ 440097 h 442006"/>
                <a:gd name="connsiteX3" fmla="*/ 0 w 5726803"/>
                <a:gd name="connsiteY3" fmla="*/ 442006 h 442006"/>
                <a:gd name="connsiteX4" fmla="*/ 263307 w 5726803"/>
                <a:gd name="connsiteY4" fmla="*/ 0 h 44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26803" h="442006">
                  <a:moveTo>
                    <a:pt x="263307" y="0"/>
                  </a:moveTo>
                  <a:lnTo>
                    <a:pt x="5721486" y="1550"/>
                  </a:lnTo>
                  <a:cubicBezTo>
                    <a:pt x="5722054" y="155133"/>
                    <a:pt x="5726235" y="286514"/>
                    <a:pt x="5726803" y="440097"/>
                  </a:cubicBezTo>
                  <a:lnTo>
                    <a:pt x="0" y="442006"/>
                  </a:lnTo>
                  <a:lnTo>
                    <a:pt x="263307" y="0"/>
                  </a:ln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8786B0FE-7680-DFB5-3EA8-D476F7A60A74}"/>
                </a:ext>
              </a:extLst>
            </p:cNvPr>
            <p:cNvSpPr/>
            <p:nvPr/>
          </p:nvSpPr>
          <p:spPr>
            <a:xfrm>
              <a:off x="1742827" y="5615207"/>
              <a:ext cx="760166" cy="767517"/>
            </a:xfrm>
            <a:custGeom>
              <a:avLst/>
              <a:gdLst>
                <a:gd name="connsiteX0" fmla="*/ 0 w 760166"/>
                <a:gd name="connsiteY0" fmla="*/ 0 h 767517"/>
                <a:gd name="connsiteX1" fmla="*/ 459683 w 760166"/>
                <a:gd name="connsiteY1" fmla="*/ 0 h 767517"/>
                <a:gd name="connsiteX2" fmla="*/ 481653 w 760166"/>
                <a:gd name="connsiteY2" fmla="*/ 0 h 767517"/>
                <a:gd name="connsiteX3" fmla="*/ 760166 w 760166"/>
                <a:gd name="connsiteY3" fmla="*/ 0 h 767517"/>
                <a:gd name="connsiteX4" fmla="*/ 496386 w 760166"/>
                <a:gd name="connsiteY4" fmla="*/ 442800 h 767517"/>
                <a:gd name="connsiteX5" fmla="*/ 203775 w 760166"/>
                <a:gd name="connsiteY5" fmla="*/ 442800 h 767517"/>
                <a:gd name="connsiteX6" fmla="*/ 0 w 760166"/>
                <a:gd name="connsiteY6" fmla="*/ 767517 h 76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0166" h="767517">
                  <a:moveTo>
                    <a:pt x="0" y="0"/>
                  </a:moveTo>
                  <a:lnTo>
                    <a:pt x="459683" y="0"/>
                  </a:lnTo>
                  <a:lnTo>
                    <a:pt x="481653" y="0"/>
                  </a:lnTo>
                  <a:lnTo>
                    <a:pt x="760166" y="0"/>
                  </a:lnTo>
                  <a:lnTo>
                    <a:pt x="496386" y="442800"/>
                  </a:lnTo>
                  <a:lnTo>
                    <a:pt x="203775" y="442800"/>
                  </a:lnTo>
                  <a:lnTo>
                    <a:pt x="0" y="767517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4CD7B0EE-CE7C-1B52-5C70-1B0F33C3F797}"/>
              </a:ext>
            </a:extLst>
          </p:cNvPr>
          <p:cNvGrpSpPr/>
          <p:nvPr/>
        </p:nvGrpSpPr>
        <p:grpSpPr>
          <a:xfrm>
            <a:off x="2332389" y="4984138"/>
            <a:ext cx="5202710" cy="767517"/>
            <a:chOff x="1742827" y="5615207"/>
            <a:chExt cx="5202710" cy="767517"/>
          </a:xfrm>
        </p:grpSpPr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70592539-0D08-39EE-35E7-3D38B7FCAF97}"/>
                </a:ext>
              </a:extLst>
            </p:cNvPr>
            <p:cNvSpPr/>
            <p:nvPr/>
          </p:nvSpPr>
          <p:spPr>
            <a:xfrm>
              <a:off x="2215486" y="5615207"/>
              <a:ext cx="4730051" cy="442006"/>
            </a:xfrm>
            <a:custGeom>
              <a:avLst/>
              <a:gdLst>
                <a:gd name="connsiteX0" fmla="*/ 263307 w 887867"/>
                <a:gd name="connsiteY0" fmla="*/ 0 h 442006"/>
                <a:gd name="connsiteX1" fmla="*/ 887867 w 887867"/>
                <a:gd name="connsiteY1" fmla="*/ 0 h 442006"/>
                <a:gd name="connsiteX2" fmla="*/ 887867 w 887867"/>
                <a:gd name="connsiteY2" fmla="*/ 442006 h 442006"/>
                <a:gd name="connsiteX3" fmla="*/ 0 w 887867"/>
                <a:gd name="connsiteY3" fmla="*/ 442006 h 442006"/>
                <a:gd name="connsiteX0" fmla="*/ 263307 w 4724371"/>
                <a:gd name="connsiteY0" fmla="*/ 0 h 442006"/>
                <a:gd name="connsiteX1" fmla="*/ 4724371 w 4724371"/>
                <a:gd name="connsiteY1" fmla="*/ 5680 h 442006"/>
                <a:gd name="connsiteX2" fmla="*/ 887867 w 4724371"/>
                <a:gd name="connsiteY2" fmla="*/ 442006 h 442006"/>
                <a:gd name="connsiteX3" fmla="*/ 0 w 4724371"/>
                <a:gd name="connsiteY3" fmla="*/ 442006 h 442006"/>
                <a:gd name="connsiteX4" fmla="*/ 263307 w 4724371"/>
                <a:gd name="connsiteY4" fmla="*/ 0 h 442006"/>
                <a:gd name="connsiteX0" fmla="*/ 263307 w 4735731"/>
                <a:gd name="connsiteY0" fmla="*/ 0 h 444846"/>
                <a:gd name="connsiteX1" fmla="*/ 4724371 w 4735731"/>
                <a:gd name="connsiteY1" fmla="*/ 5680 h 444846"/>
                <a:gd name="connsiteX2" fmla="*/ 4735731 w 4735731"/>
                <a:gd name="connsiteY2" fmla="*/ 444846 h 444846"/>
                <a:gd name="connsiteX3" fmla="*/ 0 w 4735731"/>
                <a:gd name="connsiteY3" fmla="*/ 442006 h 444846"/>
                <a:gd name="connsiteX4" fmla="*/ 263307 w 4735731"/>
                <a:gd name="connsiteY4" fmla="*/ 0 h 444846"/>
                <a:gd name="connsiteX0" fmla="*/ 263307 w 4735731"/>
                <a:gd name="connsiteY0" fmla="*/ 0 h 444846"/>
                <a:gd name="connsiteX1" fmla="*/ 4732890 w 4735731"/>
                <a:gd name="connsiteY1" fmla="*/ 5680 h 444846"/>
                <a:gd name="connsiteX2" fmla="*/ 4735731 w 4735731"/>
                <a:gd name="connsiteY2" fmla="*/ 444846 h 444846"/>
                <a:gd name="connsiteX3" fmla="*/ 0 w 4735731"/>
                <a:gd name="connsiteY3" fmla="*/ 442006 h 444846"/>
                <a:gd name="connsiteX4" fmla="*/ 263307 w 4735731"/>
                <a:gd name="connsiteY4" fmla="*/ 0 h 444846"/>
                <a:gd name="connsiteX0" fmla="*/ 263307 w 4735731"/>
                <a:gd name="connsiteY0" fmla="*/ 0 h 444846"/>
                <a:gd name="connsiteX1" fmla="*/ 4732890 w 4735731"/>
                <a:gd name="connsiteY1" fmla="*/ 5680 h 444846"/>
                <a:gd name="connsiteX2" fmla="*/ 4735731 w 4735731"/>
                <a:gd name="connsiteY2" fmla="*/ 444846 h 444846"/>
                <a:gd name="connsiteX3" fmla="*/ 0 w 4735731"/>
                <a:gd name="connsiteY3" fmla="*/ 442006 h 444846"/>
                <a:gd name="connsiteX4" fmla="*/ 263307 w 4735731"/>
                <a:gd name="connsiteY4" fmla="*/ 0 h 444846"/>
                <a:gd name="connsiteX0" fmla="*/ 263307 w 4735731"/>
                <a:gd name="connsiteY0" fmla="*/ 0 h 444846"/>
                <a:gd name="connsiteX1" fmla="*/ 4732890 w 4735731"/>
                <a:gd name="connsiteY1" fmla="*/ 5680 h 444846"/>
                <a:gd name="connsiteX2" fmla="*/ 4735731 w 4735731"/>
                <a:gd name="connsiteY2" fmla="*/ 444846 h 444846"/>
                <a:gd name="connsiteX3" fmla="*/ 0 w 4735731"/>
                <a:gd name="connsiteY3" fmla="*/ 442006 h 444846"/>
                <a:gd name="connsiteX4" fmla="*/ 263307 w 4735731"/>
                <a:gd name="connsiteY4" fmla="*/ 0 h 444846"/>
                <a:gd name="connsiteX0" fmla="*/ 263307 w 4735731"/>
                <a:gd name="connsiteY0" fmla="*/ 0 h 444846"/>
                <a:gd name="connsiteX1" fmla="*/ 4732890 w 4735731"/>
                <a:gd name="connsiteY1" fmla="*/ 2840 h 444846"/>
                <a:gd name="connsiteX2" fmla="*/ 4735731 w 4735731"/>
                <a:gd name="connsiteY2" fmla="*/ 444846 h 444846"/>
                <a:gd name="connsiteX3" fmla="*/ 0 w 4735731"/>
                <a:gd name="connsiteY3" fmla="*/ 442006 h 444846"/>
                <a:gd name="connsiteX4" fmla="*/ 263307 w 4735731"/>
                <a:gd name="connsiteY4" fmla="*/ 0 h 444846"/>
                <a:gd name="connsiteX0" fmla="*/ 263307 w 4732891"/>
                <a:gd name="connsiteY0" fmla="*/ 0 h 444846"/>
                <a:gd name="connsiteX1" fmla="*/ 4732890 w 4732891"/>
                <a:gd name="connsiteY1" fmla="*/ 2840 h 444846"/>
                <a:gd name="connsiteX2" fmla="*/ 4732891 w 4732891"/>
                <a:gd name="connsiteY2" fmla="*/ 444846 h 444846"/>
                <a:gd name="connsiteX3" fmla="*/ 0 w 4732891"/>
                <a:gd name="connsiteY3" fmla="*/ 442006 h 444846"/>
                <a:gd name="connsiteX4" fmla="*/ 263307 w 4732891"/>
                <a:gd name="connsiteY4" fmla="*/ 0 h 444846"/>
                <a:gd name="connsiteX0" fmla="*/ 263307 w 4732890"/>
                <a:gd name="connsiteY0" fmla="*/ 0 h 442006"/>
                <a:gd name="connsiteX1" fmla="*/ 4732890 w 4732890"/>
                <a:gd name="connsiteY1" fmla="*/ 2840 h 442006"/>
                <a:gd name="connsiteX2" fmla="*/ 4730051 w 4732890"/>
                <a:gd name="connsiteY2" fmla="*/ 442006 h 442006"/>
                <a:gd name="connsiteX3" fmla="*/ 0 w 4732890"/>
                <a:gd name="connsiteY3" fmla="*/ 442006 h 442006"/>
                <a:gd name="connsiteX4" fmla="*/ 263307 w 4732890"/>
                <a:gd name="connsiteY4" fmla="*/ 0 h 442006"/>
                <a:gd name="connsiteX0" fmla="*/ 263307 w 4732890"/>
                <a:gd name="connsiteY0" fmla="*/ 0 h 442006"/>
                <a:gd name="connsiteX1" fmla="*/ 4732890 w 4732890"/>
                <a:gd name="connsiteY1" fmla="*/ 2840 h 442006"/>
                <a:gd name="connsiteX2" fmla="*/ 4730051 w 4732890"/>
                <a:gd name="connsiteY2" fmla="*/ 442006 h 442006"/>
                <a:gd name="connsiteX3" fmla="*/ 0 w 4732890"/>
                <a:gd name="connsiteY3" fmla="*/ 442006 h 442006"/>
                <a:gd name="connsiteX4" fmla="*/ 263307 w 4732890"/>
                <a:gd name="connsiteY4" fmla="*/ 0 h 442006"/>
                <a:gd name="connsiteX0" fmla="*/ 263307 w 4732890"/>
                <a:gd name="connsiteY0" fmla="*/ 0 h 442006"/>
                <a:gd name="connsiteX1" fmla="*/ 4732890 w 4732890"/>
                <a:gd name="connsiteY1" fmla="*/ 2840 h 442006"/>
                <a:gd name="connsiteX2" fmla="*/ 4730051 w 4732890"/>
                <a:gd name="connsiteY2" fmla="*/ 442006 h 442006"/>
                <a:gd name="connsiteX3" fmla="*/ 0 w 4732890"/>
                <a:gd name="connsiteY3" fmla="*/ 442006 h 442006"/>
                <a:gd name="connsiteX4" fmla="*/ 263307 w 4732890"/>
                <a:gd name="connsiteY4" fmla="*/ 0 h 442006"/>
                <a:gd name="connsiteX0" fmla="*/ 263307 w 4730051"/>
                <a:gd name="connsiteY0" fmla="*/ 0 h 442006"/>
                <a:gd name="connsiteX1" fmla="*/ 4730050 w 4730051"/>
                <a:gd name="connsiteY1" fmla="*/ 2840 h 442006"/>
                <a:gd name="connsiteX2" fmla="*/ 4730051 w 4730051"/>
                <a:gd name="connsiteY2" fmla="*/ 442006 h 442006"/>
                <a:gd name="connsiteX3" fmla="*/ 0 w 4730051"/>
                <a:gd name="connsiteY3" fmla="*/ 442006 h 442006"/>
                <a:gd name="connsiteX4" fmla="*/ 263307 w 4730051"/>
                <a:gd name="connsiteY4" fmla="*/ 0 h 442006"/>
                <a:gd name="connsiteX0" fmla="*/ 263307 w 4730051"/>
                <a:gd name="connsiteY0" fmla="*/ 0 h 442006"/>
                <a:gd name="connsiteX1" fmla="*/ 4730050 w 4730051"/>
                <a:gd name="connsiteY1" fmla="*/ 0 h 442006"/>
                <a:gd name="connsiteX2" fmla="*/ 4730051 w 4730051"/>
                <a:gd name="connsiteY2" fmla="*/ 442006 h 442006"/>
                <a:gd name="connsiteX3" fmla="*/ 0 w 4730051"/>
                <a:gd name="connsiteY3" fmla="*/ 442006 h 442006"/>
                <a:gd name="connsiteX4" fmla="*/ 263307 w 4730051"/>
                <a:gd name="connsiteY4" fmla="*/ 0 h 44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051" h="442006">
                  <a:moveTo>
                    <a:pt x="263307" y="0"/>
                  </a:moveTo>
                  <a:lnTo>
                    <a:pt x="4730050" y="0"/>
                  </a:lnTo>
                  <a:cubicBezTo>
                    <a:pt x="4730050" y="147335"/>
                    <a:pt x="4730051" y="294671"/>
                    <a:pt x="4730051" y="442006"/>
                  </a:cubicBezTo>
                  <a:lnTo>
                    <a:pt x="0" y="442006"/>
                  </a:lnTo>
                  <a:lnTo>
                    <a:pt x="263307" y="0"/>
                  </a:lnTo>
                  <a:close/>
                </a:path>
              </a:pathLst>
            </a:custGeom>
            <a:solidFill>
              <a:srgbClr val="050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EBBCD8CC-6703-CAB4-D69F-645F9C06A6DC}"/>
                </a:ext>
              </a:extLst>
            </p:cNvPr>
            <p:cNvSpPr/>
            <p:nvPr/>
          </p:nvSpPr>
          <p:spPr>
            <a:xfrm>
              <a:off x="1742827" y="5615207"/>
              <a:ext cx="760166" cy="767517"/>
            </a:xfrm>
            <a:custGeom>
              <a:avLst/>
              <a:gdLst>
                <a:gd name="connsiteX0" fmla="*/ 0 w 760166"/>
                <a:gd name="connsiteY0" fmla="*/ 0 h 767517"/>
                <a:gd name="connsiteX1" fmla="*/ 459683 w 760166"/>
                <a:gd name="connsiteY1" fmla="*/ 0 h 767517"/>
                <a:gd name="connsiteX2" fmla="*/ 481653 w 760166"/>
                <a:gd name="connsiteY2" fmla="*/ 0 h 767517"/>
                <a:gd name="connsiteX3" fmla="*/ 760166 w 760166"/>
                <a:gd name="connsiteY3" fmla="*/ 0 h 767517"/>
                <a:gd name="connsiteX4" fmla="*/ 496386 w 760166"/>
                <a:gd name="connsiteY4" fmla="*/ 442800 h 767517"/>
                <a:gd name="connsiteX5" fmla="*/ 203775 w 760166"/>
                <a:gd name="connsiteY5" fmla="*/ 442800 h 767517"/>
                <a:gd name="connsiteX6" fmla="*/ 0 w 760166"/>
                <a:gd name="connsiteY6" fmla="*/ 767517 h 76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0166" h="767517">
                  <a:moveTo>
                    <a:pt x="0" y="0"/>
                  </a:moveTo>
                  <a:lnTo>
                    <a:pt x="459683" y="0"/>
                  </a:lnTo>
                  <a:lnTo>
                    <a:pt x="481653" y="0"/>
                  </a:lnTo>
                  <a:lnTo>
                    <a:pt x="760166" y="0"/>
                  </a:lnTo>
                  <a:lnTo>
                    <a:pt x="496386" y="442800"/>
                  </a:lnTo>
                  <a:lnTo>
                    <a:pt x="203775" y="442800"/>
                  </a:lnTo>
                  <a:lnTo>
                    <a:pt x="0" y="767517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5" name="object 18">
            <a:extLst>
              <a:ext uri="{FF2B5EF4-FFF2-40B4-BE49-F238E27FC236}">
                <a16:creationId xmlns:a16="http://schemas.microsoft.com/office/drawing/2014/main" id="{02E3EA12-E254-890B-81AE-4A7F312A95CC}"/>
              </a:ext>
            </a:extLst>
          </p:cNvPr>
          <p:cNvSpPr txBox="1"/>
          <p:nvPr/>
        </p:nvSpPr>
        <p:spPr>
          <a:xfrm>
            <a:off x="3331634" y="1941486"/>
            <a:ext cx="691895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ОТВЕТСТВЕННЫЙ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ИСПОЛНИТЕЛЬ-КООРДИНАТОР</a:t>
            </a:r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BC8B2E72-BC0F-3821-CD6C-D37D9B11DC2F}"/>
              </a:ext>
            </a:extLst>
          </p:cNvPr>
          <p:cNvSpPr txBox="1"/>
          <p:nvPr/>
        </p:nvSpPr>
        <p:spPr>
          <a:xfrm>
            <a:off x="3331633" y="2362335"/>
            <a:ext cx="6884431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МИНИСТЕРСТВО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ЭНЕРГЕТИКИ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РОССИЙСКОЙ</a:t>
            </a:r>
            <a:r>
              <a:rPr kumimoji="0" lang="ru-RU" sz="1900" b="0" i="0" u="none" strike="noStrike" kern="1200" cap="none" spc="-5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ФЕДЕРАЦИИ</a:t>
            </a:r>
          </a:p>
        </p:txBody>
      </p:sp>
      <p:sp>
        <p:nvSpPr>
          <p:cNvPr id="36" name="object 18">
            <a:extLst>
              <a:ext uri="{FF2B5EF4-FFF2-40B4-BE49-F238E27FC236}">
                <a16:creationId xmlns:a16="http://schemas.microsoft.com/office/drawing/2014/main" id="{AA15160D-5508-37E6-33A1-DF34247C4F0C}"/>
              </a:ext>
            </a:extLst>
          </p:cNvPr>
          <p:cNvSpPr txBox="1"/>
          <p:nvPr/>
        </p:nvSpPr>
        <p:spPr>
          <a:xfrm>
            <a:off x="3323283" y="3510684"/>
            <a:ext cx="691895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СОИСПОЛНИТЕЛЬ ПРОГРАММЫ</a:t>
            </a:r>
          </a:p>
        </p:txBody>
      </p:sp>
      <p:sp>
        <p:nvSpPr>
          <p:cNvPr id="38" name="object 18">
            <a:extLst>
              <a:ext uri="{FF2B5EF4-FFF2-40B4-BE49-F238E27FC236}">
                <a16:creationId xmlns:a16="http://schemas.microsoft.com/office/drawing/2014/main" id="{15A3A6A5-A9AD-CF19-5D6A-504F8A39F8AD}"/>
              </a:ext>
            </a:extLst>
          </p:cNvPr>
          <p:cNvSpPr txBox="1"/>
          <p:nvPr/>
        </p:nvSpPr>
        <p:spPr>
          <a:xfrm>
            <a:off x="3323282" y="3931533"/>
            <a:ext cx="688443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МИНИСТЕРСТВО НАУКИ И ВЫСШЕГО ОБРАЗОВАНИЯ </a:t>
            </a:r>
            <a:b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РОССИЙСКОЙ ФЕДЕРАЦИИ</a:t>
            </a:r>
          </a:p>
        </p:txBody>
      </p:sp>
      <p:sp>
        <p:nvSpPr>
          <p:cNvPr id="40" name="object 18">
            <a:extLst>
              <a:ext uri="{FF2B5EF4-FFF2-40B4-BE49-F238E27FC236}">
                <a16:creationId xmlns:a16="http://schemas.microsoft.com/office/drawing/2014/main" id="{11032A4D-913D-F6A0-7E70-04CA679A9D43}"/>
              </a:ext>
            </a:extLst>
          </p:cNvPr>
          <p:cNvSpPr txBox="1"/>
          <p:nvPr/>
        </p:nvSpPr>
        <p:spPr>
          <a:xfrm>
            <a:off x="3323283" y="5077763"/>
            <a:ext cx="691895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СОИСПОЛНИТЕЛЬ ПРОГРАММЫ</a:t>
            </a:r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A0891040-1891-3154-CCBF-F4A23FBFB0DE}"/>
              </a:ext>
            </a:extLst>
          </p:cNvPr>
          <p:cNvSpPr txBox="1"/>
          <p:nvPr/>
        </p:nvSpPr>
        <p:spPr>
          <a:xfrm>
            <a:off x="3323282" y="5498612"/>
            <a:ext cx="6884431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ПРАВИТЕЛЬСТВО КУЗБАССА</a:t>
            </a:r>
          </a:p>
        </p:txBody>
      </p:sp>
    </p:spTree>
    <p:extLst>
      <p:ext uri="{BB962C8B-B14F-4D97-AF65-F5344CB8AC3E}">
        <p14:creationId xmlns:p14="http://schemas.microsoft.com/office/powerpoint/2010/main" val="132600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547972C-1B2B-9B23-25AD-BDB206937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373" y="-22926"/>
            <a:ext cx="12207373" cy="68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AB729A4C-0851-99B6-3DC1-89FFE5E59E6A}"/>
              </a:ext>
            </a:extLst>
          </p:cNvPr>
          <p:cNvSpPr/>
          <p:nvPr/>
        </p:nvSpPr>
        <p:spPr>
          <a:xfrm>
            <a:off x="-15373" y="-22927"/>
            <a:ext cx="12207374" cy="6880927"/>
          </a:xfrm>
          <a:prstGeom prst="rect">
            <a:avLst/>
          </a:prstGeom>
          <a:solidFill>
            <a:srgbClr val="050F37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4B2BA38-66B9-5309-27C0-DA09B4140A28}"/>
              </a:ext>
            </a:extLst>
          </p:cNvPr>
          <p:cNvSpPr/>
          <p:nvPr/>
        </p:nvSpPr>
        <p:spPr>
          <a:xfrm>
            <a:off x="1050925" y="1121198"/>
            <a:ext cx="784190" cy="784190"/>
          </a:xfrm>
          <a:prstGeom prst="ellipse">
            <a:avLst/>
          </a:prstGeom>
          <a:solidFill>
            <a:srgbClr val="CD3C3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147BD4-BCA8-9B5B-922F-CAF5D007C393}"/>
              </a:ext>
            </a:extLst>
          </p:cNvPr>
          <p:cNvSpPr/>
          <p:nvPr/>
        </p:nvSpPr>
        <p:spPr>
          <a:xfrm>
            <a:off x="909717" y="-21601"/>
            <a:ext cx="11282284" cy="955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A91EBF0C-30A4-EFC5-7EED-81F599020ABD}"/>
              </a:ext>
            </a:extLst>
          </p:cNvPr>
          <p:cNvSpPr txBox="1">
            <a:spLocks/>
          </p:cNvSpPr>
          <p:nvPr/>
        </p:nvSpPr>
        <p:spPr>
          <a:xfrm>
            <a:off x="1753691" y="159025"/>
            <a:ext cx="55460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УЧАСТНИКИ</a:t>
            </a:r>
            <a:r>
              <a:rPr kumimoji="0" lang="ru-RU" sz="4000" b="1" i="0" u="none" strike="noStrike" kern="0" cap="none" spc="-9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sz="4000" b="1" i="0" u="none" strike="noStrike" kern="0" cap="none" spc="-5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КНТП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D217E1FB-6D81-9B9C-876B-6079B2B13EB1}"/>
              </a:ext>
            </a:extLst>
          </p:cNvPr>
          <p:cNvSpPr/>
          <p:nvPr/>
        </p:nvSpPr>
        <p:spPr>
          <a:xfrm>
            <a:off x="-15373" y="-22925"/>
            <a:ext cx="1652704" cy="1668693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3BCEF6-FB9E-E3D3-6D7E-BEB323E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88" y="146576"/>
            <a:ext cx="619125" cy="61912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D4817181-9DBD-55C9-4A15-E0844C22CEEA}"/>
              </a:ext>
            </a:extLst>
          </p:cNvPr>
          <p:cNvSpPr/>
          <p:nvPr/>
        </p:nvSpPr>
        <p:spPr>
          <a:xfrm>
            <a:off x="1050925" y="3411099"/>
            <a:ext cx="784190" cy="784190"/>
          </a:xfrm>
          <a:prstGeom prst="ellipse">
            <a:avLst/>
          </a:prstGeom>
          <a:solidFill>
            <a:srgbClr val="CD3C3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2D88DEB5-96B4-DBFA-70C8-ACAC04A5AB4A}"/>
              </a:ext>
            </a:extLst>
          </p:cNvPr>
          <p:cNvSpPr txBox="1">
            <a:spLocks/>
          </p:cNvSpPr>
          <p:nvPr/>
        </p:nvSpPr>
        <p:spPr>
          <a:xfrm>
            <a:off x="10787650" y="2426049"/>
            <a:ext cx="1282592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др.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4C2F741-2484-DBF7-98B4-114541F9AE8E}"/>
              </a:ext>
            </a:extLst>
          </p:cNvPr>
          <p:cNvSpPr/>
          <p:nvPr/>
        </p:nvSpPr>
        <p:spPr>
          <a:xfrm>
            <a:off x="1068973" y="2008653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3FEE5A3-4A30-D797-00B0-294F046CDCD6}"/>
              </a:ext>
            </a:extLst>
          </p:cNvPr>
          <p:cNvSpPr/>
          <p:nvPr/>
        </p:nvSpPr>
        <p:spPr>
          <a:xfrm>
            <a:off x="3149061" y="2008653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53C4DE4-85A6-681E-7509-97FB47A59F33}"/>
              </a:ext>
            </a:extLst>
          </p:cNvPr>
          <p:cNvSpPr/>
          <p:nvPr/>
        </p:nvSpPr>
        <p:spPr>
          <a:xfrm>
            <a:off x="5229149" y="2008653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FDAB3D4-63B0-F369-292F-0CF13C4EE827}"/>
              </a:ext>
            </a:extLst>
          </p:cNvPr>
          <p:cNvSpPr/>
          <p:nvPr/>
        </p:nvSpPr>
        <p:spPr>
          <a:xfrm>
            <a:off x="7309237" y="2008653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53C5F14F-FFD1-A998-DE27-268F64C89B91}"/>
              </a:ext>
            </a:extLst>
          </p:cNvPr>
          <p:cNvSpPr/>
          <p:nvPr/>
        </p:nvSpPr>
        <p:spPr>
          <a:xfrm>
            <a:off x="9389326" y="2008653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23131EA-612D-C76E-A1A8-C789BC04C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626" y="2282121"/>
            <a:ext cx="801980" cy="7401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3A7312E-F29F-3AE8-658F-277AC1A3A3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179" y="2385361"/>
            <a:ext cx="888019" cy="5225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1D241D3-B2B4-8382-E0C3-82A51AEACB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594" y="2185096"/>
            <a:ext cx="894598" cy="87277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7754D82-107D-32C3-E816-17A7B6C39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030" y="2423847"/>
            <a:ext cx="1101029" cy="40489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74D786F-0FF7-B33A-F2BB-6D9082DA5D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6942"/>
          <a:stretch/>
        </p:blipFill>
        <p:spPr>
          <a:xfrm>
            <a:off x="1184781" y="3477118"/>
            <a:ext cx="515814" cy="53552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2DF25BF-5970-DF49-3C7C-0EF8F677C9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2049" y="1292466"/>
            <a:ext cx="455611" cy="4556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D8C502A-4446-6B2C-A9FC-8CBE9D9510E3}"/>
              </a:ext>
            </a:extLst>
          </p:cNvPr>
          <p:cNvGrpSpPr/>
          <p:nvPr/>
        </p:nvGrpSpPr>
        <p:grpSpPr>
          <a:xfrm>
            <a:off x="10863738" y="5220898"/>
            <a:ext cx="1932165" cy="1949652"/>
            <a:chOff x="7892793" y="4360791"/>
            <a:chExt cx="3133366" cy="3161725"/>
          </a:xfrm>
        </p:grpSpPr>
        <p:sp>
          <p:nvSpPr>
            <p:cNvPr id="49" name="Freeform: Shape 7">
              <a:extLst>
                <a:ext uri="{FF2B5EF4-FFF2-40B4-BE49-F238E27FC236}">
                  <a16:creationId xmlns:a16="http://schemas.microsoft.com/office/drawing/2014/main" id="{160E85A4-E0E4-6495-E78C-E0AE83838195}"/>
                </a:ext>
              </a:extLst>
            </p:cNvPr>
            <p:cNvSpPr/>
            <p:nvPr/>
          </p:nvSpPr>
          <p:spPr>
            <a:xfrm>
              <a:off x="7931849" y="4360791"/>
              <a:ext cx="3094310" cy="1469826"/>
            </a:xfrm>
            <a:custGeom>
              <a:avLst/>
              <a:gdLst>
                <a:gd name="connsiteX0" fmla="*/ 518138 w 551073"/>
                <a:gd name="connsiteY0" fmla="*/ 261766 h 261765"/>
                <a:gd name="connsiteX1" fmla="*/ 487305 w 551073"/>
                <a:gd name="connsiteY1" fmla="*/ 240449 h 261765"/>
                <a:gd name="connsiteX2" fmla="*/ 234807 w 551073"/>
                <a:gd name="connsiteY2" fmla="*/ 65884 h 261765"/>
                <a:gd name="connsiteX3" fmla="*/ 54918 w 551073"/>
                <a:gd name="connsiteY3" fmla="*/ 134607 h 261765"/>
                <a:gd name="connsiteX4" fmla="*/ 8398 w 551073"/>
                <a:gd name="connsiteY4" fmla="*/ 132036 h 261765"/>
                <a:gd name="connsiteX5" fmla="*/ 10970 w 551073"/>
                <a:gd name="connsiteY5" fmla="*/ 85515 h 261765"/>
                <a:gd name="connsiteX6" fmla="*/ 234807 w 551073"/>
                <a:gd name="connsiteY6" fmla="*/ 0 h 261765"/>
                <a:gd name="connsiteX7" fmla="*/ 548942 w 551073"/>
                <a:gd name="connsiteY7" fmla="*/ 217189 h 261765"/>
                <a:gd name="connsiteX8" fmla="*/ 529749 w 551073"/>
                <a:gd name="connsiteY8" fmla="*/ 259632 h 261765"/>
                <a:gd name="connsiteX9" fmla="*/ 518138 w 551073"/>
                <a:gd name="connsiteY9" fmla="*/ 261766 h 26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1073" h="261765">
                  <a:moveTo>
                    <a:pt x="518138" y="261766"/>
                  </a:moveTo>
                  <a:cubicBezTo>
                    <a:pt x="504822" y="261766"/>
                    <a:pt x="492277" y="253641"/>
                    <a:pt x="487305" y="240449"/>
                  </a:cubicBezTo>
                  <a:cubicBezTo>
                    <a:pt x="447910" y="136036"/>
                    <a:pt x="346431" y="65884"/>
                    <a:pt x="234807" y="65884"/>
                  </a:cubicBezTo>
                  <a:cubicBezTo>
                    <a:pt x="168304" y="65884"/>
                    <a:pt x="104419" y="90297"/>
                    <a:pt x="54918" y="134607"/>
                  </a:cubicBezTo>
                  <a:cubicBezTo>
                    <a:pt x="41354" y="146742"/>
                    <a:pt x="20542" y="145590"/>
                    <a:pt x="8398" y="132036"/>
                  </a:cubicBezTo>
                  <a:cubicBezTo>
                    <a:pt x="-3737" y="118481"/>
                    <a:pt x="-2584" y="97660"/>
                    <a:pt x="10970" y="85515"/>
                  </a:cubicBezTo>
                  <a:cubicBezTo>
                    <a:pt x="72568" y="30366"/>
                    <a:pt x="152064" y="0"/>
                    <a:pt x="234807" y="0"/>
                  </a:cubicBezTo>
                  <a:cubicBezTo>
                    <a:pt x="373682" y="0"/>
                    <a:pt x="499926" y="87278"/>
                    <a:pt x="548942" y="217189"/>
                  </a:cubicBezTo>
                  <a:cubicBezTo>
                    <a:pt x="555371" y="234210"/>
                    <a:pt x="546760" y="253213"/>
                    <a:pt x="529749" y="259632"/>
                  </a:cubicBezTo>
                  <a:cubicBezTo>
                    <a:pt x="525920" y="261080"/>
                    <a:pt x="521986" y="261766"/>
                    <a:pt x="518138" y="261766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13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: Shape 8">
              <a:extLst>
                <a:ext uri="{FF2B5EF4-FFF2-40B4-BE49-F238E27FC236}">
                  <a16:creationId xmlns:a16="http://schemas.microsoft.com/office/drawing/2014/main" id="{B90AA2FB-9933-C308-9410-D214CCA90610}"/>
                </a:ext>
              </a:extLst>
            </p:cNvPr>
            <p:cNvSpPr/>
            <p:nvPr/>
          </p:nvSpPr>
          <p:spPr>
            <a:xfrm>
              <a:off x="7892793" y="4888086"/>
              <a:ext cx="1552358" cy="2634430"/>
            </a:xfrm>
            <a:custGeom>
              <a:avLst/>
              <a:gdLst>
                <a:gd name="connsiteX0" fmla="*/ 165821 w 276463"/>
                <a:gd name="connsiteY0" fmla="*/ 469173 h 469172"/>
                <a:gd name="connsiteX1" fmla="*/ 153095 w 276463"/>
                <a:gd name="connsiteY1" fmla="*/ 466744 h 469172"/>
                <a:gd name="connsiteX2" fmla="*/ 0 w 276463"/>
                <a:gd name="connsiteY2" fmla="*/ 241764 h 469172"/>
                <a:gd name="connsiteX3" fmla="*/ 241764 w 276463"/>
                <a:gd name="connsiteY3" fmla="*/ 0 h 469172"/>
                <a:gd name="connsiteX4" fmla="*/ 276463 w 276463"/>
                <a:gd name="connsiteY4" fmla="*/ 34709 h 469172"/>
                <a:gd name="connsiteX5" fmla="*/ 241764 w 276463"/>
                <a:gd name="connsiteY5" fmla="*/ 69418 h 469172"/>
                <a:gd name="connsiteX6" fmla="*/ 69409 w 276463"/>
                <a:gd name="connsiteY6" fmla="*/ 241764 h 469172"/>
                <a:gd name="connsiteX7" fmla="*/ 178565 w 276463"/>
                <a:gd name="connsiteY7" fmla="*/ 402174 h 469172"/>
                <a:gd name="connsiteX8" fmla="*/ 198129 w 276463"/>
                <a:gd name="connsiteY8" fmla="*/ 447189 h 469172"/>
                <a:gd name="connsiteX9" fmla="*/ 165821 w 276463"/>
                <a:gd name="connsiteY9" fmla="*/ 469173 h 46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463" h="469172">
                  <a:moveTo>
                    <a:pt x="165821" y="469173"/>
                  </a:moveTo>
                  <a:cubicBezTo>
                    <a:pt x="161582" y="469173"/>
                    <a:pt x="157277" y="468382"/>
                    <a:pt x="153095" y="466744"/>
                  </a:cubicBezTo>
                  <a:cubicBezTo>
                    <a:pt x="60084" y="430054"/>
                    <a:pt x="0" y="341757"/>
                    <a:pt x="0" y="241764"/>
                  </a:cubicBezTo>
                  <a:cubicBezTo>
                    <a:pt x="0" y="108452"/>
                    <a:pt x="108452" y="0"/>
                    <a:pt x="241764" y="0"/>
                  </a:cubicBezTo>
                  <a:cubicBezTo>
                    <a:pt x="260928" y="0"/>
                    <a:pt x="276463" y="15545"/>
                    <a:pt x="276463" y="34709"/>
                  </a:cubicBezTo>
                  <a:cubicBezTo>
                    <a:pt x="276463" y="53883"/>
                    <a:pt x="260928" y="69418"/>
                    <a:pt x="241764" y="69418"/>
                  </a:cubicBezTo>
                  <a:cubicBezTo>
                    <a:pt x="146723" y="69418"/>
                    <a:pt x="69409" y="146733"/>
                    <a:pt x="69409" y="241764"/>
                  </a:cubicBezTo>
                  <a:cubicBezTo>
                    <a:pt x="69409" y="313049"/>
                    <a:pt x="112262" y="376018"/>
                    <a:pt x="178565" y="402174"/>
                  </a:cubicBezTo>
                  <a:cubicBezTo>
                    <a:pt x="196387" y="409194"/>
                    <a:pt x="205149" y="429359"/>
                    <a:pt x="198129" y="447189"/>
                  </a:cubicBezTo>
                  <a:cubicBezTo>
                    <a:pt x="192739" y="460839"/>
                    <a:pt x="179661" y="469173"/>
                    <a:pt x="165821" y="469173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: Shape 10">
              <a:extLst>
                <a:ext uri="{FF2B5EF4-FFF2-40B4-BE49-F238E27FC236}">
                  <a16:creationId xmlns:a16="http://schemas.microsoft.com/office/drawing/2014/main" id="{F61BECFB-44CF-4403-ACD5-D1D160C1558F}"/>
                </a:ext>
              </a:extLst>
            </p:cNvPr>
            <p:cNvSpPr/>
            <p:nvPr/>
          </p:nvSpPr>
          <p:spPr>
            <a:xfrm>
              <a:off x="9598849" y="5071918"/>
              <a:ext cx="1008869" cy="1833926"/>
            </a:xfrm>
            <a:custGeom>
              <a:avLst/>
              <a:gdLst>
                <a:gd name="connsiteX0" fmla="*/ 131324 w 179672"/>
                <a:gd name="connsiteY0" fmla="*/ 326608 h 326608"/>
                <a:gd name="connsiteX1" fmla="*/ 118903 w 179672"/>
                <a:gd name="connsiteY1" fmla="*/ 324303 h 326608"/>
                <a:gd name="connsiteX2" fmla="*/ 98910 w 179672"/>
                <a:gd name="connsiteY2" fmla="*/ 279479 h 326608"/>
                <a:gd name="connsiteX3" fmla="*/ 110254 w 179672"/>
                <a:gd name="connsiteY3" fmla="*/ 217795 h 326608"/>
                <a:gd name="connsiteX4" fmla="*/ 18453 w 179672"/>
                <a:gd name="connsiteY4" fmla="*/ 65376 h 326608"/>
                <a:gd name="connsiteX5" fmla="*/ 4051 w 179672"/>
                <a:gd name="connsiteY5" fmla="*/ 18465 h 326608"/>
                <a:gd name="connsiteX6" fmla="*/ 50961 w 179672"/>
                <a:gd name="connsiteY6" fmla="*/ 4044 h 326608"/>
                <a:gd name="connsiteX7" fmla="*/ 179673 w 179672"/>
                <a:gd name="connsiteY7" fmla="*/ 217795 h 326608"/>
                <a:gd name="connsiteX8" fmla="*/ 163728 w 179672"/>
                <a:gd name="connsiteY8" fmla="*/ 304310 h 326608"/>
                <a:gd name="connsiteX9" fmla="*/ 131324 w 179672"/>
                <a:gd name="connsiteY9" fmla="*/ 326608 h 32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672" h="326608">
                  <a:moveTo>
                    <a:pt x="131324" y="326608"/>
                  </a:moveTo>
                  <a:cubicBezTo>
                    <a:pt x="127190" y="326608"/>
                    <a:pt x="122999" y="325865"/>
                    <a:pt x="118903" y="324303"/>
                  </a:cubicBezTo>
                  <a:cubicBezTo>
                    <a:pt x="101006" y="317445"/>
                    <a:pt x="92062" y="297376"/>
                    <a:pt x="98910" y="279479"/>
                  </a:cubicBezTo>
                  <a:cubicBezTo>
                    <a:pt x="106454" y="259828"/>
                    <a:pt x="110254" y="239083"/>
                    <a:pt x="110254" y="217795"/>
                  </a:cubicBezTo>
                  <a:cubicBezTo>
                    <a:pt x="110254" y="153787"/>
                    <a:pt x="75088" y="95379"/>
                    <a:pt x="18453" y="65376"/>
                  </a:cubicBezTo>
                  <a:cubicBezTo>
                    <a:pt x="1527" y="56403"/>
                    <a:pt x="-4931" y="35400"/>
                    <a:pt x="4051" y="18465"/>
                  </a:cubicBezTo>
                  <a:cubicBezTo>
                    <a:pt x="13023" y="1530"/>
                    <a:pt x="34026" y="-4928"/>
                    <a:pt x="50961" y="4044"/>
                  </a:cubicBezTo>
                  <a:cubicBezTo>
                    <a:pt x="130362" y="46116"/>
                    <a:pt x="179673" y="128022"/>
                    <a:pt x="179673" y="217795"/>
                  </a:cubicBezTo>
                  <a:cubicBezTo>
                    <a:pt x="179673" y="247598"/>
                    <a:pt x="174310" y="276707"/>
                    <a:pt x="163728" y="304310"/>
                  </a:cubicBezTo>
                  <a:cubicBezTo>
                    <a:pt x="158442" y="318121"/>
                    <a:pt x="145278" y="326608"/>
                    <a:pt x="131324" y="326608"/>
                  </a:cubicBezTo>
                  <a:close/>
                </a:path>
              </a:pathLst>
            </a:custGeom>
            <a:solidFill>
              <a:schemeClr val="bg1">
                <a:alpha val="41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2" name="Group 13">
            <a:extLst>
              <a:ext uri="{FF2B5EF4-FFF2-40B4-BE49-F238E27FC236}">
                <a16:creationId xmlns:a16="http://schemas.microsoft.com/office/drawing/2014/main" id="{382394DE-B23C-01C4-727E-5C4B051D68CC}"/>
              </a:ext>
            </a:extLst>
          </p:cNvPr>
          <p:cNvGrpSpPr/>
          <p:nvPr/>
        </p:nvGrpSpPr>
        <p:grpSpPr>
          <a:xfrm>
            <a:off x="-2550647" y="4482431"/>
            <a:ext cx="5648103" cy="4555647"/>
            <a:chOff x="5730224" y="2906065"/>
            <a:chExt cx="858505" cy="692453"/>
          </a:xfrm>
          <a:solidFill>
            <a:srgbClr val="FFFFFF">
              <a:lumMod val="95000"/>
              <a:alpha val="10000"/>
            </a:srgbClr>
          </a:solidFill>
        </p:grpSpPr>
        <p:sp>
          <p:nvSpPr>
            <p:cNvPr id="64" name="Freeform: Shape 14">
              <a:extLst>
                <a:ext uri="{FF2B5EF4-FFF2-40B4-BE49-F238E27FC236}">
                  <a16:creationId xmlns:a16="http://schemas.microsoft.com/office/drawing/2014/main" id="{A287BD38-8490-4F3B-02F6-F27A80A90407}"/>
                </a:ext>
              </a:extLst>
            </p:cNvPr>
            <p:cNvSpPr/>
            <p:nvPr/>
          </p:nvSpPr>
          <p:spPr>
            <a:xfrm>
              <a:off x="5730224" y="2906065"/>
              <a:ext cx="858505" cy="407798"/>
            </a:xfrm>
            <a:custGeom>
              <a:avLst/>
              <a:gdLst>
                <a:gd name="connsiteX0" fmla="*/ 518138 w 551073"/>
                <a:gd name="connsiteY0" fmla="*/ 261766 h 261765"/>
                <a:gd name="connsiteX1" fmla="*/ 487305 w 551073"/>
                <a:gd name="connsiteY1" fmla="*/ 240449 h 261765"/>
                <a:gd name="connsiteX2" fmla="*/ 234807 w 551073"/>
                <a:gd name="connsiteY2" fmla="*/ 65884 h 261765"/>
                <a:gd name="connsiteX3" fmla="*/ 54918 w 551073"/>
                <a:gd name="connsiteY3" fmla="*/ 134607 h 261765"/>
                <a:gd name="connsiteX4" fmla="*/ 8398 w 551073"/>
                <a:gd name="connsiteY4" fmla="*/ 132036 h 261765"/>
                <a:gd name="connsiteX5" fmla="*/ 10970 w 551073"/>
                <a:gd name="connsiteY5" fmla="*/ 85515 h 261765"/>
                <a:gd name="connsiteX6" fmla="*/ 234807 w 551073"/>
                <a:gd name="connsiteY6" fmla="*/ 0 h 261765"/>
                <a:gd name="connsiteX7" fmla="*/ 548942 w 551073"/>
                <a:gd name="connsiteY7" fmla="*/ 217189 h 261765"/>
                <a:gd name="connsiteX8" fmla="*/ 529749 w 551073"/>
                <a:gd name="connsiteY8" fmla="*/ 259632 h 261765"/>
                <a:gd name="connsiteX9" fmla="*/ 518138 w 551073"/>
                <a:gd name="connsiteY9" fmla="*/ 261766 h 26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1073" h="261765">
                  <a:moveTo>
                    <a:pt x="518138" y="261766"/>
                  </a:moveTo>
                  <a:cubicBezTo>
                    <a:pt x="504822" y="261766"/>
                    <a:pt x="492277" y="253641"/>
                    <a:pt x="487305" y="240449"/>
                  </a:cubicBezTo>
                  <a:cubicBezTo>
                    <a:pt x="447910" y="136036"/>
                    <a:pt x="346431" y="65884"/>
                    <a:pt x="234807" y="65884"/>
                  </a:cubicBezTo>
                  <a:cubicBezTo>
                    <a:pt x="168304" y="65884"/>
                    <a:pt x="104419" y="90297"/>
                    <a:pt x="54918" y="134607"/>
                  </a:cubicBezTo>
                  <a:cubicBezTo>
                    <a:pt x="41354" y="146742"/>
                    <a:pt x="20542" y="145590"/>
                    <a:pt x="8398" y="132036"/>
                  </a:cubicBezTo>
                  <a:cubicBezTo>
                    <a:pt x="-3737" y="118481"/>
                    <a:pt x="-2584" y="97660"/>
                    <a:pt x="10970" y="85515"/>
                  </a:cubicBezTo>
                  <a:cubicBezTo>
                    <a:pt x="72568" y="30366"/>
                    <a:pt x="152064" y="0"/>
                    <a:pt x="234807" y="0"/>
                  </a:cubicBezTo>
                  <a:cubicBezTo>
                    <a:pt x="373682" y="0"/>
                    <a:pt x="499926" y="87278"/>
                    <a:pt x="548942" y="217189"/>
                  </a:cubicBezTo>
                  <a:cubicBezTo>
                    <a:pt x="555371" y="234210"/>
                    <a:pt x="546760" y="253213"/>
                    <a:pt x="529749" y="259632"/>
                  </a:cubicBezTo>
                  <a:cubicBezTo>
                    <a:pt x="525920" y="261080"/>
                    <a:pt x="521986" y="261766"/>
                    <a:pt x="518138" y="261766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37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: Shape 15">
              <a:extLst>
                <a:ext uri="{FF2B5EF4-FFF2-40B4-BE49-F238E27FC236}">
                  <a16:creationId xmlns:a16="http://schemas.microsoft.com/office/drawing/2014/main" id="{3208A34E-7FA6-4C01-F73E-91B85BA61F0F}"/>
                </a:ext>
              </a:extLst>
            </p:cNvPr>
            <p:cNvSpPr/>
            <p:nvPr/>
          </p:nvSpPr>
          <p:spPr>
            <a:xfrm>
              <a:off x="6192727" y="3089702"/>
              <a:ext cx="279907" cy="508816"/>
            </a:xfrm>
            <a:custGeom>
              <a:avLst/>
              <a:gdLst>
                <a:gd name="connsiteX0" fmla="*/ 131324 w 179672"/>
                <a:gd name="connsiteY0" fmla="*/ 326608 h 326608"/>
                <a:gd name="connsiteX1" fmla="*/ 118903 w 179672"/>
                <a:gd name="connsiteY1" fmla="*/ 324303 h 326608"/>
                <a:gd name="connsiteX2" fmla="*/ 98910 w 179672"/>
                <a:gd name="connsiteY2" fmla="*/ 279479 h 326608"/>
                <a:gd name="connsiteX3" fmla="*/ 110254 w 179672"/>
                <a:gd name="connsiteY3" fmla="*/ 217795 h 326608"/>
                <a:gd name="connsiteX4" fmla="*/ 18453 w 179672"/>
                <a:gd name="connsiteY4" fmla="*/ 65376 h 326608"/>
                <a:gd name="connsiteX5" fmla="*/ 4051 w 179672"/>
                <a:gd name="connsiteY5" fmla="*/ 18465 h 326608"/>
                <a:gd name="connsiteX6" fmla="*/ 50961 w 179672"/>
                <a:gd name="connsiteY6" fmla="*/ 4044 h 326608"/>
                <a:gd name="connsiteX7" fmla="*/ 179673 w 179672"/>
                <a:gd name="connsiteY7" fmla="*/ 217795 h 326608"/>
                <a:gd name="connsiteX8" fmla="*/ 163728 w 179672"/>
                <a:gd name="connsiteY8" fmla="*/ 304310 h 326608"/>
                <a:gd name="connsiteX9" fmla="*/ 131324 w 179672"/>
                <a:gd name="connsiteY9" fmla="*/ 326608 h 32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672" h="326608">
                  <a:moveTo>
                    <a:pt x="131324" y="326608"/>
                  </a:moveTo>
                  <a:cubicBezTo>
                    <a:pt x="127190" y="326608"/>
                    <a:pt x="122999" y="325865"/>
                    <a:pt x="118903" y="324303"/>
                  </a:cubicBezTo>
                  <a:cubicBezTo>
                    <a:pt x="101006" y="317445"/>
                    <a:pt x="92062" y="297376"/>
                    <a:pt x="98910" y="279479"/>
                  </a:cubicBezTo>
                  <a:cubicBezTo>
                    <a:pt x="106454" y="259828"/>
                    <a:pt x="110254" y="239083"/>
                    <a:pt x="110254" y="217795"/>
                  </a:cubicBezTo>
                  <a:cubicBezTo>
                    <a:pt x="110254" y="153787"/>
                    <a:pt x="75088" y="95379"/>
                    <a:pt x="18453" y="65376"/>
                  </a:cubicBezTo>
                  <a:cubicBezTo>
                    <a:pt x="1527" y="56403"/>
                    <a:pt x="-4931" y="35400"/>
                    <a:pt x="4051" y="18465"/>
                  </a:cubicBezTo>
                  <a:cubicBezTo>
                    <a:pt x="13023" y="1530"/>
                    <a:pt x="34026" y="-4928"/>
                    <a:pt x="50961" y="4044"/>
                  </a:cubicBezTo>
                  <a:cubicBezTo>
                    <a:pt x="130362" y="46116"/>
                    <a:pt x="179673" y="128022"/>
                    <a:pt x="179673" y="217795"/>
                  </a:cubicBezTo>
                  <a:cubicBezTo>
                    <a:pt x="179673" y="247598"/>
                    <a:pt x="174310" y="276707"/>
                    <a:pt x="163728" y="304310"/>
                  </a:cubicBezTo>
                  <a:cubicBezTo>
                    <a:pt x="158442" y="318121"/>
                    <a:pt x="145278" y="326608"/>
                    <a:pt x="131324" y="32660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36000"/>
                  </a:schemeClr>
                </a:gs>
                <a:gs pos="100000">
                  <a:srgbClr val="000000">
                    <a:lumMod val="75000"/>
                    <a:lumOff val="25000"/>
                    <a:alpha val="0"/>
                  </a:srgbClr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Овал 15">
            <a:extLst>
              <a:ext uri="{FF2B5EF4-FFF2-40B4-BE49-F238E27FC236}">
                <a16:creationId xmlns:a16="http://schemas.microsoft.com/office/drawing/2014/main" id="{4020F0DE-FCE3-D3C7-F7DC-A7E46BB0D6F7}"/>
              </a:ext>
            </a:extLst>
          </p:cNvPr>
          <p:cNvSpPr/>
          <p:nvPr/>
        </p:nvSpPr>
        <p:spPr>
          <a:xfrm>
            <a:off x="1068973" y="4287659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F38F97C-66CF-0DC4-5C13-404BA453D69F}"/>
              </a:ext>
            </a:extLst>
          </p:cNvPr>
          <p:cNvSpPr/>
          <p:nvPr/>
        </p:nvSpPr>
        <p:spPr>
          <a:xfrm>
            <a:off x="3149061" y="4287659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6768354-F5FC-E4CD-0D90-41FDC8BF5B29}"/>
              </a:ext>
            </a:extLst>
          </p:cNvPr>
          <p:cNvSpPr/>
          <p:nvPr/>
        </p:nvSpPr>
        <p:spPr>
          <a:xfrm>
            <a:off x="5229149" y="4287659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C65315B-D653-3BD8-3A8B-ECF722DF2D5A}"/>
              </a:ext>
            </a:extLst>
          </p:cNvPr>
          <p:cNvSpPr/>
          <p:nvPr/>
        </p:nvSpPr>
        <p:spPr>
          <a:xfrm>
            <a:off x="7309237" y="4287659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8AD57DD-E880-BC1E-20F0-1B787B4156F2}"/>
              </a:ext>
            </a:extLst>
          </p:cNvPr>
          <p:cNvSpPr/>
          <p:nvPr/>
        </p:nvSpPr>
        <p:spPr>
          <a:xfrm>
            <a:off x="8524953" y="5272213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A320F8CA-3E33-37B1-B009-C7033814E1F9}"/>
              </a:ext>
            </a:extLst>
          </p:cNvPr>
          <p:cNvSpPr/>
          <p:nvPr/>
        </p:nvSpPr>
        <p:spPr>
          <a:xfrm>
            <a:off x="2126281" y="5264205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1EE632EC-D92A-BE38-C99E-2F26427EAEE9}"/>
              </a:ext>
            </a:extLst>
          </p:cNvPr>
          <p:cNvSpPr/>
          <p:nvPr/>
        </p:nvSpPr>
        <p:spPr>
          <a:xfrm>
            <a:off x="4206369" y="5264205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CD8ACA6E-60E2-3C0C-6DCD-9E6477C0BC54}"/>
              </a:ext>
            </a:extLst>
          </p:cNvPr>
          <p:cNvSpPr/>
          <p:nvPr/>
        </p:nvSpPr>
        <p:spPr>
          <a:xfrm>
            <a:off x="6286457" y="5264205"/>
            <a:ext cx="1225665" cy="122566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FFF3911-3725-07D1-F813-A9AA901B1E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360" y="4523447"/>
            <a:ext cx="963066" cy="58167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1956609-81A7-B841-39D6-D761D52C855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8738" t="1" r="1" b="-4576"/>
          <a:stretch/>
        </p:blipFill>
        <p:spPr>
          <a:xfrm>
            <a:off x="4292061" y="6042025"/>
            <a:ext cx="1034546" cy="9041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DFA19CC-F1DC-70B4-DE48-3B05E1769F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382" y="5501632"/>
            <a:ext cx="733334" cy="74285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2930AC8-6B30-AA96-491A-D470727F29A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4927" y="4563285"/>
            <a:ext cx="962129" cy="64469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B31143E-EA8F-BBF3-BA21-3047F7E9353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385" y="5667082"/>
            <a:ext cx="1110648" cy="45742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FD5C197-6E66-D480-1190-B5B309B68A0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673" y="4436793"/>
            <a:ext cx="1625746" cy="91448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A5446A0-82A9-6F3C-FF3E-DAB1B7100B1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406" y="4835122"/>
            <a:ext cx="1063209" cy="15472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51319AC-2170-0798-76D3-DDBC687B840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23" r="50649"/>
          <a:stretch/>
        </p:blipFill>
        <p:spPr>
          <a:xfrm>
            <a:off x="2157894" y="5699273"/>
            <a:ext cx="1105655" cy="355646"/>
          </a:xfrm>
          <a:prstGeom prst="rect">
            <a:avLst/>
          </a:prstGeom>
        </p:spPr>
      </p:pic>
      <p:sp>
        <p:nvSpPr>
          <p:cNvPr id="55" name="object 5">
            <a:extLst>
              <a:ext uri="{FF2B5EF4-FFF2-40B4-BE49-F238E27FC236}">
                <a16:creationId xmlns:a16="http://schemas.microsoft.com/office/drawing/2014/main" id="{EE64941C-131F-1872-55BE-318A040DF44B}"/>
              </a:ext>
            </a:extLst>
          </p:cNvPr>
          <p:cNvSpPr txBox="1">
            <a:spLocks/>
          </p:cNvSpPr>
          <p:nvPr/>
        </p:nvSpPr>
        <p:spPr>
          <a:xfrm>
            <a:off x="10775986" y="5354626"/>
            <a:ext cx="1282592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др.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FD44F93-051C-BC27-9E26-70C2F1BA9A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" r="91178" b="-1"/>
          <a:stretch/>
        </p:blipFill>
        <p:spPr>
          <a:xfrm>
            <a:off x="4610253" y="5514362"/>
            <a:ext cx="478370" cy="413557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F583049-E533-DD8D-AB2B-88CF0543B340}"/>
              </a:ext>
            </a:extLst>
          </p:cNvPr>
          <p:cNvGrpSpPr/>
          <p:nvPr/>
        </p:nvGrpSpPr>
        <p:grpSpPr>
          <a:xfrm>
            <a:off x="1938472" y="3404282"/>
            <a:ext cx="3945117" cy="897072"/>
            <a:chOff x="1938472" y="1108349"/>
            <a:chExt cx="3945117" cy="89707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1E9D77C2-0EDA-D46F-ECDF-E2D59FB49A1D}"/>
                </a:ext>
              </a:extLst>
            </p:cNvPr>
            <p:cNvSpPr txBox="1">
              <a:spLocks/>
            </p:cNvSpPr>
            <p:nvPr/>
          </p:nvSpPr>
          <p:spPr>
            <a:xfrm>
              <a:off x="2933148" y="1177242"/>
              <a:ext cx="2950441" cy="66877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4400" b="1" i="0">
                  <a:solidFill>
                    <a:schemeClr val="bg1"/>
                  </a:solidFill>
                  <a:latin typeface="Open Sans"/>
                  <a:ea typeface="+mj-ea"/>
                  <a:cs typeface="Open Sans"/>
                </a:defRPr>
              </a:lvl1pPr>
            </a:lstStyle>
            <a:p>
              <a:pPr marL="9525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ЗАКАЗЧИКОВ</a:t>
              </a:r>
            </a:p>
            <a:p>
              <a:pPr marL="9525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ИНДУСТРИАЛЬНЫХ ПАРТНЕРОВ</a:t>
              </a:r>
            </a:p>
          </p:txBody>
        </p:sp>
        <p:sp>
          <p:nvSpPr>
            <p:cNvPr id="66" name="object 5">
              <a:extLst>
                <a:ext uri="{FF2B5EF4-FFF2-40B4-BE49-F238E27FC236}">
                  <a16:creationId xmlns:a16="http://schemas.microsoft.com/office/drawing/2014/main" id="{81DAB04A-7B5A-0F3D-8217-EA810236F8DB}"/>
                </a:ext>
              </a:extLst>
            </p:cNvPr>
            <p:cNvSpPr txBox="1">
              <a:spLocks/>
            </p:cNvSpPr>
            <p:nvPr/>
          </p:nvSpPr>
          <p:spPr>
            <a:xfrm>
              <a:off x="1977289" y="1134029"/>
              <a:ext cx="832296" cy="87139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4400" b="1" i="0">
                  <a:solidFill>
                    <a:schemeClr val="bg1"/>
                  </a:solidFill>
                  <a:latin typeface="Open Sans"/>
                  <a:ea typeface="+mj-ea"/>
                  <a:cs typeface="Open Sans"/>
                </a:defRPr>
              </a:lvl1pPr>
            </a:lstStyle>
            <a:p>
              <a:pPr marL="9525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600" b="1" i="0" u="none" strike="noStrike" kern="0" cap="none" spc="-300" normalizeH="0" baseline="0" noProof="0" dirty="0">
                  <a:ln>
                    <a:noFill/>
                  </a:ln>
                  <a:solidFill>
                    <a:srgbClr val="CD3C3C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 </a:t>
              </a: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CB80B2B5-C991-328C-449C-806EBB3B7A98}"/>
                </a:ext>
              </a:extLst>
            </p:cNvPr>
            <p:cNvSpPr txBox="1">
              <a:spLocks/>
            </p:cNvSpPr>
            <p:nvPr/>
          </p:nvSpPr>
          <p:spPr>
            <a:xfrm>
              <a:off x="1938472" y="1108349"/>
              <a:ext cx="832296" cy="87139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4400" b="1" i="0">
                  <a:solidFill>
                    <a:schemeClr val="bg1"/>
                  </a:solidFill>
                  <a:latin typeface="Open Sans"/>
                  <a:ea typeface="+mj-ea"/>
                  <a:cs typeface="Open Sans"/>
                </a:defRPr>
              </a:lvl1pPr>
            </a:lstStyle>
            <a:p>
              <a:pPr marL="9525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600" b="1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 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8DE47A6-C7C6-F4A5-43F7-859F43728027}"/>
              </a:ext>
            </a:extLst>
          </p:cNvPr>
          <p:cNvGrpSpPr/>
          <p:nvPr/>
        </p:nvGrpSpPr>
        <p:grpSpPr>
          <a:xfrm>
            <a:off x="1941886" y="1100057"/>
            <a:ext cx="4811751" cy="897072"/>
            <a:chOff x="1941886" y="3395991"/>
            <a:chExt cx="4811751" cy="897072"/>
          </a:xfrm>
        </p:grpSpPr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71E57243-07F3-A6D8-7C57-080DC37668E6}"/>
                </a:ext>
              </a:extLst>
            </p:cNvPr>
            <p:cNvSpPr txBox="1">
              <a:spLocks/>
            </p:cNvSpPr>
            <p:nvPr/>
          </p:nvSpPr>
          <p:spPr>
            <a:xfrm>
              <a:off x="2909948" y="3467143"/>
              <a:ext cx="3843689" cy="66877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4400" b="1" i="0">
                  <a:solidFill>
                    <a:schemeClr val="bg1"/>
                  </a:solidFill>
                  <a:latin typeface="Open Sans"/>
                  <a:ea typeface="+mj-ea"/>
                  <a:cs typeface="Open Sans"/>
                </a:defRPr>
              </a:lvl1pPr>
            </a:lstStyle>
            <a:p>
              <a:pPr marL="9525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ИСПОЛНИТЕЛЕЙ</a:t>
              </a:r>
            </a:p>
            <a:p>
              <a:pPr marL="9525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ВУЗОВ И НИИ</a:t>
              </a:r>
            </a:p>
          </p:txBody>
        </p:sp>
        <p:sp>
          <p:nvSpPr>
            <p:cNvPr id="67" name="object 5">
              <a:extLst>
                <a:ext uri="{FF2B5EF4-FFF2-40B4-BE49-F238E27FC236}">
                  <a16:creationId xmlns:a16="http://schemas.microsoft.com/office/drawing/2014/main" id="{3F46E386-91CC-522F-2732-6AB95138292C}"/>
                </a:ext>
              </a:extLst>
            </p:cNvPr>
            <p:cNvSpPr txBox="1">
              <a:spLocks/>
            </p:cNvSpPr>
            <p:nvPr/>
          </p:nvSpPr>
          <p:spPr>
            <a:xfrm>
              <a:off x="1980703" y="3421671"/>
              <a:ext cx="832296" cy="87139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4400" b="1" i="0">
                  <a:solidFill>
                    <a:schemeClr val="bg1"/>
                  </a:solidFill>
                  <a:latin typeface="Open Sans"/>
                  <a:ea typeface="+mj-ea"/>
                  <a:cs typeface="Open Sans"/>
                </a:defRPr>
              </a:lvl1pPr>
            </a:lstStyle>
            <a:p>
              <a:pPr marL="9525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600" b="1" i="0" u="none" strike="noStrike" kern="0" cap="none" spc="-300" normalizeH="0" baseline="0" noProof="0" dirty="0">
                  <a:ln>
                    <a:noFill/>
                  </a:ln>
                  <a:solidFill>
                    <a:srgbClr val="CD3C3C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kumimoji="0" lang="en-US" sz="5600" b="1" i="0" u="none" strike="noStrike" kern="0" cap="none" spc="-300" normalizeH="0" baseline="0" noProof="0" dirty="0">
                  <a:ln>
                    <a:noFill/>
                  </a:ln>
                  <a:solidFill>
                    <a:srgbClr val="CD3C3C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r>
                <a:rPr kumimoji="0" lang="ru-RU" sz="5600" b="1" i="0" u="none" strike="noStrike" kern="0" cap="none" spc="-300" normalizeH="0" baseline="0" noProof="0" dirty="0">
                  <a:ln>
                    <a:noFill/>
                  </a:ln>
                  <a:solidFill>
                    <a:srgbClr val="CD3C3C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47" name="object 5">
              <a:extLst>
                <a:ext uri="{FF2B5EF4-FFF2-40B4-BE49-F238E27FC236}">
                  <a16:creationId xmlns:a16="http://schemas.microsoft.com/office/drawing/2014/main" id="{3BBD967D-8E25-065D-6FA3-3208F6DD2C35}"/>
                </a:ext>
              </a:extLst>
            </p:cNvPr>
            <p:cNvSpPr txBox="1">
              <a:spLocks/>
            </p:cNvSpPr>
            <p:nvPr/>
          </p:nvSpPr>
          <p:spPr>
            <a:xfrm>
              <a:off x="1941886" y="3395991"/>
              <a:ext cx="832296" cy="87139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4400" b="1" i="0">
                  <a:solidFill>
                    <a:schemeClr val="bg1"/>
                  </a:solidFill>
                  <a:latin typeface="Open Sans"/>
                  <a:ea typeface="+mj-ea"/>
                  <a:cs typeface="Open Sans"/>
                </a:defRPr>
              </a:lvl1pPr>
            </a:lstStyle>
            <a:p>
              <a:pPr marL="9525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600" b="1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kumimoji="0" lang="en-US" sz="5600" b="1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r>
                <a:rPr kumimoji="0" lang="ru-RU" sz="5600" b="1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</p:grpSp>
      <p:sp>
        <p:nvSpPr>
          <p:cNvPr id="68" name="Овал 67">
            <a:extLst>
              <a:ext uri="{FF2B5EF4-FFF2-40B4-BE49-F238E27FC236}">
                <a16:creationId xmlns:a16="http://schemas.microsoft.com/office/drawing/2014/main" id="{13E98753-9FAF-28BC-CE1D-D519508966C3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CBF87028-5EB7-B13D-2F66-018D512D91B7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34E470-334A-3DBB-F18B-959435A151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69519" y="2314444"/>
            <a:ext cx="1053349" cy="6290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6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D4BD7E1-2CA2-D596-CBA2-3E61A59E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927"/>
            <a:ext cx="12216084" cy="68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E22AE289-3F45-5E95-9C4B-29CCB8B80533}"/>
              </a:ext>
            </a:extLst>
          </p:cNvPr>
          <p:cNvSpPr/>
          <p:nvPr/>
        </p:nvSpPr>
        <p:spPr>
          <a:xfrm>
            <a:off x="-15373" y="-22927"/>
            <a:ext cx="12207374" cy="6880927"/>
          </a:xfrm>
          <a:prstGeom prst="rect">
            <a:avLst/>
          </a:prstGeom>
          <a:solidFill>
            <a:srgbClr val="050F37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227522E-0087-D608-5D6F-366A18EAD98E}"/>
              </a:ext>
            </a:extLst>
          </p:cNvPr>
          <p:cNvSpPr/>
          <p:nvPr/>
        </p:nvSpPr>
        <p:spPr>
          <a:xfrm>
            <a:off x="2499458" y="2688334"/>
            <a:ext cx="1652704" cy="28710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F932F264-BAEB-B868-2059-33D266220FDB}"/>
              </a:ext>
            </a:extLst>
          </p:cNvPr>
          <p:cNvCxnSpPr>
            <a:cxnSpLocks/>
          </p:cNvCxnSpPr>
          <p:nvPr/>
        </p:nvCxnSpPr>
        <p:spPr>
          <a:xfrm>
            <a:off x="1514408" y="3824581"/>
            <a:ext cx="8614330" cy="0"/>
          </a:xfrm>
          <a:prstGeom prst="line">
            <a:avLst/>
          </a:prstGeom>
          <a:ln w="19050">
            <a:solidFill>
              <a:srgbClr val="CD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>
            <a:extLst>
              <a:ext uri="{FF2B5EF4-FFF2-40B4-BE49-F238E27FC236}">
                <a16:creationId xmlns:a16="http://schemas.microsoft.com/office/drawing/2014/main" id="{92E22D0C-E465-A931-B5AA-7DA7BF0C7D65}"/>
              </a:ext>
            </a:extLst>
          </p:cNvPr>
          <p:cNvSpPr/>
          <p:nvPr/>
        </p:nvSpPr>
        <p:spPr>
          <a:xfrm>
            <a:off x="8136944" y="3102987"/>
            <a:ext cx="1461336" cy="1461336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2E6E6D0E-023E-869B-745B-FBE76D8C5FE9}"/>
              </a:ext>
            </a:extLst>
          </p:cNvPr>
          <p:cNvSpPr/>
          <p:nvPr/>
        </p:nvSpPr>
        <p:spPr>
          <a:xfrm rot="20202395">
            <a:off x="5366756" y="3090001"/>
            <a:ext cx="1461336" cy="1461336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96E90B3D-1242-448B-0C97-4CA4128E5304}"/>
              </a:ext>
            </a:extLst>
          </p:cNvPr>
          <p:cNvSpPr/>
          <p:nvPr/>
        </p:nvSpPr>
        <p:spPr>
          <a:xfrm>
            <a:off x="2595142" y="3083686"/>
            <a:ext cx="1461336" cy="1461336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6800936-5BAE-FF8F-540D-053AC99CA0BC}"/>
              </a:ext>
            </a:extLst>
          </p:cNvPr>
          <p:cNvGrpSpPr/>
          <p:nvPr/>
        </p:nvGrpSpPr>
        <p:grpSpPr>
          <a:xfrm>
            <a:off x="2598177" y="3087006"/>
            <a:ext cx="1455271" cy="1455271"/>
            <a:chOff x="2186062" y="3825389"/>
            <a:chExt cx="1677486" cy="1677486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9B38CB4-4541-3502-0CA0-1D7ABAB5CB35}"/>
                </a:ext>
              </a:extLst>
            </p:cNvPr>
            <p:cNvSpPr/>
            <p:nvPr/>
          </p:nvSpPr>
          <p:spPr>
            <a:xfrm>
              <a:off x="2496532" y="4145410"/>
              <a:ext cx="1058400" cy="1058400"/>
            </a:xfrm>
            <a:prstGeom prst="ellipse">
              <a:avLst/>
            </a:prstGeom>
            <a:solidFill>
              <a:srgbClr val="050F37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0784236C-1760-02FB-5FD8-CC04DA5AF56B}"/>
                </a:ext>
              </a:extLst>
            </p:cNvPr>
            <p:cNvGrpSpPr/>
            <p:nvPr/>
          </p:nvGrpSpPr>
          <p:grpSpPr>
            <a:xfrm>
              <a:off x="2186062" y="3825389"/>
              <a:ext cx="1677486" cy="1677486"/>
              <a:chOff x="3334273" y="3106141"/>
              <a:chExt cx="1284731" cy="1284731"/>
            </a:xfrm>
          </p:grpSpPr>
          <p:sp>
            <p:nvSpPr>
              <p:cNvPr id="24" name="Arc 221">
                <a:extLst>
                  <a:ext uri="{FF2B5EF4-FFF2-40B4-BE49-F238E27FC236}">
                    <a16:creationId xmlns:a16="http://schemas.microsoft.com/office/drawing/2014/main" id="{36492D2F-64C2-7BD7-8049-9703373F380E}"/>
                  </a:ext>
                </a:extLst>
              </p:cNvPr>
              <p:cNvSpPr/>
              <p:nvPr/>
            </p:nvSpPr>
            <p:spPr>
              <a:xfrm>
                <a:off x="3483234" y="3263129"/>
                <a:ext cx="986806" cy="986805"/>
              </a:xfrm>
              <a:prstGeom prst="arc">
                <a:avLst>
                  <a:gd name="adj1" fmla="val 16200000"/>
                  <a:gd name="adj2" fmla="val 9386143"/>
                </a:avLst>
              </a:prstGeom>
              <a:noFill/>
              <a:ln w="88900" cap="rnd" cmpd="sng" algn="ctr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5" name="Arc 34">
                <a:extLst>
                  <a:ext uri="{FF2B5EF4-FFF2-40B4-BE49-F238E27FC236}">
                    <a16:creationId xmlns:a16="http://schemas.microsoft.com/office/drawing/2014/main" id="{AA2D2125-8136-4863-B5F1-ADCE95285BD8}"/>
                  </a:ext>
                </a:extLst>
              </p:cNvPr>
              <p:cNvSpPr/>
              <p:nvPr/>
            </p:nvSpPr>
            <p:spPr>
              <a:xfrm rot="9339979">
                <a:off x="3334273" y="3106141"/>
                <a:ext cx="1284731" cy="1284731"/>
              </a:xfrm>
              <a:prstGeom prst="arc">
                <a:avLst>
                  <a:gd name="adj1" fmla="val 8716972"/>
                  <a:gd name="adj2" fmla="val 5515229"/>
                </a:avLst>
              </a:prstGeom>
              <a:noFill/>
              <a:ln w="19050" cap="flat" cmpd="sng" algn="ctr">
                <a:solidFill>
                  <a:srgbClr val="CD3C3C"/>
                </a:solidFill>
                <a:prstDash val="solid"/>
                <a:miter lim="800000"/>
                <a:tailEnd type="oval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550762-B9AC-2CB8-C730-9399C9A9859D}"/>
              </a:ext>
            </a:extLst>
          </p:cNvPr>
          <p:cNvSpPr/>
          <p:nvPr/>
        </p:nvSpPr>
        <p:spPr>
          <a:xfrm>
            <a:off x="909717" y="-21601"/>
            <a:ext cx="11282284" cy="95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9CC48980-B578-F82A-4BC0-B453361CB0B7}"/>
              </a:ext>
            </a:extLst>
          </p:cNvPr>
          <p:cNvSpPr txBox="1">
            <a:spLocks/>
          </p:cNvSpPr>
          <p:nvPr/>
        </p:nvSpPr>
        <p:spPr>
          <a:xfrm>
            <a:off x="1753691" y="67087"/>
            <a:ext cx="11544866" cy="83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0" lvl="0" indent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kern="0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СРОКИ И ЭТАПЫ</a:t>
            </a:r>
            <a:b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КНТП «ЧИСТЫЙ УГОЛЬ – ЗЕЛЁНЫЙ КУЗБАСС»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597A85E4-5D2E-0F40-C775-49E6CE4177E9}"/>
              </a:ext>
            </a:extLst>
          </p:cNvPr>
          <p:cNvSpPr/>
          <p:nvPr/>
        </p:nvSpPr>
        <p:spPr>
          <a:xfrm>
            <a:off x="-15373" y="-22925"/>
            <a:ext cx="1652704" cy="1668693"/>
          </a:xfrm>
          <a:custGeom>
            <a:avLst/>
            <a:gdLst>
              <a:gd name="connsiteX0" fmla="*/ 13252 w 1630017"/>
              <a:gd name="connsiteY0" fmla="*/ 1590261 h 1590261"/>
              <a:gd name="connsiteX1" fmla="*/ 450574 w 1630017"/>
              <a:gd name="connsiteY1" fmla="*/ 914400 h 1590261"/>
              <a:gd name="connsiteX2" fmla="*/ 1126435 w 1630017"/>
              <a:gd name="connsiteY2" fmla="*/ 940905 h 1590261"/>
              <a:gd name="connsiteX3" fmla="*/ 1630017 w 1630017"/>
              <a:gd name="connsiteY3" fmla="*/ 0 h 1590261"/>
              <a:gd name="connsiteX4" fmla="*/ 0 w 1630017"/>
              <a:gd name="connsiteY4" fmla="*/ 0 h 1590261"/>
              <a:gd name="connsiteX5" fmla="*/ 13252 w 1630017"/>
              <a:gd name="connsiteY5" fmla="*/ 1590261 h 1590261"/>
              <a:gd name="connsiteX0" fmla="*/ 28161 w 1630017"/>
              <a:gd name="connsiteY0" fmla="*/ 1647411 h 1647411"/>
              <a:gd name="connsiteX1" fmla="*/ 450574 w 1630017"/>
              <a:gd name="connsiteY1" fmla="*/ 914400 h 1647411"/>
              <a:gd name="connsiteX2" fmla="*/ 1126435 w 1630017"/>
              <a:gd name="connsiteY2" fmla="*/ 940905 h 1647411"/>
              <a:gd name="connsiteX3" fmla="*/ 1630017 w 1630017"/>
              <a:gd name="connsiteY3" fmla="*/ 0 h 1647411"/>
              <a:gd name="connsiteX4" fmla="*/ 0 w 1630017"/>
              <a:gd name="connsiteY4" fmla="*/ 0 h 1647411"/>
              <a:gd name="connsiteX5" fmla="*/ 28161 w 1630017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1595 w 1601856"/>
              <a:gd name="connsiteY4" fmla="*/ 17394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14910 h 1647411"/>
              <a:gd name="connsiteX5" fmla="*/ 0 w 1601856"/>
              <a:gd name="connsiteY5" fmla="*/ 1647411 h 1647411"/>
              <a:gd name="connsiteX0" fmla="*/ 0 w 1601856"/>
              <a:gd name="connsiteY0" fmla="*/ 1647411 h 1647411"/>
              <a:gd name="connsiteX1" fmla="*/ 422413 w 1601856"/>
              <a:gd name="connsiteY1" fmla="*/ 914400 h 1647411"/>
              <a:gd name="connsiteX2" fmla="*/ 1098274 w 1601856"/>
              <a:gd name="connsiteY2" fmla="*/ 940905 h 1647411"/>
              <a:gd name="connsiteX3" fmla="*/ 1601856 w 1601856"/>
              <a:gd name="connsiteY3" fmla="*/ 0 h 1647411"/>
              <a:gd name="connsiteX4" fmla="*/ 1656 w 1601856"/>
              <a:gd name="connsiteY4" fmla="*/ 9940 h 1647411"/>
              <a:gd name="connsiteX5" fmla="*/ 0 w 1601856"/>
              <a:gd name="connsiteY5" fmla="*/ 1647411 h 1647411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98274 w 1626704"/>
              <a:gd name="connsiteY2" fmla="*/ 935936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43609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22413 w 1626704"/>
              <a:gd name="connsiteY1" fmla="*/ 909431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0 w 1626704"/>
              <a:gd name="connsiteY0" fmla="*/ 1642442 h 1642442"/>
              <a:gd name="connsiteX1" fmla="*/ 414958 w 1626704"/>
              <a:gd name="connsiteY1" fmla="*/ 946702 h 1642442"/>
              <a:gd name="connsiteX2" fmla="*/ 1058517 w 1626704"/>
              <a:gd name="connsiteY2" fmla="*/ 943391 h 1642442"/>
              <a:gd name="connsiteX3" fmla="*/ 1626704 w 1626704"/>
              <a:gd name="connsiteY3" fmla="*/ 0 h 1642442"/>
              <a:gd name="connsiteX4" fmla="*/ 1656 w 1626704"/>
              <a:gd name="connsiteY4" fmla="*/ 4971 h 1642442"/>
              <a:gd name="connsiteX5" fmla="*/ 0 w 1626704"/>
              <a:gd name="connsiteY5" fmla="*/ 1642442 h 1642442"/>
              <a:gd name="connsiteX0" fmla="*/ 3015 w 1629719"/>
              <a:gd name="connsiteY0" fmla="*/ 1642806 h 1642806"/>
              <a:gd name="connsiteX1" fmla="*/ 417973 w 1629719"/>
              <a:gd name="connsiteY1" fmla="*/ 947066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3755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  <a:gd name="connsiteX0" fmla="*/ 3015 w 1629719"/>
              <a:gd name="connsiteY0" fmla="*/ 1642806 h 1642806"/>
              <a:gd name="connsiteX1" fmla="*/ 422644 w 1629719"/>
              <a:gd name="connsiteY1" fmla="*/ 945287 h 1642806"/>
              <a:gd name="connsiteX2" fmla="*/ 1061532 w 1629719"/>
              <a:gd name="connsiteY2" fmla="*/ 945533 h 1642806"/>
              <a:gd name="connsiteX3" fmla="*/ 1629719 w 1629719"/>
              <a:gd name="connsiteY3" fmla="*/ 364 h 1642806"/>
              <a:gd name="connsiteX4" fmla="*/ 0 w 1629719"/>
              <a:gd name="connsiteY4" fmla="*/ 0 h 1642806"/>
              <a:gd name="connsiteX5" fmla="*/ 3015 w 1629719"/>
              <a:gd name="connsiteY5" fmla="*/ 1642806 h 164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9719" h="1642806">
                <a:moveTo>
                  <a:pt x="3015" y="1642806"/>
                </a:moveTo>
                <a:lnTo>
                  <a:pt x="422644" y="945287"/>
                </a:lnTo>
                <a:lnTo>
                  <a:pt x="1061532" y="945533"/>
                </a:lnTo>
                <a:lnTo>
                  <a:pt x="1629719" y="364"/>
                </a:lnTo>
                <a:lnTo>
                  <a:pt x="0" y="0"/>
                </a:lnTo>
                <a:lnTo>
                  <a:pt x="3015" y="1642806"/>
                </a:lnTo>
                <a:close/>
              </a:path>
            </a:pathLst>
          </a:custGeom>
          <a:solidFill>
            <a:srgbClr val="C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8294C96-2249-49E9-90D7-A6DF4477BD88}"/>
              </a:ext>
            </a:extLst>
          </p:cNvPr>
          <p:cNvSpPr/>
          <p:nvPr/>
        </p:nvSpPr>
        <p:spPr>
          <a:xfrm>
            <a:off x="913765" y="3422547"/>
            <a:ext cx="784190" cy="784190"/>
          </a:xfrm>
          <a:prstGeom prst="ellipse">
            <a:avLst/>
          </a:prstGeom>
          <a:solidFill>
            <a:srgbClr val="CD3C3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0E5445-0BCA-03D9-0316-BCCF839FDCB7}"/>
              </a:ext>
            </a:extLst>
          </p:cNvPr>
          <p:cNvSpPr txBox="1"/>
          <p:nvPr/>
        </p:nvSpPr>
        <p:spPr>
          <a:xfrm>
            <a:off x="2744467" y="3799362"/>
            <a:ext cx="116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71D7B6-2716-66D8-1668-FD348462AA1C}"/>
              </a:ext>
            </a:extLst>
          </p:cNvPr>
          <p:cNvSpPr txBox="1"/>
          <p:nvPr/>
        </p:nvSpPr>
        <p:spPr>
          <a:xfrm>
            <a:off x="2985572" y="3415172"/>
            <a:ext cx="66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endParaRPr kumimoji="0" lang="ru-RU" sz="28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1C67738-CAB9-C4B6-ABDE-A4C28954BF28}"/>
              </a:ext>
            </a:extLst>
          </p:cNvPr>
          <p:cNvGrpSpPr/>
          <p:nvPr/>
        </p:nvGrpSpPr>
        <p:grpSpPr>
          <a:xfrm>
            <a:off x="5368364" y="3096930"/>
            <a:ext cx="1455271" cy="1455271"/>
            <a:chOff x="3036327" y="3023228"/>
            <a:chExt cx="1455271" cy="1455271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59DDAAE4-5863-839D-128A-4F5DA75C3A15}"/>
                </a:ext>
              </a:extLst>
            </p:cNvPr>
            <p:cNvGrpSpPr/>
            <p:nvPr/>
          </p:nvGrpSpPr>
          <p:grpSpPr>
            <a:xfrm>
              <a:off x="3036327" y="3023228"/>
              <a:ext cx="1455271" cy="1455271"/>
              <a:chOff x="2186062" y="3825389"/>
              <a:chExt cx="1677486" cy="1677486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F0A92DA8-FF4F-0A17-A726-C2F01130CAB8}"/>
                  </a:ext>
                </a:extLst>
              </p:cNvPr>
              <p:cNvSpPr/>
              <p:nvPr/>
            </p:nvSpPr>
            <p:spPr>
              <a:xfrm>
                <a:off x="2496532" y="4145410"/>
                <a:ext cx="1058400" cy="1058400"/>
              </a:xfrm>
              <a:prstGeom prst="ellipse">
                <a:avLst/>
              </a:prstGeom>
              <a:solidFill>
                <a:srgbClr val="050F37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id="{D276E000-B7B7-E101-BAB3-CC9FFE2DC92C}"/>
                  </a:ext>
                </a:extLst>
              </p:cNvPr>
              <p:cNvGrpSpPr/>
              <p:nvPr/>
            </p:nvGrpSpPr>
            <p:grpSpPr>
              <a:xfrm>
                <a:off x="2186062" y="3825389"/>
                <a:ext cx="1677486" cy="1677486"/>
                <a:chOff x="3334273" y="3106141"/>
                <a:chExt cx="1284731" cy="1284731"/>
              </a:xfrm>
            </p:grpSpPr>
            <p:sp>
              <p:nvSpPr>
                <p:cNvPr id="34" name="Arc 221">
                  <a:extLst>
                    <a:ext uri="{FF2B5EF4-FFF2-40B4-BE49-F238E27FC236}">
                      <a16:creationId xmlns:a16="http://schemas.microsoft.com/office/drawing/2014/main" id="{23034294-76D9-4781-0133-9A40BF5B8A5D}"/>
                    </a:ext>
                  </a:extLst>
                </p:cNvPr>
                <p:cNvSpPr/>
                <p:nvPr/>
              </p:nvSpPr>
              <p:spPr>
                <a:xfrm rot="15143103">
                  <a:off x="3483234" y="3263129"/>
                  <a:ext cx="986806" cy="986805"/>
                </a:xfrm>
                <a:prstGeom prst="arc">
                  <a:avLst>
                    <a:gd name="adj1" fmla="val 16200000"/>
                    <a:gd name="adj2" fmla="val 9386143"/>
                  </a:avLst>
                </a:prstGeom>
                <a:noFill/>
                <a:ln w="88900" cap="rnd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4E9A76C5-D7AF-3F6F-0C1F-8A6B69A79C4B}"/>
                    </a:ext>
                  </a:extLst>
                </p:cNvPr>
                <p:cNvSpPr/>
                <p:nvPr/>
              </p:nvSpPr>
              <p:spPr>
                <a:xfrm rot="12838062">
                  <a:off x="3334273" y="3106141"/>
                  <a:ext cx="1284731" cy="1284731"/>
                </a:xfrm>
                <a:prstGeom prst="arc">
                  <a:avLst>
                    <a:gd name="adj1" fmla="val 8716972"/>
                    <a:gd name="adj2" fmla="val 5515229"/>
                  </a:avLst>
                </a:prstGeom>
                <a:noFill/>
                <a:ln w="19050" cap="flat" cmpd="sng" algn="ctr">
                  <a:solidFill>
                    <a:srgbClr val="CD3C3C"/>
                  </a:solidFill>
                  <a:prstDash val="solid"/>
                  <a:miter lim="800000"/>
                  <a:tailEnd type="oval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6E3A15D-3F46-53B7-E38A-095F4ADC4F58}"/>
                </a:ext>
              </a:extLst>
            </p:cNvPr>
            <p:cNvSpPr txBox="1"/>
            <p:nvPr/>
          </p:nvSpPr>
          <p:spPr>
            <a:xfrm>
              <a:off x="3182617" y="3735584"/>
              <a:ext cx="1162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ЭТАП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DF7244-D675-8C6C-ECA2-37CE41F0D3A0}"/>
                </a:ext>
              </a:extLst>
            </p:cNvPr>
            <p:cNvSpPr txBox="1"/>
            <p:nvPr/>
          </p:nvSpPr>
          <p:spPr>
            <a:xfrm>
              <a:off x="3423722" y="3351394"/>
              <a:ext cx="6645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II</a:t>
              </a:r>
              <a:endParaRPr kumimoji="0" lang="ru-RU" sz="2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A72946A-2621-D750-F544-0C8D0F16D400}"/>
              </a:ext>
            </a:extLst>
          </p:cNvPr>
          <p:cNvGrpSpPr/>
          <p:nvPr/>
        </p:nvGrpSpPr>
        <p:grpSpPr>
          <a:xfrm>
            <a:off x="8138552" y="3106034"/>
            <a:ext cx="1455271" cy="1455271"/>
            <a:chOff x="3036327" y="3023228"/>
            <a:chExt cx="1455271" cy="1455271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B1157BB8-F775-EBFC-80A0-EA89FF44CF12}"/>
                </a:ext>
              </a:extLst>
            </p:cNvPr>
            <p:cNvGrpSpPr/>
            <p:nvPr/>
          </p:nvGrpSpPr>
          <p:grpSpPr>
            <a:xfrm>
              <a:off x="3036327" y="3023228"/>
              <a:ext cx="1455271" cy="1455271"/>
              <a:chOff x="2186062" y="3825389"/>
              <a:chExt cx="1677486" cy="1677486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89BF73CF-A0AD-A3DB-D609-F7BF6045C0C3}"/>
                  </a:ext>
                </a:extLst>
              </p:cNvPr>
              <p:cNvSpPr/>
              <p:nvPr/>
            </p:nvSpPr>
            <p:spPr>
              <a:xfrm>
                <a:off x="2496532" y="4145410"/>
                <a:ext cx="1058400" cy="1058400"/>
              </a:xfrm>
              <a:prstGeom prst="ellipse">
                <a:avLst/>
              </a:prstGeom>
              <a:solidFill>
                <a:srgbClr val="050F37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D2B2CC8A-AA5A-D98A-42F8-B15AFB180ADB}"/>
                  </a:ext>
                </a:extLst>
              </p:cNvPr>
              <p:cNvGrpSpPr/>
              <p:nvPr/>
            </p:nvGrpSpPr>
            <p:grpSpPr>
              <a:xfrm>
                <a:off x="2186062" y="3825389"/>
                <a:ext cx="1677486" cy="1677486"/>
                <a:chOff x="3334273" y="3106141"/>
                <a:chExt cx="1284731" cy="1284731"/>
              </a:xfrm>
            </p:grpSpPr>
            <p:sp>
              <p:nvSpPr>
                <p:cNvPr id="45" name="Arc 221">
                  <a:extLst>
                    <a:ext uri="{FF2B5EF4-FFF2-40B4-BE49-F238E27FC236}">
                      <a16:creationId xmlns:a16="http://schemas.microsoft.com/office/drawing/2014/main" id="{927A2147-FDF1-4354-6662-7881C09A6B65}"/>
                    </a:ext>
                  </a:extLst>
                </p:cNvPr>
                <p:cNvSpPr/>
                <p:nvPr/>
              </p:nvSpPr>
              <p:spPr>
                <a:xfrm rot="5823345">
                  <a:off x="3483234" y="3263129"/>
                  <a:ext cx="986806" cy="986805"/>
                </a:xfrm>
                <a:prstGeom prst="arc">
                  <a:avLst>
                    <a:gd name="adj1" fmla="val 16200000"/>
                    <a:gd name="adj2" fmla="val 9386143"/>
                  </a:avLst>
                </a:prstGeom>
                <a:noFill/>
                <a:ln w="88900" cap="rnd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Arc 34">
                  <a:extLst>
                    <a:ext uri="{FF2B5EF4-FFF2-40B4-BE49-F238E27FC236}">
                      <a16:creationId xmlns:a16="http://schemas.microsoft.com/office/drawing/2014/main" id="{855C65D5-1698-C9C1-5D37-96615A10CDB8}"/>
                    </a:ext>
                  </a:extLst>
                </p:cNvPr>
                <p:cNvSpPr/>
                <p:nvPr/>
              </p:nvSpPr>
              <p:spPr>
                <a:xfrm rot="463761">
                  <a:off x="3334273" y="3106141"/>
                  <a:ext cx="1284731" cy="1284731"/>
                </a:xfrm>
                <a:prstGeom prst="arc">
                  <a:avLst>
                    <a:gd name="adj1" fmla="val 8716972"/>
                    <a:gd name="adj2" fmla="val 5515229"/>
                  </a:avLst>
                </a:prstGeom>
                <a:noFill/>
                <a:ln w="19050" cap="flat" cmpd="sng" algn="ctr">
                  <a:solidFill>
                    <a:srgbClr val="CD3C3C"/>
                  </a:solidFill>
                  <a:prstDash val="solid"/>
                  <a:miter lim="800000"/>
                  <a:tailEnd type="oval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A9489FE-44F0-DDF2-4412-68EF9E40BE17}"/>
                </a:ext>
              </a:extLst>
            </p:cNvPr>
            <p:cNvSpPr txBox="1"/>
            <p:nvPr/>
          </p:nvSpPr>
          <p:spPr>
            <a:xfrm>
              <a:off x="3182617" y="3735584"/>
              <a:ext cx="1162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ЭТАП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036D49A-DA82-C9B6-2EAE-5E2F720EF95F}"/>
                </a:ext>
              </a:extLst>
            </p:cNvPr>
            <p:cNvSpPr txBox="1"/>
            <p:nvPr/>
          </p:nvSpPr>
          <p:spPr>
            <a:xfrm>
              <a:off x="3423722" y="3351394"/>
              <a:ext cx="6645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III</a:t>
              </a:r>
              <a:endParaRPr kumimoji="0" lang="ru-RU" sz="2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A5590F6-CB1B-CB64-877F-3E56F18A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337" y="3606327"/>
            <a:ext cx="409071" cy="40907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639CE14-66FD-9C2E-6DF3-AE282EF36F96}"/>
              </a:ext>
            </a:extLst>
          </p:cNvPr>
          <p:cNvSpPr txBox="1"/>
          <p:nvPr/>
        </p:nvSpPr>
        <p:spPr>
          <a:xfrm>
            <a:off x="7083574" y="4756217"/>
            <a:ext cx="3606953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Коммерциализация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промышленное тиражирование технологий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созданных продуктов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завершения полного инновационного цикла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6AE1FD-C42C-4702-90E3-723D62AE7791}"/>
              </a:ext>
            </a:extLst>
          </p:cNvPr>
          <p:cNvSpPr txBox="1"/>
          <p:nvPr/>
        </p:nvSpPr>
        <p:spPr>
          <a:xfrm>
            <a:off x="2557717" y="2673803"/>
            <a:ext cx="155112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– 2024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48F8D1-5B2A-9403-D29B-89A28AF3684E}"/>
              </a:ext>
            </a:extLst>
          </p:cNvPr>
          <p:cNvSpPr txBox="1"/>
          <p:nvPr/>
        </p:nvSpPr>
        <p:spPr>
          <a:xfrm>
            <a:off x="2208139" y="4756217"/>
            <a:ext cx="2235342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defTabSz="6858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НИОКР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5D851E3-4A13-E49C-0710-79E42D78887E}"/>
              </a:ext>
            </a:extLst>
          </p:cNvPr>
          <p:cNvSpPr txBox="1"/>
          <p:nvPr/>
        </p:nvSpPr>
        <p:spPr>
          <a:xfrm>
            <a:off x="5029604" y="4756217"/>
            <a:ext cx="2030088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defTabSz="6858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Разработка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реализация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пилотном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режиме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технологий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продуктов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C314528B-6AE3-8683-9634-6657FC092478}"/>
              </a:ext>
            </a:extLst>
          </p:cNvPr>
          <p:cNvGrpSpPr/>
          <p:nvPr/>
        </p:nvGrpSpPr>
        <p:grpSpPr>
          <a:xfrm>
            <a:off x="10863738" y="5220898"/>
            <a:ext cx="1932165" cy="1949652"/>
            <a:chOff x="7892793" y="4360791"/>
            <a:chExt cx="3133366" cy="3161725"/>
          </a:xfrm>
        </p:grpSpPr>
        <p:sp>
          <p:nvSpPr>
            <p:cNvPr id="65" name="Freeform: Shape 7">
              <a:extLst>
                <a:ext uri="{FF2B5EF4-FFF2-40B4-BE49-F238E27FC236}">
                  <a16:creationId xmlns:a16="http://schemas.microsoft.com/office/drawing/2014/main" id="{0E8F5911-F4B8-E485-158A-FDBDCE8D8D63}"/>
                </a:ext>
              </a:extLst>
            </p:cNvPr>
            <p:cNvSpPr/>
            <p:nvPr/>
          </p:nvSpPr>
          <p:spPr>
            <a:xfrm>
              <a:off x="7931849" y="4360791"/>
              <a:ext cx="3094310" cy="1469826"/>
            </a:xfrm>
            <a:custGeom>
              <a:avLst/>
              <a:gdLst>
                <a:gd name="connsiteX0" fmla="*/ 518138 w 551073"/>
                <a:gd name="connsiteY0" fmla="*/ 261766 h 261765"/>
                <a:gd name="connsiteX1" fmla="*/ 487305 w 551073"/>
                <a:gd name="connsiteY1" fmla="*/ 240449 h 261765"/>
                <a:gd name="connsiteX2" fmla="*/ 234807 w 551073"/>
                <a:gd name="connsiteY2" fmla="*/ 65884 h 261765"/>
                <a:gd name="connsiteX3" fmla="*/ 54918 w 551073"/>
                <a:gd name="connsiteY3" fmla="*/ 134607 h 261765"/>
                <a:gd name="connsiteX4" fmla="*/ 8398 w 551073"/>
                <a:gd name="connsiteY4" fmla="*/ 132036 h 261765"/>
                <a:gd name="connsiteX5" fmla="*/ 10970 w 551073"/>
                <a:gd name="connsiteY5" fmla="*/ 85515 h 261765"/>
                <a:gd name="connsiteX6" fmla="*/ 234807 w 551073"/>
                <a:gd name="connsiteY6" fmla="*/ 0 h 261765"/>
                <a:gd name="connsiteX7" fmla="*/ 548942 w 551073"/>
                <a:gd name="connsiteY7" fmla="*/ 217189 h 261765"/>
                <a:gd name="connsiteX8" fmla="*/ 529749 w 551073"/>
                <a:gd name="connsiteY8" fmla="*/ 259632 h 261765"/>
                <a:gd name="connsiteX9" fmla="*/ 518138 w 551073"/>
                <a:gd name="connsiteY9" fmla="*/ 261766 h 26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1073" h="261765">
                  <a:moveTo>
                    <a:pt x="518138" y="261766"/>
                  </a:moveTo>
                  <a:cubicBezTo>
                    <a:pt x="504822" y="261766"/>
                    <a:pt x="492277" y="253641"/>
                    <a:pt x="487305" y="240449"/>
                  </a:cubicBezTo>
                  <a:cubicBezTo>
                    <a:pt x="447910" y="136036"/>
                    <a:pt x="346431" y="65884"/>
                    <a:pt x="234807" y="65884"/>
                  </a:cubicBezTo>
                  <a:cubicBezTo>
                    <a:pt x="168304" y="65884"/>
                    <a:pt x="104419" y="90297"/>
                    <a:pt x="54918" y="134607"/>
                  </a:cubicBezTo>
                  <a:cubicBezTo>
                    <a:pt x="41354" y="146742"/>
                    <a:pt x="20542" y="145590"/>
                    <a:pt x="8398" y="132036"/>
                  </a:cubicBezTo>
                  <a:cubicBezTo>
                    <a:pt x="-3737" y="118481"/>
                    <a:pt x="-2584" y="97660"/>
                    <a:pt x="10970" y="85515"/>
                  </a:cubicBezTo>
                  <a:cubicBezTo>
                    <a:pt x="72568" y="30366"/>
                    <a:pt x="152064" y="0"/>
                    <a:pt x="234807" y="0"/>
                  </a:cubicBezTo>
                  <a:cubicBezTo>
                    <a:pt x="373682" y="0"/>
                    <a:pt x="499926" y="87278"/>
                    <a:pt x="548942" y="217189"/>
                  </a:cubicBezTo>
                  <a:cubicBezTo>
                    <a:pt x="555371" y="234210"/>
                    <a:pt x="546760" y="253213"/>
                    <a:pt x="529749" y="259632"/>
                  </a:cubicBezTo>
                  <a:cubicBezTo>
                    <a:pt x="525920" y="261080"/>
                    <a:pt x="521986" y="261766"/>
                    <a:pt x="518138" y="261766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23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: Shape 8">
              <a:extLst>
                <a:ext uri="{FF2B5EF4-FFF2-40B4-BE49-F238E27FC236}">
                  <a16:creationId xmlns:a16="http://schemas.microsoft.com/office/drawing/2014/main" id="{51A2C154-26CA-3A53-EBCF-A6C021DC89D4}"/>
                </a:ext>
              </a:extLst>
            </p:cNvPr>
            <p:cNvSpPr/>
            <p:nvPr/>
          </p:nvSpPr>
          <p:spPr>
            <a:xfrm>
              <a:off x="7892793" y="4888086"/>
              <a:ext cx="1552358" cy="2634430"/>
            </a:xfrm>
            <a:custGeom>
              <a:avLst/>
              <a:gdLst>
                <a:gd name="connsiteX0" fmla="*/ 165821 w 276463"/>
                <a:gd name="connsiteY0" fmla="*/ 469173 h 469172"/>
                <a:gd name="connsiteX1" fmla="*/ 153095 w 276463"/>
                <a:gd name="connsiteY1" fmla="*/ 466744 h 469172"/>
                <a:gd name="connsiteX2" fmla="*/ 0 w 276463"/>
                <a:gd name="connsiteY2" fmla="*/ 241764 h 469172"/>
                <a:gd name="connsiteX3" fmla="*/ 241764 w 276463"/>
                <a:gd name="connsiteY3" fmla="*/ 0 h 469172"/>
                <a:gd name="connsiteX4" fmla="*/ 276463 w 276463"/>
                <a:gd name="connsiteY4" fmla="*/ 34709 h 469172"/>
                <a:gd name="connsiteX5" fmla="*/ 241764 w 276463"/>
                <a:gd name="connsiteY5" fmla="*/ 69418 h 469172"/>
                <a:gd name="connsiteX6" fmla="*/ 69409 w 276463"/>
                <a:gd name="connsiteY6" fmla="*/ 241764 h 469172"/>
                <a:gd name="connsiteX7" fmla="*/ 178565 w 276463"/>
                <a:gd name="connsiteY7" fmla="*/ 402174 h 469172"/>
                <a:gd name="connsiteX8" fmla="*/ 198129 w 276463"/>
                <a:gd name="connsiteY8" fmla="*/ 447189 h 469172"/>
                <a:gd name="connsiteX9" fmla="*/ 165821 w 276463"/>
                <a:gd name="connsiteY9" fmla="*/ 469173 h 46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463" h="469172">
                  <a:moveTo>
                    <a:pt x="165821" y="469173"/>
                  </a:moveTo>
                  <a:cubicBezTo>
                    <a:pt x="161582" y="469173"/>
                    <a:pt x="157277" y="468382"/>
                    <a:pt x="153095" y="466744"/>
                  </a:cubicBezTo>
                  <a:cubicBezTo>
                    <a:pt x="60084" y="430054"/>
                    <a:pt x="0" y="341757"/>
                    <a:pt x="0" y="241764"/>
                  </a:cubicBezTo>
                  <a:cubicBezTo>
                    <a:pt x="0" y="108452"/>
                    <a:pt x="108452" y="0"/>
                    <a:pt x="241764" y="0"/>
                  </a:cubicBezTo>
                  <a:cubicBezTo>
                    <a:pt x="260928" y="0"/>
                    <a:pt x="276463" y="15545"/>
                    <a:pt x="276463" y="34709"/>
                  </a:cubicBezTo>
                  <a:cubicBezTo>
                    <a:pt x="276463" y="53883"/>
                    <a:pt x="260928" y="69418"/>
                    <a:pt x="241764" y="69418"/>
                  </a:cubicBezTo>
                  <a:cubicBezTo>
                    <a:pt x="146723" y="69418"/>
                    <a:pt x="69409" y="146733"/>
                    <a:pt x="69409" y="241764"/>
                  </a:cubicBezTo>
                  <a:cubicBezTo>
                    <a:pt x="69409" y="313049"/>
                    <a:pt x="112262" y="376018"/>
                    <a:pt x="178565" y="402174"/>
                  </a:cubicBezTo>
                  <a:cubicBezTo>
                    <a:pt x="196387" y="409194"/>
                    <a:pt x="205149" y="429359"/>
                    <a:pt x="198129" y="447189"/>
                  </a:cubicBezTo>
                  <a:cubicBezTo>
                    <a:pt x="192739" y="460839"/>
                    <a:pt x="179661" y="469173"/>
                    <a:pt x="165821" y="469173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: Shape 10">
              <a:extLst>
                <a:ext uri="{FF2B5EF4-FFF2-40B4-BE49-F238E27FC236}">
                  <a16:creationId xmlns:a16="http://schemas.microsoft.com/office/drawing/2014/main" id="{BB3CF99D-3B19-8A9A-E338-55224AB8E9AF}"/>
                </a:ext>
              </a:extLst>
            </p:cNvPr>
            <p:cNvSpPr/>
            <p:nvPr/>
          </p:nvSpPr>
          <p:spPr>
            <a:xfrm>
              <a:off x="9598849" y="5071918"/>
              <a:ext cx="1008869" cy="1833926"/>
            </a:xfrm>
            <a:custGeom>
              <a:avLst/>
              <a:gdLst>
                <a:gd name="connsiteX0" fmla="*/ 131324 w 179672"/>
                <a:gd name="connsiteY0" fmla="*/ 326608 h 326608"/>
                <a:gd name="connsiteX1" fmla="*/ 118903 w 179672"/>
                <a:gd name="connsiteY1" fmla="*/ 324303 h 326608"/>
                <a:gd name="connsiteX2" fmla="*/ 98910 w 179672"/>
                <a:gd name="connsiteY2" fmla="*/ 279479 h 326608"/>
                <a:gd name="connsiteX3" fmla="*/ 110254 w 179672"/>
                <a:gd name="connsiteY3" fmla="*/ 217795 h 326608"/>
                <a:gd name="connsiteX4" fmla="*/ 18453 w 179672"/>
                <a:gd name="connsiteY4" fmla="*/ 65376 h 326608"/>
                <a:gd name="connsiteX5" fmla="*/ 4051 w 179672"/>
                <a:gd name="connsiteY5" fmla="*/ 18465 h 326608"/>
                <a:gd name="connsiteX6" fmla="*/ 50961 w 179672"/>
                <a:gd name="connsiteY6" fmla="*/ 4044 h 326608"/>
                <a:gd name="connsiteX7" fmla="*/ 179673 w 179672"/>
                <a:gd name="connsiteY7" fmla="*/ 217795 h 326608"/>
                <a:gd name="connsiteX8" fmla="*/ 163728 w 179672"/>
                <a:gd name="connsiteY8" fmla="*/ 304310 h 326608"/>
                <a:gd name="connsiteX9" fmla="*/ 131324 w 179672"/>
                <a:gd name="connsiteY9" fmla="*/ 326608 h 32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672" h="326608">
                  <a:moveTo>
                    <a:pt x="131324" y="326608"/>
                  </a:moveTo>
                  <a:cubicBezTo>
                    <a:pt x="127190" y="326608"/>
                    <a:pt x="122999" y="325865"/>
                    <a:pt x="118903" y="324303"/>
                  </a:cubicBezTo>
                  <a:cubicBezTo>
                    <a:pt x="101006" y="317445"/>
                    <a:pt x="92062" y="297376"/>
                    <a:pt x="98910" y="279479"/>
                  </a:cubicBezTo>
                  <a:cubicBezTo>
                    <a:pt x="106454" y="259828"/>
                    <a:pt x="110254" y="239083"/>
                    <a:pt x="110254" y="217795"/>
                  </a:cubicBezTo>
                  <a:cubicBezTo>
                    <a:pt x="110254" y="153787"/>
                    <a:pt x="75088" y="95379"/>
                    <a:pt x="18453" y="65376"/>
                  </a:cubicBezTo>
                  <a:cubicBezTo>
                    <a:pt x="1527" y="56403"/>
                    <a:pt x="-4931" y="35400"/>
                    <a:pt x="4051" y="18465"/>
                  </a:cubicBezTo>
                  <a:cubicBezTo>
                    <a:pt x="13023" y="1530"/>
                    <a:pt x="34026" y="-4928"/>
                    <a:pt x="50961" y="4044"/>
                  </a:cubicBezTo>
                  <a:cubicBezTo>
                    <a:pt x="130362" y="46116"/>
                    <a:pt x="179673" y="128022"/>
                    <a:pt x="179673" y="217795"/>
                  </a:cubicBezTo>
                  <a:cubicBezTo>
                    <a:pt x="179673" y="247598"/>
                    <a:pt x="174310" y="276707"/>
                    <a:pt x="163728" y="304310"/>
                  </a:cubicBezTo>
                  <a:cubicBezTo>
                    <a:pt x="158442" y="318121"/>
                    <a:pt x="145278" y="326608"/>
                    <a:pt x="131324" y="326608"/>
                  </a:cubicBezTo>
                  <a:close/>
                </a:path>
              </a:pathLst>
            </a:custGeom>
            <a:solidFill>
              <a:schemeClr val="bg1">
                <a:alpha val="41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ED57ED3-F093-B71E-2413-6766520F2FF5}"/>
              </a:ext>
            </a:extLst>
          </p:cNvPr>
          <p:cNvSpPr/>
          <p:nvPr/>
        </p:nvSpPr>
        <p:spPr>
          <a:xfrm>
            <a:off x="5630687" y="2684472"/>
            <a:ext cx="920406" cy="28710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158BD03-7ED6-DDB1-1EC8-24C283A3BCB9}"/>
              </a:ext>
            </a:extLst>
          </p:cNvPr>
          <p:cNvSpPr txBox="1"/>
          <p:nvPr/>
        </p:nvSpPr>
        <p:spPr>
          <a:xfrm>
            <a:off x="5696523" y="2669941"/>
            <a:ext cx="80366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3372522F-7654-189E-2784-F634B6290F6D}"/>
              </a:ext>
            </a:extLst>
          </p:cNvPr>
          <p:cNvSpPr/>
          <p:nvPr/>
        </p:nvSpPr>
        <p:spPr>
          <a:xfrm>
            <a:off x="8405683" y="2682528"/>
            <a:ext cx="920406" cy="28710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39836DA-6AAF-D9D5-1E16-0144407A1254}"/>
              </a:ext>
            </a:extLst>
          </p:cNvPr>
          <p:cNvSpPr txBox="1"/>
          <p:nvPr/>
        </p:nvSpPr>
        <p:spPr>
          <a:xfrm>
            <a:off x="8471519" y="2667997"/>
            <a:ext cx="80366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2026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D62647C-3BD0-9E8D-F31A-5F3B3735F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477" y="152747"/>
            <a:ext cx="563578" cy="563576"/>
          </a:xfrm>
          <a:prstGeom prst="rect">
            <a:avLst/>
          </a:prstGeom>
        </p:spPr>
      </p:pic>
      <p:sp>
        <p:nvSpPr>
          <p:cNvPr id="49" name="Овал 48">
            <a:extLst>
              <a:ext uri="{FF2B5EF4-FFF2-40B4-BE49-F238E27FC236}">
                <a16:creationId xmlns:a16="http://schemas.microsoft.com/office/drawing/2014/main" id="{6839AE1B-E993-6801-3B19-CC67E93C5C2A}"/>
              </a:ext>
            </a:extLst>
          </p:cNvPr>
          <p:cNvSpPr/>
          <p:nvPr/>
        </p:nvSpPr>
        <p:spPr>
          <a:xfrm>
            <a:off x="924117" y="1284994"/>
            <a:ext cx="784190" cy="78419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C5FA84D7-5EB2-F03D-6174-44C3B0EB983A}"/>
              </a:ext>
            </a:extLst>
          </p:cNvPr>
          <p:cNvCxnSpPr>
            <a:cxnSpLocks/>
          </p:cNvCxnSpPr>
          <p:nvPr/>
        </p:nvCxnSpPr>
        <p:spPr>
          <a:xfrm>
            <a:off x="924117" y="2266968"/>
            <a:ext cx="10353483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DB81EE-844B-B038-CE20-9BE36B6864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1187" y="1463508"/>
            <a:ext cx="436667" cy="436665"/>
          </a:xfrm>
          <a:prstGeom prst="rect">
            <a:avLst/>
          </a:prstGeom>
        </p:spPr>
      </p:pic>
      <p:grpSp>
        <p:nvGrpSpPr>
          <p:cNvPr id="70" name="Group 13">
            <a:extLst>
              <a:ext uri="{FF2B5EF4-FFF2-40B4-BE49-F238E27FC236}">
                <a16:creationId xmlns:a16="http://schemas.microsoft.com/office/drawing/2014/main" id="{E96F3893-6268-CF41-1893-B6D4CE2B7352}"/>
              </a:ext>
            </a:extLst>
          </p:cNvPr>
          <p:cNvGrpSpPr/>
          <p:nvPr/>
        </p:nvGrpSpPr>
        <p:grpSpPr>
          <a:xfrm>
            <a:off x="-2550647" y="4482431"/>
            <a:ext cx="5648103" cy="4555647"/>
            <a:chOff x="5730224" y="2906065"/>
            <a:chExt cx="858505" cy="692453"/>
          </a:xfrm>
          <a:solidFill>
            <a:srgbClr val="FFFFFF">
              <a:lumMod val="95000"/>
              <a:alpha val="10000"/>
            </a:srgbClr>
          </a:solidFill>
        </p:grpSpPr>
        <p:sp>
          <p:nvSpPr>
            <p:cNvPr id="71" name="Freeform: Shape 14">
              <a:extLst>
                <a:ext uri="{FF2B5EF4-FFF2-40B4-BE49-F238E27FC236}">
                  <a16:creationId xmlns:a16="http://schemas.microsoft.com/office/drawing/2014/main" id="{1B3EA20B-4F97-0A25-A2E8-4805C9E050EB}"/>
                </a:ext>
              </a:extLst>
            </p:cNvPr>
            <p:cNvSpPr/>
            <p:nvPr/>
          </p:nvSpPr>
          <p:spPr>
            <a:xfrm>
              <a:off x="5730224" y="2906065"/>
              <a:ext cx="858505" cy="407798"/>
            </a:xfrm>
            <a:custGeom>
              <a:avLst/>
              <a:gdLst>
                <a:gd name="connsiteX0" fmla="*/ 518138 w 551073"/>
                <a:gd name="connsiteY0" fmla="*/ 261766 h 261765"/>
                <a:gd name="connsiteX1" fmla="*/ 487305 w 551073"/>
                <a:gd name="connsiteY1" fmla="*/ 240449 h 261765"/>
                <a:gd name="connsiteX2" fmla="*/ 234807 w 551073"/>
                <a:gd name="connsiteY2" fmla="*/ 65884 h 261765"/>
                <a:gd name="connsiteX3" fmla="*/ 54918 w 551073"/>
                <a:gd name="connsiteY3" fmla="*/ 134607 h 261765"/>
                <a:gd name="connsiteX4" fmla="*/ 8398 w 551073"/>
                <a:gd name="connsiteY4" fmla="*/ 132036 h 261765"/>
                <a:gd name="connsiteX5" fmla="*/ 10970 w 551073"/>
                <a:gd name="connsiteY5" fmla="*/ 85515 h 261765"/>
                <a:gd name="connsiteX6" fmla="*/ 234807 w 551073"/>
                <a:gd name="connsiteY6" fmla="*/ 0 h 261765"/>
                <a:gd name="connsiteX7" fmla="*/ 548942 w 551073"/>
                <a:gd name="connsiteY7" fmla="*/ 217189 h 261765"/>
                <a:gd name="connsiteX8" fmla="*/ 529749 w 551073"/>
                <a:gd name="connsiteY8" fmla="*/ 259632 h 261765"/>
                <a:gd name="connsiteX9" fmla="*/ 518138 w 551073"/>
                <a:gd name="connsiteY9" fmla="*/ 261766 h 26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1073" h="261765">
                  <a:moveTo>
                    <a:pt x="518138" y="261766"/>
                  </a:moveTo>
                  <a:cubicBezTo>
                    <a:pt x="504822" y="261766"/>
                    <a:pt x="492277" y="253641"/>
                    <a:pt x="487305" y="240449"/>
                  </a:cubicBezTo>
                  <a:cubicBezTo>
                    <a:pt x="447910" y="136036"/>
                    <a:pt x="346431" y="65884"/>
                    <a:pt x="234807" y="65884"/>
                  </a:cubicBezTo>
                  <a:cubicBezTo>
                    <a:pt x="168304" y="65884"/>
                    <a:pt x="104419" y="90297"/>
                    <a:pt x="54918" y="134607"/>
                  </a:cubicBezTo>
                  <a:cubicBezTo>
                    <a:pt x="41354" y="146742"/>
                    <a:pt x="20542" y="145590"/>
                    <a:pt x="8398" y="132036"/>
                  </a:cubicBezTo>
                  <a:cubicBezTo>
                    <a:pt x="-3737" y="118481"/>
                    <a:pt x="-2584" y="97660"/>
                    <a:pt x="10970" y="85515"/>
                  </a:cubicBezTo>
                  <a:cubicBezTo>
                    <a:pt x="72568" y="30366"/>
                    <a:pt x="152064" y="0"/>
                    <a:pt x="234807" y="0"/>
                  </a:cubicBezTo>
                  <a:cubicBezTo>
                    <a:pt x="373682" y="0"/>
                    <a:pt x="499926" y="87278"/>
                    <a:pt x="548942" y="217189"/>
                  </a:cubicBezTo>
                  <a:cubicBezTo>
                    <a:pt x="555371" y="234210"/>
                    <a:pt x="546760" y="253213"/>
                    <a:pt x="529749" y="259632"/>
                  </a:cubicBezTo>
                  <a:cubicBezTo>
                    <a:pt x="525920" y="261080"/>
                    <a:pt x="521986" y="261766"/>
                    <a:pt x="518138" y="261766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alpha val="37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: Shape 15">
              <a:extLst>
                <a:ext uri="{FF2B5EF4-FFF2-40B4-BE49-F238E27FC236}">
                  <a16:creationId xmlns:a16="http://schemas.microsoft.com/office/drawing/2014/main" id="{CBE836B8-7E7F-2827-96C8-70EEA68BE472}"/>
                </a:ext>
              </a:extLst>
            </p:cNvPr>
            <p:cNvSpPr/>
            <p:nvPr/>
          </p:nvSpPr>
          <p:spPr>
            <a:xfrm>
              <a:off x="6192727" y="3089702"/>
              <a:ext cx="279907" cy="508816"/>
            </a:xfrm>
            <a:custGeom>
              <a:avLst/>
              <a:gdLst>
                <a:gd name="connsiteX0" fmla="*/ 131324 w 179672"/>
                <a:gd name="connsiteY0" fmla="*/ 326608 h 326608"/>
                <a:gd name="connsiteX1" fmla="*/ 118903 w 179672"/>
                <a:gd name="connsiteY1" fmla="*/ 324303 h 326608"/>
                <a:gd name="connsiteX2" fmla="*/ 98910 w 179672"/>
                <a:gd name="connsiteY2" fmla="*/ 279479 h 326608"/>
                <a:gd name="connsiteX3" fmla="*/ 110254 w 179672"/>
                <a:gd name="connsiteY3" fmla="*/ 217795 h 326608"/>
                <a:gd name="connsiteX4" fmla="*/ 18453 w 179672"/>
                <a:gd name="connsiteY4" fmla="*/ 65376 h 326608"/>
                <a:gd name="connsiteX5" fmla="*/ 4051 w 179672"/>
                <a:gd name="connsiteY5" fmla="*/ 18465 h 326608"/>
                <a:gd name="connsiteX6" fmla="*/ 50961 w 179672"/>
                <a:gd name="connsiteY6" fmla="*/ 4044 h 326608"/>
                <a:gd name="connsiteX7" fmla="*/ 179673 w 179672"/>
                <a:gd name="connsiteY7" fmla="*/ 217795 h 326608"/>
                <a:gd name="connsiteX8" fmla="*/ 163728 w 179672"/>
                <a:gd name="connsiteY8" fmla="*/ 304310 h 326608"/>
                <a:gd name="connsiteX9" fmla="*/ 131324 w 179672"/>
                <a:gd name="connsiteY9" fmla="*/ 326608 h 32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672" h="326608">
                  <a:moveTo>
                    <a:pt x="131324" y="326608"/>
                  </a:moveTo>
                  <a:cubicBezTo>
                    <a:pt x="127190" y="326608"/>
                    <a:pt x="122999" y="325865"/>
                    <a:pt x="118903" y="324303"/>
                  </a:cubicBezTo>
                  <a:cubicBezTo>
                    <a:pt x="101006" y="317445"/>
                    <a:pt x="92062" y="297376"/>
                    <a:pt x="98910" y="279479"/>
                  </a:cubicBezTo>
                  <a:cubicBezTo>
                    <a:pt x="106454" y="259828"/>
                    <a:pt x="110254" y="239083"/>
                    <a:pt x="110254" y="217795"/>
                  </a:cubicBezTo>
                  <a:cubicBezTo>
                    <a:pt x="110254" y="153787"/>
                    <a:pt x="75088" y="95379"/>
                    <a:pt x="18453" y="65376"/>
                  </a:cubicBezTo>
                  <a:cubicBezTo>
                    <a:pt x="1527" y="56403"/>
                    <a:pt x="-4931" y="35400"/>
                    <a:pt x="4051" y="18465"/>
                  </a:cubicBezTo>
                  <a:cubicBezTo>
                    <a:pt x="13023" y="1530"/>
                    <a:pt x="34026" y="-4928"/>
                    <a:pt x="50961" y="4044"/>
                  </a:cubicBezTo>
                  <a:cubicBezTo>
                    <a:pt x="130362" y="46116"/>
                    <a:pt x="179673" y="128022"/>
                    <a:pt x="179673" y="217795"/>
                  </a:cubicBezTo>
                  <a:cubicBezTo>
                    <a:pt x="179673" y="247598"/>
                    <a:pt x="174310" y="276707"/>
                    <a:pt x="163728" y="304310"/>
                  </a:cubicBezTo>
                  <a:cubicBezTo>
                    <a:pt x="158442" y="318121"/>
                    <a:pt x="145278" y="326608"/>
                    <a:pt x="131324" y="32660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36000"/>
                  </a:schemeClr>
                </a:gs>
                <a:gs pos="100000">
                  <a:srgbClr val="000000">
                    <a:lumMod val="75000"/>
                    <a:lumOff val="25000"/>
                    <a:alpha val="0"/>
                  </a:srgbClr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05DD092-7657-6D56-6B88-1647BB7E3302}"/>
              </a:ext>
            </a:extLst>
          </p:cNvPr>
          <p:cNvGrpSpPr/>
          <p:nvPr/>
        </p:nvGrpSpPr>
        <p:grpSpPr>
          <a:xfrm>
            <a:off x="10122579" y="2592121"/>
            <a:ext cx="1235390" cy="1247342"/>
            <a:chOff x="10483066" y="2829747"/>
            <a:chExt cx="1000041" cy="1009716"/>
          </a:xfrm>
        </p:grpSpPr>
        <p:sp>
          <p:nvSpPr>
            <p:cNvPr id="79" name="Полилиния: фигура 78">
              <a:extLst>
                <a:ext uri="{FF2B5EF4-FFF2-40B4-BE49-F238E27FC236}">
                  <a16:creationId xmlns:a16="http://schemas.microsoft.com/office/drawing/2014/main" id="{33211889-2410-84D2-99CE-BCBF952BB788}"/>
                </a:ext>
              </a:extLst>
            </p:cNvPr>
            <p:cNvSpPr/>
            <p:nvPr/>
          </p:nvSpPr>
          <p:spPr>
            <a:xfrm>
              <a:off x="10483066" y="2829747"/>
              <a:ext cx="1000041" cy="1009716"/>
            </a:xfrm>
            <a:custGeom>
              <a:avLst/>
              <a:gdLst>
                <a:gd name="connsiteX0" fmla="*/ 13252 w 1630017"/>
                <a:gd name="connsiteY0" fmla="*/ 1590261 h 1590261"/>
                <a:gd name="connsiteX1" fmla="*/ 450574 w 1630017"/>
                <a:gd name="connsiteY1" fmla="*/ 914400 h 1590261"/>
                <a:gd name="connsiteX2" fmla="*/ 1126435 w 1630017"/>
                <a:gd name="connsiteY2" fmla="*/ 940905 h 1590261"/>
                <a:gd name="connsiteX3" fmla="*/ 1630017 w 1630017"/>
                <a:gd name="connsiteY3" fmla="*/ 0 h 1590261"/>
                <a:gd name="connsiteX4" fmla="*/ 0 w 1630017"/>
                <a:gd name="connsiteY4" fmla="*/ 0 h 1590261"/>
                <a:gd name="connsiteX5" fmla="*/ 13252 w 1630017"/>
                <a:gd name="connsiteY5" fmla="*/ 1590261 h 1590261"/>
                <a:gd name="connsiteX0" fmla="*/ 28161 w 1630017"/>
                <a:gd name="connsiteY0" fmla="*/ 1647411 h 1647411"/>
                <a:gd name="connsiteX1" fmla="*/ 450574 w 1630017"/>
                <a:gd name="connsiteY1" fmla="*/ 914400 h 1647411"/>
                <a:gd name="connsiteX2" fmla="*/ 1126435 w 1630017"/>
                <a:gd name="connsiteY2" fmla="*/ 940905 h 1647411"/>
                <a:gd name="connsiteX3" fmla="*/ 1630017 w 1630017"/>
                <a:gd name="connsiteY3" fmla="*/ 0 h 1647411"/>
                <a:gd name="connsiteX4" fmla="*/ 0 w 1630017"/>
                <a:gd name="connsiteY4" fmla="*/ 0 h 1647411"/>
                <a:gd name="connsiteX5" fmla="*/ 28161 w 1630017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1595 w 1601856"/>
                <a:gd name="connsiteY4" fmla="*/ 17394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14910 h 1647411"/>
                <a:gd name="connsiteX5" fmla="*/ 0 w 1601856"/>
                <a:gd name="connsiteY5" fmla="*/ 1647411 h 1647411"/>
                <a:gd name="connsiteX0" fmla="*/ 0 w 1601856"/>
                <a:gd name="connsiteY0" fmla="*/ 1647411 h 1647411"/>
                <a:gd name="connsiteX1" fmla="*/ 422413 w 1601856"/>
                <a:gd name="connsiteY1" fmla="*/ 914400 h 1647411"/>
                <a:gd name="connsiteX2" fmla="*/ 1098274 w 1601856"/>
                <a:gd name="connsiteY2" fmla="*/ 940905 h 1647411"/>
                <a:gd name="connsiteX3" fmla="*/ 1601856 w 1601856"/>
                <a:gd name="connsiteY3" fmla="*/ 0 h 1647411"/>
                <a:gd name="connsiteX4" fmla="*/ 1656 w 1601856"/>
                <a:gd name="connsiteY4" fmla="*/ 9940 h 1647411"/>
                <a:gd name="connsiteX5" fmla="*/ 0 w 1601856"/>
                <a:gd name="connsiteY5" fmla="*/ 1647411 h 1647411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98274 w 1626704"/>
                <a:gd name="connsiteY2" fmla="*/ 935936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43609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22413 w 1626704"/>
                <a:gd name="connsiteY1" fmla="*/ 909431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0 w 1626704"/>
                <a:gd name="connsiteY0" fmla="*/ 1642442 h 1642442"/>
                <a:gd name="connsiteX1" fmla="*/ 414958 w 1626704"/>
                <a:gd name="connsiteY1" fmla="*/ 946702 h 1642442"/>
                <a:gd name="connsiteX2" fmla="*/ 1058517 w 1626704"/>
                <a:gd name="connsiteY2" fmla="*/ 943391 h 1642442"/>
                <a:gd name="connsiteX3" fmla="*/ 1626704 w 1626704"/>
                <a:gd name="connsiteY3" fmla="*/ 0 h 1642442"/>
                <a:gd name="connsiteX4" fmla="*/ 1656 w 1626704"/>
                <a:gd name="connsiteY4" fmla="*/ 4971 h 1642442"/>
                <a:gd name="connsiteX5" fmla="*/ 0 w 1626704"/>
                <a:gd name="connsiteY5" fmla="*/ 1642442 h 1642442"/>
                <a:gd name="connsiteX0" fmla="*/ 3015 w 1629719"/>
                <a:gd name="connsiteY0" fmla="*/ 1642806 h 1642806"/>
                <a:gd name="connsiteX1" fmla="*/ 417973 w 1629719"/>
                <a:gd name="connsiteY1" fmla="*/ 947066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3755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  <a:gd name="connsiteX0" fmla="*/ 3015 w 1629719"/>
                <a:gd name="connsiteY0" fmla="*/ 1642806 h 1642806"/>
                <a:gd name="connsiteX1" fmla="*/ 422644 w 1629719"/>
                <a:gd name="connsiteY1" fmla="*/ 945287 h 1642806"/>
                <a:gd name="connsiteX2" fmla="*/ 1061532 w 1629719"/>
                <a:gd name="connsiteY2" fmla="*/ 945533 h 1642806"/>
                <a:gd name="connsiteX3" fmla="*/ 1629719 w 1629719"/>
                <a:gd name="connsiteY3" fmla="*/ 364 h 1642806"/>
                <a:gd name="connsiteX4" fmla="*/ 0 w 1629719"/>
                <a:gd name="connsiteY4" fmla="*/ 0 h 1642806"/>
                <a:gd name="connsiteX5" fmla="*/ 3015 w 1629719"/>
                <a:gd name="connsiteY5" fmla="*/ 1642806 h 16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9719" h="1642806">
                  <a:moveTo>
                    <a:pt x="3015" y="1642806"/>
                  </a:moveTo>
                  <a:lnTo>
                    <a:pt x="422644" y="945287"/>
                  </a:lnTo>
                  <a:lnTo>
                    <a:pt x="1061532" y="945533"/>
                  </a:lnTo>
                  <a:lnTo>
                    <a:pt x="1629719" y="364"/>
                  </a:lnTo>
                  <a:lnTo>
                    <a:pt x="0" y="0"/>
                  </a:lnTo>
                  <a:lnTo>
                    <a:pt x="3015" y="1642806"/>
                  </a:lnTo>
                  <a:close/>
                </a:path>
              </a:pathLst>
            </a:custGeom>
            <a:solidFill>
              <a:srgbClr val="CD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5B5D05A-B3DE-D0F7-75CA-8BCDBB8D2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53306" y="2890221"/>
              <a:ext cx="486037" cy="486037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6F206E8-9244-55F8-2BE5-B19E6F1D0D86}"/>
              </a:ext>
            </a:extLst>
          </p:cNvPr>
          <p:cNvSpPr txBox="1"/>
          <p:nvPr/>
        </p:nvSpPr>
        <p:spPr>
          <a:xfrm>
            <a:off x="1931732" y="1232394"/>
            <a:ext cx="552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CD3C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D3C3C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823864-E46C-8196-AAD5-CAEE8A94A373}"/>
              </a:ext>
            </a:extLst>
          </p:cNvPr>
          <p:cNvSpPr txBox="1"/>
          <p:nvPr/>
        </p:nvSpPr>
        <p:spPr>
          <a:xfrm>
            <a:off x="1898490" y="1203245"/>
            <a:ext cx="732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B1F9B5C-FEB1-5536-1EF8-13613B144CA7}"/>
              </a:ext>
            </a:extLst>
          </p:cNvPr>
          <p:cNvSpPr txBox="1"/>
          <p:nvPr/>
        </p:nvSpPr>
        <p:spPr>
          <a:xfrm>
            <a:off x="2468850" y="1618064"/>
            <a:ext cx="572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лет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(2022 – 2026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годы)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87B5DEBF-8365-DD43-2DC1-30FAD3F07F2B}"/>
              </a:ext>
            </a:extLst>
          </p:cNvPr>
          <p:cNvSpPr/>
          <p:nvPr/>
        </p:nvSpPr>
        <p:spPr>
          <a:xfrm flipH="1" flipV="1">
            <a:off x="11480983" y="6168673"/>
            <a:ext cx="434776" cy="434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B3FD578C-71E6-8311-71DA-8EC5BC3529AE}"/>
              </a:ext>
            </a:extLst>
          </p:cNvPr>
          <p:cNvSpPr/>
          <p:nvPr/>
        </p:nvSpPr>
        <p:spPr>
          <a:xfrm>
            <a:off x="11445864" y="6285937"/>
            <a:ext cx="497654" cy="3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50F3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50F3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32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1184</Words>
  <Application>Microsoft Office PowerPoint</Application>
  <PresentationFormat>Широкоэкранный</PresentationFormat>
  <Paragraphs>379</Paragraphs>
  <Slides>31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Open Sans</vt:lpstr>
      <vt:lpstr>Open Sans Semibold</vt:lpstr>
      <vt:lpstr>Segoe UI Light</vt:lpstr>
      <vt:lpstr>Times New Roman</vt:lpstr>
      <vt:lpstr>Тема Office</vt:lpstr>
      <vt:lpstr>Office Theme</vt:lpstr>
      <vt:lpstr>4_Office Theme</vt:lpstr>
      <vt:lpstr>НАУЧНО-ОБРАЗОВАТЕЛЬНЫЙ ЦЕНТР МИРОВОГО УРОВНЯ «КУЗБАСС»:   УЧАСТНИКИ И ОСНОВНЫЕ ТЕХНОЛОГИЧЕСКИЕ ПРОЕКТЫ   </vt:lpstr>
      <vt:lpstr>НАУЧНО-ОБРАЗОВАТЕЛЬНЫЕ ЦЕНТРЫ  МИРОВОГО УРОВНЯ</vt:lpstr>
      <vt:lpstr>Цель:</vt:lpstr>
      <vt:lpstr>УЧАСТНИКИ  НОЦ «КУЗБАСС»</vt:lpstr>
      <vt:lpstr>ЦЕНТРАЛЬНАЯ  ИНИЦИАТИВА  НОЦ «КУЗБАСС»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Пользователь</cp:lastModifiedBy>
  <cp:revision>61</cp:revision>
  <dcterms:created xsi:type="dcterms:W3CDTF">2022-06-02T14:51:15Z</dcterms:created>
  <dcterms:modified xsi:type="dcterms:W3CDTF">2022-09-20T06:22:42Z</dcterms:modified>
</cp:coreProperties>
</file>