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1"/>
  </p:notesMasterIdLst>
  <p:sldIdLst>
    <p:sldId id="256" r:id="rId2"/>
    <p:sldId id="274" r:id="rId3"/>
    <p:sldId id="285" r:id="rId4"/>
    <p:sldId id="279" r:id="rId5"/>
    <p:sldId id="282" r:id="rId6"/>
    <p:sldId id="283" r:id="rId7"/>
    <p:sldId id="286" r:id="rId8"/>
    <p:sldId id="284" r:id="rId9"/>
    <p:sldId id="287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2" autoAdjust="0"/>
    <p:restoredTop sz="94728" autoAdjust="0"/>
  </p:normalViewPr>
  <p:slideViewPr>
    <p:cSldViewPr>
      <p:cViewPr>
        <p:scale>
          <a:sx n="66" d="100"/>
          <a:sy n="66" d="100"/>
        </p:scale>
        <p:origin x="-101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3A601AC-EEAF-4930-843D-08F26BBD0000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C8CC276-E951-4DC1-B4C7-E80ED0B27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000E1-B53C-43C8-866A-A4ABD23AA3C5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76BB1-BCF1-46FF-A985-1A44FE925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5C56-057F-471E-B6B1-3ADFF2CDA671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2707-2C83-488B-AC2C-1C2C82FA6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7D12A-3FF9-402B-9106-44201717F1DA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C3FA-22AD-4670-BA08-B9AB91998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9F90-F414-42BC-B29D-C468C0269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4293-A3FF-4016-BE8E-4DF2ECF22261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3D2A-206D-4C2B-86C4-B1530672C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FEEA-90A6-44E4-92C9-5D0C58781918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8D56D-A944-479B-9253-F504A9E21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80F84-7006-487A-BAEE-BC0A49930508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68174-B885-415F-97AF-D2978C9E2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93AF-76D4-42BB-BBD5-71CCFB17CA2E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A622-18CA-4C7A-B54E-088257EE6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6CB9-AC70-40C1-93BB-9E532E27E5A5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E8AB-9545-43F4-9051-6ACDC3125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88B6-9CA4-478B-9612-FAAAA29E7A9E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58CD-0DA7-4B5D-9D44-5E510A4F1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F4AF-A7E1-4B2E-835B-670E42435107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7FE4-E348-41AE-9DBB-F157234C8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741E-DEBB-4050-B468-080490A9FC07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71445-8367-4DFC-BB4A-489F1044A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97E896-5B82-4F6C-8D19-CE896733FD4B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1703F13-8336-4157-88CE-2FACE4223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8" r:id="rId2"/>
    <p:sldLayoutId id="2147483937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8" r:id="rId9"/>
    <p:sldLayoutId id="2147483934" r:id="rId10"/>
    <p:sldLayoutId id="2147483935" r:id="rId11"/>
    <p:sldLayoutId id="214748393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338" y="714375"/>
            <a:ext cx="30146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12"/>
          <p:cNvSpPr txBox="1">
            <a:spLocks noChangeArrowheads="1"/>
          </p:cNvSpPr>
          <p:nvPr/>
        </p:nvSpPr>
        <p:spPr bwMode="auto">
          <a:xfrm>
            <a:off x="0" y="300037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Georgia" pitchFamily="18" charset="0"/>
                <a:cs typeface="Times New Roman" pitchFamily="18" charset="0"/>
              </a:rPr>
              <a:t>ПРОГРАММНО-АНАЛИТИЧЕСКИЙ СПЕКТРОФОТОМЕТРИЧЕСКИЙ КОМПЛЕКС ДЛЯ ОПРЕДЕЛЕНИЯ НИТРОЗОАМИНОВ</a:t>
            </a:r>
          </a:p>
        </p:txBody>
      </p:sp>
      <p:sp>
        <p:nvSpPr>
          <p:cNvPr id="7172" name="TextBox 13"/>
          <p:cNvSpPr txBox="1">
            <a:spLocks noChangeArrowheads="1"/>
          </p:cNvSpPr>
          <p:nvPr/>
        </p:nvSpPr>
        <p:spPr bwMode="auto">
          <a:xfrm>
            <a:off x="285750" y="1500188"/>
            <a:ext cx="5757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НАЦИОНАЛЬНАЯ АКАДЕМИЯ НАУК БЕЛАРУСИ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0" y="785813"/>
            <a:ext cx="9001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Georgia" pitchFamily="18" charset="0"/>
                <a:cs typeface="Times New Roman" pitchFamily="18" charset="0"/>
              </a:rPr>
              <a:t>Аналитический комплекс предназначен для определения </a:t>
            </a:r>
            <a:r>
              <a:rPr lang="ru-RU" sz="2000" b="1">
                <a:latin typeface="Georgia" pitchFamily="18" charset="0"/>
                <a:cs typeface="Times New Roman" pitchFamily="18" charset="0"/>
              </a:rPr>
              <a:t>концентрации</a:t>
            </a:r>
            <a:r>
              <a:rPr lang="ru-RU" sz="2200" b="1">
                <a:latin typeface="Georgia" pitchFamily="18" charset="0"/>
                <a:cs typeface="Times New Roman" pitchFamily="18" charset="0"/>
              </a:rPr>
              <a:t> нитрозодиметиламина (НДМА) в пищевых продуктах и биологических жидкостях организма.  </a:t>
            </a: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0" y="2071688"/>
            <a:ext cx="44291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Georgia" pitchFamily="18" charset="0"/>
                <a:cs typeface="Times New Roman" pitchFamily="18" charset="0"/>
              </a:rPr>
              <a:t>Состав комплекса:</a:t>
            </a:r>
          </a:p>
          <a:p>
            <a:pPr algn="just">
              <a:buFontTx/>
              <a:buChar char="•"/>
            </a:pPr>
            <a:r>
              <a:rPr lang="ru-RU" sz="2000" b="1">
                <a:latin typeface="Georgia" pitchFamily="18" charset="0"/>
                <a:cs typeface="Times New Roman" pitchFamily="18" charset="0"/>
              </a:rPr>
              <a:t> планшетный фотометр (</a:t>
            </a:r>
            <a:r>
              <a:rPr lang="en-US" sz="2000" b="1">
                <a:latin typeface="Georgia" pitchFamily="18" charset="0"/>
                <a:cs typeface="Times New Roman" pitchFamily="18" charset="0"/>
              </a:rPr>
              <a:t>Multiscan FC</a:t>
            </a:r>
            <a:r>
              <a:rPr lang="ru-RU" sz="2000" b="1">
                <a:latin typeface="Georgia" pitchFamily="18" charset="0"/>
                <a:cs typeface="Times New Roman" pitchFamily="18" charset="0"/>
              </a:rPr>
              <a:t>, Ф300ТП),</a:t>
            </a:r>
            <a:endParaRPr lang="en-US" sz="2000" b="1">
              <a:latin typeface="Georgia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2000" b="1">
                <a:latin typeface="Georgia" pitchFamily="18" charset="0"/>
                <a:cs typeface="Times New Roman" pitchFamily="18" charset="0"/>
              </a:rPr>
              <a:t> спектрометр (МКС-01А Мультирад, РКГ-АТ1320А Атомтех),</a:t>
            </a:r>
            <a:endParaRPr lang="en-US" sz="2000" b="1">
              <a:latin typeface="Georgia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2000" b="1">
                <a:latin typeface="Georgia" pitchFamily="18" charset="0"/>
                <a:cs typeface="Times New Roman" pitchFamily="18" charset="0"/>
              </a:rPr>
              <a:t> р</a:t>
            </a:r>
            <a:r>
              <a:rPr lang="uk-UA" sz="2000" b="1">
                <a:latin typeface="Georgia" pitchFamily="18" charset="0"/>
                <a:cs typeface="Times New Roman" pitchFamily="18" charset="0"/>
              </a:rPr>
              <a:t>Н-метр (рН 213 </a:t>
            </a:r>
            <a:r>
              <a:rPr lang="en-US" sz="2000" b="1">
                <a:latin typeface="Georgia" pitchFamily="18" charset="0"/>
                <a:cs typeface="Times New Roman" pitchFamily="18" charset="0"/>
              </a:rPr>
              <a:t>Hanna)</a:t>
            </a:r>
            <a:endParaRPr lang="uk-UA" sz="2000" b="1">
              <a:latin typeface="Georgia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uk-UA" sz="2000" b="1">
                <a:latin typeface="Georgia" pitchFamily="18" charset="0"/>
                <a:cs typeface="Times New Roman" pitchFamily="18" charset="0"/>
              </a:rPr>
              <a:t>программное обеспечение.</a:t>
            </a:r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2" cstate="print"/>
          <a:srcRect l="5659" t="14578" r="16982" b="5237"/>
          <a:stretch>
            <a:fillRect/>
          </a:stretch>
        </p:blipFill>
        <p:spPr bwMode="auto">
          <a:xfrm>
            <a:off x="4572000" y="2000250"/>
            <a:ext cx="43513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0" y="5000625"/>
            <a:ext cx="8501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Georgia" pitchFamily="18" charset="0"/>
                <a:cs typeface="Times New Roman" pitchFamily="18" charset="0"/>
              </a:rPr>
              <a:t>Пределы измерения концентрации НДМА – от 0,1 мкг/кг.</a:t>
            </a:r>
          </a:p>
          <a:p>
            <a:pPr algn="just"/>
            <a:r>
              <a:rPr lang="ru-RU" sz="2000" b="1">
                <a:latin typeface="Georgia" pitchFamily="18" charset="0"/>
                <a:cs typeface="Times New Roman" pitchFamily="18" charset="0"/>
              </a:rPr>
              <a:t>Объем пробы для измерения – 0,5 мл.</a:t>
            </a:r>
          </a:p>
          <a:p>
            <a:pPr algn="just"/>
            <a:r>
              <a:rPr lang="ru-RU" sz="2000" b="1">
                <a:latin typeface="Georgia" pitchFamily="18" charset="0"/>
                <a:cs typeface="Times New Roman" pitchFamily="18" charset="0"/>
              </a:rPr>
              <a:t>Относительная погрешность – не более 25 %.</a:t>
            </a:r>
          </a:p>
          <a:p>
            <a:pPr algn="just"/>
            <a:r>
              <a:rPr lang="ru-RU" sz="2000" b="1">
                <a:latin typeface="Georgia" pitchFamily="18" charset="0"/>
                <a:cs typeface="Times New Roman" pitchFamily="18" charset="0"/>
              </a:rPr>
              <a:t>Рабочая длина волны фотометра – 540 и 690 нм.</a:t>
            </a:r>
          </a:p>
          <a:p>
            <a:pPr algn="just"/>
            <a:r>
              <a:rPr lang="ru-RU" sz="2000" b="1">
                <a:latin typeface="Georgia" pitchFamily="18" charset="0"/>
                <a:cs typeface="Times New Roman" pitchFamily="18" charset="0"/>
              </a:rPr>
              <a:t>Диапазон измерения оптической плотности  фотометра – от 0 до 1 Бел.</a:t>
            </a:r>
          </a:p>
        </p:txBody>
      </p:sp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357813"/>
            <a:ext cx="15716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7692" t="3636" b="3650"/>
          <a:stretch>
            <a:fillRect/>
          </a:stretch>
        </p:blipFill>
        <p:spPr bwMode="auto">
          <a:xfrm>
            <a:off x="4857752" y="1643050"/>
            <a:ext cx="1935739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329113"/>
            <a:ext cx="17859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857500" y="4346575"/>
            <a:ext cx="17859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l="3228" r="6383" b="4608"/>
          <a:stretch>
            <a:fillRect/>
          </a:stretch>
        </p:blipFill>
        <p:spPr bwMode="auto">
          <a:xfrm>
            <a:off x="5357818" y="4357694"/>
            <a:ext cx="1766895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latin typeface="Georgia" pitchFamily="18" charset="0"/>
              </a:rPr>
              <a:t>Получены свидетельства об аттестации методик измерений и программного обеспечения в Республике Беларусь и Российской Федерации</a:t>
            </a:r>
            <a:endParaRPr lang="ru-RU" sz="2400" b="1" u="sng" dirty="0"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lum contrast="-10000"/>
          </a:blip>
          <a:srcRect/>
          <a:stretch>
            <a:fillRect/>
          </a:stretch>
        </p:blipFill>
        <p:spPr bwMode="auto">
          <a:xfrm>
            <a:off x="285720" y="1643050"/>
            <a:ext cx="206149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1643050"/>
            <a:ext cx="200026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75" y="5889625"/>
            <a:ext cx="15716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"/>
          <p:cNvPicPr>
            <a:picLocks noChangeAspect="1" noChangeArrowheads="1"/>
          </p:cNvPicPr>
          <p:nvPr/>
        </p:nvPicPr>
        <p:blipFill>
          <a:blip r:embed="rId9" cstate="print"/>
          <a:srcRect l="14973" t="3896" r="1994"/>
          <a:stretch>
            <a:fillRect/>
          </a:stretch>
        </p:blipFill>
        <p:spPr bwMode="auto">
          <a:xfrm>
            <a:off x="6929438" y="1643063"/>
            <a:ext cx="19732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866775"/>
          </a:xfrm>
        </p:spPr>
        <p:txBody>
          <a:bodyPr/>
          <a:lstStyle/>
          <a:p>
            <a:pPr algn="ctr" eaLnBrk="1" hangingPunct="1"/>
            <a:r>
              <a:rPr lang="ru-RU" sz="2800" b="1" u="sng" smtClean="0">
                <a:latin typeface="Georgia" pitchFamily="18" charset="0"/>
              </a:rPr>
              <a:t>Программное обеспечение АС «НДМА-01»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4095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75"/>
            <a:ext cx="4014787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5889625"/>
            <a:ext cx="15716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1011238"/>
          </a:xfrm>
        </p:spPr>
        <p:txBody>
          <a:bodyPr/>
          <a:lstStyle/>
          <a:p>
            <a:pPr algn="ctr" eaLnBrk="1" hangingPunct="1">
              <a:lnSpc>
                <a:spcPts val="2500"/>
              </a:lnSpc>
            </a:pPr>
            <a:r>
              <a:rPr lang="ru-RU" sz="2400" b="1" u="sng" smtClean="0">
                <a:latin typeface="Georgia" pitchFamily="18" charset="0"/>
              </a:rPr>
              <a:t>Гипотеза повышенного содержания</a:t>
            </a:r>
            <a:br>
              <a:rPr lang="ru-RU" sz="2400" b="1" u="sng" smtClean="0">
                <a:latin typeface="Georgia" pitchFamily="18" charset="0"/>
              </a:rPr>
            </a:br>
            <a:r>
              <a:rPr lang="ru-RU" sz="2400" b="1" u="sng" smtClean="0">
                <a:latin typeface="Georgia" pitchFamily="18" charset="0"/>
              </a:rPr>
              <a:t> </a:t>
            </a:r>
            <a:r>
              <a:rPr lang="en-US" sz="2400" b="1" i="1" u="sng" smtClean="0">
                <a:latin typeface="Georgia" pitchFamily="18" charset="0"/>
              </a:rPr>
              <a:t>N</a:t>
            </a:r>
            <a:r>
              <a:rPr lang="ru-RU" sz="2400" b="1" i="1" u="sng" smtClean="0">
                <a:latin typeface="Georgia" pitchFamily="18" charset="0"/>
              </a:rPr>
              <a:t> - </a:t>
            </a:r>
            <a:r>
              <a:rPr lang="ru-RU" sz="2400" b="1" u="sng" smtClean="0">
                <a:latin typeface="Georgia" pitchFamily="18" charset="0"/>
              </a:rPr>
              <a:t>нитрозоаминов в биологических жидкостях онкологических больных</a:t>
            </a:r>
            <a:endParaRPr lang="ru-RU" sz="2400" u="sng" smtClean="0">
              <a:latin typeface="Georgia" pitchFamily="18" charset="0"/>
            </a:endParaRPr>
          </a:p>
        </p:txBody>
      </p:sp>
      <p:pic>
        <p:nvPicPr>
          <p:cNvPr id="1126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97038"/>
            <a:ext cx="8143875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889625"/>
            <a:ext cx="15716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785812"/>
          </a:xfrm>
        </p:spPr>
        <p:txBody>
          <a:bodyPr/>
          <a:lstStyle/>
          <a:p>
            <a:pPr algn="ctr" eaLnBrk="1" hangingPunct="1">
              <a:lnSpc>
                <a:spcPts val="2100"/>
              </a:lnSpc>
            </a:pPr>
            <a:r>
              <a:rPr lang="ru-RU" sz="2400" b="1" u="sng" smtClean="0">
                <a:latin typeface="Georgia" pitchFamily="18" charset="0"/>
                <a:cs typeface="Arial" charset="0"/>
              </a:rPr>
              <a:t>Сравнительные исследования НДМА с клиническими маркерами рака мочевого пузыря </a:t>
            </a:r>
            <a:r>
              <a:rPr lang="en-US" sz="2400" b="1" u="sng" smtClean="0">
                <a:latin typeface="Georgia" pitchFamily="18" charset="0"/>
                <a:cs typeface="Arial" charset="0"/>
              </a:rPr>
              <a:t>UBC </a:t>
            </a:r>
            <a:r>
              <a:rPr lang="ru-RU" sz="2400" b="1" u="sng" smtClean="0">
                <a:latin typeface="Georgia" pitchFamily="18" charset="0"/>
                <a:cs typeface="Arial" charset="0"/>
              </a:rPr>
              <a:t>и </a:t>
            </a:r>
            <a:r>
              <a:rPr lang="en-US" sz="2400" b="1" u="sng" smtClean="0">
                <a:latin typeface="Georgia" pitchFamily="18" charset="0"/>
                <a:cs typeface="Arial" charset="0"/>
              </a:rPr>
              <a:t>CYFRA</a:t>
            </a:r>
            <a:r>
              <a:rPr lang="ru-RU" sz="2400" b="1" u="sng" smtClean="0">
                <a:latin typeface="Georgia" pitchFamily="18" charset="0"/>
                <a:cs typeface="Arial" charset="0"/>
              </a:rPr>
              <a:t> 21-1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/>
        </p:nvGraphicFramePr>
        <p:xfrm>
          <a:off x="357188" y="1500188"/>
          <a:ext cx="7900987" cy="5054600"/>
        </p:xfrm>
        <a:graphic>
          <a:graphicData uri="http://schemas.openxmlformats.org/presentationml/2006/ole">
            <p:oleObj spid="_x0000_s1026" name="Worksheet" r:id="rId3" imgW="8686912" imgH="5629387" progId="Excel.Sheet.8">
              <p:embed/>
            </p:oleObj>
          </a:graphicData>
        </a:graphic>
      </p:graphicFrame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5889625"/>
            <a:ext cx="15716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00" cy="4043363"/>
          </a:xfrm>
        </p:spPr>
        <p:txBody>
          <a:bodyPr>
            <a:normAutofit fontScale="77500" lnSpcReduction="20000"/>
          </a:bodyPr>
          <a:lstStyle/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Повышенный уровень НДМА в биологических жидкостях организма может быть одним из критериев для формирования групп повышенного онкологического риска и использоваться наряду с маркерами </a:t>
            </a:r>
            <a:r>
              <a:rPr lang="en-US" sz="2800" b="1" dirty="0" smtClean="0">
                <a:latin typeface="Georgia" pitchFamily="18" charset="0"/>
                <a:cs typeface="Times New Roman" pitchFamily="18" charset="0"/>
              </a:rPr>
              <a:t>UBC</a:t>
            </a: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 и C</a:t>
            </a:r>
            <a:r>
              <a:rPr lang="en-US" sz="2800" b="1" dirty="0" smtClean="0">
                <a:latin typeface="Georgia" pitchFamily="18" charset="0"/>
                <a:cs typeface="Times New Roman" pitchFamily="18" charset="0"/>
              </a:rPr>
              <a:t>YFRA</a:t>
            </a: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21-1 в качестве одного из дополнительных диагностических тестов для выявления рака мочевого пузыря (акт внедрения методики св. </a:t>
            </a:r>
            <a:r>
              <a:rPr lang="be-BY" sz="2400" b="1" dirty="0" smtClean="0">
                <a:latin typeface="Georgia" pitchFamily="18" charset="0"/>
                <a:cs typeface="Times New Roman" pitchFamily="18" charset="0"/>
              </a:rPr>
              <a:t>№ 460/2007 </a:t>
            </a:r>
            <a:r>
              <a:rPr lang="ru-RU" sz="2800" b="1" dirty="0" smtClean="0">
                <a:latin typeface="Georgia" pitchFamily="18" charset="0"/>
                <a:cs typeface="Times New Roman" pitchFamily="18" charset="0"/>
              </a:rPr>
              <a:t>от 29 октября 2008 г.)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889625"/>
            <a:ext cx="15716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>
          <a:xfrm>
            <a:off x="428625" y="928688"/>
            <a:ext cx="7329488" cy="658812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</a:pPr>
            <a:r>
              <a:rPr lang="ru-RU" u="sng" smtClean="0">
                <a:latin typeface="Georgia" pitchFamily="18" charset="0"/>
              </a:rPr>
              <a:t>Основные конкурентные преимущества: </a:t>
            </a:r>
          </a:p>
        </p:txBody>
      </p:sp>
      <p:sp>
        <p:nvSpPr>
          <p:cNvPr id="13315" name="Текст 3"/>
          <p:cNvSpPr>
            <a:spLocks noGrp="1"/>
          </p:cNvSpPr>
          <p:nvPr>
            <p:ph type="body" sz="half" idx="3"/>
          </p:nvPr>
        </p:nvSpPr>
        <p:spPr>
          <a:xfrm>
            <a:off x="642938" y="4000500"/>
            <a:ext cx="6858000" cy="655638"/>
          </a:xfrm>
        </p:spPr>
        <p:txBody>
          <a:bodyPr/>
          <a:lstStyle/>
          <a:p>
            <a:pPr eaLnBrk="1" hangingPunct="1"/>
            <a:r>
              <a:rPr lang="ru-RU" u="sng" smtClean="0">
                <a:latin typeface="Georgia" pitchFamily="18" charset="0"/>
              </a:rPr>
              <a:t>Рынки сбыта: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643063"/>
            <a:ext cx="8286750" cy="2214562"/>
          </a:xfrm>
        </p:spPr>
        <p:txBody>
          <a:bodyPr>
            <a:noAutofit/>
          </a:bodyPr>
          <a:lstStyle/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latin typeface="Georgia" pitchFamily="18" charset="0"/>
              </a:rPr>
              <a:t>метод прост, доступен и безопасен,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latin typeface="Georgia" pitchFamily="18" charset="0"/>
                <a:cs typeface="Times New Roman" pitchFamily="18" charset="0"/>
              </a:rPr>
              <a:t>сокращает время анализа до 60 мин,</a:t>
            </a:r>
            <a:endParaRPr lang="ru-RU" sz="1800" b="1" dirty="0" smtClean="0">
              <a:latin typeface="Georgia" pitchFamily="18" charset="0"/>
            </a:endParaRP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latin typeface="Georgia" pitchFamily="18" charset="0"/>
                <a:cs typeface="Times New Roman" pitchFamily="18" charset="0"/>
              </a:rPr>
              <a:t>устраняет необходимость прямого контакта исполнителя с    канцерогенными веществами в ходе проведения анализа,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latin typeface="Georgia" pitchFamily="18" charset="0"/>
                <a:cs typeface="Times New Roman" pitchFamily="18" charset="0"/>
              </a:rPr>
              <a:t>не требует высокой квалификации персонала,</a:t>
            </a:r>
            <a:endParaRPr lang="ru-RU" sz="1800" b="1" dirty="0" smtClean="0">
              <a:latin typeface="Georgia" pitchFamily="18" charset="0"/>
            </a:endParaRP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latin typeface="Georgia" pitchFamily="18" charset="0"/>
              </a:rPr>
              <a:t>учитывает радиационную составляющую среды,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800" b="1" dirty="0" smtClean="0">
                <a:latin typeface="Georgia" pitchFamily="18" charset="0"/>
              </a:rPr>
              <a:t>возможность работы с малыми объемами проб.</a:t>
            </a:r>
            <a:endParaRPr lang="ru-RU" sz="1800" b="1" dirty="0" smtClean="0">
              <a:latin typeface="Georgia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14313" y="4714875"/>
            <a:ext cx="8143875" cy="1643063"/>
          </a:xfrm>
        </p:spPr>
        <p:txBody>
          <a:bodyPr>
            <a:normAutofit fontScale="25000" lnSpcReduction="20000"/>
          </a:bodyPr>
          <a:lstStyle/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7200" b="1" dirty="0" smtClean="0">
                <a:latin typeface="Georgia" pitchFamily="18" charset="0"/>
              </a:rPr>
              <a:t>пищевая промышленность, 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7200" b="1" dirty="0" smtClean="0">
                <a:latin typeface="Georgia" pitchFamily="18" charset="0"/>
              </a:rPr>
              <a:t>медицина (выявление групп онкологического риска), 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7200" b="1" dirty="0" smtClean="0">
                <a:latin typeface="Georgia" pitchFamily="18" charset="0"/>
              </a:rPr>
              <a:t>экология окружающей среды (анализ химического загрязнения объектов окружающей среды – атмосферный воздух, вода, почва),</a:t>
            </a:r>
          </a:p>
          <a:p>
            <a:pPr marL="0" indent="45720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7200" b="1" dirty="0" smtClean="0">
                <a:latin typeface="Georgia" pitchFamily="18" charset="0"/>
              </a:rPr>
              <a:t> ядерная энергетика.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889625"/>
            <a:ext cx="15716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8" y="2786063"/>
            <a:ext cx="90725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eorgia" pitchFamily="18" charset="0"/>
              </a:rPr>
              <a:t>СПАСИБО ЗА ВНИМАНИЕ!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5889625"/>
            <a:ext cx="15716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10</TotalTime>
  <Words>285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default</vt:lpstr>
      <vt:lpstr>Worksheet</vt:lpstr>
      <vt:lpstr>Слайд 1</vt:lpstr>
      <vt:lpstr>Слайд 2</vt:lpstr>
      <vt:lpstr>Получены свидетельства об аттестации методик измерений и программного обеспечения в Республике Беларусь и Российской Федерации</vt:lpstr>
      <vt:lpstr>Программное обеспечение АС «НДМА-01»</vt:lpstr>
      <vt:lpstr>Гипотеза повышенного содержания  N - нитрозоаминов в биологических жидкостях онкологических больных</vt:lpstr>
      <vt:lpstr>Сравнительные исследования НДМА с клиническими маркерами рака мочевого пузыря UBC и CYFRA 21-1</vt:lpstr>
      <vt:lpstr>Слайд 7</vt:lpstr>
      <vt:lpstr>Слайд 8</vt:lpstr>
      <vt:lpstr>СПАСИБО ЗА ВНИМАНИЕ!</vt:lpstr>
    </vt:vector>
  </TitlesOfParts>
  <Company>belisa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Lapitskaya</dc:creator>
  <cp:lastModifiedBy>Lihtarovich</cp:lastModifiedBy>
  <cp:revision>1</cp:revision>
  <dcterms:created xsi:type="dcterms:W3CDTF">2012-12-26T06:26:18Z</dcterms:created>
  <dcterms:modified xsi:type="dcterms:W3CDTF">2013-01-03T09:58:12Z</dcterms:modified>
</cp:coreProperties>
</file>