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  <p:sldId id="293" r:id="rId28"/>
    <p:sldId id="296" r:id="rId29"/>
    <p:sldId id="294" r:id="rId30"/>
    <p:sldId id="295" r:id="rId31"/>
    <p:sldId id="297" r:id="rId32"/>
    <p:sldId id="298" r:id="rId33"/>
    <p:sldId id="299" r:id="rId34"/>
    <p:sldId id="300" r:id="rId35"/>
    <p:sldId id="302" r:id="rId36"/>
    <p:sldId id="303" r:id="rId37"/>
    <p:sldId id="301" r:id="rId38"/>
    <p:sldId id="304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>
      <p:cViewPr>
        <p:scale>
          <a:sx n="100" d="100"/>
          <a:sy n="100" d="100"/>
        </p:scale>
        <p:origin x="-946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DB4E-2401-49BA-A8E1-593CFB4EA87A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8ED25-8BD5-4B1C-897F-14BF3F93D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4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1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ED25-8BD5-4B1C-897F-14BF3F93D69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3D80E8-B575-4B14-A85C-4B066F2DCE49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5B0556-9FEC-49A9-8381-EFC3815DF1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9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0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.emf"/><Relationship Id="rId11" Type="http://schemas.openxmlformats.org/officeDocument/2006/relationships/image" Target="../media/image66.jpeg"/><Relationship Id="rId5" Type="http://schemas.openxmlformats.org/officeDocument/2006/relationships/image" Target="../media/image8.emf"/><Relationship Id="rId10" Type="http://schemas.openxmlformats.org/officeDocument/2006/relationships/image" Target="../media/image65.jpe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9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1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oleObject" Target="../embeddings/oleObject39.bin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3.png"/><Relationship Id="rId5" Type="http://schemas.openxmlformats.org/officeDocument/2006/relationships/image" Target="../media/image10.emf"/><Relationship Id="rId4" Type="http://schemas.openxmlformats.org/officeDocument/2006/relationships/image" Target="../media/image8.emf"/><Relationship Id="rId9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7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Puzikova\Documents\Строительство\презентация\xd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90" y="1"/>
            <a:ext cx="95353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Puzikova\Documents\Строительство\Графический материал\banner___4000x2000mm___75dpi___cmyk___no_bord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57580" cy="45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517232"/>
            <a:ext cx="6400800" cy="5040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12 сентября 2013 г.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692" y="6186790"/>
            <a:ext cx="839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Генеральный партнер – Группа компаний «ИЗОБУД»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16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 descr="D:\Puzikova\Documents\Строительство\презентация\convert\IMG_0884 (копия)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/>
        </p:blipFill>
        <p:spPr bwMode="auto">
          <a:xfrm>
            <a:off x="191574" y="903668"/>
            <a:ext cx="4374758" cy="5261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0498" y="1977275"/>
            <a:ext cx="388843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Зам.главного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инженера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ОАО «ГИАП»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Мсхиладзе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«Полипропиленовая фибра для целей строительства»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8" descr="D:\Puzikova\Documents\Строительство\презентация\convert\IMG_0890f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5" y="822301"/>
            <a:ext cx="4320227" cy="5270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16016" y="1718860"/>
            <a:ext cx="388843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Специалист по маркетингу и продажам теплоизоляции ГК «ИЗОБУД»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Амельченко С.В.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«Энергосберегающие решения в строительстве: плиты теплоизоляционные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ISOPIR, ISOPUR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логотип Изобу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2872" y="5373216"/>
            <a:ext cx="2657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D:\Puzikova\Documents\Строительство\презентация\convert\IMG_09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405552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40746" y="1490298"/>
            <a:ext cx="388843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К.х.н., ведущий научный сотрудник ГНУ «Институт общей и неорганической химии НАН Беларуси»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Дубкова В.И.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«Полимерные композиции для защиты строительных изделий и конструкций от микробиологической коррозии и статического электричества»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D:\Puzikova\Documents\Строительство\презентация\convert\IMG_0918yu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8064"/>
            <a:ext cx="4608512" cy="5132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77705" y="1611321"/>
            <a:ext cx="388843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К.б.н., ведущий научный сотрудник ГНУ «Институт микробиологии НАН Беларуси»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Гончарова И.А.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«Комплексный метод выявления очагов плесневого поражения строительных материалов и выбора эффективных способов их ликвидации»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 descr="D:\Puzikova\Documents\Строительство\презентация\convert\IMG_0928g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6077"/>
            <a:ext cx="4524162" cy="5287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90839" y="1993324"/>
            <a:ext cx="388843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Доцент кафедры технологии стекла и керамики БГТУ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Павлюкевич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Ю.Г.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«Архитектурно-строительная керамика для реставрации исторических зданий и технология ее получения»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 descr="D:\Puzikova\Documents\Строительство\презентация\convert\IMG_094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"/>
          <a:stretch/>
        </p:blipFill>
        <p:spPr bwMode="auto">
          <a:xfrm>
            <a:off x="179512" y="869478"/>
            <a:ext cx="4302303" cy="531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1556792"/>
            <a:ext cx="422820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Заместитель начальника дорожного управления,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лаборатории асфальтобетона 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дорожных технологий ГП «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БелдорНИИ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Игошкин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Д.Г.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Применение резинобитумного гранулированного вяжущего при устройстве покрытий автомобильных дорог с высокой интенсивностью движения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17270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D:\Puzikova\Documents\Строительство\презентация\convert\IMG_0944f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248472" cy="536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5320" y="2223735"/>
            <a:ext cx="422820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Индивидуальный предприниматель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Жилина А.Р.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Узлы управления установок автоматического пожаротушения многосекционные «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Праймари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17270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D:\Puzikova\Documents\Строительство\презентация\convert\IMG_0951y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r="4434"/>
          <a:stretch/>
        </p:blipFill>
        <p:spPr bwMode="auto">
          <a:xfrm>
            <a:off x="107504" y="1181172"/>
            <a:ext cx="5162550" cy="491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4121" y="1282743"/>
            <a:ext cx="386816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Зав. лаборатории поверхностно-активных веществ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физико-химических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методов исследования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х. н., доцент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ГНУ «Институт общей и неорганической химии НАН Беларуси»</a:t>
            </a:r>
            <a:endParaRPr lang="ru-RU" altLang="ru-RU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Опанасенко О.Н.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Эмульсионные битумно-полимерные материалы для гидроизоляции»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1323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D:\Puzikova\Documents\Строительство\презентация\convert\IMG_096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032448" cy="5149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984" y="1816555"/>
            <a:ext cx="422820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Заслуженный изобретатель РБ, главный технолог</a:t>
            </a:r>
          </a:p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ОДО «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ОршаСтройбетон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Константинов В.А.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Использование плит из сверхлегкого бетона для теплоизоляции ограждающих конструкций»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84600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 descr="D:\Puzikova\Documents\Строительство\презентация\convert\IMG_0968y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7" y="980728"/>
            <a:ext cx="4203377" cy="5136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51065" y="2461785"/>
            <a:ext cx="422820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ГИП, инженер РУП «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БелТЭИ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Хасеневич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Л.С.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Исправление кренов дымовых труб (сооружений)»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uzikova\Documents\Строительство\презентация\rtr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51326" r="2908" b="229"/>
          <a:stretch/>
        </p:blipFill>
        <p:spPr bwMode="auto">
          <a:xfrm>
            <a:off x="4932040" y="3140968"/>
            <a:ext cx="3969643" cy="2731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Calibri" panose="020F0502020204030204" pitchFamily="34" charset="0"/>
                <a:cs typeface="Times New Roman" pitchFamily="18" charset="0"/>
              </a:rPr>
              <a:t>Организаторы республиканского семинара и выставки:</a:t>
            </a:r>
            <a:endParaRPr lang="ru-RU" sz="24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668" y="1556792"/>
            <a:ext cx="759472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Государственный комитет по науке и технологиям Республики Беларусь </a:t>
            </a:r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«Белорусский институт системного анализа и информационного обеспечения научно-технической сферы»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8" y="3212976"/>
            <a:ext cx="550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Министерство архитектуры и строительства Республики Беларусь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23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240237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9460" name="Picture 4" descr="D:\Puzikova\Documents\Строительство\презентация\convert\IMG_097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702894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8507" y="1726066"/>
            <a:ext cx="422820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К.х.н., доцент, вед. научный сотрудник ГНУ «Институт общей и неорганической химии НАН Беларуси»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Самускевич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Проблемы применения химических добавок в строительстве и пути их решения»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992907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484" name="Picture 4" descr="D:\Puzikova\Documents\Строительство\презентация\convert\IMG_0976k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264621" cy="511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03674" y="2032988"/>
            <a:ext cx="388594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Научный сотрудник </a:t>
            </a:r>
          </a:p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ГНУ «Институт прикладной физики НАН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еларуси»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Мацулевич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Измеритель прочности материалов ИПМ-1Б»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32427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1509" name="Picture 5" descr="D:\Puzikova\Documents\Строительство\презентация\convert\IMG_0984h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888432" cy="467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03674" y="1649792"/>
            <a:ext cx="388594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Вед. проектировщик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«Внедренческое предприятие «Альтернатива»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Тумащик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Е.П.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Современные технологии и оборудование для рекуперации тепла в промышленных системах вентиляции»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0879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2532" name="Picture 4" descr="D:\Puzikova\Documents\Строительство\презентация\convert\IMG_0985;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19588" cy="524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26122" y="1793918"/>
            <a:ext cx="388594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Вед. проектировщик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«Внедренческое предприятие «Альтернатива»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Ливанский Д.Г.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Системы вентиляции с рекуперацией тепла жилых зданий – важный фактор сохранения здоровья человека»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807087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3558" name="Picture 6" descr="D:\Puzikova\Documents\Строительство\презентация\convert\IMG_0999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5021"/>
            <a:ext cx="3405188" cy="524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18831" y="1730220"/>
            <a:ext cx="388594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Аспирант кафедры технологии стекла и керамики БГТУ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Позняк А.И.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Особенности технологии получения плиток для внутренней облицовки стен сниженной материалоемкости»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20651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4581" name="Picture 5" descr="D:\Puzikova\Documents\Строительство\презентация\convert\IMG_0997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5229"/>
            <a:ext cx="5770588" cy="4498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71407" y="2665718"/>
            <a:ext cx="280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Выступление заведующего Консультационно-методическим центром ГКНТ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Кратенка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374059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5606" name="Picture 6" descr="D:\Puzikova\Documents\Строительство\презентация\convert\ghg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48" t="4182" r="7858" b="8223"/>
          <a:stretch/>
        </p:blipFill>
        <p:spPr bwMode="auto">
          <a:xfrm>
            <a:off x="179512" y="1501964"/>
            <a:ext cx="6009473" cy="4591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88985" y="1556792"/>
            <a:ext cx="2712697" cy="1656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организаций были награждены дипломами за инновационные разработки.</a:t>
            </a:r>
          </a:p>
        </p:txBody>
      </p:sp>
      <p:pic>
        <p:nvPicPr>
          <p:cNvPr id="25616" name="Picture 16" descr="D:\Puzikova\Documents\Строительство\презентация\lbgkjvv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09" y="3140968"/>
            <a:ext cx="2191047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проведения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360660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556792"/>
            <a:ext cx="46177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предприятие «Институт жилища – НИПТИС им. </a:t>
            </a:r>
            <a:r>
              <a:rPr lang="ru-RU" dirty="0" err="1"/>
              <a:t>Атаева</a:t>
            </a:r>
            <a:r>
              <a:rPr lang="ru-RU" dirty="0"/>
              <a:t> С.С</a:t>
            </a:r>
            <a:r>
              <a:rPr lang="ru-RU" dirty="0" smtClean="0"/>
              <a:t>.»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/>
              <a:t>«Технические </a:t>
            </a:r>
            <a:r>
              <a:rPr lang="ru-RU" i="1" dirty="0"/>
              <a:t>решения по созданию централизованной системы вентиляции </a:t>
            </a:r>
            <a:r>
              <a:rPr lang="ru-RU" i="1" dirty="0" err="1"/>
              <a:t>энергоэффективных</a:t>
            </a:r>
            <a:r>
              <a:rPr lang="ru-RU" i="1" dirty="0"/>
              <a:t> жилых и административных зданий с элементами децентрализованного </a:t>
            </a:r>
            <a:r>
              <a:rPr lang="ru-RU" i="1" dirty="0" smtClean="0"/>
              <a:t>управления»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6" name="Picture 16" descr="D:\Puzikova\Documents\Строительство\презентация\lbgkjv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9" y="1052736"/>
            <a:ext cx="377955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DSC09449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14960" r="65" b="-2958"/>
          <a:stretch/>
        </p:blipFill>
        <p:spPr>
          <a:xfrm>
            <a:off x="4702644" y="3941998"/>
            <a:ext cx="1701824" cy="219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Изображение 001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 bwMode="auto">
          <a:xfrm>
            <a:off x="6821931" y="3941997"/>
            <a:ext cx="1676400" cy="212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81635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556792"/>
            <a:ext cx="4617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ОАО «Минский завод строительных материалов</a:t>
            </a:r>
            <a:r>
              <a:rPr lang="ru-RU" dirty="0" smtClean="0"/>
              <a:t>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/>
              <a:t>«Блоки </a:t>
            </a:r>
            <a:r>
              <a:rPr lang="ru-RU" i="1" dirty="0"/>
              <a:t>керамические </a:t>
            </a:r>
            <a:r>
              <a:rPr lang="ru-RU" i="1" dirty="0" err="1"/>
              <a:t>поризованные</a:t>
            </a:r>
            <a:r>
              <a:rPr lang="ru-RU" i="1" dirty="0"/>
              <a:t> </a:t>
            </a:r>
            <a:r>
              <a:rPr lang="ru-RU" i="1" dirty="0" smtClean="0"/>
              <a:t>пустотелые»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Puzikova\Documents\Строительство\презентация\dip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9" y="1054448"/>
            <a:ext cx="3600699" cy="50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8550" y="3305667"/>
            <a:ext cx="1975618" cy="1227420"/>
          </a:xfrm>
          <a:prstGeom prst="rect">
            <a:avLst/>
          </a:prstGeom>
        </p:spPr>
      </p:pic>
      <p:pic>
        <p:nvPicPr>
          <p:cNvPr id="11" name="Picture 2" descr="C:\Documents and Settings\Mult\Рабочий стол\26.11.2012\Подготовка\блоки\общее2.jpg"/>
          <p:cNvPicPr>
            <a:picLocks noChangeAspect="1" noChangeArrowheads="1"/>
          </p:cNvPicPr>
          <p:nvPr/>
        </p:nvPicPr>
        <p:blipFill rotWithShape="1">
          <a:blip r:embed="rId9" cstate="print"/>
          <a:srcRect l="66416" r="-409" b="50000"/>
          <a:stretch/>
        </p:blipFill>
        <p:spPr bwMode="auto">
          <a:xfrm>
            <a:off x="6228184" y="3630150"/>
            <a:ext cx="2608862" cy="203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3873" y="4686761"/>
            <a:ext cx="1980295" cy="126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91673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802" y="1556792"/>
            <a:ext cx="4617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УО «Белорусский </a:t>
            </a:r>
            <a:r>
              <a:rPr lang="ru-RU" dirty="0"/>
              <a:t>государственный технологический университет</a:t>
            </a:r>
            <a:r>
              <a:rPr lang="ru-RU" dirty="0" smtClean="0"/>
              <a:t>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/>
              <a:t>«</a:t>
            </a:r>
            <a:r>
              <a:rPr lang="ru-RU" i="1" dirty="0" err="1"/>
              <a:t>Гидрофобизирущий</a:t>
            </a:r>
            <a:r>
              <a:rPr lang="ru-RU" i="1" dirty="0"/>
              <a:t> состав для защиты поверхности строительных материалов</a:t>
            </a:r>
            <a:r>
              <a:rPr lang="ru-RU" i="1" dirty="0" smtClean="0"/>
              <a:t>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D:\Puzikova\Documents\Строительство\презентация\dipl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" y="1089430"/>
            <a:ext cx="3459641" cy="48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31f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65" y="3034120"/>
            <a:ext cx="4420691" cy="298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9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221" y="234006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республиканского семинара и выставки: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51221" y="1700808"/>
            <a:ext cx="459201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Содействие расширению рынка потребителей инновационных технологий</a:t>
            </a:r>
            <a:endParaRPr 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сотрудничества </a:t>
            </a:r>
            <a:r>
              <a:rPr lang="ru-RU" sz="2000" dirty="0">
                <a:latin typeface="Calibri" panose="020F0502020204030204" pitchFamily="34" charset="0"/>
                <a:cs typeface="Arial" panose="020B0604020202020204" pitchFamily="34" charset="0"/>
              </a:rPr>
              <a:t>в области </a:t>
            </a:r>
            <a:r>
              <a:rPr lang="ru-R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новых строительных технологий и инновационных разработок</a:t>
            </a:r>
            <a:endParaRPr 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Arial" panose="020B0604020202020204" pitchFamily="34" charset="0"/>
              </a:rPr>
              <a:t>Стимулирование инновационной активности в сфере </a:t>
            </a:r>
            <a:r>
              <a:rPr lang="ru-R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строительных технологий</a:t>
            </a:r>
            <a:endParaRPr lang="ru-RU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Puzikova\Documents\Строительство\презентация\convert\IMG_0849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38486"/>
            <a:ext cx="4237435" cy="298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4496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Приветственное слово к участникам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семинара заместителя директора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научной работе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Сутурина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7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50709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0528" y="1556792"/>
            <a:ext cx="4617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УО «Белорусский государственный технологический университет»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/>
              <a:t>«Гипсовые вяжущие из доломита: строительный гипс Г-8; полиминеральные гипсовые вяжущие марки Г-15»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5" descr="D:\Puzikova\Documents\Строительство\презентация\dipl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9" y="964726"/>
            <a:ext cx="3606959" cy="50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D:\Puzikova\Documents\Строительство\1163196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74" y="3439367"/>
            <a:ext cx="3828766" cy="25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53462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1556" y="1580059"/>
            <a:ext cx="4617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УО «Белорусский государственный технологический университет»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/>
              <a:t>«Архитектурно-строительная керамика для реставрации фасадов исторических зданий»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D:\Puzikova\Documents\Строительство\презентация\dipl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3" y="980728"/>
            <a:ext cx="3591918" cy="50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Фасадный элемент 1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56" y="3486867"/>
            <a:ext cx="4719888" cy="24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32064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556792"/>
            <a:ext cx="4617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УО «Полоцкий </a:t>
            </a:r>
            <a:r>
              <a:rPr lang="ru-RU" dirty="0"/>
              <a:t>государственный университет</a:t>
            </a:r>
            <a:r>
              <a:rPr lang="ru-RU" dirty="0" smtClean="0"/>
              <a:t>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/>
              <a:t>«Устройство приточной вентиляции здания, совмещенной с его обогревом»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D:\Puzikova\Documents\Строительство\презентация\dipl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9" y="1014524"/>
            <a:ext cx="3600699" cy="49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96700"/>
              </p:ext>
            </p:extLst>
          </p:nvPr>
        </p:nvGraphicFramePr>
        <p:xfrm>
          <a:off x="5076057" y="3034120"/>
          <a:ext cx="2664296" cy="304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r:id="rId8" imgW="8562975" imgH="5619750" progId="AutoCAD.Drawing.16">
                  <p:embed/>
                </p:oleObj>
              </mc:Choice>
              <mc:Fallback>
                <p:oleObj r:id="rId8" imgW="8562975" imgH="5619750" progId="AutoCAD.Drawing.1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076" t="9084" r="27542" b="15718"/>
                      <a:stretch>
                        <a:fillRect/>
                      </a:stretch>
                    </p:blipFill>
                    <p:spPr bwMode="auto">
                      <a:xfrm>
                        <a:off x="5076057" y="3034120"/>
                        <a:ext cx="2664296" cy="304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9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81556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775" y="1556792"/>
            <a:ext cx="4617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ГНУ «Институт микробиологии НАН Беларуси</a:t>
            </a:r>
            <a:r>
              <a:rPr lang="ru-RU" dirty="0" smtClean="0"/>
              <a:t>»</a:t>
            </a:r>
          </a:p>
          <a:p>
            <a:pPr algn="just"/>
            <a:endParaRPr lang="ru-RU" i="1" dirty="0"/>
          </a:p>
          <a:p>
            <a:pPr algn="ctr"/>
            <a:r>
              <a:rPr lang="ru-RU" i="1" dirty="0" smtClean="0"/>
              <a:t>«</a:t>
            </a:r>
            <a:r>
              <a:rPr lang="ru-RU" i="1" dirty="0"/>
              <a:t>Комплексный метод выявления очагов плесневого поражения строительных материалов и выбора эффективных способов  их ликвидации</a:t>
            </a:r>
            <a:r>
              <a:rPr lang="ru-RU" i="1" dirty="0" smtClean="0"/>
              <a:t>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D:\Puzikova\Documents\Строительство\презентация\dipl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5" y="980728"/>
            <a:ext cx="3596085" cy="50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опия SAM_2151"/>
          <p:cNvPicPr>
            <a:picLocks noChangeAspect="1" noChangeArrowheads="1"/>
          </p:cNvPicPr>
          <p:nvPr/>
        </p:nvPicPr>
        <p:blipFill rotWithShape="1"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1"/>
          <a:stretch/>
        </p:blipFill>
        <p:spPr bwMode="auto">
          <a:xfrm>
            <a:off x="4139952" y="3869952"/>
            <a:ext cx="2252117" cy="2116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Копия Национальная библиотека"/>
          <p:cNvPicPr>
            <a:picLocks noChangeAspect="1" noChangeArrowheads="1"/>
          </p:cNvPicPr>
          <p:nvPr/>
        </p:nvPicPr>
        <p:blipFill rotWithShape="1">
          <a:blip r:embed="rId9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4"/>
          <a:stretch/>
        </p:blipFill>
        <p:spPr bwMode="auto">
          <a:xfrm>
            <a:off x="6634776" y="3861048"/>
            <a:ext cx="2081502" cy="2125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80217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556792"/>
            <a:ext cx="4617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ООО «Внедренческое предприятие Альтернатива</a:t>
            </a:r>
            <a:r>
              <a:rPr lang="ru-RU" dirty="0" smtClean="0"/>
              <a:t>»</a:t>
            </a:r>
          </a:p>
          <a:p>
            <a:pPr algn="just"/>
            <a:endParaRPr lang="ru-RU" i="1" dirty="0"/>
          </a:p>
          <a:p>
            <a:pPr algn="ctr"/>
            <a:r>
              <a:rPr lang="ru-RU" i="1" dirty="0" smtClean="0"/>
              <a:t>«</a:t>
            </a:r>
            <a:r>
              <a:rPr lang="ru-RU" i="1" dirty="0"/>
              <a:t>Новое энергосберегающее оборудование для систем вентиляции промышленных предприятий с большими выбросами тепла в технологических </a:t>
            </a:r>
            <a:r>
              <a:rPr lang="ru-RU" i="1" dirty="0" smtClean="0"/>
              <a:t>процессах»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D:\Puzikova\Documents\Строительство\презентация\dipl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0" y="1052736"/>
            <a:ext cx="3578920" cy="49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Рисунок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7" r="8913"/>
          <a:stretch>
            <a:fillRect/>
          </a:stretch>
        </p:blipFill>
        <p:spPr bwMode="auto">
          <a:xfrm>
            <a:off x="4219575" y="3717032"/>
            <a:ext cx="2135738" cy="23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1_DSCF0554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4"/>
          <a:stretch/>
        </p:blipFill>
        <p:spPr>
          <a:xfrm>
            <a:off x="6732240" y="3734820"/>
            <a:ext cx="1930974" cy="23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239361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556792"/>
            <a:ext cx="4905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Частное предприятие «Передовые исследования и технологии</a:t>
            </a:r>
            <a:r>
              <a:rPr lang="ru-RU" dirty="0" smtClean="0"/>
              <a:t>»</a:t>
            </a:r>
          </a:p>
          <a:p>
            <a:pPr algn="just"/>
            <a:endParaRPr lang="ru-RU" i="1" dirty="0"/>
          </a:p>
          <a:p>
            <a:pPr algn="ctr"/>
            <a:r>
              <a:rPr lang="ru-RU" i="1" dirty="0" smtClean="0"/>
              <a:t>«</a:t>
            </a:r>
            <a:r>
              <a:rPr lang="ru-RU" i="1" dirty="0"/>
              <a:t>Производство углерода </a:t>
            </a:r>
            <a:r>
              <a:rPr lang="ru-RU" i="1" dirty="0" err="1"/>
              <a:t>наноструктурированного</a:t>
            </a:r>
            <a:r>
              <a:rPr lang="ru-RU" i="1" dirty="0"/>
              <a:t>, углерода технического, углерода модифицированного и углеродных комплексных добавок в строительные материалы</a:t>
            </a:r>
            <a:r>
              <a:rPr lang="ru-RU" i="1" dirty="0" smtClean="0"/>
              <a:t>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D:\Puzikova\Documents\Строительство\презентация\dipl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1" y="980728"/>
            <a:ext cx="3615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D:\Puzikova\img10873_3-12_Nanochastitsyi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0"/>
          <a:stretch/>
        </p:blipFill>
        <p:spPr bwMode="auto">
          <a:xfrm>
            <a:off x="4743096" y="4069876"/>
            <a:ext cx="3411426" cy="1951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198906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9483" y="1556792"/>
            <a:ext cx="4617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НПООО «</a:t>
            </a:r>
            <a:r>
              <a:rPr lang="ru-RU" dirty="0" smtClean="0"/>
              <a:t>АЛКИД</a:t>
            </a:r>
          </a:p>
          <a:p>
            <a:pPr algn="just"/>
            <a:endParaRPr lang="ru-RU" i="1" dirty="0"/>
          </a:p>
          <a:p>
            <a:pPr algn="ctr"/>
            <a:r>
              <a:rPr lang="ru-RU" i="1" dirty="0" smtClean="0"/>
              <a:t>«</a:t>
            </a:r>
            <a:r>
              <a:rPr lang="ru-RU" i="1" dirty="0"/>
              <a:t>Современные защитные материалы на основе битумно-полимерных эмульсий для гражданского и дорожного строительства</a:t>
            </a:r>
            <a:r>
              <a:rPr lang="ru-RU" i="1" dirty="0" smtClean="0"/>
              <a:t>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 descr="D:\Puzikova\Documents\Строительство\презентация\dipl1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1" y="980728"/>
            <a:ext cx="3600699" cy="500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3376"/>
              </p:ext>
            </p:extLst>
          </p:nvPr>
        </p:nvGraphicFramePr>
        <p:xfrm>
          <a:off x="4566332" y="3595924"/>
          <a:ext cx="3573462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Рисунок" r:id="rId8" imgW="4101152" imgH="1651379" progId="Imaging.Document">
                  <p:embed/>
                </p:oleObj>
              </mc:Choice>
              <mc:Fallback>
                <p:oleObj name="Рисунок" r:id="rId8" imgW="4101152" imgH="1651379" progId="Imaging.Document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332" y="3595924"/>
                        <a:ext cx="3573462" cy="237807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191730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556792"/>
            <a:ext cx="4617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ИП «</a:t>
            </a:r>
            <a:r>
              <a:rPr lang="ru-RU" dirty="0" err="1"/>
              <a:t>Промметаллконструкция</a:t>
            </a:r>
            <a:r>
              <a:rPr lang="ru-RU" dirty="0" smtClean="0"/>
              <a:t>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/>
              <a:t>«</a:t>
            </a:r>
            <a:r>
              <a:rPr lang="ru-RU" i="1" dirty="0"/>
              <a:t>Строительная теплоизоляция ИЗОБУД: Плиты теплоизоляционные из </a:t>
            </a:r>
            <a:r>
              <a:rPr lang="ru-RU" i="1" dirty="0" err="1"/>
              <a:t>пенополиуретана</a:t>
            </a:r>
            <a:r>
              <a:rPr lang="ru-RU" i="1" dirty="0"/>
              <a:t> и </a:t>
            </a:r>
            <a:r>
              <a:rPr lang="ru-RU" i="1" dirty="0" err="1"/>
              <a:t>пенополиизоцианурата</a:t>
            </a:r>
            <a:r>
              <a:rPr lang="ru-RU" i="1" dirty="0"/>
              <a:t> (ПИР)</a:t>
            </a:r>
            <a:r>
              <a:rPr lang="ru-RU" i="1" dirty="0" smtClean="0"/>
              <a:t>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за лучшую инновационную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6" name="Picture 6" descr="D:\Puzikova\Documents\Строительство\презентация\dipl1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1" y="980728"/>
            <a:ext cx="358122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Urethane Insulation - Flat Roof Insulation - Image Provided by Kingsp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944" y="3452710"/>
            <a:ext cx="3059112" cy="247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SDC11901"/>
          <p:cNvPicPr>
            <a:picLocks noChangeAspect="1" noChangeArrowheads="1"/>
          </p:cNvPicPr>
          <p:nvPr/>
        </p:nvPicPr>
        <p:blipFill rotWithShape="1">
          <a:blip r:embed="rId9"/>
          <a:srcRect l="5927" r="12081"/>
          <a:stretch/>
        </p:blipFill>
        <p:spPr bwMode="auto">
          <a:xfrm>
            <a:off x="6410325" y="3452710"/>
            <a:ext cx="2400522" cy="249657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365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538863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Инновационные разработки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D:\Puzikova\Documents\Строительство\презентация\экспонаты\IMG_1008i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4" y="3959115"/>
            <a:ext cx="3084604" cy="2062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D:\Puzikova\Documents\Строительство\презентация\экспонаты\IMG_1011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4273" r="9679" b="4956"/>
          <a:stretch/>
        </p:blipFill>
        <p:spPr bwMode="auto">
          <a:xfrm>
            <a:off x="3563888" y="4150969"/>
            <a:ext cx="2304256" cy="208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D:\Puzikova\Documents\Строительство\презентация\экспонаты\IMG_102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11" y="2348880"/>
            <a:ext cx="2634525" cy="195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D:\Puzikova\Documents\Строительство\презентация\экспонаты\IMG_102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D:\Puzikova\Documents\Строительство\презентация\экспонаты\IMG_1037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98" y="1124744"/>
            <a:ext cx="3331825" cy="276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D:\Puzikova\Documents\Строительство\презентация\экспонаты\IMG_1017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75" y="907095"/>
            <a:ext cx="2584122" cy="1441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D:\Starchenkov\Documents\Семинары\строительство\e-mail+\Заявки отред. для Каталога\more\37\37-б.jpe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91039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0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51171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6626" name="Picture 2" descr="D:\Puzikova\Documents\Строительство\презентация\convert\IMG_07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63308"/>
            <a:ext cx="4098469" cy="272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Puzikova\Documents\Строительство\презентация\convert\IMG_0793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9974" r="10630"/>
          <a:stretch/>
        </p:blipFill>
        <p:spPr bwMode="auto">
          <a:xfrm>
            <a:off x="4427984" y="980728"/>
            <a:ext cx="4464496" cy="3686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50402" y="4555177"/>
            <a:ext cx="3819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Всего в семинаре приняло участие </a:t>
            </a:r>
            <a:r>
              <a:rPr lang="ru-RU" dirty="0" smtClean="0"/>
              <a:t>около 200 </a:t>
            </a:r>
            <a:r>
              <a:rPr lang="ru-RU" dirty="0"/>
              <a:t>руководителей, ученых и специалистов, т. ч. 18 докторов и кандидатов наук, 2 </a:t>
            </a:r>
            <a:r>
              <a:rPr lang="ru-RU" dirty="0" smtClean="0"/>
              <a:t>члена-корреспондента НАН Беларуси.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221" y="1196752"/>
            <a:ext cx="40987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семинаре участвовали представители </a:t>
            </a:r>
            <a:r>
              <a:rPr lang="ru-RU" dirty="0" smtClean="0"/>
              <a:t>более 100 организаций и предприятий: </a:t>
            </a:r>
            <a:endParaRPr lang="en-US" dirty="0" smtClean="0"/>
          </a:p>
          <a:p>
            <a:pPr algn="ctr"/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5  органов</a:t>
            </a:r>
            <a:r>
              <a:rPr lang="en-US" dirty="0" smtClean="0"/>
              <a:t> </a:t>
            </a:r>
            <a:r>
              <a:rPr lang="ru-RU" dirty="0" smtClean="0"/>
              <a:t>государственного </a:t>
            </a:r>
            <a:r>
              <a:rPr lang="ru-RU" dirty="0"/>
              <a:t>управления, 18 ‑ НИИ, 4 высших учебных заведения, </a:t>
            </a:r>
            <a:r>
              <a:rPr lang="ru-RU" dirty="0" smtClean="0"/>
              <a:t>2 </a:t>
            </a:r>
            <a:r>
              <a:rPr lang="ru-RU" dirty="0"/>
              <a:t>представителя средств массовой информации.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проведения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uzikova\Documents\Строительство\презентация\convert\fgf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0"/>
          <a:stretch/>
        </p:blipFill>
        <p:spPr bwMode="auto">
          <a:xfrm>
            <a:off x="395536" y="3686174"/>
            <a:ext cx="6106109" cy="285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uzikova\Documents\Строительство\презентация\convert\chgf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/>
          <a:stretch/>
        </p:blipFill>
        <p:spPr bwMode="auto">
          <a:xfrm>
            <a:off x="4529133" y="332656"/>
            <a:ext cx="4435355" cy="332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7544" y="1393648"/>
            <a:ext cx="39238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Приветственное слово к участникам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республиканского семинара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«Новые строительные технологии и материалы»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заведующего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Консультационно-методическим центром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ГКНТ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Кратенка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19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220563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7651" name="Picture 3" descr="D:\Puzikova\Documents\Строительство\презентация\convert\yuiy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4" r="1709"/>
          <a:stretch/>
        </p:blipFill>
        <p:spPr bwMode="auto">
          <a:xfrm>
            <a:off x="2380953" y="2420888"/>
            <a:ext cx="6511527" cy="3366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734" y="1497558"/>
            <a:ext cx="8065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специализированной выставке было представлено более 50 инновационных разработок и технологий, имеющих возможность практической реализации и внедрения на внутреннем и внешнем </a:t>
            </a:r>
            <a:r>
              <a:rPr lang="ru-RU" dirty="0" smtClean="0"/>
              <a:t>рынках</a:t>
            </a:r>
            <a:r>
              <a:rPr lang="en-US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02852" y="2492896"/>
            <a:ext cx="1906093" cy="1464231"/>
          </a:xfrm>
          <a:prstGeom prst="round2Diag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Всего на </a:t>
            </a:r>
            <a:r>
              <a:rPr lang="ru-RU" sz="1600" dirty="0" smtClean="0"/>
              <a:t>республиканск</a:t>
            </a:r>
            <a:r>
              <a:rPr lang="ru-RU" sz="1600" dirty="0"/>
              <a:t>о</a:t>
            </a:r>
            <a:r>
              <a:rPr lang="ru-RU" sz="1600" dirty="0" smtClean="0"/>
              <a:t>м </a:t>
            </a:r>
            <a:r>
              <a:rPr lang="ru-RU" sz="1600" dirty="0"/>
              <a:t>семинаре </a:t>
            </a:r>
            <a:r>
              <a:rPr lang="ru-RU" sz="1600" dirty="0" smtClean="0"/>
              <a:t>был </a:t>
            </a:r>
            <a:r>
              <a:rPr lang="ru-RU" sz="1600" dirty="0"/>
              <a:t>заслушан 31 доклад.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проведения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72" name="Picture 24" descr="D:\Puzikova\Documents\Строительство\презентация\convert\IMG_0913h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/>
          <a:stretch/>
        </p:blipFill>
        <p:spPr bwMode="auto">
          <a:xfrm>
            <a:off x="467544" y="3957127"/>
            <a:ext cx="1792387" cy="2208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7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343547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D:\Puzikova\Documents\Строительство\презентация\обл каталога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456384" cy="489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221" y="26064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проведения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818" y="1437744"/>
            <a:ext cx="41046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республиканского семинара и выставки издан каталог экспонатов выставки «Новые строительные технологии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материалы».</a:t>
            </a:r>
          </a:p>
        </p:txBody>
      </p:sp>
      <p:pic>
        <p:nvPicPr>
          <p:cNvPr id="28683" name="Picture 11" descr="D:\Puzikova\Documents\Строительство\презентация\convert\IMG_0823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4" r="6518" b="4816"/>
          <a:stretch/>
        </p:blipFill>
        <p:spPr bwMode="auto">
          <a:xfrm>
            <a:off x="6495065" y="3140968"/>
            <a:ext cx="2253399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2643145" cy="100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7- 3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r="6271" b="18978"/>
          <a:stretch/>
        </p:blipFill>
        <p:spPr bwMode="auto">
          <a:xfrm>
            <a:off x="4048124" y="3218135"/>
            <a:ext cx="2446941" cy="171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3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5189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5" name="Picture 9" descr="D:\Puzikova\Documents\Строительство\презентация\belis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11273"/>
          <a:stretch/>
        </p:blipFill>
        <p:spPr bwMode="auto">
          <a:xfrm>
            <a:off x="2354603" y="1628800"/>
            <a:ext cx="4423457" cy="3490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uzikova\Documents\Строительство\презентация\convert\IMG_0861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7" y="620688"/>
            <a:ext cx="4433343" cy="5559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1999" y="1556792"/>
            <a:ext cx="432048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Профессор кафедры «Технология бетона и строительные материалы» БНТУ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Батяновский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Э. И.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«Основы технологий использования гранитных отсевов РУПП «Гранит» и высокопрочного бетона в строительном производстве»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919" y="332656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919" y="332656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12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D:\Puzikova\Documents\Строительство\презентация\convert\IMG_0869 копия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 bwMode="auto">
          <a:xfrm>
            <a:off x="237909" y="908720"/>
            <a:ext cx="3830035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58789" y="1905651"/>
            <a:ext cx="432048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заместитель директора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ГП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«Институт жилища - НИПТИС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им.Атаева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С.С.»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Данилевский Л.Н.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«Опыт проектирования и строительства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энергоэфективных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жилых домов в РБ»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372" y="2277897"/>
            <a:ext cx="43204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ЧП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«Передовые исследования и технологии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Самцов П.П.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«Применение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наноматериалов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производстве бетона»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Puzikova\Documents\Строительство\презентация\convert\IMG_0870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248660" cy="5148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CorelDRAW" r:id="rId4" imgW="7338240" imgH="1562760" progId="CorelDraw.Graphic.13">
                  <p:embed/>
                </p:oleObj>
              </mc:Choice>
              <mc:Fallback>
                <p:oleObj name="CorelDRAW" r:id="rId4" imgW="7338240" imgH="156276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Puzikova\Documents\Строительство\презентация\convert\IMG_0875 копи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9" y="980728"/>
            <a:ext cx="3568913" cy="5030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1960" y="2218526"/>
            <a:ext cx="4320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Профессор кафедры «Химическая технология вяжущих материалов» БГТУ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Кузьменков М.И.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Малоэнергоемкие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гипсовые вяжущие из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фосфогипса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4424"/>
              </p:ext>
            </p:extLst>
          </p:nvPr>
        </p:nvGraphicFramePr>
        <p:xfrm>
          <a:off x="7915275" y="333375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CorelDRAW" r:id="rId3" imgW="7338240" imgH="1562760" progId="CorelDraw.Graphic.13">
                  <p:embed/>
                </p:oleObj>
              </mc:Choice>
              <mc:Fallback>
                <p:oleObj name="CorelDRAW" r:id="rId3" imgW="7338240" imgH="156276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333375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D:\Puzikova\Documents\Строительство\презентация\convert\IMG_0877 копи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59"/>
            <a:ext cx="4840390" cy="4365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0498" y="1866583"/>
            <a:ext cx="388843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Главный технолог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ОАО «Минский завод строительных материалов»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Шидловский А.В.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«Современные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энергоэффективные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стеновые керамические изделия»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67" y="6186790"/>
            <a:ext cx="839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12 сентября 2013 года Республиканский семинар и выставка «Новые строительные технологии и материалы»</a:t>
            </a:r>
            <a:endParaRPr lang="ru-RU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221" y="6191592"/>
            <a:ext cx="86302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2559</TotalTime>
  <Words>1359</Words>
  <Application>Microsoft Office PowerPoint</Application>
  <PresentationFormat>Экран (4:3)</PresentationFormat>
  <Paragraphs>240</Paragraphs>
  <Slides>42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Волна</vt:lpstr>
      <vt:lpstr>CorelDRAW</vt:lpstr>
      <vt:lpstr>AutoCAD.Drawing.16</vt:lpstr>
      <vt:lpstr>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NM Group</dc:creator>
  <cp:lastModifiedBy>Tatyana Makeeva</cp:lastModifiedBy>
  <cp:revision>96</cp:revision>
  <dcterms:created xsi:type="dcterms:W3CDTF">2013-09-15T11:59:48Z</dcterms:created>
  <dcterms:modified xsi:type="dcterms:W3CDTF">2013-10-01T14:00:21Z</dcterms:modified>
</cp:coreProperties>
</file>