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303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7" r:id="rId24"/>
    <p:sldId id="301" r:id="rId25"/>
    <p:sldId id="309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1D1C38"/>
    <a:srgbClr val="000066"/>
    <a:srgbClr val="99FFCC"/>
    <a:srgbClr val="FF3300"/>
    <a:srgbClr val="FFFF00"/>
    <a:srgbClr val="302E5C"/>
    <a:srgbClr val="3A57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104" d="100"/>
          <a:sy n="104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2941BE6-11BA-4D28-888A-B964B88635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92B1CD5E-EE53-46FD-B55B-5EB275BF9D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7BAC0-ACB8-44EC-BD1E-FEC67F29E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6928-AE72-4591-9C7E-D9AFACA1AA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98F50-D048-4D2C-B492-3113DD180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00BF9-E26A-41E2-9D9E-CB95ED6175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DE11-FFAF-4872-A80E-A7B209F31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1E00D-DDB6-4659-BEB8-C0DB26BE6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11622-BA9E-4350-B8B0-64677FE8D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FAD6B-99D5-4542-9545-0254318B8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17BC9-F42F-4481-AAD9-549F6E7D7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D0C11-FB5B-4F0C-8579-7C1C133A4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8F970-3488-4243-9B3F-76E8D69F2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4B927-D31C-4389-BA51-E82C0F2736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E70636F-CB86-43B1-BF73-BBBC90CC0FD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5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658938"/>
            <a:ext cx="87122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Arial" panose="020B0604020202020204" pitchFamily="34" charset="0"/>
              </a:rPr>
              <a:t>ПРАКТИЧЕСКИЕ АСПЕКТЫ МЕДИЦИНСКОГО ТЕЛЕКОНСУЛЬТИРОВАНИЯ </a:t>
            </a:r>
          </a:p>
          <a:p>
            <a:pPr algn="ctr" eaLnBrk="1" hangingPunct="1">
              <a:defRPr/>
            </a:pPr>
            <a:r>
              <a:rPr lang="ru-RU" sz="3200" b="1" cap="all" dirty="0">
                <a:latin typeface="Arial" panose="020B0604020202020204" pitchFamily="34" charset="0"/>
              </a:rPr>
              <a:t>в неврологии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576263" y="3962400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УО «Белорусский государственный медицинский университет», Минск, Беларусь</a:t>
            </a:r>
          </a:p>
          <a:p>
            <a:pPr algn="ctr" eaLnBrk="1" hangingPunct="1"/>
            <a:r>
              <a:rPr lang="ru-RU" sz="2000" b="1"/>
              <a:t>РНПЦ неврологии и нейрохирургии</a:t>
            </a:r>
            <a:r>
              <a:rPr lang="en-US" sz="2000" b="1"/>
              <a:t>;</a:t>
            </a:r>
            <a:endParaRPr lang="ru-RU" sz="2000" b="1"/>
          </a:p>
          <a:p>
            <a:pPr algn="ctr" eaLnBrk="1" hangingPunct="1"/>
            <a:r>
              <a:rPr lang="ru-RU" sz="2000" b="1"/>
              <a:t>ОДО «Алдана», Солигорск, Беларусь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ИНТЕРАКТИВНЫЙ ОПРОС ПАЦИЕНТА</a:t>
            </a:r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«Живое» общение консультанта и пациента</a:t>
            </a:r>
            <a:endParaRPr lang="ru-RU"/>
          </a:p>
        </p:txBody>
      </p:sp>
      <p:pic>
        <p:nvPicPr>
          <p:cNvPr id="21509" name="Picture 10" descr="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35125"/>
            <a:ext cx="38512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op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636838"/>
            <a:ext cx="37988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СРЕДСТВА ДИАГНОСТИКИ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Интерактивное использование диагностической аппаратуры</a:t>
            </a:r>
            <a:endParaRPr lang="ru-RU"/>
          </a:p>
        </p:txBody>
      </p:sp>
      <p:pic>
        <p:nvPicPr>
          <p:cNvPr id="23557" name="Picture 9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356393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708275"/>
            <a:ext cx="31686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УЧЕБНЫЙ ПРОЦЕСС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Обучение студентов БГМУ</a:t>
            </a:r>
            <a:endParaRPr lang="ru-RU"/>
          </a:p>
        </p:txBody>
      </p:sp>
      <p:pic>
        <p:nvPicPr>
          <p:cNvPr id="25605" name="Picture 23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73250"/>
            <a:ext cx="3708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4" descr="uc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2852738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УЧЕБНЫЙ ПРОЦЕСС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Обучение студентов БГМУ</a:t>
            </a:r>
            <a:endParaRPr lang="ru-RU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2735263" y="224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33513"/>
            <a:ext cx="627221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11300" y="1449388"/>
            <a:ext cx="2447925" cy="101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ru-RU" sz="2000" b="1"/>
          </a:p>
          <a:p>
            <a:pPr algn="ctr" eaLnBrk="1" hangingPunct="1"/>
            <a:r>
              <a:rPr lang="en-US" sz="2000" b="1"/>
              <a:t>OFF LINE</a:t>
            </a:r>
            <a:endParaRPr lang="ru-RU" sz="2000" b="1"/>
          </a:p>
          <a:p>
            <a:pPr algn="ctr" eaLnBrk="1" hangingPunct="1"/>
            <a:endParaRPr lang="ru-RU" sz="2000" b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15900" y="290671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Расширение спектра применений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4859338" y="1441450"/>
            <a:ext cx="2447925" cy="101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ru-RU" sz="2000" b="1"/>
          </a:p>
          <a:p>
            <a:pPr algn="ctr" eaLnBrk="1" hangingPunct="1"/>
            <a:r>
              <a:rPr lang="en-US" sz="2000" b="1"/>
              <a:t>ON LINE</a:t>
            </a:r>
            <a:endParaRPr lang="ru-RU" sz="2000" b="1"/>
          </a:p>
          <a:p>
            <a:pPr algn="ctr" eaLnBrk="1" hangingPunct="1"/>
            <a:endParaRPr lang="ru-RU" sz="2000" b="1"/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3851275" y="1700213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+</a:t>
            </a:r>
            <a:endParaRPr lang="ru-RU" sz="2800" b="1"/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215900" y="36337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Доступность методов обследования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215900" y="43449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Практическая помощь лечащему врачу при обследовании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215900" y="5137150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Оперативность принятия решений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МЕДИЦИНСКИЕ АСПЕКТЫ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15900" y="15922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Методики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215900" y="231933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Виды и источники информации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215900" y="303053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Полнота и достоверность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215900" y="3822700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Статус результатов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ОРГАНИЗАЦИОННЫЕ И ПРАВОВЫЕ АСПЕКТЫ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15900" y="15922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Разграничение ответственности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15900" y="231933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Порядок подготовки и проведения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15900" y="303053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Дифференцированные протоколы телеконсультаций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15900" y="3822700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Правовая база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ИНФРАСТРУКТУРА ПЕРЕДАЧИ ДАННЫХ</a:t>
            </a:r>
          </a:p>
        </p:txBody>
      </p:sp>
      <p:sp>
        <p:nvSpPr>
          <p:cNvPr id="35843" name="Oval 10" descr="Дранка"/>
          <p:cNvSpPr>
            <a:spLocks noChangeArrowheads="1"/>
          </p:cNvSpPr>
          <p:nvPr/>
        </p:nvSpPr>
        <p:spPr bwMode="auto">
          <a:xfrm>
            <a:off x="2303463" y="2457450"/>
            <a:ext cx="4613275" cy="2301875"/>
          </a:xfrm>
          <a:prstGeom prst="ellipse">
            <a:avLst/>
          </a:prstGeom>
          <a:pattFill prst="shingle">
            <a:fgClr>
              <a:srgbClr val="00FF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5844" name="Picture 1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125538"/>
            <a:ext cx="2952750" cy="22431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5" name="Picture 12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3981450"/>
            <a:ext cx="3240088" cy="2130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ИНФРАСТРУКТУРА ПЕРЕДАЧИ ДАННЫХ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79388" y="61261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Масштабируемость</a:t>
            </a:r>
          </a:p>
        </p:txBody>
      </p:sp>
      <p:sp>
        <p:nvSpPr>
          <p:cNvPr id="37892" name="Oval 11"/>
          <p:cNvSpPr>
            <a:spLocks noChangeArrowheads="1"/>
          </p:cNvSpPr>
          <p:nvPr/>
        </p:nvSpPr>
        <p:spPr bwMode="auto">
          <a:xfrm>
            <a:off x="250825" y="944563"/>
            <a:ext cx="8677275" cy="51847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893" name="laptop"/>
          <p:cNvSpPr>
            <a:spLocks noEditPoints="1" noChangeArrowheads="1"/>
          </p:cNvSpPr>
          <p:nvPr/>
        </p:nvSpPr>
        <p:spPr bwMode="auto">
          <a:xfrm>
            <a:off x="6102350" y="2492375"/>
            <a:ext cx="1403350" cy="1055688"/>
          </a:xfrm>
          <a:custGeom>
            <a:avLst/>
            <a:gdLst>
              <a:gd name="T0" fmla="*/ 14191312 w 21600"/>
              <a:gd name="T1" fmla="*/ 0 h 21600"/>
              <a:gd name="T2" fmla="*/ 14191312 w 21600"/>
              <a:gd name="T3" fmla="*/ 17134207 h 21600"/>
              <a:gd name="T4" fmla="*/ 77359864 w 21600"/>
              <a:gd name="T5" fmla="*/ 0 h 21600"/>
              <a:gd name="T6" fmla="*/ 77359864 w 21600"/>
              <a:gd name="T7" fmla="*/ 17134207 h 21600"/>
              <a:gd name="T8" fmla="*/ 45587760 w 21600"/>
              <a:gd name="T9" fmla="*/ 0 h 21600"/>
              <a:gd name="T10" fmla="*/ 45587760 w 21600"/>
              <a:gd name="T11" fmla="*/ 51596165 h 21600"/>
              <a:gd name="T12" fmla="*/ 0 w 21600"/>
              <a:gd name="T13" fmla="*/ 51596165 h 21600"/>
              <a:gd name="T14" fmla="*/ 91175520 w 21600"/>
              <a:gd name="T15" fmla="*/ 515961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aptop"/>
          <p:cNvSpPr>
            <a:spLocks noEditPoints="1" noChangeArrowheads="1"/>
          </p:cNvSpPr>
          <p:nvPr/>
        </p:nvSpPr>
        <p:spPr bwMode="auto">
          <a:xfrm>
            <a:off x="2249488" y="2492375"/>
            <a:ext cx="1403350" cy="1055688"/>
          </a:xfrm>
          <a:custGeom>
            <a:avLst/>
            <a:gdLst>
              <a:gd name="T0" fmla="*/ 14191312 w 21600"/>
              <a:gd name="T1" fmla="*/ 0 h 21600"/>
              <a:gd name="T2" fmla="*/ 14191312 w 21600"/>
              <a:gd name="T3" fmla="*/ 17134207 h 21600"/>
              <a:gd name="T4" fmla="*/ 77359864 w 21600"/>
              <a:gd name="T5" fmla="*/ 0 h 21600"/>
              <a:gd name="T6" fmla="*/ 77359864 w 21600"/>
              <a:gd name="T7" fmla="*/ 17134207 h 21600"/>
              <a:gd name="T8" fmla="*/ 45587760 w 21600"/>
              <a:gd name="T9" fmla="*/ 0 h 21600"/>
              <a:gd name="T10" fmla="*/ 45587760 w 21600"/>
              <a:gd name="T11" fmla="*/ 51596165 h 21600"/>
              <a:gd name="T12" fmla="*/ 0 w 21600"/>
              <a:gd name="T13" fmla="*/ 51596165 h 21600"/>
              <a:gd name="T14" fmla="*/ 91175520 w 21600"/>
              <a:gd name="T15" fmla="*/ 515961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aptop"/>
          <p:cNvSpPr>
            <a:spLocks noEditPoints="1" noChangeArrowheads="1"/>
          </p:cNvSpPr>
          <p:nvPr/>
        </p:nvSpPr>
        <p:spPr bwMode="auto">
          <a:xfrm>
            <a:off x="2609850" y="4221163"/>
            <a:ext cx="1403350" cy="1055687"/>
          </a:xfrm>
          <a:custGeom>
            <a:avLst/>
            <a:gdLst>
              <a:gd name="T0" fmla="*/ 14191312 w 21600"/>
              <a:gd name="T1" fmla="*/ 0 h 21600"/>
              <a:gd name="T2" fmla="*/ 14191312 w 21600"/>
              <a:gd name="T3" fmla="*/ 17134191 h 21600"/>
              <a:gd name="T4" fmla="*/ 77359864 w 21600"/>
              <a:gd name="T5" fmla="*/ 0 h 21600"/>
              <a:gd name="T6" fmla="*/ 77359864 w 21600"/>
              <a:gd name="T7" fmla="*/ 17134191 h 21600"/>
              <a:gd name="T8" fmla="*/ 45587760 w 21600"/>
              <a:gd name="T9" fmla="*/ 0 h 21600"/>
              <a:gd name="T10" fmla="*/ 45587760 w 21600"/>
              <a:gd name="T11" fmla="*/ 51596067 h 21600"/>
              <a:gd name="T12" fmla="*/ 0 w 21600"/>
              <a:gd name="T13" fmla="*/ 51596067 h 21600"/>
              <a:gd name="T14" fmla="*/ 91175520 w 21600"/>
              <a:gd name="T15" fmla="*/ 515960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6" name="Picture 15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1125538"/>
            <a:ext cx="1706563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6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3392488"/>
            <a:ext cx="1706563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Oval 17"/>
          <p:cNvSpPr>
            <a:spLocks noChangeArrowheads="1"/>
          </p:cNvSpPr>
          <p:nvPr/>
        </p:nvSpPr>
        <p:spPr bwMode="auto">
          <a:xfrm>
            <a:off x="2933700" y="2241550"/>
            <a:ext cx="3492500" cy="3095625"/>
          </a:xfrm>
          <a:prstGeom prst="ellipse">
            <a:avLst/>
          </a:prstGeom>
          <a:solidFill>
            <a:schemeClr val="accent1">
              <a:alpha val="45097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ИНФРАСТРУКТУРА ПЕРЕДАЧИ ДАННЫХ</a:t>
            </a:r>
          </a:p>
        </p:txBody>
      </p:sp>
      <p:pic>
        <p:nvPicPr>
          <p:cNvPr id="39939" name="Picture 14" descr="m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981075"/>
            <a:ext cx="8662987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0025" y="1285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 u="sng"/>
              <a:t>КОМПЛЕКС МЕДИЦИНСКИХ</a:t>
            </a:r>
            <a:r>
              <a:rPr lang="en-US" sz="2000" b="1" u="sng"/>
              <a:t> </a:t>
            </a:r>
            <a:r>
              <a:rPr lang="ru-RU" sz="2000" b="1" u="sng"/>
              <a:t>ТЕЛЕКОНСУЛЬТАЦИЙ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0025" y="412750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«АКСИС - 01»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24525" y="3608388"/>
            <a:ext cx="31321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1400" b="1" i="1"/>
          </a:p>
          <a:p>
            <a:pPr algn="ctr" eaLnBrk="1" hangingPunct="1"/>
            <a:endParaRPr lang="ru-RU" sz="1400" b="1" i="1"/>
          </a:p>
          <a:p>
            <a:pPr algn="ctr" eaLnBrk="1" hangingPunct="1"/>
            <a:r>
              <a:rPr lang="ru-RU" sz="1400" b="1" i="1"/>
              <a:t>Кафедра нервных и нейрохирургических болезней </a:t>
            </a:r>
          </a:p>
          <a:p>
            <a:pPr algn="ctr" eaLnBrk="1" hangingPunct="1"/>
            <a:r>
              <a:rPr lang="ru-RU" sz="1400" b="1" i="1"/>
              <a:t>Белорусского государственного медицинского университета</a:t>
            </a:r>
            <a:endParaRPr lang="en-US" sz="1400" b="1" i="1"/>
          </a:p>
          <a:p>
            <a:pPr algn="ctr" eaLnBrk="1" hangingPunct="1"/>
            <a:endParaRPr lang="ru-RU" sz="1400" b="1" i="1"/>
          </a:p>
          <a:p>
            <a:pPr algn="ctr" eaLnBrk="1" hangingPunct="1"/>
            <a:r>
              <a:rPr lang="ru-RU" sz="1400" b="1" i="1"/>
              <a:t> ГУ «РНПЦ НИИ неврологии и нейрохирургии»</a:t>
            </a:r>
            <a:r>
              <a:rPr lang="ru-RU" sz="1400"/>
              <a:t> </a:t>
            </a:r>
          </a:p>
        </p:txBody>
      </p:sp>
      <p:pic>
        <p:nvPicPr>
          <p:cNvPr id="5125" name="Picture 5" descr="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965200"/>
            <a:ext cx="52038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3088" y="1335088"/>
            <a:ext cx="3203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/>
              <a:t>Консультации в режиме реального времени между </a:t>
            </a:r>
          </a:p>
          <a:p>
            <a:pPr algn="ctr" eaLnBrk="1" hangingPunct="1"/>
            <a:r>
              <a:rPr lang="ru-RU" b="1"/>
              <a:t>ЦРБ г.Солигорска и </a:t>
            </a:r>
          </a:p>
          <a:p>
            <a:pPr algn="ctr" eaLnBrk="1" hangingPunct="1"/>
            <a:r>
              <a:rPr lang="ru-RU" b="1"/>
              <a:t>9 клинической больницей (г.Минск)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ИНФРАСТРУКТУРА ПЕРЕДАЧИ ДАННЫХ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79388" y="61261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Стандарты обмена информацией</a:t>
            </a: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468313" y="1052513"/>
            <a:ext cx="8280400" cy="4932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11188" y="1125538"/>
            <a:ext cx="77771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chemeClr val="tx1"/>
                </a:solidFill>
              </a:rPr>
              <a:t>&lt;?xml version="1.0" encoding="utf-8"?&gt;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&lt;!-- Example copyright 2007 by RSMU --&gt;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&lt;!-- Example message for PRPA_IN403001 – Сообщение о направлении пациента из ЦДСП в стационар --&gt;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&lt;hl7:PRPA_IN403001 ITSVersion="XML_1.0" xmlns:hl7="urn:hl7-org:v3" xmlns:xsi="http://www.w3.org/2001/XMLSchema-instance" xsi:schemaLocation="urn:hl7-org:v3 message1.xsd"&gt;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&lt;hl7:id root="1.2.643.2.xxxx.1" extension="121456" displayable="true"/&gt;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&lt;hl7:creationTime value="20070822163000"/&gt;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&lt;hl7:versionCode code="1"/&gt;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&lt;hl7:interactionId root="1.2.643.2.xxxx.2" extension="12369598" displayable="true"/&gt;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&lt;hl7:receiver&gt;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&lt;hl7:device&gt;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&lt;hl7:id root="1.2.643.2.xxxx.3" extension="02"/&gt;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&lt;hl7:name use="L"&gt;Информационная система стационара&lt;/hl7:name&gt;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&lt;hl7:desc&gt;Информационная система стационара, версия 4.4&lt;/hl7:desc&gt;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&lt;hl7:existenceTime value="20070830000000"/&gt;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&lt;hl7:telecom value="(tel): (495)394-94-87"/&gt;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&lt;/hl7:device&gt;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&lt;/hl7:receiver&gt;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&lt;hl7:sender&gt;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&lt;hl7:device&gt;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&lt;hl7:id root="1.2.643.2.xxxx.3" extension="01" displayable="true"/&gt;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			&lt;hl7:name use="L"&gt;КАСУ СС и НМП г.Москвы&lt;/hl7:name&gt;</a:t>
            </a:r>
          </a:p>
          <a:p>
            <a:pPr eaLnBrk="1" hangingPunct="1"/>
            <a:r>
              <a:rPr lang="ru-RU" sz="1200">
                <a:solidFill>
                  <a:schemeClr val="tx1"/>
                </a:solidFill>
              </a:rPr>
              <a:t>&lt;hl7:desc&gt;Комплексная Автоматизированная Система Управления Станцией Скорой и Неотложной медицинской помощи города Москвы, версия 5&lt;/hl7:desc&gt;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ПРОГРАММНО-АППАРАТНАЯ РЕАЛИЗАЦИЯ</a:t>
            </a:r>
          </a:p>
        </p:txBody>
      </p:sp>
      <p:pic>
        <p:nvPicPr>
          <p:cNvPr id="44035" name="Picture 11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88" y="1189038"/>
            <a:ext cx="6842125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ПРОГРАММНО-АППАРАТНАЯ РЕАЛИЗАЦИЯ</a:t>
            </a:r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323850" y="5697538"/>
            <a:ext cx="351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302E5C"/>
                </a:solidFill>
              </a:rPr>
              <a:t>Существующий передвижной комплекс</a:t>
            </a:r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5256213" y="58420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/>
              <a:t>Переносной комплекс</a:t>
            </a:r>
          </a:p>
        </p:txBody>
      </p:sp>
      <p:sp>
        <p:nvSpPr>
          <p:cNvPr id="46085" name="Rectangle 13"/>
          <p:cNvSpPr>
            <a:spLocks noChangeArrowheads="1"/>
          </p:cNvSpPr>
          <p:nvPr/>
        </p:nvSpPr>
        <p:spPr bwMode="auto">
          <a:xfrm>
            <a:off x="5076825" y="1125538"/>
            <a:ext cx="3348038" cy="464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46086" name="Picture 10" descr="chemnosc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241550"/>
            <a:ext cx="22987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827088" y="58420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/>
              <a:t>Передвижной комплекс</a:t>
            </a:r>
          </a:p>
        </p:txBody>
      </p:sp>
      <p:sp>
        <p:nvSpPr>
          <p:cNvPr id="46088" name="AutoShape 16"/>
          <p:cNvSpPr>
            <a:spLocks noChangeArrowheads="1"/>
          </p:cNvSpPr>
          <p:nvPr/>
        </p:nvSpPr>
        <p:spPr bwMode="auto">
          <a:xfrm>
            <a:off x="3743325" y="2924175"/>
            <a:ext cx="1331913" cy="514350"/>
          </a:xfrm>
          <a:prstGeom prst="leftRightArrow">
            <a:avLst>
              <a:gd name="adj1" fmla="val 50000"/>
              <a:gd name="adj2" fmla="val 517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6089" name="Picture 9" descr="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125538"/>
            <a:ext cx="33305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5900" y="333375"/>
            <a:ext cx="8712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ru-RU" sz="2800" b="1" u="sng"/>
          </a:p>
          <a:p>
            <a:pPr algn="ctr"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Целью исследования,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выполненного по заданию Государственного комитета по науке и технологиям (№ государственной регистрации –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20102662) в рамках инновационного проекта, являлась разработка и внедрение технологии диагностики и лечения пациентов с неврологическими заболеваниями на основе применения средств телемедицины на базе создаваемой системы телеконсультаций в режиме реального времени.</a:t>
            </a:r>
            <a:endParaRPr lang="ru-RU" sz="3200" b="1" u="sng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7338" y="0"/>
            <a:ext cx="871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В результате выполнения инновационного проекта создан отечественный комплекс телемедицинского консультирования КТК-1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555875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384300"/>
            <a:ext cx="5081588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87338" y="185738"/>
            <a:ext cx="871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Создана территориальная (региональная) телемедицинская система РБ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555875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3059113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2229" name="Picture 1"/>
          <p:cNvPicPr>
            <a:picLocks noChangeAspect="1" noChangeArrowheads="1"/>
          </p:cNvPicPr>
          <p:nvPr/>
        </p:nvPicPr>
        <p:blipFill>
          <a:blip r:embed="rId3" cstate="print"/>
          <a:srcRect t="1695" b="1956"/>
          <a:stretch>
            <a:fillRect/>
          </a:stretch>
        </p:blipFill>
        <p:spPr bwMode="auto">
          <a:xfrm>
            <a:off x="1754188" y="1233488"/>
            <a:ext cx="54657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6063" y="3068638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600" b="1"/>
              <a:t>СПАСИБО ЗА ВНИМАНИЕ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23850" y="5697538"/>
            <a:ext cx="351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302E5C"/>
                </a:solidFill>
              </a:rPr>
              <a:t>Существующий передвижной комплекс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5900" y="1604963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ОБЩЕДОСТУПНОСТЬ </a:t>
            </a:r>
            <a:r>
              <a:rPr lang="en-US" sz="2000" b="1"/>
              <a:t> </a:t>
            </a:r>
            <a:r>
              <a:rPr lang="ru-RU" sz="2000" b="1"/>
              <a:t>ТЕЛЕКОНСУЛЬТАЦИЙ </a:t>
            </a:r>
          </a:p>
          <a:p>
            <a:pPr algn="ctr" eaLnBrk="1" hangingPunct="1"/>
            <a:r>
              <a:rPr lang="ru-RU" sz="2000" b="1"/>
              <a:t>ДЛЯ ВРАЧЕЙ И НАСЕЛЕНИЯ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КРИТЕРИИ АНАЛИЗА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50825" y="2973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ТЕРРИТОРИАЛЬНЫЙ ОХВАТ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50825" y="3981450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МНОГОЦЕЛЕВОЕ ИСПОЛЬЗОВАНИЕ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250825" y="4918075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ОПРЕДЕЛЕННОСТЬ И ФОРМАЛИЗАЦИЯ </a:t>
            </a:r>
          </a:p>
          <a:p>
            <a:pPr algn="ctr" eaLnBrk="1" hangingPunct="1"/>
            <a:r>
              <a:rPr lang="ru-RU" sz="2000" b="1"/>
              <a:t>ПРИМЕНЕНИЯ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5900" y="17192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ПРИКЛАДНЫЕ МЕДИЦИНСКИЕ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АСПЕКТЫ ПРИМЕНЕНИЯ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15900" y="2584450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ОРГАНИЗАЦИОННО – МЕТОДИЧЕСКИЕ </a:t>
            </a:r>
          </a:p>
          <a:p>
            <a:pPr algn="ctr" eaLnBrk="1" hangingPunct="1"/>
            <a:r>
              <a:rPr lang="ru-RU" sz="2000" b="1"/>
              <a:t>И ПРАВОВЫЕ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15900" y="37004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ИНФРАСТРУКТУРА ОБМЕНА ДАННЫМИ</a:t>
            </a:r>
            <a:r>
              <a:rPr lang="ru-RU"/>
              <a:t> 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15900" y="4600575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ПРОГРАММНО – АППАРАТНАЯ</a:t>
            </a:r>
          </a:p>
          <a:p>
            <a:pPr algn="ctr" eaLnBrk="1" hangingPunct="1"/>
            <a:r>
              <a:rPr lang="ru-RU" sz="2000" b="1"/>
              <a:t>РЕАЛИЗАЦИЯ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ИЗУЧЕНИЕ И ИНТЕРАКТИВНОЕ ОБСУЖДЕНИЕ МАТЕРИАЛОВ</a:t>
            </a:r>
            <a:r>
              <a:rPr lang="ru-RU"/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Материалы, подготовленные к консультации</a:t>
            </a:r>
            <a:r>
              <a:rPr lang="ru-RU"/>
              <a:t> </a:t>
            </a:r>
          </a:p>
        </p:txBody>
      </p:sp>
      <p:pic>
        <p:nvPicPr>
          <p:cNvPr id="11269" name="Picture 20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36718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1" descr="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889250"/>
            <a:ext cx="37798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ИЗУЧЕНИЕ И ИНТЕРАКТИВНОЕ ОБСУЖДЕНИЕ МАТЕРИАЛОВ</a:t>
            </a:r>
            <a:r>
              <a:rPr lang="ru-RU"/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Передача материалов во время консультации</a:t>
            </a:r>
            <a:r>
              <a:rPr lang="ru-RU"/>
              <a:t> </a:t>
            </a:r>
          </a:p>
        </p:txBody>
      </p:sp>
      <p:pic>
        <p:nvPicPr>
          <p:cNvPr id="13317" name="Picture 17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665288"/>
            <a:ext cx="37814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6" descr="ekg_1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960688"/>
            <a:ext cx="3636962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ИЗУЧЕНИЕ И ИНТЕРАКТИВНОЕ ОБСУЖДЕНИЕ МАТЕРИАЛОВ</a:t>
            </a:r>
            <a:r>
              <a:rPr lang="ru-RU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Передача данных диагностических комплексов</a:t>
            </a:r>
            <a:r>
              <a:rPr lang="ru-RU"/>
              <a:t> </a:t>
            </a:r>
          </a:p>
        </p:txBody>
      </p:sp>
      <p:pic>
        <p:nvPicPr>
          <p:cNvPr id="15365" name="Picture 15" descr="docvi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628775"/>
            <a:ext cx="3762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docviz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744788"/>
            <a:ext cx="37433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НЕПОСРЕДСТВЕННОЕ ВЗАИМОДЕЙСТВИЕ ВРАЧЕЙ</a:t>
            </a:r>
            <a:r>
              <a:rPr lang="ru-RU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8715375" y="6496050"/>
            <a:ext cx="428625" cy="361950"/>
            <a:chOff x="1233" y="1875"/>
            <a:chExt cx="675" cy="570"/>
          </a:xfrm>
        </p:grpSpPr>
        <p:sp>
          <p:nvSpPr>
            <p:cNvPr id="17416" name="Oval 5"/>
            <p:cNvSpPr>
              <a:spLocks noChangeArrowheads="1"/>
            </p:cNvSpPr>
            <p:nvPr/>
          </p:nvSpPr>
          <p:spPr bwMode="auto">
            <a:xfrm>
              <a:off x="1290" y="1875"/>
              <a:ext cx="570" cy="5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1233" y="1935"/>
              <a:ext cx="67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«Живое» общение врача – консультанта и лечащего врача</a:t>
            </a:r>
            <a:r>
              <a:rPr lang="ru-RU"/>
              <a:t> </a:t>
            </a:r>
          </a:p>
        </p:txBody>
      </p:sp>
      <p:pic>
        <p:nvPicPr>
          <p:cNvPr id="17414" name="Picture 10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105150"/>
            <a:ext cx="35623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1484313"/>
            <a:ext cx="3816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5900" y="944563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УДАЛЕННЫЙ ОСМОТР ПАЦИЕНТА</a:t>
            </a:r>
            <a:r>
              <a:rPr lang="ru-RU"/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5900" y="333375"/>
            <a:ext cx="871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u="sng"/>
              <a:t>ПРИМЕНЯЕМЫЕ МЕТОДЫ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15900" y="6021388"/>
            <a:ext cx="871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000" b="1"/>
              <a:t>Осмотр пациента консультантом</a:t>
            </a:r>
            <a:endParaRPr lang="ru-RU"/>
          </a:p>
        </p:txBody>
      </p:sp>
      <p:pic>
        <p:nvPicPr>
          <p:cNvPr id="19461" name="Picture 11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2916238"/>
            <a:ext cx="34925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44663"/>
            <a:ext cx="38512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(3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(3)</Template>
  <TotalTime>0</TotalTime>
  <Words>399</Words>
  <Application>Microsoft Office PowerPoint</Application>
  <PresentationFormat>Экран (4:3)</PresentationFormat>
  <Paragraphs>117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default (3)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belisa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Lapitskaya</dc:creator>
  <cp:lastModifiedBy>Lihtarovich</cp:lastModifiedBy>
  <cp:revision>1</cp:revision>
  <dcterms:created xsi:type="dcterms:W3CDTF">2012-12-26T11:13:04Z</dcterms:created>
  <dcterms:modified xsi:type="dcterms:W3CDTF">2013-01-03T10:05:32Z</dcterms:modified>
</cp:coreProperties>
</file>