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5"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22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13D678-2A11-4546-9318-7ED79458D68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x-none"/>
        </a:p>
      </dgm:t>
    </dgm:pt>
    <dgm:pt modelId="{8F542A6E-BE2F-4E63-8C1E-BE8963078C9D}">
      <dgm:prSet phldrT="[Текст]"/>
      <dgm:spPr/>
      <dgm:t>
        <a:bodyPr/>
        <a:lstStyle/>
        <a:p>
          <a:r>
            <a:rPr lang="ru-RU" b="1" dirty="0">
              <a:solidFill>
                <a:srgbClr val="002060"/>
              </a:solidFill>
              <a:latin typeface="Times New Roman" pitchFamily="18" charset="0"/>
              <a:cs typeface="Times New Roman" pitchFamily="18" charset="0"/>
            </a:rPr>
            <a:t>Государственный заказчик</a:t>
          </a:r>
          <a:endParaRPr lang="x-none" b="1" dirty="0">
            <a:solidFill>
              <a:srgbClr val="002060"/>
            </a:solidFill>
            <a:latin typeface="Times New Roman" pitchFamily="18" charset="0"/>
            <a:cs typeface="Times New Roman" pitchFamily="18" charset="0"/>
          </a:endParaRPr>
        </a:p>
      </dgm:t>
    </dgm:pt>
    <dgm:pt modelId="{D91DE019-1237-402B-9519-B9F9B23B33C5}" type="parTrans" cxnId="{6272F4C3-6816-48F1-9822-684E91EB543F}">
      <dgm:prSet/>
      <dgm:spPr/>
      <dgm:t>
        <a:bodyPr/>
        <a:lstStyle/>
        <a:p>
          <a:endParaRPr lang="x-none"/>
        </a:p>
      </dgm:t>
    </dgm:pt>
    <dgm:pt modelId="{56FDCA35-8741-4D88-A100-2677A401741D}" type="sibTrans" cxnId="{6272F4C3-6816-48F1-9822-684E91EB543F}">
      <dgm:prSet/>
      <dgm:spPr/>
      <dgm:t>
        <a:bodyPr/>
        <a:lstStyle/>
        <a:p>
          <a:endParaRPr lang="x-none"/>
        </a:p>
      </dgm:t>
    </dgm:pt>
    <dgm:pt modelId="{2E35CFE5-FF0C-49F9-8096-5DA5C4B769F2}">
      <dgm:prSet phldrT="[Текст]" custT="1"/>
      <dgm:spPr/>
      <dgm:t>
        <a:bodyPr/>
        <a:lstStyle/>
        <a:p>
          <a:pPr algn="just"/>
          <a:r>
            <a:rPr lang="ru-RU" sz="1400" dirty="0" smtClean="0">
              <a:solidFill>
                <a:srgbClr val="002060"/>
              </a:solidFill>
              <a:latin typeface="Times New Roman" pitchFamily="18" charset="0"/>
              <a:cs typeface="Times New Roman" pitchFamily="18" charset="0"/>
            </a:rPr>
            <a:t>ведет локальный реестр результатов НТД и прав на них</a:t>
          </a:r>
          <a:endParaRPr lang="x-none" sz="1400" dirty="0">
            <a:solidFill>
              <a:srgbClr val="002060"/>
            </a:solidFill>
            <a:latin typeface="Times New Roman" pitchFamily="18" charset="0"/>
            <a:cs typeface="Times New Roman" pitchFamily="18" charset="0"/>
          </a:endParaRPr>
        </a:p>
      </dgm:t>
    </dgm:pt>
    <dgm:pt modelId="{5948655D-A4A4-4D5D-AFD2-F04C53F2A50E}" type="parTrans" cxnId="{6FC17C2D-3738-4D7F-B98C-27A06ADFC73E}">
      <dgm:prSet/>
      <dgm:spPr/>
      <dgm:t>
        <a:bodyPr/>
        <a:lstStyle/>
        <a:p>
          <a:endParaRPr lang="x-none"/>
        </a:p>
      </dgm:t>
    </dgm:pt>
    <dgm:pt modelId="{FA4279C6-AAEC-467E-AFC7-51880DE6AC0F}" type="sibTrans" cxnId="{6FC17C2D-3738-4D7F-B98C-27A06ADFC73E}">
      <dgm:prSet/>
      <dgm:spPr/>
      <dgm:t>
        <a:bodyPr/>
        <a:lstStyle/>
        <a:p>
          <a:endParaRPr lang="x-none"/>
        </a:p>
      </dgm:t>
    </dgm:pt>
    <dgm:pt modelId="{1DBD98AA-E059-4ABC-B7E3-6C4EB2F23934}">
      <dgm:prSet phldrT="[Текст]"/>
      <dgm:spPr/>
      <dgm:t>
        <a:bodyPr/>
        <a:lstStyle/>
        <a:p>
          <a:r>
            <a:rPr lang="ru-RU" b="1" dirty="0">
              <a:solidFill>
                <a:srgbClr val="0070C0"/>
              </a:solidFill>
              <a:latin typeface="Times New Roman" pitchFamily="18" charset="0"/>
              <a:cs typeface="Times New Roman" pitchFamily="18" charset="0"/>
            </a:rPr>
            <a:t>ГУ «</a:t>
          </a:r>
          <a:r>
            <a:rPr lang="ru-RU" b="1" dirty="0" err="1">
              <a:solidFill>
                <a:srgbClr val="0070C0"/>
              </a:solidFill>
              <a:latin typeface="Times New Roman" pitchFamily="18" charset="0"/>
              <a:cs typeface="Times New Roman" pitchFamily="18" charset="0"/>
            </a:rPr>
            <a:t>БелИСА</a:t>
          </a:r>
          <a:r>
            <a:rPr lang="ru-RU" dirty="0">
              <a:solidFill>
                <a:srgbClr val="0070C0"/>
              </a:solidFill>
            </a:rPr>
            <a:t>»</a:t>
          </a:r>
          <a:endParaRPr lang="x-none" dirty="0">
            <a:solidFill>
              <a:srgbClr val="0070C0"/>
            </a:solidFill>
          </a:endParaRPr>
        </a:p>
      </dgm:t>
    </dgm:pt>
    <dgm:pt modelId="{1DD4C5F8-EE51-4A56-B843-D1057E6BB70C}" type="parTrans" cxnId="{89E65184-FD50-40D3-BAF8-B5A6EEE63808}">
      <dgm:prSet/>
      <dgm:spPr/>
      <dgm:t>
        <a:bodyPr/>
        <a:lstStyle/>
        <a:p>
          <a:endParaRPr lang="x-none"/>
        </a:p>
      </dgm:t>
    </dgm:pt>
    <dgm:pt modelId="{14555E12-5C57-4016-96FC-A42C9C32CF30}" type="sibTrans" cxnId="{89E65184-FD50-40D3-BAF8-B5A6EEE63808}">
      <dgm:prSet/>
      <dgm:spPr/>
      <dgm:t>
        <a:bodyPr/>
        <a:lstStyle/>
        <a:p>
          <a:endParaRPr lang="x-none"/>
        </a:p>
      </dgm:t>
    </dgm:pt>
    <dgm:pt modelId="{4F941682-76DB-4E1F-8E3C-432E1A1BFE8B}">
      <dgm:prSet phldrT="[Текст]" custT="1"/>
      <dgm:spPr/>
      <dgm:t>
        <a:bodyPr/>
        <a:lstStyle/>
        <a:p>
          <a:pPr algn="just"/>
          <a:r>
            <a:rPr lang="ru-RU" sz="1400" dirty="0" smtClean="0">
              <a:solidFill>
                <a:srgbClr val="0070C0"/>
              </a:solidFill>
              <a:latin typeface="Times New Roman" pitchFamily="18" charset="0"/>
              <a:cs typeface="Times New Roman" pitchFamily="18" charset="0"/>
            </a:rPr>
            <a:t>обрабатывает сведения, поступающие </a:t>
          </a:r>
          <a:r>
            <a:rPr lang="ru-RU" sz="1400" dirty="0" smtClean="0">
              <a:solidFill>
                <a:srgbClr val="0070C0"/>
              </a:solidFill>
              <a:latin typeface="Times New Roman" pitchFamily="18" charset="0"/>
              <a:cs typeface="Times New Roman" pitchFamily="18" charset="0"/>
            </a:rPr>
            <a:t>от государственных заказчиков, и регистрацию прав на НТД в государственном реестре в двухнедельный срок после поступления данных сведений</a:t>
          </a:r>
          <a:endParaRPr lang="x-none" sz="1400">
            <a:solidFill>
              <a:srgbClr val="0070C0"/>
            </a:solidFill>
            <a:latin typeface="Times New Roman" pitchFamily="18" charset="0"/>
            <a:cs typeface="Times New Roman" pitchFamily="18" charset="0"/>
          </a:endParaRPr>
        </a:p>
      </dgm:t>
    </dgm:pt>
    <dgm:pt modelId="{074D9DDD-ADAA-423B-8194-830818B0A8A5}" type="parTrans" cxnId="{15A20ED8-01F1-4A39-A6CA-0741F1DEF5AB}">
      <dgm:prSet/>
      <dgm:spPr/>
      <dgm:t>
        <a:bodyPr/>
        <a:lstStyle/>
        <a:p>
          <a:endParaRPr lang="x-none"/>
        </a:p>
      </dgm:t>
    </dgm:pt>
    <dgm:pt modelId="{C6E2A06B-116D-4EC5-BEB5-3F5DF48985D1}" type="sibTrans" cxnId="{15A20ED8-01F1-4A39-A6CA-0741F1DEF5AB}">
      <dgm:prSet/>
      <dgm:spPr/>
      <dgm:t>
        <a:bodyPr/>
        <a:lstStyle/>
        <a:p>
          <a:endParaRPr lang="x-none"/>
        </a:p>
      </dgm:t>
    </dgm:pt>
    <dgm:pt modelId="{F8142344-4C96-4171-9191-C87F4BFE33C4}">
      <dgm:prSet phldrT="[Текст]"/>
      <dgm:spPr/>
      <dgm:t>
        <a:bodyPr/>
        <a:lstStyle/>
        <a:p>
          <a:r>
            <a:rPr lang="ru-RU" b="1" dirty="0">
              <a:solidFill>
                <a:srgbClr val="002060"/>
              </a:solidFill>
              <a:latin typeface="Times New Roman" pitchFamily="18" charset="0"/>
              <a:cs typeface="Times New Roman" pitchFamily="18" charset="0"/>
            </a:rPr>
            <a:t>Государственный заказчик</a:t>
          </a:r>
          <a:endParaRPr lang="x-none" b="1" dirty="0">
            <a:solidFill>
              <a:srgbClr val="002060"/>
            </a:solidFill>
            <a:latin typeface="Times New Roman" pitchFamily="18" charset="0"/>
            <a:cs typeface="Times New Roman" pitchFamily="18" charset="0"/>
          </a:endParaRPr>
        </a:p>
      </dgm:t>
    </dgm:pt>
    <dgm:pt modelId="{46EFA73D-42B0-4D6A-A641-AA6C903B0A66}" type="parTrans" cxnId="{7DEA9505-33A2-48D5-BFED-830C2724DD99}">
      <dgm:prSet/>
      <dgm:spPr/>
      <dgm:t>
        <a:bodyPr/>
        <a:lstStyle/>
        <a:p>
          <a:endParaRPr lang="x-none"/>
        </a:p>
      </dgm:t>
    </dgm:pt>
    <dgm:pt modelId="{A502EBCD-E13D-4507-A54E-67D4DAA03DEB}" type="sibTrans" cxnId="{7DEA9505-33A2-48D5-BFED-830C2724DD99}">
      <dgm:prSet/>
      <dgm:spPr/>
      <dgm:t>
        <a:bodyPr/>
        <a:lstStyle/>
        <a:p>
          <a:endParaRPr lang="x-none"/>
        </a:p>
      </dgm:t>
    </dgm:pt>
    <dgm:pt modelId="{6DDB7D09-7602-4E57-A062-7A06C635F227}">
      <dgm:prSet phldrT="[Текст]" custT="1"/>
      <dgm:spPr/>
      <dgm:t>
        <a:bodyPr/>
        <a:lstStyle/>
        <a:p>
          <a:pPr algn="just"/>
          <a:r>
            <a:rPr lang="ru-RU" sz="1400" dirty="0" smtClean="0">
              <a:solidFill>
                <a:srgbClr val="002060"/>
              </a:solidFill>
              <a:latin typeface="Times New Roman" pitchFamily="18" charset="0"/>
              <a:cs typeface="Times New Roman" pitchFamily="18" charset="0"/>
            </a:rPr>
            <a:t>вносит в локальные реестры сведения о регистрации (исключении) прав на результаты НТД в государственном реестре</a:t>
          </a:r>
          <a:endParaRPr lang="x-none" sz="1400">
            <a:solidFill>
              <a:srgbClr val="002060"/>
            </a:solidFill>
            <a:latin typeface="Times New Roman" pitchFamily="18" charset="0"/>
            <a:cs typeface="Times New Roman" pitchFamily="18" charset="0"/>
          </a:endParaRPr>
        </a:p>
      </dgm:t>
    </dgm:pt>
    <dgm:pt modelId="{50B6EABB-3E1E-4731-9119-6C951B495672}" type="parTrans" cxnId="{55CFBFD7-B165-459E-9CC9-1E294B353AD0}">
      <dgm:prSet/>
      <dgm:spPr/>
      <dgm:t>
        <a:bodyPr/>
        <a:lstStyle/>
        <a:p>
          <a:endParaRPr lang="x-none"/>
        </a:p>
      </dgm:t>
    </dgm:pt>
    <dgm:pt modelId="{C994E080-30BF-43D8-95D0-56EE28D31F2A}" type="sibTrans" cxnId="{55CFBFD7-B165-459E-9CC9-1E294B353AD0}">
      <dgm:prSet/>
      <dgm:spPr/>
      <dgm:t>
        <a:bodyPr/>
        <a:lstStyle/>
        <a:p>
          <a:endParaRPr lang="x-none"/>
        </a:p>
      </dgm:t>
    </dgm:pt>
    <dgm:pt modelId="{3D4133B5-1119-4303-AA62-5EB31696BD79}">
      <dgm:prSet phldrT="[Текст]" custT="1"/>
      <dgm:spPr/>
      <dgm:t>
        <a:bodyPr/>
        <a:lstStyle/>
        <a:p>
          <a:pPr algn="just"/>
          <a:r>
            <a:rPr lang="ru-RU" sz="1400" dirty="0" smtClean="0">
              <a:solidFill>
                <a:srgbClr val="002060"/>
              </a:solidFill>
              <a:latin typeface="Times New Roman" pitchFamily="18" charset="0"/>
              <a:cs typeface="Times New Roman" pitchFamily="18" charset="0"/>
            </a:rPr>
            <a:t>информирует обладателей имущественных прав на результаты НТД о регистрации их прав в государственном реестре в двухнедельный срок </a:t>
          </a:r>
          <a:r>
            <a:rPr lang="ru-RU" sz="1400" dirty="0" smtClean="0">
              <a:solidFill>
                <a:srgbClr val="002060"/>
              </a:solidFill>
              <a:latin typeface="Times New Roman" pitchFamily="18" charset="0"/>
              <a:cs typeface="Times New Roman" pitchFamily="18" charset="0"/>
            </a:rPr>
            <a:t>после получения информации о регистрации их прав в государственном реестре</a:t>
          </a:r>
          <a:endParaRPr lang="x-none" sz="1400">
            <a:solidFill>
              <a:srgbClr val="002060"/>
            </a:solidFill>
            <a:latin typeface="Times New Roman" pitchFamily="18" charset="0"/>
            <a:cs typeface="Times New Roman" pitchFamily="18" charset="0"/>
          </a:endParaRPr>
        </a:p>
      </dgm:t>
    </dgm:pt>
    <dgm:pt modelId="{CB905C5A-9F6B-4316-BE7B-F99AB2DBD174}" type="parTrans" cxnId="{2286A6C4-6359-4CB5-B434-0CAA578452B1}">
      <dgm:prSet/>
      <dgm:spPr/>
      <dgm:t>
        <a:bodyPr/>
        <a:lstStyle/>
        <a:p>
          <a:endParaRPr lang="x-none"/>
        </a:p>
      </dgm:t>
    </dgm:pt>
    <dgm:pt modelId="{BA6F2081-B447-4BB8-B2C4-74EC66A7143A}" type="sibTrans" cxnId="{2286A6C4-6359-4CB5-B434-0CAA578452B1}">
      <dgm:prSet/>
      <dgm:spPr/>
      <dgm:t>
        <a:bodyPr/>
        <a:lstStyle/>
        <a:p>
          <a:endParaRPr lang="x-none"/>
        </a:p>
      </dgm:t>
    </dgm:pt>
    <dgm:pt modelId="{7E2A8BE6-F28C-4408-80B9-4C355EC6ADDF}">
      <dgm:prSet custT="1"/>
      <dgm:spPr/>
      <dgm:t>
        <a:bodyPr/>
        <a:lstStyle/>
        <a:p>
          <a:pPr algn="just"/>
          <a:r>
            <a:rPr lang="ru-RU" sz="1400" dirty="0" smtClean="0">
              <a:solidFill>
                <a:srgbClr val="0070C0"/>
              </a:solidFill>
              <a:latin typeface="Times New Roman" pitchFamily="18" charset="0"/>
              <a:cs typeface="Times New Roman" pitchFamily="18" charset="0"/>
            </a:rPr>
            <a:t>информирует </a:t>
          </a:r>
          <a:r>
            <a:rPr lang="ru-RU" sz="1400" dirty="0" smtClean="0">
              <a:solidFill>
                <a:srgbClr val="0070C0"/>
              </a:solidFill>
              <a:latin typeface="Times New Roman" pitchFamily="18" charset="0"/>
              <a:cs typeface="Times New Roman" pitchFamily="18" charset="0"/>
            </a:rPr>
            <a:t>государственных заказчиков о регистрации (отказе в регистрации, исключении) прав на соответствующие результаты НТД в государственном реестре после обработки сведений</a:t>
          </a:r>
          <a:endParaRPr lang="ru-RU" sz="1400" dirty="0">
            <a:solidFill>
              <a:srgbClr val="0070C0"/>
            </a:solidFill>
            <a:latin typeface="Times New Roman" pitchFamily="18" charset="0"/>
            <a:cs typeface="Times New Roman" pitchFamily="18" charset="0"/>
          </a:endParaRPr>
        </a:p>
      </dgm:t>
    </dgm:pt>
    <dgm:pt modelId="{9AD049EA-A536-427A-8275-5C28F895CE70}" type="parTrans" cxnId="{DEA9270F-6D40-4839-8B57-8943E7B3A792}">
      <dgm:prSet/>
      <dgm:spPr/>
      <dgm:t>
        <a:bodyPr/>
        <a:lstStyle/>
        <a:p>
          <a:endParaRPr lang="ru-RU"/>
        </a:p>
      </dgm:t>
    </dgm:pt>
    <dgm:pt modelId="{14964EAB-AAF3-4C53-AE47-C910115C1062}" type="sibTrans" cxnId="{DEA9270F-6D40-4839-8B57-8943E7B3A792}">
      <dgm:prSet/>
      <dgm:spPr/>
      <dgm:t>
        <a:bodyPr/>
        <a:lstStyle/>
        <a:p>
          <a:endParaRPr lang="ru-RU"/>
        </a:p>
      </dgm:t>
    </dgm:pt>
    <dgm:pt modelId="{3EF7912C-72E9-4541-8795-4C8DA9FD31B4}">
      <dgm:prSet custT="1"/>
      <dgm:spPr/>
      <dgm:t>
        <a:bodyPr/>
        <a:lstStyle/>
        <a:p>
          <a:pPr algn="just"/>
          <a:r>
            <a:rPr lang="ru-RU" sz="1400" i="0" dirty="0" smtClean="0">
              <a:latin typeface="Times New Roman" pitchFamily="18" charset="0"/>
              <a:cs typeface="Times New Roman" pitchFamily="18" charset="0"/>
            </a:rPr>
            <a:t>ГУ «</a:t>
          </a:r>
          <a:r>
            <a:rPr lang="ru-RU" sz="1400" i="0" dirty="0" err="1" smtClean="0">
              <a:latin typeface="Times New Roman" pitchFamily="18" charset="0"/>
              <a:cs typeface="Times New Roman" pitchFamily="18" charset="0"/>
            </a:rPr>
            <a:t>БелИСА</a:t>
          </a:r>
          <a:r>
            <a:rPr lang="ru-RU" sz="1400" i="0" dirty="0" smtClean="0">
              <a:latin typeface="Times New Roman" pitchFamily="18" charset="0"/>
              <a:cs typeface="Times New Roman" pitchFamily="18" charset="0"/>
            </a:rPr>
            <a:t>» вправе запрашивать у государственного заказчика дополнительную информацию в двухнедельный срок после поступления сведений в учреждение</a:t>
          </a:r>
          <a:endParaRPr lang="ru-RU" sz="1200" i="0" dirty="0">
            <a:solidFill>
              <a:srgbClr val="0070C0"/>
            </a:solidFill>
            <a:latin typeface="Times New Roman" pitchFamily="18" charset="0"/>
            <a:cs typeface="Times New Roman" pitchFamily="18" charset="0"/>
          </a:endParaRPr>
        </a:p>
      </dgm:t>
    </dgm:pt>
    <dgm:pt modelId="{A24EF4F5-4D73-4102-9E6A-6A7CDB47C584}" type="parTrans" cxnId="{CFA84D6C-7529-4ADE-9DCB-28BA3C20E15B}">
      <dgm:prSet/>
      <dgm:spPr/>
      <dgm:t>
        <a:bodyPr/>
        <a:lstStyle/>
        <a:p>
          <a:endParaRPr lang="ru-RU"/>
        </a:p>
      </dgm:t>
    </dgm:pt>
    <dgm:pt modelId="{7B112D8C-49AF-47B1-926C-DBC0A8C3B20B}" type="sibTrans" cxnId="{CFA84D6C-7529-4ADE-9DCB-28BA3C20E15B}">
      <dgm:prSet/>
      <dgm:spPr/>
      <dgm:t>
        <a:bodyPr/>
        <a:lstStyle/>
        <a:p>
          <a:endParaRPr lang="ru-RU"/>
        </a:p>
      </dgm:t>
    </dgm:pt>
    <dgm:pt modelId="{900683EE-9AC9-4B59-A169-2CA074ADB9C4}">
      <dgm:prSet phldrT="[Текст]" custT="1"/>
      <dgm:spPr/>
      <dgm:t>
        <a:bodyPr/>
        <a:lstStyle/>
        <a:p>
          <a:pPr algn="just"/>
          <a:r>
            <a:rPr lang="ru-RU" sz="1400" dirty="0" smtClean="0">
              <a:solidFill>
                <a:srgbClr val="002060"/>
              </a:solidFill>
              <a:latin typeface="Times New Roman" pitchFamily="18" charset="0"/>
              <a:cs typeface="Times New Roman" pitchFamily="18" charset="0"/>
            </a:rPr>
            <a:t>направляет </a:t>
          </a:r>
          <a:r>
            <a:rPr lang="ru-RU" sz="1400" dirty="0" smtClean="0">
              <a:solidFill>
                <a:srgbClr val="002060"/>
              </a:solidFill>
              <a:latin typeface="Times New Roman" pitchFamily="18" charset="0"/>
              <a:cs typeface="Times New Roman" pitchFamily="18" charset="0"/>
            </a:rPr>
            <a:t>в ГУ «</a:t>
          </a:r>
          <a:r>
            <a:rPr lang="ru-RU" sz="1400" dirty="0" err="1" smtClean="0">
              <a:solidFill>
                <a:srgbClr val="002060"/>
              </a:solidFill>
              <a:latin typeface="Times New Roman" pitchFamily="18" charset="0"/>
              <a:cs typeface="Times New Roman" pitchFamily="18" charset="0"/>
            </a:rPr>
            <a:t>БелИСА</a:t>
          </a:r>
          <a:r>
            <a:rPr lang="ru-RU" sz="1400" dirty="0" smtClean="0">
              <a:solidFill>
                <a:srgbClr val="002060"/>
              </a:solidFill>
              <a:latin typeface="Times New Roman" pitchFamily="18" charset="0"/>
              <a:cs typeface="Times New Roman" pitchFamily="18" charset="0"/>
            </a:rPr>
            <a:t>» ежемесячно не позднее </a:t>
          </a:r>
          <a:r>
            <a:rPr lang="ru-RU" sz="1400" dirty="0" smtClean="0">
              <a:solidFill>
                <a:srgbClr val="002060"/>
              </a:solidFill>
              <a:latin typeface="Times New Roman" pitchFamily="18" charset="0"/>
              <a:cs typeface="Times New Roman" pitchFamily="18" charset="0"/>
            </a:rPr>
            <a:t>1-го </a:t>
          </a:r>
          <a:r>
            <a:rPr lang="ru-RU" sz="1400" dirty="0" smtClean="0">
              <a:solidFill>
                <a:srgbClr val="002060"/>
              </a:solidFill>
              <a:latin typeface="Times New Roman" pitchFamily="18" charset="0"/>
              <a:cs typeface="Times New Roman" pitchFamily="18" charset="0"/>
            </a:rPr>
            <a:t>числа каждого месяца  включенные в локальный реестр сведения о результатах НТД и правах на них,  для их обработки, включения в государственный реестр соответствующих сведений и (или) регистрации на их основе прав на результаты НТД в государственном реестре </a:t>
          </a:r>
          <a:endParaRPr lang="x-none" sz="1400" dirty="0">
            <a:solidFill>
              <a:srgbClr val="002060"/>
            </a:solidFill>
            <a:latin typeface="Times New Roman" pitchFamily="18" charset="0"/>
            <a:cs typeface="Times New Roman" pitchFamily="18" charset="0"/>
          </a:endParaRPr>
        </a:p>
      </dgm:t>
    </dgm:pt>
    <dgm:pt modelId="{B206F9C7-CCD0-40E8-ABEF-57CC3053120F}" type="parTrans" cxnId="{941E8108-1048-4B45-9E0B-9E1311B9557C}">
      <dgm:prSet/>
      <dgm:spPr/>
    </dgm:pt>
    <dgm:pt modelId="{FF67BD29-8B58-46F9-9BE1-843FD2B6D64B}" type="sibTrans" cxnId="{941E8108-1048-4B45-9E0B-9E1311B9557C}">
      <dgm:prSet/>
      <dgm:spPr/>
    </dgm:pt>
    <dgm:pt modelId="{91906B0A-755A-4AD1-87CA-32E8165E77F2}" type="pres">
      <dgm:prSet presAssocID="{8B13D678-2A11-4546-9318-7ED79458D680}" presName="linearFlow" presStyleCnt="0">
        <dgm:presLayoutVars>
          <dgm:dir/>
          <dgm:animLvl val="lvl"/>
          <dgm:resizeHandles val="exact"/>
        </dgm:presLayoutVars>
      </dgm:prSet>
      <dgm:spPr/>
      <dgm:t>
        <a:bodyPr/>
        <a:lstStyle/>
        <a:p>
          <a:endParaRPr lang="ru-RU"/>
        </a:p>
      </dgm:t>
    </dgm:pt>
    <dgm:pt modelId="{E432F5DC-60E9-40C8-85FA-1EF2597ADA3F}" type="pres">
      <dgm:prSet presAssocID="{8F542A6E-BE2F-4E63-8C1E-BE8963078C9D}" presName="composite" presStyleCnt="0"/>
      <dgm:spPr/>
    </dgm:pt>
    <dgm:pt modelId="{C743EC67-EA65-409C-9836-1E41006FE85D}" type="pres">
      <dgm:prSet presAssocID="{8F542A6E-BE2F-4E63-8C1E-BE8963078C9D}" presName="parentText" presStyleLbl="alignNode1" presStyleIdx="0" presStyleCnt="3">
        <dgm:presLayoutVars>
          <dgm:chMax val="1"/>
          <dgm:bulletEnabled val="1"/>
        </dgm:presLayoutVars>
      </dgm:prSet>
      <dgm:spPr/>
      <dgm:t>
        <a:bodyPr/>
        <a:lstStyle/>
        <a:p>
          <a:endParaRPr lang="ru-RU"/>
        </a:p>
      </dgm:t>
    </dgm:pt>
    <dgm:pt modelId="{5A34828A-FDD7-4CF0-BC41-301D9643C998}" type="pres">
      <dgm:prSet presAssocID="{8F542A6E-BE2F-4E63-8C1E-BE8963078C9D}" presName="descendantText" presStyleLbl="alignAcc1" presStyleIdx="0" presStyleCnt="3" custScaleY="100000">
        <dgm:presLayoutVars>
          <dgm:bulletEnabled val="1"/>
        </dgm:presLayoutVars>
      </dgm:prSet>
      <dgm:spPr/>
      <dgm:t>
        <a:bodyPr/>
        <a:lstStyle/>
        <a:p>
          <a:endParaRPr lang="ru-RU"/>
        </a:p>
      </dgm:t>
    </dgm:pt>
    <dgm:pt modelId="{EEF19C13-D7E6-4F55-8185-1992ABF6F722}" type="pres">
      <dgm:prSet presAssocID="{56FDCA35-8741-4D88-A100-2677A401741D}" presName="sp" presStyleCnt="0"/>
      <dgm:spPr/>
    </dgm:pt>
    <dgm:pt modelId="{3F1F2943-399B-428A-96CC-60FF57916961}" type="pres">
      <dgm:prSet presAssocID="{1DBD98AA-E059-4ABC-B7E3-6C4EB2F23934}" presName="composite" presStyleCnt="0"/>
      <dgm:spPr/>
    </dgm:pt>
    <dgm:pt modelId="{34FA97A1-BE1B-4699-84DD-5F153E62BDDD}" type="pres">
      <dgm:prSet presAssocID="{1DBD98AA-E059-4ABC-B7E3-6C4EB2F23934}" presName="parentText" presStyleLbl="alignNode1" presStyleIdx="1" presStyleCnt="3" custScaleX="103042" custScaleY="122324" custLinFactNeighborX="-6242" custLinFactNeighborY="1248">
        <dgm:presLayoutVars>
          <dgm:chMax val="1"/>
          <dgm:bulletEnabled val="1"/>
        </dgm:presLayoutVars>
      </dgm:prSet>
      <dgm:spPr/>
      <dgm:t>
        <a:bodyPr/>
        <a:lstStyle/>
        <a:p>
          <a:endParaRPr lang="ru-RU"/>
        </a:p>
      </dgm:t>
    </dgm:pt>
    <dgm:pt modelId="{BFCF9F53-2330-40AC-AD3C-B0693018A385}" type="pres">
      <dgm:prSet presAssocID="{1DBD98AA-E059-4ABC-B7E3-6C4EB2F23934}" presName="descendantText" presStyleLbl="alignAcc1" presStyleIdx="1" presStyleCnt="3" custScaleX="98703" custScaleY="140574" custLinFactNeighborX="-448" custLinFactNeighborY="5683">
        <dgm:presLayoutVars>
          <dgm:bulletEnabled val="1"/>
        </dgm:presLayoutVars>
      </dgm:prSet>
      <dgm:spPr/>
      <dgm:t>
        <a:bodyPr/>
        <a:lstStyle/>
        <a:p>
          <a:endParaRPr lang="ru-RU"/>
        </a:p>
      </dgm:t>
    </dgm:pt>
    <dgm:pt modelId="{CE6CE578-AC1F-41C2-AD3E-E00EA4A5F614}" type="pres">
      <dgm:prSet presAssocID="{14555E12-5C57-4016-96FC-A42C9C32CF30}" presName="sp" presStyleCnt="0"/>
      <dgm:spPr/>
    </dgm:pt>
    <dgm:pt modelId="{4D9DC77F-363A-4C5F-BBB8-58D69776F303}" type="pres">
      <dgm:prSet presAssocID="{F8142344-4C96-4171-9191-C87F4BFE33C4}" presName="composite" presStyleCnt="0"/>
      <dgm:spPr/>
    </dgm:pt>
    <dgm:pt modelId="{997A52AB-FA3F-47E8-878A-D031A94FE25D}" type="pres">
      <dgm:prSet presAssocID="{F8142344-4C96-4171-9191-C87F4BFE33C4}" presName="parentText" presStyleLbl="alignNode1" presStyleIdx="2" presStyleCnt="3">
        <dgm:presLayoutVars>
          <dgm:chMax val="1"/>
          <dgm:bulletEnabled val="1"/>
        </dgm:presLayoutVars>
      </dgm:prSet>
      <dgm:spPr/>
      <dgm:t>
        <a:bodyPr/>
        <a:lstStyle/>
        <a:p>
          <a:endParaRPr lang="ru-RU"/>
        </a:p>
      </dgm:t>
    </dgm:pt>
    <dgm:pt modelId="{FA8ACCC1-C578-4778-B2F5-75CE8DD2459A}" type="pres">
      <dgm:prSet presAssocID="{F8142344-4C96-4171-9191-C87F4BFE33C4}" presName="descendantText" presStyleLbl="alignAcc1" presStyleIdx="2" presStyleCnt="3">
        <dgm:presLayoutVars>
          <dgm:bulletEnabled val="1"/>
        </dgm:presLayoutVars>
      </dgm:prSet>
      <dgm:spPr/>
      <dgm:t>
        <a:bodyPr/>
        <a:lstStyle/>
        <a:p>
          <a:endParaRPr lang="ru-RU"/>
        </a:p>
      </dgm:t>
    </dgm:pt>
  </dgm:ptLst>
  <dgm:cxnLst>
    <dgm:cxn modelId="{15A20ED8-01F1-4A39-A6CA-0741F1DEF5AB}" srcId="{1DBD98AA-E059-4ABC-B7E3-6C4EB2F23934}" destId="{4F941682-76DB-4E1F-8E3C-432E1A1BFE8B}" srcOrd="0" destOrd="0" parTransId="{074D9DDD-ADAA-423B-8194-830818B0A8A5}" sibTransId="{C6E2A06B-116D-4EC5-BEB5-3F5DF48985D1}"/>
    <dgm:cxn modelId="{F868CB2E-00A0-4ACA-97B5-ED0A7A98CCAC}" type="presOf" srcId="{3D4133B5-1119-4303-AA62-5EB31696BD79}" destId="{FA8ACCC1-C578-4778-B2F5-75CE8DD2459A}" srcOrd="0" destOrd="1" presId="urn:microsoft.com/office/officeart/2005/8/layout/chevron2"/>
    <dgm:cxn modelId="{C5ED9C35-7A1B-433B-A5A0-3976DD545C88}" type="presOf" srcId="{3EF7912C-72E9-4541-8795-4C8DA9FD31B4}" destId="{BFCF9F53-2330-40AC-AD3C-B0693018A385}" srcOrd="0" destOrd="2" presId="urn:microsoft.com/office/officeart/2005/8/layout/chevron2"/>
    <dgm:cxn modelId="{2286A6C4-6359-4CB5-B434-0CAA578452B1}" srcId="{F8142344-4C96-4171-9191-C87F4BFE33C4}" destId="{3D4133B5-1119-4303-AA62-5EB31696BD79}" srcOrd="1" destOrd="0" parTransId="{CB905C5A-9F6B-4316-BE7B-F99AB2DBD174}" sibTransId="{BA6F2081-B447-4BB8-B2C4-74EC66A7143A}"/>
    <dgm:cxn modelId="{6FC17C2D-3738-4D7F-B98C-27A06ADFC73E}" srcId="{8F542A6E-BE2F-4E63-8C1E-BE8963078C9D}" destId="{2E35CFE5-FF0C-49F9-8096-5DA5C4B769F2}" srcOrd="0" destOrd="0" parTransId="{5948655D-A4A4-4D5D-AFD2-F04C53F2A50E}" sibTransId="{FA4279C6-AAEC-467E-AFC7-51880DE6AC0F}"/>
    <dgm:cxn modelId="{89E65184-FD50-40D3-BAF8-B5A6EEE63808}" srcId="{8B13D678-2A11-4546-9318-7ED79458D680}" destId="{1DBD98AA-E059-4ABC-B7E3-6C4EB2F23934}" srcOrd="1" destOrd="0" parTransId="{1DD4C5F8-EE51-4A56-B843-D1057E6BB70C}" sibTransId="{14555E12-5C57-4016-96FC-A42C9C32CF30}"/>
    <dgm:cxn modelId="{6272F4C3-6816-48F1-9822-684E91EB543F}" srcId="{8B13D678-2A11-4546-9318-7ED79458D680}" destId="{8F542A6E-BE2F-4E63-8C1E-BE8963078C9D}" srcOrd="0" destOrd="0" parTransId="{D91DE019-1237-402B-9519-B9F9B23B33C5}" sibTransId="{56FDCA35-8741-4D88-A100-2677A401741D}"/>
    <dgm:cxn modelId="{941E8108-1048-4B45-9E0B-9E1311B9557C}" srcId="{8F542A6E-BE2F-4E63-8C1E-BE8963078C9D}" destId="{900683EE-9AC9-4B59-A169-2CA074ADB9C4}" srcOrd="1" destOrd="0" parTransId="{B206F9C7-CCD0-40E8-ABEF-57CC3053120F}" sibTransId="{FF67BD29-8B58-46F9-9BE1-843FD2B6D64B}"/>
    <dgm:cxn modelId="{62CA79D5-7D59-4AAA-BD09-99BE0AF7FC05}" type="presOf" srcId="{6DDB7D09-7602-4E57-A062-7A06C635F227}" destId="{FA8ACCC1-C578-4778-B2F5-75CE8DD2459A}" srcOrd="0" destOrd="0" presId="urn:microsoft.com/office/officeart/2005/8/layout/chevron2"/>
    <dgm:cxn modelId="{C13B6693-0BB5-4008-9229-6A5FEB8071E6}" type="presOf" srcId="{4F941682-76DB-4E1F-8E3C-432E1A1BFE8B}" destId="{BFCF9F53-2330-40AC-AD3C-B0693018A385}" srcOrd="0" destOrd="0" presId="urn:microsoft.com/office/officeart/2005/8/layout/chevron2"/>
    <dgm:cxn modelId="{DEA9270F-6D40-4839-8B57-8943E7B3A792}" srcId="{1DBD98AA-E059-4ABC-B7E3-6C4EB2F23934}" destId="{7E2A8BE6-F28C-4408-80B9-4C355EC6ADDF}" srcOrd="1" destOrd="0" parTransId="{9AD049EA-A536-427A-8275-5C28F895CE70}" sibTransId="{14964EAB-AAF3-4C53-AE47-C910115C1062}"/>
    <dgm:cxn modelId="{6FA976B6-14A8-47D4-8467-D27E59BF46A4}" type="presOf" srcId="{2E35CFE5-FF0C-49F9-8096-5DA5C4B769F2}" destId="{5A34828A-FDD7-4CF0-BC41-301D9643C998}" srcOrd="0" destOrd="0" presId="urn:microsoft.com/office/officeart/2005/8/layout/chevron2"/>
    <dgm:cxn modelId="{264CB3CB-D484-4A57-A839-1A1EA5C51ECC}" type="presOf" srcId="{1DBD98AA-E059-4ABC-B7E3-6C4EB2F23934}" destId="{34FA97A1-BE1B-4699-84DD-5F153E62BDDD}" srcOrd="0" destOrd="0" presId="urn:microsoft.com/office/officeart/2005/8/layout/chevron2"/>
    <dgm:cxn modelId="{55CFBFD7-B165-459E-9CC9-1E294B353AD0}" srcId="{F8142344-4C96-4171-9191-C87F4BFE33C4}" destId="{6DDB7D09-7602-4E57-A062-7A06C635F227}" srcOrd="0" destOrd="0" parTransId="{50B6EABB-3E1E-4731-9119-6C951B495672}" sibTransId="{C994E080-30BF-43D8-95D0-56EE28D31F2A}"/>
    <dgm:cxn modelId="{4B153B7B-1AC3-464A-8287-3F29F1E33A35}" type="presOf" srcId="{900683EE-9AC9-4B59-A169-2CA074ADB9C4}" destId="{5A34828A-FDD7-4CF0-BC41-301D9643C998}" srcOrd="0" destOrd="1" presId="urn:microsoft.com/office/officeart/2005/8/layout/chevron2"/>
    <dgm:cxn modelId="{1F3EC688-C5CB-4E31-A0BD-7BA398106CD7}" type="presOf" srcId="{F8142344-4C96-4171-9191-C87F4BFE33C4}" destId="{997A52AB-FA3F-47E8-878A-D031A94FE25D}" srcOrd="0" destOrd="0" presId="urn:microsoft.com/office/officeart/2005/8/layout/chevron2"/>
    <dgm:cxn modelId="{BF5D4EBA-7D0D-4B5F-8E6D-251CF4A934C1}" type="presOf" srcId="{8F542A6E-BE2F-4E63-8C1E-BE8963078C9D}" destId="{C743EC67-EA65-409C-9836-1E41006FE85D}" srcOrd="0" destOrd="0" presId="urn:microsoft.com/office/officeart/2005/8/layout/chevron2"/>
    <dgm:cxn modelId="{62F758C4-4510-462F-9954-B6BF297D9637}" type="presOf" srcId="{8B13D678-2A11-4546-9318-7ED79458D680}" destId="{91906B0A-755A-4AD1-87CA-32E8165E77F2}" srcOrd="0" destOrd="0" presId="urn:microsoft.com/office/officeart/2005/8/layout/chevron2"/>
    <dgm:cxn modelId="{CFA84D6C-7529-4ADE-9DCB-28BA3C20E15B}" srcId="{1DBD98AA-E059-4ABC-B7E3-6C4EB2F23934}" destId="{3EF7912C-72E9-4541-8795-4C8DA9FD31B4}" srcOrd="2" destOrd="0" parTransId="{A24EF4F5-4D73-4102-9E6A-6A7CDB47C584}" sibTransId="{7B112D8C-49AF-47B1-926C-DBC0A8C3B20B}"/>
    <dgm:cxn modelId="{31101264-5726-4C44-ACC8-CC87D3227A50}" type="presOf" srcId="{7E2A8BE6-F28C-4408-80B9-4C355EC6ADDF}" destId="{BFCF9F53-2330-40AC-AD3C-B0693018A385}" srcOrd="0" destOrd="1" presId="urn:microsoft.com/office/officeart/2005/8/layout/chevron2"/>
    <dgm:cxn modelId="{7DEA9505-33A2-48D5-BFED-830C2724DD99}" srcId="{8B13D678-2A11-4546-9318-7ED79458D680}" destId="{F8142344-4C96-4171-9191-C87F4BFE33C4}" srcOrd="2" destOrd="0" parTransId="{46EFA73D-42B0-4D6A-A641-AA6C903B0A66}" sibTransId="{A502EBCD-E13D-4507-A54E-67D4DAA03DEB}"/>
    <dgm:cxn modelId="{1FEE80B0-9D1A-45EF-9A50-3D1A85C05C78}" type="presParOf" srcId="{91906B0A-755A-4AD1-87CA-32E8165E77F2}" destId="{E432F5DC-60E9-40C8-85FA-1EF2597ADA3F}" srcOrd="0" destOrd="0" presId="urn:microsoft.com/office/officeart/2005/8/layout/chevron2"/>
    <dgm:cxn modelId="{860AFB52-DBCE-4096-A418-44D040547267}" type="presParOf" srcId="{E432F5DC-60E9-40C8-85FA-1EF2597ADA3F}" destId="{C743EC67-EA65-409C-9836-1E41006FE85D}" srcOrd="0" destOrd="0" presId="urn:microsoft.com/office/officeart/2005/8/layout/chevron2"/>
    <dgm:cxn modelId="{A272E69D-15BC-4CAC-B333-B0446F9869C3}" type="presParOf" srcId="{E432F5DC-60E9-40C8-85FA-1EF2597ADA3F}" destId="{5A34828A-FDD7-4CF0-BC41-301D9643C998}" srcOrd="1" destOrd="0" presId="urn:microsoft.com/office/officeart/2005/8/layout/chevron2"/>
    <dgm:cxn modelId="{C913559C-F773-4DF7-B8C0-07874F5F37C7}" type="presParOf" srcId="{91906B0A-755A-4AD1-87CA-32E8165E77F2}" destId="{EEF19C13-D7E6-4F55-8185-1992ABF6F722}" srcOrd="1" destOrd="0" presId="urn:microsoft.com/office/officeart/2005/8/layout/chevron2"/>
    <dgm:cxn modelId="{37D1BDB3-35A3-4557-9E4E-7FBD339689D8}" type="presParOf" srcId="{91906B0A-755A-4AD1-87CA-32E8165E77F2}" destId="{3F1F2943-399B-428A-96CC-60FF57916961}" srcOrd="2" destOrd="0" presId="urn:microsoft.com/office/officeart/2005/8/layout/chevron2"/>
    <dgm:cxn modelId="{D6E4952D-24AA-43B1-BCF5-DC58BEE40FE8}" type="presParOf" srcId="{3F1F2943-399B-428A-96CC-60FF57916961}" destId="{34FA97A1-BE1B-4699-84DD-5F153E62BDDD}" srcOrd="0" destOrd="0" presId="urn:microsoft.com/office/officeart/2005/8/layout/chevron2"/>
    <dgm:cxn modelId="{6F2C3821-707E-417D-90D0-27B1C5D19ECE}" type="presParOf" srcId="{3F1F2943-399B-428A-96CC-60FF57916961}" destId="{BFCF9F53-2330-40AC-AD3C-B0693018A385}" srcOrd="1" destOrd="0" presId="urn:microsoft.com/office/officeart/2005/8/layout/chevron2"/>
    <dgm:cxn modelId="{305F341E-B906-441B-BF9A-06DA43C5B964}" type="presParOf" srcId="{91906B0A-755A-4AD1-87CA-32E8165E77F2}" destId="{CE6CE578-AC1F-41C2-AD3E-E00EA4A5F614}" srcOrd="3" destOrd="0" presId="urn:microsoft.com/office/officeart/2005/8/layout/chevron2"/>
    <dgm:cxn modelId="{9DBAC97E-089B-49BD-A6DD-B5EBBDE34C63}" type="presParOf" srcId="{91906B0A-755A-4AD1-87CA-32E8165E77F2}" destId="{4D9DC77F-363A-4C5F-BBB8-58D69776F303}" srcOrd="4" destOrd="0" presId="urn:microsoft.com/office/officeart/2005/8/layout/chevron2"/>
    <dgm:cxn modelId="{8F24760F-CB24-48D6-81D7-1ED71207DDE5}" type="presParOf" srcId="{4D9DC77F-363A-4C5F-BBB8-58D69776F303}" destId="{997A52AB-FA3F-47E8-878A-D031A94FE25D}" srcOrd="0" destOrd="0" presId="urn:microsoft.com/office/officeart/2005/8/layout/chevron2"/>
    <dgm:cxn modelId="{303D2365-428F-4D98-9370-64ABCCB80E98}" type="presParOf" srcId="{4D9DC77F-363A-4C5F-BBB8-58D69776F303}" destId="{FA8ACCC1-C578-4778-B2F5-75CE8DD2459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43EC67-EA65-409C-9836-1E41006FE85D}">
      <dsp:nvSpPr>
        <dsp:cNvPr id="0" name=""/>
        <dsp:cNvSpPr/>
      </dsp:nvSpPr>
      <dsp:spPr>
        <a:xfrm rot="5400000">
          <a:off x="-199937" y="203884"/>
          <a:ext cx="1332918" cy="93304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ru-RU" sz="800" b="1" kern="1200" dirty="0">
              <a:solidFill>
                <a:srgbClr val="002060"/>
              </a:solidFill>
              <a:latin typeface="Times New Roman" pitchFamily="18" charset="0"/>
              <a:cs typeface="Times New Roman" pitchFamily="18" charset="0"/>
            </a:rPr>
            <a:t>Государственный заказчик</a:t>
          </a:r>
          <a:endParaRPr lang="x-none" sz="800" b="1" kern="1200" dirty="0">
            <a:solidFill>
              <a:srgbClr val="002060"/>
            </a:solidFill>
            <a:latin typeface="Times New Roman" pitchFamily="18" charset="0"/>
            <a:cs typeface="Times New Roman" pitchFamily="18" charset="0"/>
          </a:endParaRPr>
        </a:p>
      </dsp:txBody>
      <dsp:txXfrm rot="5400000">
        <a:off x="-199937" y="203884"/>
        <a:ext cx="1332918" cy="933042"/>
      </dsp:txXfrm>
    </dsp:sp>
    <dsp:sp modelId="{5A34828A-FDD7-4CF0-BC41-301D9643C998}">
      <dsp:nvSpPr>
        <dsp:cNvPr id="0" name=""/>
        <dsp:cNvSpPr/>
      </dsp:nvSpPr>
      <dsp:spPr>
        <a:xfrm rot="5400000">
          <a:off x="5704450" y="-4767461"/>
          <a:ext cx="866397" cy="104092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ru-RU" sz="1400" kern="1200" dirty="0" smtClean="0">
              <a:solidFill>
                <a:srgbClr val="002060"/>
              </a:solidFill>
              <a:latin typeface="Times New Roman" pitchFamily="18" charset="0"/>
              <a:cs typeface="Times New Roman" pitchFamily="18" charset="0"/>
            </a:rPr>
            <a:t>ведет локальный реестр результатов НТД и прав на них</a:t>
          </a:r>
          <a:endParaRPr lang="x-none" sz="1400" kern="1200" dirty="0">
            <a:solidFill>
              <a:srgbClr val="002060"/>
            </a:solidFill>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ru-RU" sz="1400" kern="1200" dirty="0" smtClean="0">
              <a:solidFill>
                <a:srgbClr val="002060"/>
              </a:solidFill>
              <a:latin typeface="Times New Roman" pitchFamily="18" charset="0"/>
              <a:cs typeface="Times New Roman" pitchFamily="18" charset="0"/>
            </a:rPr>
            <a:t>направляет </a:t>
          </a:r>
          <a:r>
            <a:rPr lang="ru-RU" sz="1400" kern="1200" dirty="0" smtClean="0">
              <a:solidFill>
                <a:srgbClr val="002060"/>
              </a:solidFill>
              <a:latin typeface="Times New Roman" pitchFamily="18" charset="0"/>
              <a:cs typeface="Times New Roman" pitchFamily="18" charset="0"/>
            </a:rPr>
            <a:t>в ГУ «</a:t>
          </a:r>
          <a:r>
            <a:rPr lang="ru-RU" sz="1400" kern="1200" dirty="0" err="1" smtClean="0">
              <a:solidFill>
                <a:srgbClr val="002060"/>
              </a:solidFill>
              <a:latin typeface="Times New Roman" pitchFamily="18" charset="0"/>
              <a:cs typeface="Times New Roman" pitchFamily="18" charset="0"/>
            </a:rPr>
            <a:t>БелИСА</a:t>
          </a:r>
          <a:r>
            <a:rPr lang="ru-RU" sz="1400" kern="1200" dirty="0" smtClean="0">
              <a:solidFill>
                <a:srgbClr val="002060"/>
              </a:solidFill>
              <a:latin typeface="Times New Roman" pitchFamily="18" charset="0"/>
              <a:cs typeface="Times New Roman" pitchFamily="18" charset="0"/>
            </a:rPr>
            <a:t>» ежемесячно не позднее </a:t>
          </a:r>
          <a:r>
            <a:rPr lang="ru-RU" sz="1400" kern="1200" dirty="0" smtClean="0">
              <a:solidFill>
                <a:srgbClr val="002060"/>
              </a:solidFill>
              <a:latin typeface="Times New Roman" pitchFamily="18" charset="0"/>
              <a:cs typeface="Times New Roman" pitchFamily="18" charset="0"/>
            </a:rPr>
            <a:t>1-го </a:t>
          </a:r>
          <a:r>
            <a:rPr lang="ru-RU" sz="1400" kern="1200" dirty="0" smtClean="0">
              <a:solidFill>
                <a:srgbClr val="002060"/>
              </a:solidFill>
              <a:latin typeface="Times New Roman" pitchFamily="18" charset="0"/>
              <a:cs typeface="Times New Roman" pitchFamily="18" charset="0"/>
            </a:rPr>
            <a:t>числа каждого месяца  включенные в локальный реестр сведения о результатах НТД и правах на них,  для их обработки, включения в государственный реестр соответствующих сведений и (или) регистрации на их основе прав на результаты НТД в государственном реестре </a:t>
          </a:r>
          <a:endParaRPr lang="x-none" sz="1400" kern="1200" dirty="0">
            <a:solidFill>
              <a:srgbClr val="002060"/>
            </a:solidFill>
            <a:latin typeface="Times New Roman" pitchFamily="18" charset="0"/>
            <a:cs typeface="Times New Roman" pitchFamily="18" charset="0"/>
          </a:endParaRPr>
        </a:p>
      </dsp:txBody>
      <dsp:txXfrm rot="5400000">
        <a:off x="5704450" y="-4767461"/>
        <a:ext cx="866397" cy="10409212"/>
      </dsp:txXfrm>
    </dsp:sp>
    <dsp:sp modelId="{34FA97A1-BE1B-4699-84DD-5F153E62BDDD}">
      <dsp:nvSpPr>
        <dsp:cNvPr id="0" name=""/>
        <dsp:cNvSpPr/>
      </dsp:nvSpPr>
      <dsp:spPr>
        <a:xfrm rot="5400000">
          <a:off x="-334526" y="1535232"/>
          <a:ext cx="1630479" cy="96142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ru-RU" sz="800" b="1" kern="1200" dirty="0">
              <a:solidFill>
                <a:srgbClr val="0070C0"/>
              </a:solidFill>
              <a:latin typeface="Times New Roman" pitchFamily="18" charset="0"/>
              <a:cs typeface="Times New Roman" pitchFamily="18" charset="0"/>
            </a:rPr>
            <a:t>ГУ «</a:t>
          </a:r>
          <a:r>
            <a:rPr lang="ru-RU" sz="800" b="1" kern="1200" dirty="0" err="1">
              <a:solidFill>
                <a:srgbClr val="0070C0"/>
              </a:solidFill>
              <a:latin typeface="Times New Roman" pitchFamily="18" charset="0"/>
              <a:cs typeface="Times New Roman" pitchFamily="18" charset="0"/>
            </a:rPr>
            <a:t>БелИСА</a:t>
          </a:r>
          <a:r>
            <a:rPr lang="ru-RU" sz="800" kern="1200" dirty="0">
              <a:solidFill>
                <a:srgbClr val="0070C0"/>
              </a:solidFill>
            </a:rPr>
            <a:t>»</a:t>
          </a:r>
          <a:endParaRPr lang="x-none" sz="800" kern="1200" dirty="0">
            <a:solidFill>
              <a:srgbClr val="0070C0"/>
            </a:solidFill>
          </a:endParaRPr>
        </a:p>
      </dsp:txBody>
      <dsp:txXfrm rot="5400000">
        <a:off x="-334526" y="1535232"/>
        <a:ext cx="1630479" cy="961426"/>
      </dsp:txXfrm>
    </dsp:sp>
    <dsp:sp modelId="{BFCF9F53-2330-40AC-AD3C-B0693018A385}">
      <dsp:nvSpPr>
        <dsp:cNvPr id="0" name=""/>
        <dsp:cNvSpPr/>
      </dsp:nvSpPr>
      <dsp:spPr>
        <a:xfrm rot="5400000">
          <a:off x="5496242" y="-3321814"/>
          <a:ext cx="1217928" cy="1027420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ru-RU" sz="1400" kern="1200" dirty="0" smtClean="0">
              <a:solidFill>
                <a:srgbClr val="0070C0"/>
              </a:solidFill>
              <a:latin typeface="Times New Roman" pitchFamily="18" charset="0"/>
              <a:cs typeface="Times New Roman" pitchFamily="18" charset="0"/>
            </a:rPr>
            <a:t>обрабатывает сведения, поступающие </a:t>
          </a:r>
          <a:r>
            <a:rPr lang="ru-RU" sz="1400" kern="1200" dirty="0" smtClean="0">
              <a:solidFill>
                <a:srgbClr val="0070C0"/>
              </a:solidFill>
              <a:latin typeface="Times New Roman" pitchFamily="18" charset="0"/>
              <a:cs typeface="Times New Roman" pitchFamily="18" charset="0"/>
            </a:rPr>
            <a:t>от государственных заказчиков, и регистрацию прав на НТД в государственном реестре в двухнедельный срок после поступления данных сведений</a:t>
          </a:r>
          <a:endParaRPr lang="x-none" sz="1400" kern="1200">
            <a:solidFill>
              <a:srgbClr val="0070C0"/>
            </a:solidFill>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ru-RU" sz="1400" kern="1200" dirty="0" smtClean="0">
              <a:solidFill>
                <a:srgbClr val="0070C0"/>
              </a:solidFill>
              <a:latin typeface="Times New Roman" pitchFamily="18" charset="0"/>
              <a:cs typeface="Times New Roman" pitchFamily="18" charset="0"/>
            </a:rPr>
            <a:t>информирует </a:t>
          </a:r>
          <a:r>
            <a:rPr lang="ru-RU" sz="1400" kern="1200" dirty="0" smtClean="0">
              <a:solidFill>
                <a:srgbClr val="0070C0"/>
              </a:solidFill>
              <a:latin typeface="Times New Roman" pitchFamily="18" charset="0"/>
              <a:cs typeface="Times New Roman" pitchFamily="18" charset="0"/>
            </a:rPr>
            <a:t>государственных заказчиков о регистрации (отказе в регистрации, исключении) прав на соответствующие результаты НТД в государственном реестре после обработки сведений</a:t>
          </a:r>
          <a:endParaRPr lang="ru-RU" sz="1400" kern="1200" dirty="0">
            <a:solidFill>
              <a:srgbClr val="0070C0"/>
            </a:solidFill>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ru-RU" sz="1400" i="0" kern="1200" dirty="0" smtClean="0">
              <a:latin typeface="Times New Roman" pitchFamily="18" charset="0"/>
              <a:cs typeface="Times New Roman" pitchFamily="18" charset="0"/>
            </a:rPr>
            <a:t>ГУ «</a:t>
          </a:r>
          <a:r>
            <a:rPr lang="ru-RU" sz="1400" i="0" kern="1200" dirty="0" err="1" smtClean="0">
              <a:latin typeface="Times New Roman" pitchFamily="18" charset="0"/>
              <a:cs typeface="Times New Roman" pitchFamily="18" charset="0"/>
            </a:rPr>
            <a:t>БелИСА</a:t>
          </a:r>
          <a:r>
            <a:rPr lang="ru-RU" sz="1400" i="0" kern="1200" dirty="0" smtClean="0">
              <a:latin typeface="Times New Roman" pitchFamily="18" charset="0"/>
              <a:cs typeface="Times New Roman" pitchFamily="18" charset="0"/>
            </a:rPr>
            <a:t>» вправе запрашивать у государственного заказчика дополнительную информацию в двухнедельный срок после поступления сведений в учреждение</a:t>
          </a:r>
          <a:endParaRPr lang="ru-RU" sz="1200" i="0" kern="1200" dirty="0">
            <a:solidFill>
              <a:srgbClr val="0070C0"/>
            </a:solidFill>
            <a:latin typeface="Times New Roman" pitchFamily="18" charset="0"/>
            <a:cs typeface="Times New Roman" pitchFamily="18" charset="0"/>
          </a:endParaRPr>
        </a:p>
      </dsp:txBody>
      <dsp:txXfrm rot="5400000">
        <a:off x="5496242" y="-3321814"/>
        <a:ext cx="1217928" cy="10274204"/>
      </dsp:txXfrm>
    </dsp:sp>
    <dsp:sp modelId="{997A52AB-FA3F-47E8-878A-D031A94FE25D}">
      <dsp:nvSpPr>
        <dsp:cNvPr id="0" name=""/>
        <dsp:cNvSpPr/>
      </dsp:nvSpPr>
      <dsp:spPr>
        <a:xfrm rot="5400000">
          <a:off x="-199937" y="2834708"/>
          <a:ext cx="1332918" cy="93304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ru-RU" sz="800" b="1" kern="1200" dirty="0">
              <a:solidFill>
                <a:srgbClr val="002060"/>
              </a:solidFill>
              <a:latin typeface="Times New Roman" pitchFamily="18" charset="0"/>
              <a:cs typeface="Times New Roman" pitchFamily="18" charset="0"/>
            </a:rPr>
            <a:t>Государственный заказчик</a:t>
          </a:r>
          <a:endParaRPr lang="x-none" sz="800" b="1" kern="1200" dirty="0">
            <a:solidFill>
              <a:srgbClr val="002060"/>
            </a:solidFill>
            <a:latin typeface="Times New Roman" pitchFamily="18" charset="0"/>
            <a:cs typeface="Times New Roman" pitchFamily="18" charset="0"/>
          </a:endParaRPr>
        </a:p>
      </dsp:txBody>
      <dsp:txXfrm rot="5400000">
        <a:off x="-199937" y="2834708"/>
        <a:ext cx="1332918" cy="933042"/>
      </dsp:txXfrm>
    </dsp:sp>
    <dsp:sp modelId="{FA8ACCC1-C578-4778-B2F5-75CE8DD2459A}">
      <dsp:nvSpPr>
        <dsp:cNvPr id="0" name=""/>
        <dsp:cNvSpPr/>
      </dsp:nvSpPr>
      <dsp:spPr>
        <a:xfrm rot="5400000">
          <a:off x="5704450" y="-2136636"/>
          <a:ext cx="866397" cy="1040921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ru-RU" sz="1400" kern="1200" dirty="0" smtClean="0">
              <a:solidFill>
                <a:srgbClr val="002060"/>
              </a:solidFill>
              <a:latin typeface="Times New Roman" pitchFamily="18" charset="0"/>
              <a:cs typeface="Times New Roman" pitchFamily="18" charset="0"/>
            </a:rPr>
            <a:t>вносит в локальные реестры сведения о регистрации (исключении) прав на результаты НТД в государственном реестре</a:t>
          </a:r>
          <a:endParaRPr lang="x-none" sz="1400" kern="1200">
            <a:solidFill>
              <a:srgbClr val="002060"/>
            </a:solidFill>
            <a:latin typeface="Times New Roman" pitchFamily="18" charset="0"/>
            <a:cs typeface="Times New Roman" pitchFamily="18" charset="0"/>
          </a:endParaRPr>
        </a:p>
        <a:p>
          <a:pPr marL="114300" lvl="1" indent="-114300" algn="just" defTabSz="622300">
            <a:lnSpc>
              <a:spcPct val="90000"/>
            </a:lnSpc>
            <a:spcBef>
              <a:spcPct val="0"/>
            </a:spcBef>
            <a:spcAft>
              <a:spcPct val="15000"/>
            </a:spcAft>
            <a:buChar char="••"/>
          </a:pPr>
          <a:r>
            <a:rPr lang="ru-RU" sz="1400" kern="1200" dirty="0" smtClean="0">
              <a:solidFill>
                <a:srgbClr val="002060"/>
              </a:solidFill>
              <a:latin typeface="Times New Roman" pitchFamily="18" charset="0"/>
              <a:cs typeface="Times New Roman" pitchFamily="18" charset="0"/>
            </a:rPr>
            <a:t>информирует обладателей имущественных прав на результаты НТД о регистрации их прав в государственном реестре в двухнедельный срок </a:t>
          </a:r>
          <a:r>
            <a:rPr lang="ru-RU" sz="1400" kern="1200" dirty="0" smtClean="0">
              <a:solidFill>
                <a:srgbClr val="002060"/>
              </a:solidFill>
              <a:latin typeface="Times New Roman" pitchFamily="18" charset="0"/>
              <a:cs typeface="Times New Roman" pitchFamily="18" charset="0"/>
            </a:rPr>
            <a:t>после получения информации о регистрации их прав в государственном реестре</a:t>
          </a:r>
          <a:endParaRPr lang="x-none" sz="1400" kern="1200">
            <a:solidFill>
              <a:srgbClr val="002060"/>
            </a:solidFill>
            <a:latin typeface="Times New Roman" pitchFamily="18" charset="0"/>
            <a:cs typeface="Times New Roman" pitchFamily="18" charset="0"/>
          </a:endParaRPr>
        </a:p>
      </dsp:txBody>
      <dsp:txXfrm rot="5400000">
        <a:off x="5704450" y="-2136636"/>
        <a:ext cx="866397" cy="1040921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16736969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3717185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595576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86391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1953020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9" name="Footer Placeholder 8"/>
          <p:cNvSpPr>
            <a:spLocks noGrp="1"/>
          </p:cNvSpPr>
          <p:nvPr>
            <p:ph type="ftr" sz="quarter" idx="11"/>
          </p:nvPr>
        </p:nvSpPr>
        <p:spPr/>
        <p:txBody>
          <a:bodyPr/>
          <a:lstStyle/>
          <a:p>
            <a:endParaRPr lang="x-none"/>
          </a:p>
        </p:txBody>
      </p:sp>
      <p:sp>
        <p:nvSpPr>
          <p:cNvPr id="10" name="Slide Number Placeholder 9"/>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312549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583436" y="3143250"/>
            <a:ext cx="4270248" cy="2596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65A0B108-A778-4F88-B0DC-15122C4D5C48}" type="slidenum">
              <a:rPr lang="x-none" smtClean="0"/>
              <a:pPr/>
              <a:t>‹#›</a:t>
            </a:fld>
            <a:endParaRPr lang="x-none"/>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 xmlns:p14="http://schemas.microsoft.com/office/powerpoint/2010/main" val="64898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105122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272798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9" name="Date Placeholder 8"/>
          <p:cNvSpPr>
            <a:spLocks noGrp="1"/>
          </p:cNvSpPr>
          <p:nvPr>
            <p:ph type="dt" sz="half" idx="10"/>
          </p:nvPr>
        </p:nvSpPr>
        <p:spPr/>
        <p:txBody>
          <a:bodyPr/>
          <a:lstStyle/>
          <a:p>
            <a:fld id="{6A452F96-79A3-4B5E-BE58-7832B49F080F}" type="datetimeFigureOut">
              <a:rPr lang="x-none" smtClean="0"/>
              <a:pPr/>
              <a:t>21.07.2021</a:t>
            </a:fld>
            <a:endParaRPr lang="x-none"/>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x-none"/>
          </a:p>
        </p:txBody>
      </p:sp>
      <p:sp>
        <p:nvSpPr>
          <p:cNvPr id="11" name="Slide Number Placeholder 10"/>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2623727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A452F96-79A3-4B5E-BE58-7832B49F080F}" type="datetimeFigureOut">
              <a:rPr lang="x-none" smtClean="0"/>
              <a:pPr/>
              <a:t>21.07.2021</a:t>
            </a:fld>
            <a:endParaRPr lang="x-none"/>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x-none"/>
          </a:p>
        </p:txBody>
      </p:sp>
      <p:sp>
        <p:nvSpPr>
          <p:cNvPr id="10" name="Slide Number Placeholder 9"/>
          <p:cNvSpPr>
            <a:spLocks noGrp="1"/>
          </p:cNvSpPr>
          <p:nvPr>
            <p:ph type="sldNum" sz="quarter" idx="12"/>
          </p:nvPr>
        </p:nvSpPr>
        <p:spPr/>
        <p:txBody>
          <a:body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555364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A452F96-79A3-4B5E-BE58-7832B49F080F}" type="datetimeFigureOut">
              <a:rPr lang="x-none" smtClean="0"/>
              <a:pPr/>
              <a:t>21.07.2021</a:t>
            </a:fld>
            <a:endParaRPr lang="x-none"/>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x-none"/>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5A0B108-A778-4F88-B0DC-15122C4D5C48}" type="slidenum">
              <a:rPr lang="x-none" smtClean="0"/>
              <a:pPr/>
              <a:t>‹#›</a:t>
            </a:fld>
            <a:endParaRPr lang="x-none"/>
          </a:p>
        </p:txBody>
      </p:sp>
    </p:spTree>
    <p:extLst>
      <p:ext uri="{BB962C8B-B14F-4D97-AF65-F5344CB8AC3E}">
        <p14:creationId xmlns="" xmlns:p14="http://schemas.microsoft.com/office/powerpoint/2010/main" val="1954401642"/>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D17858C-E7DE-44F3-9D17-9C356AA79A2C}"/>
              </a:ext>
            </a:extLst>
          </p:cNvPr>
          <p:cNvSpPr>
            <a:spLocks noGrp="1"/>
          </p:cNvSpPr>
          <p:nvPr>
            <p:ph type="ctrTitle"/>
          </p:nvPr>
        </p:nvSpPr>
        <p:spPr>
          <a:xfrm>
            <a:off x="230820" y="497154"/>
            <a:ext cx="11594237" cy="2814221"/>
          </a:xfrm>
        </p:spPr>
        <p:txBody>
          <a:bodyPr>
            <a:normAutofit/>
          </a:bodyPr>
          <a:lstStyle/>
          <a:p>
            <a:pPr algn="just"/>
            <a:r>
              <a:rPr lang="ru-RU" sz="3200" b="1" dirty="0">
                <a:solidFill>
                  <a:srgbClr val="002060"/>
                </a:solidFill>
                <a:latin typeface="Times New Roman" panose="02020603050405020304" pitchFamily="18" charset="0"/>
                <a:cs typeface="Times New Roman" panose="02020603050405020304" pitchFamily="18" charset="0"/>
              </a:rPr>
              <a:t>Алгоритм осуществления</a:t>
            </a:r>
            <a:r>
              <a:rPr lang="en-US" sz="3200" b="1" dirty="0">
                <a:solidFill>
                  <a:srgbClr val="002060"/>
                </a:solidFill>
                <a:latin typeface="Times New Roman" panose="02020603050405020304" pitchFamily="18" charset="0"/>
                <a:cs typeface="Times New Roman" panose="02020603050405020304" pitchFamily="18" charset="0"/>
              </a:rPr>
              <a:t> </a:t>
            </a:r>
            <a:r>
              <a:rPr lang="ru-RU" sz="3200" b="1" dirty="0">
                <a:solidFill>
                  <a:srgbClr val="002060"/>
                </a:solidFill>
                <a:latin typeface="Times New Roman" panose="02020603050405020304" pitchFamily="18" charset="0"/>
                <a:cs typeface="Times New Roman" panose="02020603050405020304" pitchFamily="18" charset="0"/>
              </a:rPr>
              <a:t>регистрации прав 	на подлежащие обязательной</a:t>
            </a:r>
            <a:r>
              <a:rPr lang="en-US" sz="3200" b="1" dirty="0">
                <a:solidFill>
                  <a:srgbClr val="002060"/>
                </a:solidFill>
                <a:latin typeface="Times New Roman" panose="02020603050405020304" pitchFamily="18" charset="0"/>
                <a:cs typeface="Times New Roman" panose="02020603050405020304" pitchFamily="18" charset="0"/>
              </a:rPr>
              <a:t> </a:t>
            </a:r>
            <a:r>
              <a:rPr lang="ru-RU" sz="3200" b="1" dirty="0">
                <a:solidFill>
                  <a:srgbClr val="002060"/>
                </a:solidFill>
                <a:latin typeface="Times New Roman" panose="02020603050405020304" pitchFamily="18" charset="0"/>
                <a:cs typeface="Times New Roman" panose="02020603050405020304" pitchFamily="18" charset="0"/>
              </a:rPr>
              <a:t>коммерциализации 	результаты</a:t>
            </a:r>
            <a:r>
              <a:rPr lang="en-US" sz="3200" b="1" dirty="0">
                <a:solidFill>
                  <a:srgbClr val="002060"/>
                </a:solidFill>
                <a:latin typeface="Times New Roman" panose="02020603050405020304" pitchFamily="18" charset="0"/>
                <a:cs typeface="Times New Roman" panose="02020603050405020304" pitchFamily="18" charset="0"/>
              </a:rPr>
              <a:t> </a:t>
            </a:r>
            <a:r>
              <a:rPr lang="ru-RU" sz="3200" b="1" dirty="0">
                <a:solidFill>
                  <a:srgbClr val="002060"/>
                </a:solidFill>
                <a:latin typeface="Times New Roman" panose="02020603050405020304" pitchFamily="18" charset="0"/>
                <a:cs typeface="Times New Roman" panose="02020603050405020304" pitchFamily="18" charset="0"/>
              </a:rPr>
              <a:t>научной и научно-технической</a:t>
            </a:r>
            <a:r>
              <a:rPr lang="en-US" sz="3200" b="1" dirty="0">
                <a:solidFill>
                  <a:srgbClr val="002060"/>
                </a:solidFill>
                <a:latin typeface="Times New Roman" panose="02020603050405020304" pitchFamily="18" charset="0"/>
                <a:cs typeface="Times New Roman" panose="02020603050405020304" pitchFamily="18" charset="0"/>
              </a:rPr>
              <a:t> </a:t>
            </a:r>
            <a:r>
              <a:rPr lang="ru-RU" sz="3200" b="1" dirty="0">
                <a:solidFill>
                  <a:srgbClr val="002060"/>
                </a:solidFill>
                <a:latin typeface="Times New Roman" panose="02020603050405020304" pitchFamily="18" charset="0"/>
                <a:cs typeface="Times New Roman" panose="02020603050405020304" pitchFamily="18" charset="0"/>
              </a:rPr>
              <a:t>	деятельности</a:t>
            </a:r>
            <a:r>
              <a:rPr lang="x-none" sz="3200" b="1" dirty="0">
                <a:solidFill>
                  <a:srgbClr val="002060"/>
                </a:solidFill>
                <a:latin typeface="Times New Roman" panose="02020603050405020304" pitchFamily="18" charset="0"/>
                <a:cs typeface="Times New Roman" panose="02020603050405020304" pitchFamily="18" charset="0"/>
              </a:rPr>
              <a:t/>
            </a:r>
            <a:br>
              <a:rPr lang="x-none" sz="3200" b="1" dirty="0">
                <a:solidFill>
                  <a:srgbClr val="002060"/>
                </a:solidFill>
                <a:latin typeface="Times New Roman" panose="02020603050405020304" pitchFamily="18" charset="0"/>
                <a:cs typeface="Times New Roman" panose="02020603050405020304" pitchFamily="18" charset="0"/>
              </a:rPr>
            </a:br>
            <a:endParaRPr lang="x-none" sz="3200"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 xmlns:a16="http://schemas.microsoft.com/office/drawing/2014/main" id="{7E226DB5-AA9D-44F1-ADDE-AB0CAC08B76F}"/>
              </a:ext>
            </a:extLst>
          </p:cNvPr>
          <p:cNvSpPr>
            <a:spLocks noGrp="1"/>
          </p:cNvSpPr>
          <p:nvPr>
            <p:ph type="subTitle" idx="1"/>
          </p:nvPr>
        </p:nvSpPr>
        <p:spPr>
          <a:xfrm>
            <a:off x="230820" y="3799647"/>
            <a:ext cx="11585360" cy="2654423"/>
          </a:xfrm>
        </p:spPr>
        <p:txBody>
          <a:bodyPr>
            <a:normAutofit fontScale="85000" lnSpcReduction="20000"/>
          </a:bodyPr>
          <a:lstStyle/>
          <a:p>
            <a:r>
              <a:rPr lang="ru-RU" sz="3000" b="1" dirty="0">
                <a:solidFill>
                  <a:srgbClr val="0070C0"/>
                </a:solidFill>
                <a:latin typeface="Times New Roman" panose="02020603050405020304" pitchFamily="18" charset="0"/>
                <a:cs typeface="Times New Roman" panose="02020603050405020304" pitchFamily="18" charset="0"/>
              </a:rPr>
              <a:t>Республиканский семинар</a:t>
            </a:r>
            <a:endParaRPr lang="x-none" sz="3000" b="1" dirty="0">
              <a:solidFill>
                <a:srgbClr val="0070C0"/>
              </a:solidFill>
              <a:latin typeface="Times New Roman" panose="02020603050405020304" pitchFamily="18" charset="0"/>
              <a:cs typeface="Times New Roman" panose="02020603050405020304" pitchFamily="18" charset="0"/>
            </a:endParaRPr>
          </a:p>
          <a:p>
            <a:r>
              <a:rPr lang="ru-RU" sz="3000" b="1" dirty="0">
                <a:solidFill>
                  <a:srgbClr val="0070C0"/>
                </a:solidFill>
                <a:latin typeface="Times New Roman" panose="02020603050405020304" pitchFamily="18" charset="0"/>
                <a:cs typeface="Times New Roman" panose="02020603050405020304" pitchFamily="18" charset="0"/>
              </a:rPr>
              <a:t>по коммерциализации результатов научной и научно-технической деятельности</a:t>
            </a:r>
            <a:endParaRPr lang="x-none" sz="3000" b="1" dirty="0">
              <a:solidFill>
                <a:srgbClr val="0070C0"/>
              </a:solidFill>
              <a:latin typeface="Times New Roman" panose="02020603050405020304" pitchFamily="18" charset="0"/>
              <a:cs typeface="Times New Roman" panose="02020603050405020304" pitchFamily="18" charset="0"/>
            </a:endParaRPr>
          </a:p>
          <a:p>
            <a:r>
              <a:rPr lang="ru-RU" sz="2400" b="1" dirty="0">
                <a:solidFill>
                  <a:srgbClr val="0070C0"/>
                </a:solidFill>
                <a:latin typeface="Times New Roman" panose="02020603050405020304" pitchFamily="18" charset="0"/>
                <a:cs typeface="Times New Roman" panose="02020603050405020304" pitchFamily="18" charset="0"/>
              </a:rPr>
              <a:t> </a:t>
            </a:r>
            <a:r>
              <a:rPr lang="ru-RU" sz="2400" b="1" i="1" dirty="0">
                <a:solidFill>
                  <a:srgbClr val="0070C0"/>
                </a:solidFill>
                <a:latin typeface="Times New Roman" panose="02020603050405020304" pitchFamily="18" charset="0"/>
                <a:cs typeface="Times New Roman" panose="02020603050405020304" pitchFamily="18" charset="0"/>
              </a:rPr>
              <a:t>21 июля 2021 года</a:t>
            </a:r>
            <a:endParaRPr lang="x-none" sz="2400" b="1" dirty="0">
              <a:solidFill>
                <a:srgbClr val="0070C0"/>
              </a:solidFill>
              <a:latin typeface="Times New Roman" panose="02020603050405020304" pitchFamily="18" charset="0"/>
              <a:cs typeface="Times New Roman" panose="02020603050405020304" pitchFamily="18" charset="0"/>
            </a:endParaRPr>
          </a:p>
          <a:p>
            <a:pPr algn="r"/>
            <a:r>
              <a:rPr lang="ru-RU" b="1" dirty="0">
                <a:solidFill>
                  <a:srgbClr val="002060"/>
                </a:solidFill>
                <a:latin typeface="Times New Roman" panose="02020603050405020304" pitchFamily="18" charset="0"/>
                <a:cs typeface="Times New Roman" panose="02020603050405020304" pitchFamily="18" charset="0"/>
              </a:rPr>
              <a:t>Павлович Елена Леонидовна</a:t>
            </a:r>
          </a:p>
          <a:p>
            <a:pPr algn="r"/>
            <a:r>
              <a:rPr lang="ru-RU" b="1" dirty="0">
                <a:solidFill>
                  <a:srgbClr val="002060"/>
                </a:solidFill>
                <a:latin typeface="Times New Roman" panose="02020603050405020304" pitchFamily="18" charset="0"/>
                <a:cs typeface="Times New Roman" panose="02020603050405020304" pitchFamily="18" charset="0"/>
              </a:rPr>
              <a:t>ГУ «</a:t>
            </a:r>
            <a:r>
              <a:rPr lang="ru-RU" b="1" dirty="0" err="1">
                <a:solidFill>
                  <a:srgbClr val="002060"/>
                </a:solidFill>
                <a:latin typeface="Times New Roman" panose="02020603050405020304" pitchFamily="18" charset="0"/>
                <a:cs typeface="Times New Roman" panose="02020603050405020304" pitchFamily="18" charset="0"/>
              </a:rPr>
              <a:t>БелИСА</a:t>
            </a:r>
            <a:r>
              <a:rPr lang="ru-RU" b="1" dirty="0">
                <a:solidFill>
                  <a:srgbClr val="002060"/>
                </a:solidFill>
                <a:latin typeface="Times New Roman" panose="02020603050405020304" pitchFamily="18" charset="0"/>
                <a:cs typeface="Times New Roman" panose="02020603050405020304" pitchFamily="18" charset="0"/>
              </a:rPr>
              <a:t>»</a:t>
            </a:r>
          </a:p>
          <a:p>
            <a:pPr algn="r"/>
            <a:r>
              <a:rPr lang="ru-RU" b="1" dirty="0">
                <a:solidFill>
                  <a:srgbClr val="002060"/>
                </a:solidFill>
                <a:latin typeface="Times New Roman" panose="02020603050405020304" pitchFamily="18" charset="0"/>
                <a:cs typeface="Times New Roman" panose="02020603050405020304" pitchFamily="18" charset="0"/>
              </a:rPr>
              <a:t>203 31 61</a:t>
            </a:r>
            <a:endParaRPr lang="x-none"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864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1136" y="785091"/>
            <a:ext cx="7729728" cy="3251200"/>
          </a:xfrm>
        </p:spPr>
        <p:txBody>
          <a:bodyPr/>
          <a:lstStyle/>
          <a:p>
            <a:r>
              <a:rPr lang="ru-RU" b="1" dirty="0" smtClean="0">
                <a:solidFill>
                  <a:srgbClr val="0070C0"/>
                </a:solidFill>
                <a:latin typeface="Times New Roman" pitchFamily="18" charset="0"/>
                <a:cs typeface="Times New Roman" pitchFamily="18" charset="0"/>
              </a:rPr>
              <a:t>СПАСИБО ЗА ВНИМАНИЕ!</a:t>
            </a:r>
            <a:endParaRPr lang="ru-RU" b="1" dirty="0">
              <a:solidFill>
                <a:srgbClr val="0070C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1DCC766-F180-4E18-87AF-4A457EA4032F}"/>
              </a:ext>
            </a:extLst>
          </p:cNvPr>
          <p:cNvSpPr>
            <a:spLocks noGrp="1"/>
          </p:cNvSpPr>
          <p:nvPr>
            <p:ph type="title"/>
          </p:nvPr>
        </p:nvSpPr>
        <p:spPr>
          <a:xfrm>
            <a:off x="665827" y="408374"/>
            <a:ext cx="10741981" cy="1953086"/>
          </a:xfrm>
        </p:spPr>
        <p:txBody>
          <a:bodyPr>
            <a:normAutofit fontScale="90000"/>
          </a:bodyPr>
          <a:lstStyle/>
          <a:p>
            <a:r>
              <a:rPr lang="ru-RU" b="1" dirty="0">
                <a:solidFill>
                  <a:srgbClr val="0070C0"/>
                </a:solidFill>
                <a:latin typeface="Times New Roman" panose="02020603050405020304" pitchFamily="18" charset="0"/>
                <a:cs typeface="Times New Roman" panose="02020603050405020304" pitchFamily="18" charset="0"/>
              </a:rPr>
              <a:t>Государственный реестр прав на результаты НТД создан в целях </a:t>
            </a:r>
            <a:r>
              <a:rPr lang="ru-RU" b="1" dirty="0">
                <a:solidFill>
                  <a:srgbClr val="002060"/>
                </a:solidFill>
                <a:latin typeface="Times New Roman" panose="02020603050405020304" pitchFamily="18" charset="0"/>
                <a:cs typeface="Times New Roman" panose="02020603050405020304" pitchFamily="18" charset="0"/>
              </a:rPr>
              <a:t>регистрации</a:t>
            </a:r>
            <a:r>
              <a:rPr lang="ru-RU" b="1" dirty="0">
                <a:solidFill>
                  <a:srgbClr val="0070C0"/>
                </a:solidFill>
                <a:latin typeface="Times New Roman" panose="02020603050405020304" pitchFamily="18" charset="0"/>
                <a:cs typeface="Times New Roman" panose="02020603050405020304" pitchFamily="18" charset="0"/>
              </a:rPr>
              <a:t> прав на подлежащие обязательной коммерциализации результаты НТД и </a:t>
            </a:r>
            <a:r>
              <a:rPr lang="ru-RU" b="1" dirty="0">
                <a:solidFill>
                  <a:srgbClr val="002060"/>
                </a:solidFill>
                <a:latin typeface="Times New Roman" panose="02020603050405020304" pitchFamily="18" charset="0"/>
                <a:cs typeface="Times New Roman" panose="02020603050405020304" pitchFamily="18" charset="0"/>
              </a:rPr>
              <a:t>учета</a:t>
            </a:r>
            <a:r>
              <a:rPr lang="ru-RU" b="1" dirty="0">
                <a:solidFill>
                  <a:srgbClr val="0070C0"/>
                </a:solidFill>
                <a:latin typeface="Times New Roman" panose="02020603050405020304" pitchFamily="18" charset="0"/>
                <a:cs typeface="Times New Roman" panose="02020603050405020304" pitchFamily="18" charset="0"/>
              </a:rPr>
              <a:t> результатов коммерциализации</a:t>
            </a:r>
            <a:endParaRPr lang="x-none" b="1" dirty="0">
              <a:solidFill>
                <a:srgbClr val="0070C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 xmlns:a16="http://schemas.microsoft.com/office/drawing/2014/main" id="{81A5E21C-1736-49B8-B76C-BEB20A219030}"/>
              </a:ext>
            </a:extLst>
          </p:cNvPr>
          <p:cNvSpPr>
            <a:spLocks noGrp="1"/>
          </p:cNvSpPr>
          <p:nvPr>
            <p:ph idx="1"/>
          </p:nvPr>
        </p:nvSpPr>
        <p:spPr>
          <a:xfrm>
            <a:off x="665827" y="2638044"/>
            <a:ext cx="10741981" cy="3975820"/>
          </a:xfrm>
        </p:spPr>
        <p:txBody>
          <a:bodyPr>
            <a:normAutofit lnSpcReduction="10000"/>
          </a:bodyPr>
          <a:lstStyle/>
          <a:p>
            <a:pPr algn="just"/>
            <a:r>
              <a:rPr lang="ru-RU" sz="2000" dirty="0">
                <a:solidFill>
                  <a:srgbClr val="002060"/>
                </a:solidFill>
                <a:latin typeface="Times New Roman" panose="02020603050405020304" pitchFamily="18" charset="0"/>
                <a:cs typeface="Times New Roman" panose="02020603050405020304" pitchFamily="18" charset="0"/>
              </a:rPr>
              <a:t>Указ Президента Республики Беларусь от 4 февраля 2013 г. № 59 «О коммерциализации результатов научной и научно-технической деятельности, созданных за счет государственных средств»</a:t>
            </a:r>
          </a:p>
          <a:p>
            <a:pPr algn="just"/>
            <a:r>
              <a:rPr lang="ru-RU" altLang="x-none" sz="20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Постановление Совета Министров Республики Беларусь от 2 августа 2013 г.  № 681 «Об утверждении Положения о порядке ведения государственного реестра прав на результаты научной и научно-технической деятельности»</a:t>
            </a:r>
          </a:p>
          <a:p>
            <a:pPr algn="just"/>
            <a:r>
              <a:rPr lang="ru-RU" sz="2000" dirty="0">
                <a:solidFill>
                  <a:srgbClr val="002060"/>
                </a:solidFill>
                <a:latin typeface="Times New Roman" panose="02020603050405020304" pitchFamily="18" charset="0"/>
                <a:cs typeface="Times New Roman" panose="02020603050405020304" pitchFamily="18" charset="0"/>
              </a:rPr>
              <a:t>Постановление ГКНТ от 3 сентября 2018 г. № 23 «Об установлении формы локального реестра результатов научной и научно-технической деятельности, созданных полностью или частично за счет государственных средств и прав на них</a:t>
            </a:r>
            <a:r>
              <a:rPr lang="ru-RU" sz="2000" dirty="0" smtClean="0">
                <a:solidFill>
                  <a:srgbClr val="002060"/>
                </a:solidFill>
                <a:latin typeface="Times New Roman" panose="02020603050405020304" pitchFamily="18" charset="0"/>
                <a:cs typeface="Times New Roman" panose="02020603050405020304" pitchFamily="18" charset="0"/>
              </a:rPr>
              <a:t>»</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Постановление ГКНТ от 24 июля 2013 г. № 10 «Об утверждении инструкции о порядке рассмотрения вопросов, связанных с коммерциализацией результатов НТД, созданных за счет государственных средств»</a:t>
            </a:r>
          </a:p>
          <a:p>
            <a:endParaRPr lang="x-none" dirty="0"/>
          </a:p>
        </p:txBody>
      </p:sp>
      <p:sp>
        <p:nvSpPr>
          <p:cNvPr id="6" name="Rectangle 3">
            <a:extLst>
              <a:ext uri="{FF2B5EF4-FFF2-40B4-BE49-F238E27FC236}">
                <a16:creationId xmlns="" xmlns:a16="http://schemas.microsoft.com/office/drawing/2014/main" id="{820D3FDA-EDFB-4832-AFA9-DD4245FB96B8}"/>
              </a:ext>
            </a:extLst>
          </p:cNvPr>
          <p:cNvSpPr>
            <a:spLocks noChangeArrowheads="1"/>
          </p:cNvSpPr>
          <p:nvPr/>
        </p:nvSpPr>
        <p:spPr bwMode="auto">
          <a:xfrm>
            <a:off x="0" y="-138499"/>
            <a:ext cx="271228"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x-none"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ru-RU" altLang="x-non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45023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5D345C-0909-4152-BCCC-D1A3DA83CC7C}"/>
              </a:ext>
            </a:extLst>
          </p:cNvPr>
          <p:cNvSpPr>
            <a:spLocks noGrp="1"/>
          </p:cNvSpPr>
          <p:nvPr>
            <p:ph type="title"/>
          </p:nvPr>
        </p:nvSpPr>
        <p:spPr>
          <a:xfrm>
            <a:off x="397164" y="157018"/>
            <a:ext cx="11388437" cy="2290618"/>
          </a:xfrm>
        </p:spPr>
        <p:txBody>
          <a:bodyPr>
            <a:noAutofit/>
          </a:bodyPr>
          <a:lstStyle/>
          <a:p>
            <a:pPr algn="l"/>
            <a:r>
              <a:rPr lang="ru-RU" sz="1700" b="1" dirty="0" smtClean="0">
                <a:solidFill>
                  <a:srgbClr val="002060"/>
                </a:solidFill>
                <a:latin typeface="Times New Roman" pitchFamily="18" charset="0"/>
                <a:cs typeface="Times New Roman" pitchFamily="18" charset="0"/>
              </a:rPr>
              <a:t/>
            </a:r>
            <a:br>
              <a:rPr lang="ru-RU" sz="1700" b="1" dirty="0" smtClean="0">
                <a:solidFill>
                  <a:srgbClr val="002060"/>
                </a:solidFill>
                <a:latin typeface="Times New Roman" pitchFamily="18" charset="0"/>
                <a:cs typeface="Times New Roman" pitchFamily="18" charset="0"/>
              </a:rPr>
            </a:br>
            <a:r>
              <a:rPr lang="ru-RU" sz="1700" b="1" dirty="0" smtClean="0">
                <a:solidFill>
                  <a:srgbClr val="002060"/>
                </a:solidFill>
                <a:latin typeface="Times New Roman" pitchFamily="18" charset="0"/>
                <a:cs typeface="Times New Roman" pitchFamily="18" charset="0"/>
              </a:rPr>
              <a:t>ГКНТ</a:t>
            </a:r>
            <a:r>
              <a:rPr lang="ru-RU" sz="1700" dirty="0" smtClean="0">
                <a:solidFill>
                  <a:srgbClr val="0070C0"/>
                </a:solidFill>
                <a:latin typeface="Times New Roman" pitchFamily="18" charset="0"/>
                <a:cs typeface="Times New Roman" pitchFamily="18" charset="0"/>
              </a:rPr>
              <a:t> </a:t>
            </a:r>
            <a:r>
              <a:rPr lang="ru-RU" sz="1700" dirty="0" smtClean="0">
                <a:solidFill>
                  <a:srgbClr val="0070C0"/>
                </a:solidFill>
                <a:latin typeface="Times New Roman" pitchFamily="18" charset="0"/>
                <a:cs typeface="Times New Roman" pitchFamily="18" charset="0"/>
              </a:rPr>
              <a:t>является владельцем государственного реестра прав</a:t>
            </a:r>
            <a:br>
              <a:rPr lang="ru-RU" sz="1700" dirty="0" smtClean="0">
                <a:solidFill>
                  <a:srgbClr val="0070C0"/>
                </a:solidFill>
                <a:latin typeface="Times New Roman" pitchFamily="18" charset="0"/>
                <a:cs typeface="Times New Roman" pitchFamily="18" charset="0"/>
              </a:rPr>
            </a:br>
            <a:r>
              <a:rPr lang="ru-RU" sz="1700" dirty="0" smtClean="0">
                <a:solidFill>
                  <a:srgbClr val="0070C0"/>
                </a:solidFill>
                <a:latin typeface="Times New Roman" pitchFamily="18" charset="0"/>
                <a:cs typeface="Times New Roman" pitchFamily="18" charset="0"/>
              </a:rPr>
              <a:t> </a:t>
            </a:r>
            <a:br>
              <a:rPr lang="ru-RU" sz="1700" dirty="0" smtClean="0">
                <a:solidFill>
                  <a:srgbClr val="0070C0"/>
                </a:solidFill>
                <a:latin typeface="Times New Roman" pitchFamily="18" charset="0"/>
                <a:cs typeface="Times New Roman" pitchFamily="18" charset="0"/>
              </a:rPr>
            </a:br>
            <a:r>
              <a:rPr lang="ru-RU" sz="1700" b="1" dirty="0" smtClean="0">
                <a:solidFill>
                  <a:srgbClr val="002060"/>
                </a:solidFill>
                <a:latin typeface="Times New Roman" pitchFamily="18" charset="0"/>
                <a:cs typeface="Times New Roman" pitchFamily="18" charset="0"/>
              </a:rPr>
              <a:t>ГУ «</a:t>
            </a:r>
            <a:r>
              <a:rPr lang="ru-RU" sz="1700" b="1" dirty="0" err="1" smtClean="0">
                <a:solidFill>
                  <a:srgbClr val="002060"/>
                </a:solidFill>
                <a:latin typeface="Times New Roman" pitchFamily="18" charset="0"/>
                <a:cs typeface="Times New Roman" pitchFamily="18" charset="0"/>
              </a:rPr>
              <a:t>БелИСА</a:t>
            </a:r>
            <a:r>
              <a:rPr lang="ru-RU" sz="1700" b="1" dirty="0" smtClean="0">
                <a:solidFill>
                  <a:srgbClr val="002060"/>
                </a:solidFill>
                <a:latin typeface="Times New Roman" pitchFamily="18" charset="0"/>
                <a:cs typeface="Times New Roman" pitchFamily="18" charset="0"/>
              </a:rPr>
              <a:t>» </a:t>
            </a:r>
            <a:r>
              <a:rPr lang="ru-RU" sz="1700" dirty="0" smtClean="0">
                <a:solidFill>
                  <a:srgbClr val="0070C0"/>
                </a:solidFill>
                <a:latin typeface="Times New Roman" pitchFamily="18" charset="0"/>
                <a:cs typeface="Times New Roman" pitchFamily="18" charset="0"/>
              </a:rPr>
              <a:t>осуществляет организационно-техническое обеспечение ведения государственного </a:t>
            </a:r>
            <a:r>
              <a:rPr lang="ru-RU" sz="1700" dirty="0" smtClean="0">
                <a:solidFill>
                  <a:srgbClr val="0070C0"/>
                </a:solidFill>
                <a:latin typeface="Times New Roman" pitchFamily="18" charset="0"/>
                <a:cs typeface="Times New Roman" pitchFamily="18" charset="0"/>
              </a:rPr>
              <a:t>реестра  прав</a:t>
            </a:r>
            <a:br>
              <a:rPr lang="ru-RU" sz="1700" dirty="0" smtClean="0">
                <a:solidFill>
                  <a:srgbClr val="0070C0"/>
                </a:solidFill>
                <a:latin typeface="Times New Roman" pitchFamily="18" charset="0"/>
                <a:cs typeface="Times New Roman" pitchFamily="18" charset="0"/>
              </a:rPr>
            </a:br>
            <a:r>
              <a:rPr lang="ru-RU" sz="1700" dirty="0" smtClean="0">
                <a:solidFill>
                  <a:srgbClr val="0070C0"/>
                </a:solidFill>
                <a:latin typeface="Times New Roman" pitchFamily="18" charset="0"/>
                <a:cs typeface="Times New Roman" pitchFamily="18" charset="0"/>
              </a:rPr>
              <a:t/>
            </a:r>
            <a:br>
              <a:rPr lang="ru-RU" sz="1700" dirty="0" smtClean="0">
                <a:solidFill>
                  <a:srgbClr val="0070C0"/>
                </a:solidFill>
                <a:latin typeface="Times New Roman" pitchFamily="18" charset="0"/>
                <a:cs typeface="Times New Roman" pitchFamily="18" charset="0"/>
              </a:rPr>
            </a:br>
            <a:r>
              <a:rPr lang="ru-RU" sz="1700" b="1" dirty="0" smtClean="0">
                <a:solidFill>
                  <a:srgbClr val="002060"/>
                </a:solidFill>
                <a:latin typeface="Times New Roman" pitchFamily="18" charset="0"/>
                <a:cs typeface="Times New Roman" pitchFamily="18" charset="0"/>
              </a:rPr>
              <a:t>Регистрируются</a:t>
            </a:r>
            <a:r>
              <a:rPr lang="ru-RU" sz="1700" dirty="0" smtClean="0">
                <a:solidFill>
                  <a:srgbClr val="0070C0"/>
                </a:solidFill>
                <a:latin typeface="Times New Roman" pitchFamily="18" charset="0"/>
                <a:cs typeface="Times New Roman" pitchFamily="18" charset="0"/>
              </a:rPr>
              <a:t> имущественные права на подлежащие обязательной коммерциализации результаты НТД, возникающие после их создания, приобретения имущественных прав на них и в связи с предоставлением результатам НТД правовой охраны</a:t>
            </a:r>
            <a:br>
              <a:rPr lang="ru-RU" sz="1700" dirty="0" smtClean="0">
                <a:solidFill>
                  <a:srgbClr val="0070C0"/>
                </a:solidFill>
                <a:latin typeface="Times New Roman" pitchFamily="18" charset="0"/>
                <a:cs typeface="Times New Roman" pitchFamily="18" charset="0"/>
              </a:rPr>
            </a:br>
            <a:endParaRPr lang="x-none" sz="1700">
              <a:solidFill>
                <a:srgbClr val="0070C0"/>
              </a:solidFill>
              <a:latin typeface="Times New Roman" pitchFamily="18" charset="0"/>
              <a:cs typeface="Times New Roman" pitchFamily="18" charset="0"/>
            </a:endParaRPr>
          </a:p>
        </p:txBody>
      </p:sp>
      <p:graphicFrame>
        <p:nvGraphicFramePr>
          <p:cNvPr id="4" name="Объект 3">
            <a:extLst>
              <a:ext uri="{FF2B5EF4-FFF2-40B4-BE49-F238E27FC236}">
                <a16:creationId xmlns="" xmlns:a16="http://schemas.microsoft.com/office/drawing/2014/main" id="{04682253-41A2-4E03-9658-97D8131DAE19}"/>
              </a:ext>
            </a:extLst>
          </p:cNvPr>
          <p:cNvGraphicFramePr>
            <a:graphicFrameLocks noGrp="1"/>
          </p:cNvGraphicFramePr>
          <p:nvPr>
            <p:ph idx="1"/>
            <p:extLst>
              <p:ext uri="{D42A27DB-BD31-4B8C-83A1-F6EECF244321}">
                <p14:modId xmlns="" xmlns:p14="http://schemas.microsoft.com/office/powerpoint/2010/main" val="220123451"/>
              </p:ext>
            </p:extLst>
          </p:nvPr>
        </p:nvGraphicFramePr>
        <p:xfrm>
          <a:off x="434111" y="2503055"/>
          <a:ext cx="11342255" cy="3971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8029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2" y="147783"/>
            <a:ext cx="11249892" cy="868218"/>
          </a:xfrm>
        </p:spPr>
        <p:txBody>
          <a:bodyPr>
            <a:normAutofit fontScale="90000"/>
          </a:bodyPr>
          <a:lstStyle/>
          <a:p>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ЛОКАЛЬНЫЙ </a:t>
            </a:r>
            <a:r>
              <a:rPr lang="ru-RU" sz="1600" b="1" dirty="0" smtClean="0">
                <a:solidFill>
                  <a:srgbClr val="002060"/>
                </a:solidFill>
                <a:latin typeface="Times New Roman" pitchFamily="18" charset="0"/>
                <a:cs typeface="Times New Roman" pitchFamily="18" charset="0"/>
              </a:rPr>
              <a:t>РЕЕСТР</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solidFill>
                  <a:srgbClr val="0070C0"/>
                </a:solidFill>
                <a:latin typeface="Times New Roman" pitchFamily="18" charset="0"/>
                <a:cs typeface="Times New Roman" pitchFamily="18" charset="0"/>
              </a:rPr>
              <a:t>результатов научной и научно-технической деятельности,</a:t>
            </a:r>
            <a:br>
              <a:rPr lang="ru-RU" sz="1600" dirty="0" smtClean="0">
                <a:solidFill>
                  <a:srgbClr val="0070C0"/>
                </a:solidFill>
                <a:latin typeface="Times New Roman" pitchFamily="18" charset="0"/>
                <a:cs typeface="Times New Roman" pitchFamily="18" charset="0"/>
              </a:rPr>
            </a:br>
            <a:r>
              <a:rPr lang="ru-RU" sz="1600" dirty="0" smtClean="0">
                <a:solidFill>
                  <a:srgbClr val="0070C0"/>
                </a:solidFill>
                <a:latin typeface="Times New Roman" pitchFamily="18" charset="0"/>
                <a:cs typeface="Times New Roman" pitchFamily="18" charset="0"/>
              </a:rPr>
              <a:t>созданных полностью или частично за счет государственных средств, и прав на них</a:t>
            </a:r>
            <a:r>
              <a:rPr lang="ru-RU" dirty="0" smtClean="0">
                <a:solidFill>
                  <a:srgbClr val="0070C0"/>
                </a:solidFill>
              </a:rPr>
              <a:t/>
            </a:r>
            <a:br>
              <a:rPr lang="ru-RU" dirty="0" smtClean="0">
                <a:solidFill>
                  <a:srgbClr val="0070C0"/>
                </a:solidFill>
              </a:rPr>
            </a:br>
            <a:endParaRPr lang="ru-RU" dirty="0">
              <a:solidFill>
                <a:srgbClr val="0070C0"/>
              </a:solidFill>
            </a:endParaRPr>
          </a:p>
        </p:txBody>
      </p:sp>
      <p:graphicFrame>
        <p:nvGraphicFramePr>
          <p:cNvPr id="3" name="Таблица 2"/>
          <p:cNvGraphicFramePr>
            <a:graphicFrameLocks noGrp="1"/>
          </p:cNvGraphicFramePr>
          <p:nvPr/>
        </p:nvGraphicFramePr>
        <p:xfrm>
          <a:off x="258619" y="1154546"/>
          <a:ext cx="11684006" cy="5504872"/>
        </p:xfrm>
        <a:graphic>
          <a:graphicData uri="http://schemas.openxmlformats.org/drawingml/2006/table">
            <a:tbl>
              <a:tblPr/>
              <a:tblGrid>
                <a:gridCol w="172923"/>
                <a:gridCol w="658351"/>
                <a:gridCol w="788127"/>
                <a:gridCol w="621589"/>
                <a:gridCol w="771145"/>
                <a:gridCol w="780491"/>
                <a:gridCol w="493067"/>
                <a:gridCol w="780491"/>
                <a:gridCol w="451003"/>
                <a:gridCol w="373888"/>
                <a:gridCol w="605231"/>
                <a:gridCol w="1261872"/>
                <a:gridCol w="768807"/>
                <a:gridCol w="768807"/>
                <a:gridCol w="796851"/>
                <a:gridCol w="796851"/>
                <a:gridCol w="794512"/>
              </a:tblGrid>
              <a:tr h="5356092">
                <a:tc>
                  <a:txBody>
                    <a:bodyPr/>
                    <a:lstStyle/>
                    <a:p>
                      <a:pPr>
                        <a:lnSpc>
                          <a:spcPct val="115000"/>
                        </a:lnSpc>
                        <a:spcAft>
                          <a:spcPts val="0"/>
                        </a:spcAft>
                      </a:pPr>
                      <a:r>
                        <a:rPr lang="ru-RU" sz="600" dirty="0">
                          <a:latin typeface="Times New Roman"/>
                          <a:ea typeface="Times New Roman"/>
                          <a:cs typeface="Times New Roman"/>
                        </a:rPr>
                        <a:t>№</a:t>
                      </a:r>
                      <a:br>
                        <a:rPr lang="ru-RU" sz="600" dirty="0">
                          <a:latin typeface="Times New Roman"/>
                          <a:ea typeface="Times New Roman"/>
                          <a:cs typeface="Times New Roman"/>
                        </a:rPr>
                      </a:br>
                      <a:r>
                        <a:rPr lang="ru-RU" sz="600" dirty="0" err="1">
                          <a:latin typeface="Times New Roman"/>
                          <a:ea typeface="Times New Roman"/>
                          <a:cs typeface="Times New Roman"/>
                        </a:rPr>
                        <a:t>п</a:t>
                      </a:r>
                      <a:r>
                        <a:rPr lang="ru-RU" sz="600" dirty="0">
                          <a:latin typeface="Times New Roman"/>
                          <a:ea typeface="Times New Roman"/>
                          <a:cs typeface="Times New Roman"/>
                        </a:rPr>
                        <a:t>/</a:t>
                      </a:r>
                      <a:r>
                        <a:rPr lang="ru-RU" sz="600" dirty="0" err="1">
                          <a:latin typeface="Times New Roman"/>
                          <a:ea typeface="Times New Roman"/>
                          <a:cs typeface="Times New Roman"/>
                        </a:rPr>
                        <a:t>п</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dirty="0">
                          <a:solidFill>
                            <a:srgbClr val="002060"/>
                          </a:solidFill>
                          <a:latin typeface="Times New Roman"/>
                          <a:ea typeface="Times New Roman"/>
                          <a:cs typeface="Times New Roman"/>
                        </a:rPr>
                        <a:t>Наименование результата научной и научно-технической деятельности, созданного полностью или частично за счет государственных средств (далее – результат НТД), и материальных объектов, в которых выражен результат НТД (если таковые имеются)</a:t>
                      </a:r>
                      <a:endParaRPr lang="ru-RU" sz="1200" b="1" dirty="0">
                        <a:solidFill>
                          <a:srgbClr val="00206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Информация о согласованном с Государственным комитетом по науке и технологиям Республики Беларусь (далее – ГКНТ) решении государственного заказчика по вопросу регистрации в государственном реестре прав на результаты научной и научно-технической деятельности (далее – государственный реестр), не подлежащие обязательной коммерциализации (при наличии)</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dirty="0">
                          <a:solidFill>
                            <a:srgbClr val="002060"/>
                          </a:solidFill>
                          <a:latin typeface="Times New Roman"/>
                          <a:ea typeface="Times New Roman"/>
                          <a:cs typeface="Times New Roman"/>
                        </a:rPr>
                        <a:t>Дата создания результата НТД, а в отношении результата НТД, которому предоставлена правовая охрана в качестве объекта права промышленной собственности на основе получения охранного документа, – и дата получения такого охранного документа</a:t>
                      </a:r>
                      <a:endParaRPr lang="ru-RU" sz="1200" b="1" dirty="0">
                        <a:solidFill>
                          <a:srgbClr val="00206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i="1" dirty="0" smtClean="0">
                          <a:solidFill>
                            <a:srgbClr val="00B0F0"/>
                          </a:solidFill>
                          <a:latin typeface="Times New Roman"/>
                          <a:ea typeface="Times New Roman"/>
                          <a:cs typeface="Times New Roman"/>
                        </a:rPr>
                        <a:t>Дата и номер </a:t>
                      </a:r>
                      <a:r>
                        <a:rPr lang="ru-RU" sz="600" b="1" i="1" dirty="0">
                          <a:solidFill>
                            <a:srgbClr val="00B0F0"/>
                          </a:solidFill>
                          <a:latin typeface="Times New Roman"/>
                          <a:ea typeface="Times New Roman"/>
                          <a:cs typeface="Times New Roman"/>
                        </a:rPr>
                        <a:t>регистрации имущественных прав на результат НТД в государственном реестре, обладатель которых определен в договоре на выполнение научно-исследовательских, опытно-конструкторских и опытно-технологических работ (далее – НИОКТР) или задания государственного заказчика или бюджетной организации по выполнению НИОКТР (далее – задание)</a:t>
                      </a:r>
                      <a:endParaRPr lang="ru-RU" sz="1200" b="1" i="1" dirty="0">
                        <a:solidFill>
                          <a:srgbClr val="00B0F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dirty="0">
                          <a:solidFill>
                            <a:srgbClr val="002060"/>
                          </a:solidFill>
                          <a:latin typeface="Times New Roman"/>
                          <a:ea typeface="Times New Roman"/>
                          <a:cs typeface="Times New Roman"/>
                        </a:rPr>
                        <a:t>Номер, дата и цена договора на выполнение НИОКТР (задания), в соответствии с которым создан результат НТД (материальный объект), полное наименование, учетный номер плательщика, юридический адрес (для организаций), фамилия, собственное имя, отчество (если таковое имеется), учетный номер плательщика, место жительства (для индивидуальных предпринимателей) обладателя имущественных прав на результат НТД, определенного в данном договоре (задании), статус обладателя имущественных прав по договору (государственный заказчик, головная организация-исполнитель, исполнитель и другое)</a:t>
                      </a:r>
                      <a:endParaRPr lang="ru-RU" sz="1200" b="1" dirty="0">
                        <a:solidFill>
                          <a:srgbClr val="00206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Номер и дата регистрации имущественных прав на результат НТД нового обладателя</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a:latin typeface="Times New Roman"/>
                          <a:ea typeface="Times New Roman"/>
                          <a:cs typeface="Times New Roman"/>
                        </a:rPr>
                        <a:t>Номер, дата, предмет и цена договора, в соответствии с которым передаются имущественные права на результат НТД (предоставляется право на использование результата НТД), полное наименование, учетный номер плательщика, юридический адрес (для организаций), фамилия, собственное имя, отчество (если таковое имеется), учетный номер плательщика, место жительства (для индивидуальных предпринимателей) нового обладателя имущественных прав на результат НТД (лица, которому предоставлено право на использование результата НТД)</a:t>
                      </a:r>
                      <a:endParaRPr lang="ru-RU" sz="12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Номер и дата регистрации права на использование результата НТД</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Дата завершения коммерциализации результата НТД</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i="1" dirty="0">
                          <a:solidFill>
                            <a:srgbClr val="00B0F0"/>
                          </a:solidFill>
                          <a:latin typeface="Times New Roman"/>
                          <a:ea typeface="Times New Roman"/>
                          <a:cs typeface="Times New Roman"/>
                        </a:rPr>
                        <a:t>Дата исключения сведений о правах (праве) на результат НТД из государственного реестра</a:t>
                      </a:r>
                      <a:endParaRPr lang="ru-RU" sz="1200" b="1" i="1" dirty="0">
                        <a:solidFill>
                          <a:srgbClr val="00B0F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dirty="0">
                          <a:solidFill>
                            <a:srgbClr val="002060"/>
                          </a:solidFill>
                          <a:latin typeface="Times New Roman"/>
                          <a:ea typeface="Times New Roman"/>
                          <a:cs typeface="Times New Roman"/>
                        </a:rPr>
                        <a:t>Дата и номер решения государственного заказчика (его коллегиального органа) об определении обладателя (обладателей) имущественных прав на результат НТД, о передаче имущественных прав на результат НТД, предоставлении права на его использование, о согласовании передачи имущественных прав (предоставления права на использование) на результат НТД в случаях, предусмотренных в абзаце третьем пункта 19, абзацах втором и третьем пункта 20 Положения о коммерциализации результатов научной и научно-технической деятельности, созданных за счет государственных средств, утвержденного Указом Президента Республики Беларусь от 4 февраля 2013 г. № 59 «О коммерциализации результатов научной и научно-технической деятельности, созданных за счет государственных средств» (Национальный правовой Интернет-портал Республики Беларусь, 06.02.2013, 1/14056; 21.06.2018, 1/17760)</a:t>
                      </a:r>
                      <a:endParaRPr lang="ru-RU" sz="1200" b="1" dirty="0">
                        <a:solidFill>
                          <a:srgbClr val="00206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Информация о согласовании с Комитетом государственной безопасности Республики Беларусь передачи имущественных прав на результат НТД в случаях, предусмотренных в части второй пункта 16, абзацах втором и третьем пункта 20 Положения о коммерциализации результатов научной и научно-технической деятельности, созданных за счет государственных средств</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b="1" dirty="0">
                          <a:solidFill>
                            <a:srgbClr val="002060"/>
                          </a:solidFill>
                          <a:latin typeface="Times New Roman"/>
                          <a:ea typeface="Times New Roman"/>
                          <a:cs typeface="Times New Roman"/>
                        </a:rPr>
                        <a:t>Сроки (в отношении сроков, превышающих три года, – информация о соответствующем согласовании с ГКНТ), способы и конкретные условия обязательной коммерциализации результата НТД, результаты его коммерциализации</a:t>
                      </a:r>
                      <a:endParaRPr lang="ru-RU" sz="1200" b="1" dirty="0">
                        <a:solidFill>
                          <a:srgbClr val="002060"/>
                        </a:solidFill>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Сведения о безвозмездном предоставлении права на использование результата НТД (безвозмездной передаче документированной научно-технической информации) для собственных нужд бюджетной организации резидентом Республики Беларусь, которому государственным заказчиком безвозмездно переданы имущественные права на результат НТД, а также исполнителем (головной организацией-исполнителем), являющимся обладателем имущественных прав на результат НТД согласно договору на выполнение НИОКТР</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Сведения о безвозмездном предоставлении права на использование результата НТД (безвозмездной передаче документированной научно-технической информации) исполнителем, являющимся обладателем имущественных прав на результат НТД согласно договору на выполнение НИОКТР, лицу, выступающему соисполнителем по данному договору, а также другому резиденту Республики Беларусь по согласованию с государственным заказчиком при условии коммерциализации подлежащего обязательной коммерциализации результата НТД</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600" dirty="0">
                          <a:latin typeface="Times New Roman"/>
                          <a:ea typeface="Times New Roman"/>
                          <a:cs typeface="Times New Roman"/>
                        </a:rPr>
                        <a:t>Сведения о возмездной передаче имущественных прав на результат НТД государственным заказчиком, исполнителем (головной организацией-исполнителем) или бюджетной организацией (получателем средств инновационных фондов), являвшимися предыдущими обладателями данных прав согласно договору на выполнение НИОКТР или заданию, а также другим резидентом Республики Беларусь, которому государственным заказчиком безвозмездно полностью переданы имущественные права на результат НТД</a:t>
                      </a:r>
                      <a:endParaRPr lang="ru-RU" sz="12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780">
                <a:tc>
                  <a:txBody>
                    <a:bodyPr/>
                    <a:lstStyle/>
                    <a:p>
                      <a:pPr algn="ctr">
                        <a:lnSpc>
                          <a:spcPct val="115000"/>
                        </a:lnSpc>
                        <a:spcAft>
                          <a:spcPts val="0"/>
                        </a:spcAft>
                      </a:pPr>
                      <a:r>
                        <a:rPr lang="ru-RU" sz="600" b="1">
                          <a:latin typeface="Times New Roman"/>
                          <a:ea typeface="Times New Roman"/>
                          <a:cs typeface="Times New Roman"/>
                        </a:rPr>
                        <a:t>1</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2</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3</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4</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5*</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6</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7*</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8</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9*</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10</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11**</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12</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13</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14</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15</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a:latin typeface="Times New Roman"/>
                          <a:ea typeface="Times New Roman"/>
                          <a:cs typeface="Times New Roman"/>
                        </a:rPr>
                        <a:t>16</a:t>
                      </a:r>
                      <a:endParaRPr lang="ru-RU" sz="100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600" b="1" dirty="0">
                          <a:latin typeface="Times New Roman"/>
                          <a:ea typeface="Times New Roman"/>
                          <a:cs typeface="Times New Roman"/>
                        </a:rPr>
                        <a:t>17</a:t>
                      </a:r>
                      <a:endParaRPr lang="ru-RU" sz="1000" dirty="0">
                        <a:latin typeface="Times New Roman"/>
                        <a:ea typeface="Times New Roman"/>
                        <a:cs typeface="Times New Roman"/>
                      </a:endParaRPr>
                    </a:p>
                  </a:txBody>
                  <a:tcPr marL="3811" marR="38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409" name="Rectangle 1"/>
          <p:cNvSpPr>
            <a:spLocks noChangeArrowheads="1"/>
          </p:cNvSpPr>
          <p:nvPr/>
        </p:nvSpPr>
        <p:spPr bwMode="auto">
          <a:xfrm>
            <a:off x="5982027" y="90102"/>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8982" y="110835"/>
            <a:ext cx="10880436" cy="1717965"/>
          </a:xfrm>
        </p:spPr>
        <p:txBody>
          <a:bodyPr>
            <a:noAutofit/>
          </a:bodyPr>
          <a:lstStyle/>
          <a:p>
            <a:pPr algn="just"/>
            <a:r>
              <a:rPr lang="ru-RU" sz="1400" dirty="0" smtClean="0">
                <a:solidFill>
                  <a:srgbClr val="0070C0"/>
                </a:solidFill>
                <a:latin typeface="Times New Roman" pitchFamily="18" charset="0"/>
                <a:cs typeface="Times New Roman" pitchFamily="18" charset="0"/>
              </a:rPr>
              <a:t/>
            </a:r>
            <a:br>
              <a:rPr lang="ru-RU" sz="1400" dirty="0" smtClean="0">
                <a:solidFill>
                  <a:srgbClr val="0070C0"/>
                </a:solidFill>
                <a:latin typeface="Times New Roman" pitchFamily="18" charset="0"/>
                <a:cs typeface="Times New Roman" pitchFamily="18" charset="0"/>
              </a:rPr>
            </a:br>
            <a:r>
              <a:rPr lang="ru-RU" sz="1400" dirty="0" smtClean="0">
                <a:solidFill>
                  <a:srgbClr val="0070C0"/>
                </a:solidFill>
                <a:latin typeface="Times New Roman" pitchFamily="18" charset="0"/>
                <a:cs typeface="Times New Roman" pitchFamily="18" charset="0"/>
              </a:rPr>
              <a:t>Сведения</a:t>
            </a:r>
            <a:r>
              <a:rPr lang="ru-RU" sz="1400" dirty="0" smtClean="0">
                <a:solidFill>
                  <a:srgbClr val="0070C0"/>
                </a:solidFill>
                <a:latin typeface="Times New Roman" pitchFamily="18" charset="0"/>
                <a:cs typeface="Times New Roman" pitchFamily="18" charset="0"/>
              </a:rPr>
              <a:t>, представленные в  локальном реестре и в прилагаемых документах (при необходимости), </a:t>
            </a:r>
            <a:r>
              <a:rPr lang="ru-RU" sz="1400" b="1" dirty="0" smtClean="0">
                <a:solidFill>
                  <a:srgbClr val="0070C0"/>
                </a:solidFill>
                <a:latin typeface="Times New Roman" pitchFamily="18" charset="0"/>
                <a:cs typeface="Times New Roman" pitchFamily="18" charset="0"/>
              </a:rPr>
              <a:t>должны быть достоверны</a:t>
            </a:r>
            <a:r>
              <a:rPr lang="ru-RU" sz="1400" dirty="0" smtClean="0">
                <a:solidFill>
                  <a:srgbClr val="0070C0"/>
                </a:solidFill>
                <a:latin typeface="Times New Roman" pitchFamily="18" charset="0"/>
                <a:cs typeface="Times New Roman" pitchFamily="18" charset="0"/>
              </a:rPr>
              <a:t>, так как они включаются в государственный реестр и используются для формирования государственного информационного ресурса, обобщения, анализа и предоставления сводной информации в ГКНТ, Министерство по налогам и сборам Республики Беларусь в соответствии с пунктом 3 Указа 59 и используются в иных случаях, определённых законодательством Республики Беларусь</a:t>
            </a:r>
            <a:br>
              <a:rPr lang="ru-RU" sz="1400" dirty="0" smtClean="0">
                <a:solidFill>
                  <a:srgbClr val="0070C0"/>
                </a:solidFill>
                <a:latin typeface="Times New Roman" pitchFamily="18" charset="0"/>
                <a:cs typeface="Times New Roman" pitchFamily="18" charset="0"/>
              </a:rPr>
            </a:br>
            <a:r>
              <a:rPr lang="ru-RU" sz="1400" dirty="0" smtClean="0">
                <a:solidFill>
                  <a:srgbClr val="0070C0"/>
                </a:solidFill>
                <a:latin typeface="Times New Roman" pitchFamily="18" charset="0"/>
                <a:cs typeface="Times New Roman" pitchFamily="18" charset="0"/>
              </a:rPr>
              <a:t/>
            </a:r>
            <a:br>
              <a:rPr lang="ru-RU" sz="1400" dirty="0" smtClean="0">
                <a:solidFill>
                  <a:srgbClr val="0070C0"/>
                </a:solidFill>
                <a:latin typeface="Times New Roman" pitchFamily="18" charset="0"/>
                <a:cs typeface="Times New Roman" pitchFamily="18" charset="0"/>
              </a:rPr>
            </a:br>
            <a:endParaRPr lang="ru-RU" sz="1400" dirty="0"/>
          </a:p>
        </p:txBody>
      </p:sp>
      <p:sp>
        <p:nvSpPr>
          <p:cNvPr id="3" name="Содержимое 2"/>
          <p:cNvSpPr>
            <a:spLocks noGrp="1"/>
          </p:cNvSpPr>
          <p:nvPr>
            <p:ph idx="1"/>
          </p:nvPr>
        </p:nvSpPr>
        <p:spPr>
          <a:xfrm>
            <a:off x="203200" y="2022764"/>
            <a:ext cx="11794836" cy="4433454"/>
          </a:xfrm>
        </p:spPr>
        <p:txBody>
          <a:bodyPr>
            <a:normAutofit fontScale="92500" lnSpcReduction="20000"/>
          </a:bodyPr>
          <a:lstStyle/>
          <a:p>
            <a:pPr algn="just">
              <a:buNone/>
            </a:pPr>
            <a:r>
              <a:rPr lang="ru-RU" b="1" u="sng" dirty="0" smtClean="0">
                <a:solidFill>
                  <a:srgbClr val="002060"/>
                </a:solidFill>
                <a:latin typeface="Times New Roman" pitchFamily="18" charset="0"/>
                <a:cs typeface="Times New Roman" pitchFamily="18" charset="0"/>
              </a:rPr>
              <a:t>В графе 2</a:t>
            </a:r>
            <a:r>
              <a:rPr lang="ru-RU" dirty="0" smtClean="0">
                <a:solidFill>
                  <a:srgbClr val="002060"/>
                </a:solidFill>
                <a:latin typeface="Times New Roman" pitchFamily="18" charset="0"/>
                <a:cs typeface="Times New Roman" pitchFamily="18" charset="0"/>
              </a:rPr>
              <a:t> отражаются результаты НТД и материальные объекты подлежащие </a:t>
            </a:r>
            <a:r>
              <a:rPr lang="ru-RU" b="1" dirty="0" smtClean="0">
                <a:solidFill>
                  <a:srgbClr val="002060"/>
                </a:solidFill>
                <a:latin typeface="Times New Roman" pitchFamily="18" charset="0"/>
                <a:cs typeface="Times New Roman" pitchFamily="18" charset="0"/>
              </a:rPr>
              <a:t>обязательной</a:t>
            </a:r>
            <a:r>
              <a:rPr lang="ru-RU" dirty="0" smtClean="0">
                <a:solidFill>
                  <a:srgbClr val="002060"/>
                </a:solidFill>
                <a:latin typeface="Times New Roman" pitchFamily="18" charset="0"/>
                <a:cs typeface="Times New Roman" pitchFamily="18" charset="0"/>
              </a:rPr>
              <a:t> </a:t>
            </a:r>
            <a:r>
              <a:rPr lang="ru-RU" b="1" dirty="0" smtClean="0">
                <a:solidFill>
                  <a:srgbClr val="002060"/>
                </a:solidFill>
                <a:latin typeface="Times New Roman" pitchFamily="18" charset="0"/>
                <a:cs typeface="Times New Roman" pitchFamily="18" charset="0"/>
              </a:rPr>
              <a:t>коммерциализации.</a:t>
            </a:r>
            <a:r>
              <a:rPr lang="ru-RU" dirty="0" smtClean="0">
                <a:solidFill>
                  <a:srgbClr val="002060"/>
                </a:solidFill>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Указывается </a:t>
            </a:r>
            <a:r>
              <a:rPr lang="ru-RU" dirty="0" smtClean="0">
                <a:solidFill>
                  <a:srgbClr val="002060"/>
                </a:solidFill>
                <a:latin typeface="Times New Roman" pitchFamily="18" charset="0"/>
                <a:cs typeface="Times New Roman" pitchFamily="18" charset="0"/>
              </a:rPr>
              <a:t>наименование результата НТД и материальных объектов, в которых выражен результат НТД (если таковые имеются).</a:t>
            </a:r>
          </a:p>
          <a:p>
            <a:pPr>
              <a:buNone/>
            </a:pPr>
            <a:r>
              <a:rPr lang="ru-RU" b="1" dirty="0" smtClean="0">
                <a:solidFill>
                  <a:srgbClr val="002060"/>
                </a:solidFill>
                <a:latin typeface="Times New Roman" pitchFamily="18" charset="0"/>
                <a:cs typeface="Times New Roman" pitchFamily="18" charset="0"/>
              </a:rPr>
              <a:t>В локальный реестр не включаются результаты НТД не подлежащие</a:t>
            </a:r>
            <a:r>
              <a:rPr lang="ru-RU" dirty="0" smtClean="0">
                <a:solidFill>
                  <a:srgbClr val="002060"/>
                </a:solidFill>
                <a:latin typeface="Times New Roman" pitchFamily="18" charset="0"/>
                <a:cs typeface="Times New Roman" pitchFamily="18" charset="0"/>
              </a:rPr>
              <a:t> </a:t>
            </a:r>
            <a:r>
              <a:rPr lang="ru-RU" b="1" dirty="0" smtClean="0">
                <a:solidFill>
                  <a:srgbClr val="002060"/>
                </a:solidFill>
                <a:latin typeface="Times New Roman" pitchFamily="18" charset="0"/>
                <a:cs typeface="Times New Roman" pitchFamily="18" charset="0"/>
              </a:rPr>
              <a:t>обязательной коммерциализации.</a:t>
            </a:r>
            <a:endParaRPr lang="ru-RU" dirty="0" smtClean="0">
              <a:solidFill>
                <a:srgbClr val="002060"/>
              </a:solidFill>
              <a:latin typeface="Times New Roman" pitchFamily="18" charset="0"/>
              <a:cs typeface="Times New Roman" pitchFamily="18" charset="0"/>
            </a:endParaRPr>
          </a:p>
          <a:p>
            <a:pPr>
              <a:buNone/>
            </a:pPr>
            <a:r>
              <a:rPr lang="ru-RU" b="1" dirty="0" smtClean="0">
                <a:solidFill>
                  <a:srgbClr val="002060"/>
                </a:solidFill>
                <a:latin typeface="Times New Roman" pitchFamily="18" charset="0"/>
                <a:cs typeface="Times New Roman" pitchFamily="18" charset="0"/>
              </a:rPr>
              <a:t>Не подлежат обязательной коммерциализации результаты НТД</a:t>
            </a:r>
            <a:r>
              <a:rPr lang="ru-RU" dirty="0" smtClean="0">
                <a:solidFill>
                  <a:srgbClr val="002060"/>
                </a:solidFill>
                <a:latin typeface="Times New Roman" pitchFamily="18" charset="0"/>
                <a:cs typeface="Times New Roman" pitchFamily="18" charset="0"/>
              </a:rPr>
              <a:t> созданные полностью или частично за счет государственных средств:</a:t>
            </a:r>
          </a:p>
          <a:p>
            <a:r>
              <a:rPr lang="ru-RU" dirty="0" smtClean="0">
                <a:solidFill>
                  <a:srgbClr val="002060"/>
                </a:solidFill>
                <a:latin typeface="Times New Roman" pitchFamily="18" charset="0"/>
                <a:cs typeface="Times New Roman" pitchFamily="18" charset="0"/>
              </a:rPr>
              <a:t>результаты фундаментальных научных исследований;</a:t>
            </a:r>
          </a:p>
          <a:p>
            <a:r>
              <a:rPr lang="ru-RU" dirty="0" smtClean="0">
                <a:solidFill>
                  <a:srgbClr val="002060"/>
                </a:solidFill>
                <a:latin typeface="Times New Roman" pitchFamily="18" charset="0"/>
                <a:cs typeface="Times New Roman" pitchFamily="18" charset="0"/>
              </a:rPr>
              <a:t>результаты прикладных научных исследований, имеющие промежуточный или побочный характер;</a:t>
            </a:r>
          </a:p>
          <a:p>
            <a:r>
              <a:rPr lang="ru-RU" dirty="0" smtClean="0">
                <a:solidFill>
                  <a:srgbClr val="002060"/>
                </a:solidFill>
                <a:latin typeface="Times New Roman" pitchFamily="18" charset="0"/>
                <a:cs typeface="Times New Roman" pitchFamily="18" charset="0"/>
              </a:rPr>
              <a:t>результаты прикладных научных исследований, являющиеся объектами авторского права, направленные на достижение только социального эффекта и (или) использование для собственных нужд;</a:t>
            </a:r>
          </a:p>
          <a:p>
            <a:r>
              <a:rPr lang="ru-RU" dirty="0" smtClean="0">
                <a:solidFill>
                  <a:srgbClr val="002060"/>
                </a:solidFill>
                <a:latin typeface="Times New Roman" pitchFamily="18" charset="0"/>
                <a:cs typeface="Times New Roman" pitchFamily="18" charset="0"/>
              </a:rPr>
              <a:t>результаты НТД, созданные в рамках договоров на выполнение НИОКТР, заданий для бюджетных организаций, получателей средств инновационных фондов, исполненных в части создания результатов НТД до 7 августа 2013 г. (пункт 1.1 Указа 59).</a:t>
            </a:r>
          </a:p>
          <a:p>
            <a:pPr algn="just">
              <a:buNone/>
            </a:pPr>
            <a:r>
              <a:rPr lang="ru-RU" b="1" dirty="0" smtClean="0">
                <a:solidFill>
                  <a:srgbClr val="002060"/>
                </a:solidFill>
                <a:latin typeface="Times New Roman" pitchFamily="18" charset="0"/>
                <a:cs typeface="Times New Roman" pitchFamily="18" charset="0"/>
              </a:rPr>
              <a:t>Действие Указа 59 не распространяется на результаты НТД, которые являются</a:t>
            </a:r>
            <a:r>
              <a:rPr lang="ru-RU" dirty="0" smtClean="0">
                <a:solidFill>
                  <a:srgbClr val="002060"/>
                </a:solidFill>
                <a:latin typeface="Times New Roman" pitchFamily="18" charset="0"/>
                <a:cs typeface="Times New Roman" pitchFamily="18" charset="0"/>
              </a:rPr>
              <a:t> </a:t>
            </a:r>
            <a:r>
              <a:rPr lang="ru-RU" b="1" dirty="0" smtClean="0">
                <a:solidFill>
                  <a:srgbClr val="002060"/>
                </a:solidFill>
                <a:latin typeface="Times New Roman" pitchFamily="18" charset="0"/>
                <a:cs typeface="Times New Roman" pitchFamily="18" charset="0"/>
              </a:rPr>
              <a:t>специфическими товарами (работами, услугами</a:t>
            </a:r>
            <a:r>
              <a:rPr lang="ru-RU" dirty="0" smtClean="0">
                <a:solidFill>
                  <a:srgbClr val="002060"/>
                </a:solidFill>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или применение </a:t>
            </a:r>
            <a:r>
              <a:rPr lang="ru-RU" dirty="0" smtClean="0">
                <a:solidFill>
                  <a:srgbClr val="002060"/>
                </a:solidFill>
                <a:latin typeface="Times New Roman" pitchFamily="18" charset="0"/>
                <a:cs typeface="Times New Roman" pitchFamily="18" charset="0"/>
              </a:rPr>
              <a:t>которых направлено на создание (выполнение, оказание) специфических товаров (работ, услуг), а также результаты НТД, содержащие сведения, отнесенные к государственным секретам (пункт 5 Указа 59).</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2654" y="258618"/>
            <a:ext cx="11018981" cy="738909"/>
          </a:xfrm>
        </p:spPr>
        <p:txBody>
          <a:bodyPr>
            <a:noAutofit/>
          </a:bodyPr>
          <a:lstStyle/>
          <a:p>
            <a:pPr algn="just"/>
            <a:r>
              <a:rPr lang="ru-RU" sz="1400" b="1" dirty="0" smtClean="0">
                <a:solidFill>
                  <a:srgbClr val="0070C0"/>
                </a:solidFill>
                <a:latin typeface="Times New Roman" pitchFamily="18" charset="0"/>
                <a:cs typeface="Times New Roman" pitchFamily="18" charset="0"/>
              </a:rPr>
              <a:t/>
            </a:r>
            <a:br>
              <a:rPr lang="ru-RU" sz="1400" b="1" dirty="0" smtClean="0">
                <a:solidFill>
                  <a:srgbClr val="0070C0"/>
                </a:solidFill>
                <a:latin typeface="Times New Roman" pitchFamily="18" charset="0"/>
                <a:cs typeface="Times New Roman" pitchFamily="18" charset="0"/>
              </a:rPr>
            </a:br>
            <a:r>
              <a:rPr lang="ru-RU" sz="1600" b="1" dirty="0" smtClean="0">
                <a:solidFill>
                  <a:srgbClr val="0070C0"/>
                </a:solidFill>
                <a:latin typeface="Times New Roman" pitchFamily="18" charset="0"/>
                <a:cs typeface="Times New Roman" pitchFamily="18" charset="0"/>
              </a:rPr>
              <a:t>За </a:t>
            </a:r>
            <a:r>
              <a:rPr lang="ru-RU" sz="1600" b="1" dirty="0" smtClean="0">
                <a:solidFill>
                  <a:srgbClr val="0070C0"/>
                </a:solidFill>
                <a:latin typeface="Times New Roman" pitchFamily="18" charset="0"/>
                <a:cs typeface="Times New Roman" pitchFamily="18" charset="0"/>
              </a:rPr>
              <a:t>достоверность данных</a:t>
            </a:r>
            <a:r>
              <a:rPr lang="ru-RU" sz="1600" dirty="0" smtClean="0">
                <a:solidFill>
                  <a:srgbClr val="0070C0"/>
                </a:solidFill>
                <a:latin typeface="Times New Roman" pitchFamily="18" charset="0"/>
                <a:cs typeface="Times New Roman" pitchFamily="18" charset="0"/>
              </a:rPr>
              <a:t>, представленных в локальном </a:t>
            </a:r>
            <a:r>
              <a:rPr lang="ru-RU" sz="1600" dirty="0" smtClean="0">
                <a:solidFill>
                  <a:srgbClr val="0070C0"/>
                </a:solidFill>
                <a:latin typeface="Times New Roman" pitchFamily="18" charset="0"/>
                <a:cs typeface="Times New Roman" pitchFamily="18" charset="0"/>
              </a:rPr>
              <a:t>реестре, </a:t>
            </a:r>
            <a:r>
              <a:rPr lang="ru-RU" sz="1600" b="1" dirty="0" smtClean="0">
                <a:solidFill>
                  <a:srgbClr val="0070C0"/>
                </a:solidFill>
                <a:latin typeface="Times New Roman" pitchFamily="18" charset="0"/>
                <a:cs typeface="Times New Roman" pitchFamily="18" charset="0"/>
              </a:rPr>
              <a:t>государственный заказчик несет ответственность</a:t>
            </a:r>
            <a:r>
              <a:rPr lang="ru-RU" sz="1600" dirty="0" smtClean="0">
                <a:solidFill>
                  <a:srgbClr val="0070C0"/>
                </a:solidFill>
                <a:latin typeface="Times New Roman" pitchFamily="18" charset="0"/>
                <a:cs typeface="Times New Roman" pitchFamily="18" charset="0"/>
              </a:rPr>
              <a:t> в соответствии с законодательством Республики </a:t>
            </a:r>
            <a:r>
              <a:rPr lang="ru-RU" sz="1600" dirty="0" smtClean="0">
                <a:solidFill>
                  <a:srgbClr val="0070C0"/>
                </a:solidFill>
                <a:latin typeface="Times New Roman" pitchFamily="18" charset="0"/>
                <a:cs typeface="Times New Roman" pitchFamily="18" charset="0"/>
              </a:rPr>
              <a:t>Беларусь</a:t>
            </a:r>
            <a:r>
              <a:rPr lang="ru-RU" sz="1400" dirty="0" smtClean="0">
                <a:solidFill>
                  <a:srgbClr val="0070C0"/>
                </a:solidFill>
                <a:latin typeface="Times New Roman" pitchFamily="18" charset="0"/>
                <a:cs typeface="Times New Roman" pitchFamily="18" charset="0"/>
              </a:rPr>
              <a:t/>
            </a:r>
            <a:br>
              <a:rPr lang="ru-RU" sz="1400" dirty="0" smtClean="0">
                <a:solidFill>
                  <a:srgbClr val="0070C0"/>
                </a:solidFill>
                <a:latin typeface="Times New Roman" pitchFamily="18" charset="0"/>
                <a:cs typeface="Times New Roman" pitchFamily="18" charset="0"/>
              </a:rPr>
            </a:br>
            <a:endParaRPr lang="ru-RU" sz="1400" dirty="0"/>
          </a:p>
        </p:txBody>
      </p:sp>
      <p:sp>
        <p:nvSpPr>
          <p:cNvPr id="3" name="Содержимое 2"/>
          <p:cNvSpPr>
            <a:spLocks noGrp="1"/>
          </p:cNvSpPr>
          <p:nvPr>
            <p:ph idx="1"/>
          </p:nvPr>
        </p:nvSpPr>
        <p:spPr>
          <a:xfrm>
            <a:off x="277091" y="1311564"/>
            <a:ext cx="11582400" cy="5024580"/>
          </a:xfrm>
        </p:spPr>
        <p:txBody>
          <a:bodyPr>
            <a:normAutofit fontScale="77500" lnSpcReduction="20000"/>
          </a:bodyPr>
          <a:lstStyle/>
          <a:p>
            <a:pPr algn="just"/>
            <a:r>
              <a:rPr lang="ru-RU" sz="2200" b="1" u="sng" dirty="0" smtClean="0">
                <a:solidFill>
                  <a:srgbClr val="002060"/>
                </a:solidFill>
                <a:latin typeface="Times New Roman" pitchFamily="18" charset="0"/>
                <a:cs typeface="Times New Roman" pitchFamily="18" charset="0"/>
              </a:rPr>
              <a:t>Графа 3</a:t>
            </a:r>
            <a:r>
              <a:rPr lang="ru-RU" sz="2200" dirty="0" smtClean="0">
                <a:solidFill>
                  <a:srgbClr val="002060"/>
                </a:solidFill>
                <a:latin typeface="Times New Roman" pitchFamily="18" charset="0"/>
                <a:cs typeface="Times New Roman" pitchFamily="18" charset="0"/>
              </a:rPr>
              <a:t> содержит информацию о согласованном с ГКНТ решении государственного заказчика по вопросу регистрации в государственном реестре результатов НТД, не подлежащих обязательной коммерциализации (при наличии).</a:t>
            </a:r>
          </a:p>
          <a:p>
            <a:pPr algn="just"/>
            <a:r>
              <a:rPr lang="ru-RU" sz="2200" b="1" u="sng" dirty="0" smtClean="0">
                <a:solidFill>
                  <a:srgbClr val="002060"/>
                </a:solidFill>
                <a:latin typeface="Times New Roman" pitchFamily="18" charset="0"/>
                <a:cs typeface="Times New Roman" pitchFamily="18" charset="0"/>
              </a:rPr>
              <a:t>В графе 4</a:t>
            </a:r>
            <a:r>
              <a:rPr lang="ru-RU" sz="2200" dirty="0" smtClean="0">
                <a:solidFill>
                  <a:srgbClr val="002060"/>
                </a:solidFill>
                <a:latin typeface="Times New Roman" pitchFamily="18" charset="0"/>
                <a:cs typeface="Times New Roman" pitchFamily="18" charset="0"/>
              </a:rPr>
              <a:t> указывается дата создания результата НТД (акт приемки комиссией, акт сдачи-приемки заказчиком).</a:t>
            </a:r>
          </a:p>
          <a:p>
            <a:pPr algn="just">
              <a:buNone/>
            </a:pPr>
            <a:r>
              <a:rPr lang="ru-RU" sz="2200" dirty="0" smtClean="0">
                <a:solidFill>
                  <a:srgbClr val="002060"/>
                </a:solidFill>
                <a:latin typeface="Times New Roman" pitchFamily="18" charset="0"/>
                <a:cs typeface="Times New Roman" pitchFamily="18" charset="0"/>
              </a:rPr>
              <a:t>     В </a:t>
            </a:r>
            <a:r>
              <a:rPr lang="ru-RU" sz="2200" dirty="0" smtClean="0">
                <a:solidFill>
                  <a:srgbClr val="002060"/>
                </a:solidFill>
                <a:latin typeface="Times New Roman" pitchFamily="18" charset="0"/>
                <a:cs typeface="Times New Roman" pitchFamily="18" charset="0"/>
              </a:rPr>
              <a:t>отношении результата НТД, которому предоставлена правовая охрана в качестве объекта права промышленной собственности на основе получения охранного документа (патент, свидетельство, секрет производства ноу-хау) указывается дата получения такого охранного документа.</a:t>
            </a:r>
          </a:p>
          <a:p>
            <a:pPr algn="just"/>
            <a:r>
              <a:rPr lang="ru-RU" sz="2200" b="1" u="sng" dirty="0" smtClean="0">
                <a:solidFill>
                  <a:srgbClr val="002060"/>
                </a:solidFill>
                <a:latin typeface="Times New Roman" pitchFamily="18" charset="0"/>
                <a:cs typeface="Times New Roman" pitchFamily="18" charset="0"/>
              </a:rPr>
              <a:t>В графе 5</a:t>
            </a:r>
            <a:r>
              <a:rPr lang="ru-RU" sz="2200" dirty="0" smtClean="0">
                <a:solidFill>
                  <a:srgbClr val="002060"/>
                </a:solidFill>
                <a:latin typeface="Times New Roman" pitchFamily="18" charset="0"/>
                <a:cs typeface="Times New Roman" pitchFamily="18" charset="0"/>
              </a:rPr>
              <a:t> указывается номер и дата регистрации имущественных прав на результат НТД в государственном реестре, обладатель которых определен в договоре на выполнение НИОКТР или задания государственного заказчика или бюджетной организации по выполнению НИОКТР.</a:t>
            </a:r>
          </a:p>
          <a:p>
            <a:pPr algn="just"/>
            <a:r>
              <a:rPr lang="ru-RU" sz="2200" b="1" u="sng" dirty="0" smtClean="0">
                <a:solidFill>
                  <a:srgbClr val="002060"/>
                </a:solidFill>
                <a:latin typeface="Times New Roman" pitchFamily="18" charset="0"/>
                <a:cs typeface="Times New Roman" pitchFamily="18" charset="0"/>
              </a:rPr>
              <a:t>В графе 6</a:t>
            </a:r>
            <a:r>
              <a:rPr lang="ru-RU" sz="2200" dirty="0" smtClean="0">
                <a:solidFill>
                  <a:srgbClr val="002060"/>
                </a:solidFill>
                <a:latin typeface="Times New Roman" pitchFamily="18" charset="0"/>
                <a:cs typeface="Times New Roman" pitchFamily="18" charset="0"/>
              </a:rPr>
              <a:t> указываются номер, дата и цена договора (задания) на выполнение НИОКТР, в соответствии с которым создан результат НТД (материальный объект). Цена договора приводится в целом и по источникам финансирования.</a:t>
            </a:r>
          </a:p>
          <a:p>
            <a:pPr algn="just">
              <a:buNone/>
            </a:pPr>
            <a:r>
              <a:rPr lang="ru-RU" sz="2200" dirty="0" smtClean="0">
                <a:solidFill>
                  <a:srgbClr val="002060"/>
                </a:solidFill>
                <a:latin typeface="Times New Roman" pitchFamily="18" charset="0"/>
                <a:cs typeface="Times New Roman" pitchFamily="18" charset="0"/>
              </a:rPr>
              <a:t>     Приводятся </a:t>
            </a:r>
            <a:r>
              <a:rPr lang="ru-RU" sz="2200" dirty="0" smtClean="0">
                <a:solidFill>
                  <a:srgbClr val="002060"/>
                </a:solidFill>
                <a:latin typeface="Times New Roman" pitchFamily="18" charset="0"/>
                <a:cs typeface="Times New Roman" pitchFamily="18" charset="0"/>
              </a:rPr>
              <a:t>также данные об обладателе имущественных прав на результат НТД определенного в данном договоре (задании</a:t>
            </a:r>
            <a:r>
              <a:rPr lang="ru-RU" sz="2200" dirty="0" smtClean="0">
                <a:solidFill>
                  <a:srgbClr val="002060"/>
                </a:solidFill>
                <a:latin typeface="Times New Roman" pitchFamily="18" charset="0"/>
                <a:cs typeface="Times New Roman" pitchFamily="18" charset="0"/>
              </a:rPr>
              <a:t>):</a:t>
            </a:r>
          </a:p>
          <a:p>
            <a:pPr algn="just">
              <a:buNone/>
            </a:pPr>
            <a:r>
              <a:rPr lang="ru-RU" sz="2200" dirty="0" smtClean="0">
                <a:solidFill>
                  <a:srgbClr val="002060"/>
                </a:solidFill>
                <a:latin typeface="Times New Roman" pitchFamily="18" charset="0"/>
                <a:cs typeface="Times New Roman" pitchFamily="18" charset="0"/>
              </a:rPr>
              <a:t> </a:t>
            </a:r>
            <a:r>
              <a:rPr lang="ru-RU" sz="2200" dirty="0" smtClean="0">
                <a:solidFill>
                  <a:srgbClr val="002060"/>
                </a:solidFill>
                <a:latin typeface="Times New Roman" pitchFamily="18" charset="0"/>
                <a:cs typeface="Times New Roman" pitchFamily="18" charset="0"/>
              </a:rPr>
              <a:t>    полное </a:t>
            </a:r>
            <a:r>
              <a:rPr lang="ru-RU" sz="2200" dirty="0" smtClean="0">
                <a:solidFill>
                  <a:srgbClr val="002060"/>
                </a:solidFill>
                <a:latin typeface="Times New Roman" pitchFamily="18" charset="0"/>
                <a:cs typeface="Times New Roman" pitchFamily="18" charset="0"/>
              </a:rPr>
              <a:t>наименование, учетный номер плательщика, юридический адрес (для организаций); </a:t>
            </a:r>
          </a:p>
          <a:p>
            <a:pPr algn="just">
              <a:buNone/>
            </a:pPr>
            <a:r>
              <a:rPr lang="ru-RU" sz="2200" dirty="0" smtClean="0">
                <a:solidFill>
                  <a:srgbClr val="002060"/>
                </a:solidFill>
                <a:latin typeface="Times New Roman" pitchFamily="18" charset="0"/>
                <a:cs typeface="Times New Roman" pitchFamily="18" charset="0"/>
              </a:rPr>
              <a:t>     фамилия</a:t>
            </a:r>
            <a:r>
              <a:rPr lang="ru-RU" sz="2200" dirty="0" smtClean="0">
                <a:solidFill>
                  <a:srgbClr val="002060"/>
                </a:solidFill>
                <a:latin typeface="Times New Roman" pitchFamily="18" charset="0"/>
                <a:cs typeface="Times New Roman" pitchFamily="18" charset="0"/>
              </a:rPr>
              <a:t>, собственное имя, отчество (если таковое имеется), учетный номер плательщика, место жительства (для индивидуальных предпринимателей); </a:t>
            </a:r>
          </a:p>
          <a:p>
            <a:pPr algn="just">
              <a:buNone/>
            </a:pPr>
            <a:r>
              <a:rPr lang="ru-RU" sz="2200" dirty="0" smtClean="0">
                <a:solidFill>
                  <a:srgbClr val="002060"/>
                </a:solidFill>
                <a:latin typeface="Times New Roman" pitchFamily="18" charset="0"/>
                <a:cs typeface="Times New Roman" pitchFamily="18" charset="0"/>
              </a:rPr>
              <a:t>    </a:t>
            </a:r>
            <a:r>
              <a:rPr lang="ru-RU" sz="2200" b="1" dirty="0" smtClean="0">
                <a:solidFill>
                  <a:srgbClr val="002060"/>
                </a:solidFill>
                <a:latin typeface="Times New Roman" pitchFamily="18" charset="0"/>
                <a:cs typeface="Times New Roman" pitchFamily="18" charset="0"/>
              </a:rPr>
              <a:t>статус </a:t>
            </a:r>
            <a:r>
              <a:rPr lang="ru-RU" sz="2200" b="1" dirty="0" smtClean="0">
                <a:solidFill>
                  <a:srgbClr val="002060"/>
                </a:solidFill>
                <a:latin typeface="Times New Roman" pitchFamily="18" charset="0"/>
                <a:cs typeface="Times New Roman" pitchFamily="18" charset="0"/>
              </a:rPr>
              <a:t>обладателя имущественных прав по договору (государственный заказчик, головная организация-исполнитель, исполнитель и другое</a:t>
            </a:r>
            <a:r>
              <a:rPr lang="ru-RU" sz="2200" b="1" dirty="0" smtClean="0">
                <a:solidFill>
                  <a:srgbClr val="002060"/>
                </a:solidFill>
                <a:latin typeface="Times New Roman" pitchFamily="18" charset="0"/>
                <a:cs typeface="Times New Roman" pitchFamily="18" charset="0"/>
              </a:rPr>
              <a:t>)</a:t>
            </a:r>
            <a:endParaRPr lang="ru-RU" sz="2200" b="1"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055" y="175491"/>
            <a:ext cx="11111345" cy="2216727"/>
          </a:xfrm>
        </p:spPr>
        <p:txBody>
          <a:bodyPr>
            <a:normAutofit fontScale="90000"/>
          </a:bodyPr>
          <a:lstStyle/>
          <a:p>
            <a:pPr algn="just"/>
            <a:r>
              <a:rPr lang="ru-RU" sz="1600" b="1" dirty="0" smtClean="0">
                <a:solidFill>
                  <a:srgbClr val="002060"/>
                </a:solidFill>
                <a:latin typeface="Times New Roman" pitchFamily="18" charset="0"/>
                <a:cs typeface="Times New Roman" pitchFamily="18" charset="0"/>
              </a:rPr>
              <a:t/>
            </a:r>
            <a:br>
              <a:rPr lang="ru-RU" sz="1600" b="1" dirty="0" smtClean="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cs typeface="Times New Roman" pitchFamily="18" charset="0"/>
              </a:rPr>
              <a:t/>
            </a:r>
            <a:br>
              <a:rPr lang="ru-RU" sz="1600" b="1" dirty="0" smtClean="0">
                <a:solidFill>
                  <a:srgbClr val="002060"/>
                </a:solidFill>
                <a:latin typeface="Times New Roman" pitchFamily="18" charset="0"/>
                <a:cs typeface="Times New Roman" pitchFamily="18" charset="0"/>
              </a:rPr>
            </a:br>
            <a:r>
              <a:rPr lang="ru-RU" sz="1600" b="1" dirty="0" smtClean="0">
                <a:solidFill>
                  <a:srgbClr val="0070C0"/>
                </a:solidFill>
                <a:latin typeface="Times New Roman" pitchFamily="18" charset="0"/>
                <a:cs typeface="Times New Roman" pitchFamily="18" charset="0"/>
              </a:rPr>
              <a:t>Процедура </a:t>
            </a:r>
            <a:r>
              <a:rPr lang="ru-RU" sz="1600" b="1" dirty="0" smtClean="0">
                <a:solidFill>
                  <a:srgbClr val="0070C0"/>
                </a:solidFill>
                <a:latin typeface="Times New Roman" pitchFamily="18" charset="0"/>
                <a:cs typeface="Times New Roman" pitchFamily="18" charset="0"/>
              </a:rPr>
              <a:t>передачи имущественных прав </a:t>
            </a:r>
            <a:r>
              <a:rPr lang="ru-RU" sz="1600" dirty="0" smtClean="0">
                <a:solidFill>
                  <a:srgbClr val="0070C0"/>
                </a:solidFill>
                <a:latin typeface="Times New Roman" pitchFamily="18" charset="0"/>
                <a:cs typeface="Times New Roman" pitchFamily="18" charset="0"/>
              </a:rPr>
              <a:t>на результаты НТД и предоставления права на их использование другим лицам осуществляется в соответствии с Инструкцией о порядке рассмотрения вопросов, связанных с коммерциализацией результатов научной и научно-технической деятельности, созданных за счет государственных средств, утвержденной постановлением ГКНТ от 24.07.2013 №10</a:t>
            </a:r>
            <a:r>
              <a:rPr lang="ru-RU" sz="1600" dirty="0" smtClean="0">
                <a:solidFill>
                  <a:srgbClr val="0070C0"/>
                </a:solidFill>
                <a:latin typeface="Times New Roman" pitchFamily="18" charset="0"/>
                <a:cs typeface="Times New Roman" pitchFamily="18" charset="0"/>
              </a:rPr>
              <a:t>.</a:t>
            </a:r>
            <a:br>
              <a:rPr lang="ru-RU" sz="1600" dirty="0" smtClean="0">
                <a:solidFill>
                  <a:srgbClr val="0070C0"/>
                </a:solidFill>
                <a:latin typeface="Times New Roman" pitchFamily="18" charset="0"/>
                <a:cs typeface="Times New Roman" pitchFamily="18" charset="0"/>
              </a:rPr>
            </a:br>
            <a:r>
              <a:rPr lang="ru-RU" sz="1600" dirty="0" smtClean="0">
                <a:solidFill>
                  <a:srgbClr val="0070C0"/>
                </a:solidFill>
                <a:latin typeface="Times New Roman" pitchFamily="18" charset="0"/>
                <a:cs typeface="Times New Roman" pitchFamily="18" charset="0"/>
              </a:rPr>
              <a:t/>
            </a:r>
            <a:br>
              <a:rPr lang="ru-RU" sz="1600" dirty="0" smtClean="0">
                <a:solidFill>
                  <a:srgbClr val="0070C0"/>
                </a:solidFill>
                <a:latin typeface="Times New Roman" pitchFamily="18" charset="0"/>
                <a:cs typeface="Times New Roman" pitchFamily="18" charset="0"/>
              </a:rPr>
            </a:br>
            <a:r>
              <a:rPr lang="ru-RU" sz="1600" b="1" dirty="0" smtClean="0">
                <a:solidFill>
                  <a:srgbClr val="0070C0"/>
                </a:solidFill>
                <a:latin typeface="Times New Roman" pitchFamily="18" charset="0"/>
                <a:cs typeface="Times New Roman" pitchFamily="18" charset="0"/>
              </a:rPr>
              <a:t>Формы договоров </a:t>
            </a:r>
            <a:r>
              <a:rPr lang="ru-RU" sz="1600" dirty="0" smtClean="0">
                <a:solidFill>
                  <a:srgbClr val="0070C0"/>
                </a:solidFill>
                <a:latin typeface="Times New Roman" pitchFamily="18" charset="0"/>
                <a:cs typeface="Times New Roman" pitchFamily="18" charset="0"/>
              </a:rPr>
              <a:t>о передаче имущественных прав на результаты НТД и предоставления права на их использование утверждена постановлением ГКНТ от 03.09.2018 №25 </a:t>
            </a:r>
            <a:r>
              <a:rPr lang="ru-RU" sz="1600" dirty="0" smtClean="0">
                <a:solidFill>
                  <a:srgbClr val="0070C0"/>
                </a:solidFill>
                <a:latin typeface="Times New Roman" pitchFamily="18" charset="0"/>
                <a:cs typeface="Times New Roman" pitchFamily="18" charset="0"/>
              </a:rPr>
              <a:t>«Об утверждении примерных форм договоров о передаче имущественных прав на результаты научно-технической деятельности, о предоставлении права использования </a:t>
            </a:r>
            <a:r>
              <a:rPr lang="ru-RU" sz="1600" dirty="0" smtClean="0">
                <a:solidFill>
                  <a:srgbClr val="002060"/>
                </a:solidFill>
                <a:latin typeface="Times New Roman" pitchFamily="18" charset="0"/>
                <a:cs typeface="Times New Roman" pitchFamily="18" charset="0"/>
              </a:rPr>
              <a:t>этих </a:t>
            </a:r>
            <a:r>
              <a:rPr lang="ru-RU" sz="1600" dirty="0" smtClean="0">
                <a:solidFill>
                  <a:srgbClr val="002060"/>
                </a:solidFill>
                <a:latin typeface="Times New Roman" pitchFamily="18" charset="0"/>
                <a:cs typeface="Times New Roman" pitchFamily="18" charset="0"/>
              </a:rPr>
              <a:t>результатов».</a:t>
            </a:r>
            <a:r>
              <a:rPr lang="ru-RU" dirty="0" smtClean="0"/>
              <a:t/>
            </a:r>
            <a:br>
              <a:rPr lang="ru-RU" dirty="0" smtClean="0"/>
            </a:br>
            <a:endParaRPr lang="ru-RU" dirty="0"/>
          </a:p>
        </p:txBody>
      </p:sp>
      <p:sp>
        <p:nvSpPr>
          <p:cNvPr id="3" name="Содержимое 2"/>
          <p:cNvSpPr>
            <a:spLocks noGrp="1"/>
          </p:cNvSpPr>
          <p:nvPr>
            <p:ph idx="1"/>
          </p:nvPr>
        </p:nvSpPr>
        <p:spPr>
          <a:xfrm>
            <a:off x="286327" y="2638044"/>
            <a:ext cx="11591637" cy="3855120"/>
          </a:xfrm>
        </p:spPr>
        <p:txBody>
          <a:bodyPr>
            <a:normAutofit/>
          </a:bodyPr>
          <a:lstStyle/>
          <a:p>
            <a:pPr algn="just"/>
            <a:r>
              <a:rPr lang="ru-RU" b="1" u="sng" dirty="0" smtClean="0">
                <a:solidFill>
                  <a:srgbClr val="002060"/>
                </a:solidFill>
                <a:latin typeface="Times New Roman" pitchFamily="18" charset="0"/>
                <a:cs typeface="Times New Roman" pitchFamily="18" charset="0"/>
              </a:rPr>
              <a:t>В графе 7</a:t>
            </a:r>
            <a:r>
              <a:rPr lang="ru-RU" dirty="0" smtClean="0">
                <a:solidFill>
                  <a:srgbClr val="002060"/>
                </a:solidFill>
                <a:latin typeface="Times New Roman" pitchFamily="18" charset="0"/>
                <a:cs typeface="Times New Roman" pitchFamily="18" charset="0"/>
              </a:rPr>
              <a:t> указываются номер и дата регистрации имущественных прав на результат НТД нового обладателя.</a:t>
            </a:r>
          </a:p>
          <a:p>
            <a:pPr algn="just"/>
            <a:r>
              <a:rPr lang="ru-RU" b="1" u="sng" dirty="0" smtClean="0">
                <a:solidFill>
                  <a:srgbClr val="002060"/>
                </a:solidFill>
                <a:latin typeface="Times New Roman" pitchFamily="18" charset="0"/>
                <a:cs typeface="Times New Roman" pitchFamily="18" charset="0"/>
              </a:rPr>
              <a:t>В графе 8</a:t>
            </a:r>
            <a:r>
              <a:rPr lang="ru-RU" dirty="0" smtClean="0">
                <a:solidFill>
                  <a:srgbClr val="002060"/>
                </a:solidFill>
                <a:latin typeface="Times New Roman" pitchFamily="18" charset="0"/>
                <a:cs typeface="Times New Roman" pitchFamily="18" charset="0"/>
              </a:rPr>
              <a:t> указываются номер, дата, предмет и цена договора, в соответствии с которым передаются имущественные права на результат НТД (предоставляется право на использование результата НТД).</a:t>
            </a:r>
          </a:p>
          <a:p>
            <a:pPr algn="just">
              <a:buNone/>
            </a:pPr>
            <a:r>
              <a:rPr lang="ru-RU" dirty="0" smtClean="0">
                <a:solidFill>
                  <a:srgbClr val="002060"/>
                </a:solidFill>
                <a:latin typeface="Times New Roman" pitchFamily="18" charset="0"/>
                <a:cs typeface="Times New Roman" pitchFamily="18" charset="0"/>
              </a:rPr>
              <a:t>     Приводятся </a:t>
            </a:r>
            <a:r>
              <a:rPr lang="ru-RU" dirty="0" smtClean="0">
                <a:solidFill>
                  <a:srgbClr val="002060"/>
                </a:solidFill>
                <a:latin typeface="Times New Roman" pitchFamily="18" charset="0"/>
                <a:cs typeface="Times New Roman" pitchFamily="18" charset="0"/>
              </a:rPr>
              <a:t>также данные нового обладателя имущественных прав на результат НТД (лица, которому предоставлено право на использование результата НТД):</a:t>
            </a:r>
          </a:p>
          <a:p>
            <a:pPr algn="just">
              <a:buNone/>
            </a:pPr>
            <a:r>
              <a:rPr lang="ru-RU" dirty="0" smtClean="0">
                <a:solidFill>
                  <a:srgbClr val="002060"/>
                </a:solidFill>
                <a:latin typeface="Times New Roman" pitchFamily="18" charset="0"/>
                <a:cs typeface="Times New Roman" pitchFamily="18" charset="0"/>
              </a:rPr>
              <a:t>     полное </a:t>
            </a:r>
            <a:r>
              <a:rPr lang="ru-RU" dirty="0" smtClean="0">
                <a:solidFill>
                  <a:srgbClr val="002060"/>
                </a:solidFill>
                <a:latin typeface="Times New Roman" pitchFamily="18" charset="0"/>
                <a:cs typeface="Times New Roman" pitchFamily="18" charset="0"/>
              </a:rPr>
              <a:t>наименование, учетный номер плательщика, юридический адрес (для организаций); </a:t>
            </a:r>
          </a:p>
          <a:p>
            <a:pPr algn="just"/>
            <a:r>
              <a:rPr lang="ru-RU" dirty="0" smtClean="0">
                <a:solidFill>
                  <a:srgbClr val="002060"/>
                </a:solidFill>
                <a:latin typeface="Times New Roman" pitchFamily="18" charset="0"/>
                <a:cs typeface="Times New Roman" pitchFamily="18" charset="0"/>
              </a:rPr>
              <a:t> фамилия, собственное имя, отчество (если таковое имеется), учетный номер плательщика, место жительства (для индивидуальных предпринимателей).</a:t>
            </a:r>
          </a:p>
          <a:p>
            <a:pPr algn="just"/>
            <a:r>
              <a:rPr lang="ru-RU" b="1" u="sng" dirty="0" smtClean="0">
                <a:solidFill>
                  <a:srgbClr val="002060"/>
                </a:solidFill>
                <a:latin typeface="Times New Roman" pitchFamily="18" charset="0"/>
                <a:cs typeface="Times New Roman" pitchFamily="18" charset="0"/>
              </a:rPr>
              <a:t>В графе 9</a:t>
            </a:r>
            <a:r>
              <a:rPr lang="ru-RU" b="1" dirty="0" smtClean="0">
                <a:solidFill>
                  <a:srgbClr val="002060"/>
                </a:solidFill>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приводятся номер и дата регистрации права на использование результата НТД.</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3636" y="406400"/>
            <a:ext cx="10409382" cy="979055"/>
          </a:xfrm>
        </p:spPr>
        <p:txBody>
          <a:bodyPr>
            <a:noAutofit/>
          </a:bodyPr>
          <a:lstStyle/>
          <a:p>
            <a:pPr algn="just"/>
            <a:r>
              <a:rPr lang="ru-RU" sz="1400" dirty="0" smtClean="0">
                <a:solidFill>
                  <a:srgbClr val="0070C0"/>
                </a:solidFill>
                <a:latin typeface="Times New Roman" pitchFamily="18" charset="0"/>
                <a:cs typeface="Times New Roman" pitchFamily="18" charset="0"/>
              </a:rPr>
              <a:t>Сведения о правах исключаются из государственного реестра после осуществления коммерциализации результатов НТД, но не позднее срока обеспечения коммерциализации, установленного в соответствии с п. 6 Положения о коммерциализации результатов НТД</a:t>
            </a:r>
            <a:endParaRPr lang="ru-RU" sz="1400"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230909" y="1625600"/>
            <a:ext cx="11647055" cy="4775200"/>
          </a:xfrm>
        </p:spPr>
        <p:txBody>
          <a:bodyPr>
            <a:normAutofit fontScale="47500" lnSpcReduction="20000"/>
          </a:bodyPr>
          <a:lstStyle/>
          <a:p>
            <a:pPr algn="just"/>
            <a:r>
              <a:rPr lang="ru-RU" sz="3200" b="1" u="sng" dirty="0" smtClean="0">
                <a:solidFill>
                  <a:srgbClr val="002060"/>
                </a:solidFill>
                <a:latin typeface="Times New Roman" pitchFamily="18" charset="0"/>
                <a:cs typeface="Times New Roman" pitchFamily="18" charset="0"/>
              </a:rPr>
              <a:t>В графе 10</a:t>
            </a:r>
            <a:r>
              <a:rPr lang="ru-RU" sz="3200" b="1" dirty="0" smtClean="0">
                <a:solidFill>
                  <a:srgbClr val="002060"/>
                </a:solidFill>
                <a:latin typeface="Times New Roman" pitchFamily="18" charset="0"/>
                <a:cs typeface="Times New Roman" pitchFamily="18" charset="0"/>
              </a:rPr>
              <a:t> </a:t>
            </a:r>
            <a:r>
              <a:rPr lang="ru-RU" sz="3200" dirty="0" smtClean="0">
                <a:solidFill>
                  <a:srgbClr val="002060"/>
                </a:solidFill>
                <a:latin typeface="Times New Roman" pitchFamily="18" charset="0"/>
                <a:cs typeface="Times New Roman" pitchFamily="18" charset="0"/>
              </a:rPr>
              <a:t>приводиться </a:t>
            </a:r>
            <a:r>
              <a:rPr lang="ru-RU" sz="3200" b="1" dirty="0" smtClean="0">
                <a:solidFill>
                  <a:srgbClr val="002060"/>
                </a:solidFill>
                <a:latin typeface="Times New Roman" pitchFamily="18" charset="0"/>
                <a:cs typeface="Times New Roman" pitchFamily="18" charset="0"/>
              </a:rPr>
              <a:t>дата завершения коммерциализации</a:t>
            </a:r>
            <a:r>
              <a:rPr lang="ru-RU" sz="3200" dirty="0" smtClean="0">
                <a:solidFill>
                  <a:srgbClr val="002060"/>
                </a:solidFill>
                <a:latin typeface="Times New Roman" pitchFamily="18" charset="0"/>
                <a:cs typeface="Times New Roman" pitchFamily="18" charset="0"/>
              </a:rPr>
              <a:t> результата НТД.</a:t>
            </a:r>
          </a:p>
          <a:p>
            <a:pPr algn="just">
              <a:buNone/>
            </a:pPr>
            <a:r>
              <a:rPr lang="ru-RU" sz="3200" dirty="0" smtClean="0">
                <a:solidFill>
                  <a:srgbClr val="002060"/>
                </a:solidFill>
                <a:latin typeface="Times New Roman" pitchFamily="18" charset="0"/>
                <a:cs typeface="Times New Roman" pitchFamily="18" charset="0"/>
              </a:rPr>
              <a:t>    </a:t>
            </a:r>
            <a:r>
              <a:rPr lang="ru-RU" sz="3200" dirty="0" smtClean="0">
                <a:solidFill>
                  <a:srgbClr val="002060"/>
                </a:solidFill>
                <a:latin typeface="Times New Roman" pitchFamily="18" charset="0"/>
                <a:cs typeface="Times New Roman" pitchFamily="18" charset="0"/>
              </a:rPr>
              <a:t> </a:t>
            </a:r>
            <a:r>
              <a:rPr lang="ru-RU" sz="3200" b="1" u="sng" dirty="0" smtClean="0">
                <a:solidFill>
                  <a:srgbClr val="002060"/>
                </a:solidFill>
                <a:latin typeface="Times New Roman" pitchFamily="18" charset="0"/>
                <a:cs typeface="Times New Roman" pitchFamily="18" charset="0"/>
              </a:rPr>
              <a:t>В </a:t>
            </a:r>
            <a:r>
              <a:rPr lang="ru-RU" sz="3200" b="1" u="sng" dirty="0" smtClean="0">
                <a:solidFill>
                  <a:srgbClr val="002060"/>
                </a:solidFill>
                <a:latin typeface="Times New Roman" pitchFamily="18" charset="0"/>
                <a:cs typeface="Times New Roman" pitchFamily="18" charset="0"/>
              </a:rPr>
              <a:t>графе 11</a:t>
            </a:r>
            <a:r>
              <a:rPr lang="ru-RU" sz="3200" dirty="0" smtClean="0">
                <a:solidFill>
                  <a:srgbClr val="002060"/>
                </a:solidFill>
                <a:latin typeface="Times New Roman" pitchFamily="18" charset="0"/>
                <a:cs typeface="Times New Roman" pitchFamily="18" charset="0"/>
              </a:rPr>
              <a:t> приводиться дата исключения сведений о правах (праве) на результат НТД из государственного реестра.</a:t>
            </a:r>
          </a:p>
          <a:p>
            <a:pPr algn="just"/>
            <a:r>
              <a:rPr lang="ru-RU" sz="3200" b="1" u="sng" dirty="0" smtClean="0">
                <a:solidFill>
                  <a:srgbClr val="002060"/>
                </a:solidFill>
                <a:latin typeface="Times New Roman" pitchFamily="18" charset="0"/>
                <a:cs typeface="Times New Roman" pitchFamily="18" charset="0"/>
              </a:rPr>
              <a:t>В графе 12</a:t>
            </a:r>
            <a:r>
              <a:rPr lang="ru-RU" sz="3200" dirty="0" smtClean="0">
                <a:solidFill>
                  <a:srgbClr val="002060"/>
                </a:solidFill>
                <a:latin typeface="Times New Roman" pitchFamily="18" charset="0"/>
                <a:cs typeface="Times New Roman" pitchFamily="18" charset="0"/>
              </a:rPr>
              <a:t> указываются дата и номер решения государственного заказчика (его коллегиального органа). Дается наименование коллегиального органа государственного заказчика (экспертный совет, научно-технический совет (НТС) и др.).</a:t>
            </a:r>
          </a:p>
          <a:p>
            <a:pPr algn="just"/>
            <a:r>
              <a:rPr lang="ru-RU" sz="3200" b="1" u="sng" dirty="0" smtClean="0">
                <a:solidFill>
                  <a:srgbClr val="002060"/>
                </a:solidFill>
                <a:latin typeface="Times New Roman" pitchFamily="18" charset="0"/>
                <a:cs typeface="Times New Roman" pitchFamily="18" charset="0"/>
              </a:rPr>
              <a:t>В графе 13</a:t>
            </a:r>
            <a:r>
              <a:rPr lang="ru-RU" sz="3200" dirty="0" smtClean="0">
                <a:solidFill>
                  <a:srgbClr val="002060"/>
                </a:solidFill>
                <a:latin typeface="Times New Roman" pitchFamily="18" charset="0"/>
                <a:cs typeface="Times New Roman" pitchFamily="18" charset="0"/>
              </a:rPr>
              <a:t> отражается информация о согласовании с Комитетом государственной безопасности Республики Беларусь передачи имущественных прав на результат </a:t>
            </a:r>
            <a:r>
              <a:rPr lang="ru-RU" sz="3200" dirty="0" smtClean="0">
                <a:solidFill>
                  <a:srgbClr val="002060"/>
                </a:solidFill>
                <a:latin typeface="Times New Roman" pitchFamily="18" charset="0"/>
                <a:cs typeface="Times New Roman" pitchFamily="18" charset="0"/>
              </a:rPr>
              <a:t>НТД в случаях, определенных законодательством.</a:t>
            </a:r>
          </a:p>
          <a:p>
            <a:pPr algn="just"/>
            <a:r>
              <a:rPr lang="ru-RU" sz="3200" b="1" u="sng" dirty="0" smtClean="0">
                <a:solidFill>
                  <a:srgbClr val="002060"/>
                </a:solidFill>
                <a:latin typeface="Times New Roman" pitchFamily="18" charset="0"/>
                <a:cs typeface="Times New Roman" pitchFamily="18" charset="0"/>
              </a:rPr>
              <a:t>В графе 14</a:t>
            </a:r>
            <a:r>
              <a:rPr lang="ru-RU" sz="3200" b="1" dirty="0" smtClean="0">
                <a:solidFill>
                  <a:srgbClr val="002060"/>
                </a:solidFill>
                <a:latin typeface="Times New Roman" pitchFamily="18" charset="0"/>
                <a:cs typeface="Times New Roman" pitchFamily="18" charset="0"/>
              </a:rPr>
              <a:t> </a:t>
            </a:r>
            <a:r>
              <a:rPr lang="ru-RU" sz="3200" dirty="0" smtClean="0">
                <a:solidFill>
                  <a:srgbClr val="002060"/>
                </a:solidFill>
                <a:latin typeface="Times New Roman" pitchFamily="18" charset="0"/>
                <a:cs typeface="Times New Roman" pitchFamily="18" charset="0"/>
              </a:rPr>
              <a:t>указываются сроки обязательной коммерциализации результатов НТД. По срокам превышающим три года дается информация о соответствующем согласовании с ГКНТ продления </a:t>
            </a:r>
            <a:r>
              <a:rPr lang="en-US" sz="3200" dirty="0" smtClean="0">
                <a:solidFill>
                  <a:srgbClr val="002060"/>
                </a:solidFill>
                <a:latin typeface="Times New Roman" pitchFamily="18" charset="0"/>
                <a:cs typeface="Times New Roman" pitchFamily="18" charset="0"/>
              </a:rPr>
              <a:t>c</a:t>
            </a:r>
            <a:r>
              <a:rPr lang="ru-RU" sz="3200" dirty="0" smtClean="0">
                <a:solidFill>
                  <a:srgbClr val="002060"/>
                </a:solidFill>
                <a:latin typeface="Times New Roman" pitchFamily="18" charset="0"/>
                <a:cs typeface="Times New Roman" pitchFamily="18" charset="0"/>
              </a:rPr>
              <a:t>роков коммерциализации.</a:t>
            </a:r>
          </a:p>
          <a:p>
            <a:pPr algn="just"/>
            <a:r>
              <a:rPr lang="ru-RU" sz="3200" dirty="0" smtClean="0">
                <a:solidFill>
                  <a:srgbClr val="002060"/>
                </a:solidFill>
                <a:latin typeface="Times New Roman" pitchFamily="18" charset="0"/>
                <a:cs typeface="Times New Roman" pitchFamily="18" charset="0"/>
              </a:rPr>
              <a:t>В графе также приводятся:</a:t>
            </a:r>
          </a:p>
          <a:p>
            <a:pPr algn="just"/>
            <a:r>
              <a:rPr lang="ru-RU" sz="3200" dirty="0" smtClean="0">
                <a:solidFill>
                  <a:srgbClr val="002060"/>
                </a:solidFill>
                <a:latin typeface="Times New Roman" pitchFamily="18" charset="0"/>
                <a:cs typeface="Times New Roman" pitchFamily="18" charset="0"/>
              </a:rPr>
              <a:t>способы и конкретные условия обязательной коммерциализации результата НТД; </a:t>
            </a:r>
          </a:p>
          <a:p>
            <a:pPr algn="just"/>
            <a:r>
              <a:rPr lang="ru-RU" sz="3200" dirty="0" smtClean="0">
                <a:solidFill>
                  <a:srgbClr val="002060"/>
                </a:solidFill>
                <a:latin typeface="Times New Roman" pitchFamily="18" charset="0"/>
                <a:cs typeface="Times New Roman" pitchFamily="18" charset="0"/>
              </a:rPr>
              <a:t>результаты коммерциализации результата НТД</a:t>
            </a:r>
            <a:r>
              <a:rPr lang="ru-RU" sz="3200" dirty="0" smtClean="0">
                <a:solidFill>
                  <a:srgbClr val="002060"/>
                </a:solidFill>
                <a:latin typeface="Times New Roman" pitchFamily="18" charset="0"/>
                <a:cs typeface="Times New Roman" pitchFamily="18" charset="0"/>
              </a:rPr>
              <a:t>.</a:t>
            </a:r>
          </a:p>
          <a:p>
            <a:pPr algn="just">
              <a:buNone/>
            </a:pPr>
            <a:r>
              <a:rPr lang="ru-RU" sz="3200" b="1" dirty="0" smtClean="0">
                <a:solidFill>
                  <a:srgbClr val="002060"/>
                </a:solidFill>
                <a:latin typeface="Times New Roman" pitchFamily="18" charset="0"/>
                <a:cs typeface="Times New Roman" pitchFamily="18" charset="0"/>
              </a:rPr>
              <a:t>     Способы коммерциализации </a:t>
            </a:r>
            <a:r>
              <a:rPr lang="ru-RU" sz="3200" dirty="0" smtClean="0">
                <a:solidFill>
                  <a:srgbClr val="002060"/>
                </a:solidFill>
                <a:latin typeface="Times New Roman" pitchFamily="18" charset="0"/>
                <a:cs typeface="Times New Roman" pitchFamily="18" charset="0"/>
              </a:rPr>
              <a:t>определены пунктом  7 Положения о коммерциализации результатов НТД, утвержденного Указом № 59.</a:t>
            </a:r>
            <a:endParaRPr lang="ru-RU" sz="3200" dirty="0" smtClean="0">
              <a:solidFill>
                <a:srgbClr val="002060"/>
              </a:solidFill>
              <a:latin typeface="Times New Roman" pitchFamily="18" charset="0"/>
              <a:cs typeface="Times New Roman" pitchFamily="18" charset="0"/>
            </a:endParaRPr>
          </a:p>
          <a:p>
            <a:pPr algn="just">
              <a:buNone/>
            </a:pPr>
            <a:r>
              <a:rPr lang="ru-RU" sz="3200" b="1" dirty="0" smtClean="0">
                <a:solidFill>
                  <a:srgbClr val="002060"/>
                </a:solidFill>
                <a:latin typeface="Times New Roman" pitchFamily="18" charset="0"/>
                <a:cs typeface="Times New Roman" pitchFamily="18" charset="0"/>
              </a:rPr>
              <a:t>     Конкретные </a:t>
            </a:r>
            <a:r>
              <a:rPr lang="ru-RU" sz="3200" b="1" dirty="0" smtClean="0">
                <a:solidFill>
                  <a:srgbClr val="002060"/>
                </a:solidFill>
                <a:latin typeface="Times New Roman" pitchFamily="18" charset="0"/>
                <a:cs typeface="Times New Roman" pitchFamily="18" charset="0"/>
              </a:rPr>
              <a:t>условия коммерциализации результатов НТД </a:t>
            </a:r>
            <a:r>
              <a:rPr lang="ru-RU" sz="3200" dirty="0" smtClean="0">
                <a:solidFill>
                  <a:srgbClr val="002060"/>
                </a:solidFill>
                <a:latin typeface="Times New Roman" pitchFamily="18" charset="0"/>
                <a:cs typeface="Times New Roman" pitchFamily="18" charset="0"/>
              </a:rPr>
              <a:t>(объем реализации товаров (работ, услуг) с использованием данных результатов, минимальный экономический эффект и (или) социальный эффект от коммерциализации этих результатов и другое) </a:t>
            </a:r>
            <a:r>
              <a:rPr lang="ru-RU" sz="3200" b="1" dirty="0" smtClean="0">
                <a:solidFill>
                  <a:srgbClr val="002060"/>
                </a:solidFill>
                <a:latin typeface="Times New Roman" pitchFamily="18" charset="0"/>
                <a:cs typeface="Times New Roman" pitchFamily="18" charset="0"/>
              </a:rPr>
              <a:t>определяются государственным заказчиком.</a:t>
            </a:r>
            <a:endParaRPr lang="ru-RU" sz="3200" dirty="0" smtClean="0">
              <a:solidFill>
                <a:srgbClr val="002060"/>
              </a:solidFill>
              <a:latin typeface="Times New Roman" pitchFamily="18" charset="0"/>
              <a:cs typeface="Times New Roman" pitchFamily="18" charset="0"/>
            </a:endParaRPr>
          </a:p>
          <a:p>
            <a:pPr algn="just">
              <a:buNone/>
            </a:pPr>
            <a:r>
              <a:rPr lang="ru-RU" sz="3200" dirty="0" smtClean="0">
                <a:solidFill>
                  <a:srgbClr val="002060"/>
                </a:solidFill>
                <a:latin typeface="Times New Roman" pitchFamily="18" charset="0"/>
                <a:cs typeface="Times New Roman" pitchFamily="18" charset="0"/>
              </a:rPr>
              <a:t>     Данные </a:t>
            </a:r>
            <a:r>
              <a:rPr lang="ru-RU" sz="3200" dirty="0" smtClean="0">
                <a:solidFill>
                  <a:srgbClr val="002060"/>
                </a:solidFill>
                <a:latin typeface="Times New Roman" pitchFamily="18" charset="0"/>
                <a:cs typeface="Times New Roman" pitchFamily="18" charset="0"/>
              </a:rPr>
              <a:t>условия отражаются в договорах на выполнение НИОКТР, в которых исполнитель (головная организация-исполнитель) определен обладателем имущественных прав на результаты НТД, а также в договорах о безвозмездной передаче имущественных прав на результаты НТД (предоставлении права на использование результатов НТД) (пункт 8 Положения, Указ 59).</a:t>
            </a:r>
          </a:p>
          <a:p>
            <a:pPr algn="just"/>
            <a:endParaRPr lang="ru-RU" dirty="0">
              <a:solidFill>
                <a:srgbClr val="00206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50982" y="153449"/>
            <a:ext cx="11406909"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графе 15</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отражаются сведения о безвозмездном предоставлении права на использование результата НТД (безвозмездной передаче документированной научно-технической информации):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собственных нужд бюджетной организации резидентом Республики Беларусь, которому государственным заказчиком безвозмездно переданы</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имущественные права на результат НТД;</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исполнителем (головной организацией-исполнителем), являющимся обладателем имущественных прав на результат НТД согласно договору на выполнение НИОКТР.</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графе 16</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отражаются сведения о безвозмездном предоставлении права на использование результата НТД (безвозмездной передаче документированной научно-технической информации):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исполнителем, являющимся обладателем имущественных прав на результат НТД согласно договору на выполнение НИОКТР, лицу, выступающему соисполнителем по данному договору;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резиденту Республики Беларусь по согласованию с государственным заказчиком при условии коммерциализации подлежащего обязательной коммерциализации результата НТД.</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графе 17</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отражаются сведения о возмездной передаче имущественных прав на результат НТД:</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государственным заказчиком, исполнителем (головной организацией-исполнителем) или бюджетной организацией (получателем средств инновационных фондов), являвшимися предыдущими обладателями данных прав согласно договору на выполнение НИОКТР или заданию;</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другим резидентом Республики Беларусь, которому государственным заказчиком безвозмездно полностью переданы имущественные права на результат НТД.</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Посылка">
  <a:themeElements>
    <a:clrScheme name="Посылка">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Посылка">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осылка">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
  <TotalTime>418</TotalTime>
  <Words>1750</Words>
  <Application>Microsoft Office PowerPoint</Application>
  <PresentationFormat>Произвольный</PresentationFormat>
  <Paragraphs>108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Посылка</vt:lpstr>
      <vt:lpstr>Алгоритм осуществления регистрации прав  на подлежащие обязательной коммерциализации  результаты научной и научно-технической  деятельности </vt:lpstr>
      <vt:lpstr>Государственный реестр прав на результаты НТД создан в целях регистрации прав на подлежащие обязательной коммерциализации результаты НТД и учета результатов коммерциализации</vt:lpstr>
      <vt:lpstr> ГКНТ является владельцем государственного реестра прав   ГУ «БелИСА» осуществляет организационно-техническое обеспечение ведения государственного реестра  прав  Регистрируются имущественные права на подлежащие обязательной коммерциализации результаты НТД, возникающие после их создания, приобретения имущественных прав на них и в связи с предоставлением результатам НТД правовой охраны </vt:lpstr>
      <vt:lpstr> ЛОКАЛЬНЫЙ РЕЕСТР результатов научной и научно-технической деятельности, созданных полностью или частично за счет государственных средств, и прав на них </vt:lpstr>
      <vt:lpstr> Сведения, представленные в  локальном реестре и в прилагаемых документах (при необходимости), должны быть достоверны, так как они включаются в государственный реестр и используются для формирования государственного информационного ресурса, обобщения, анализа и предоставления сводной информации в ГКНТ, Министерство по налогам и сборам Республики Беларусь в соответствии с пунктом 3 Указа 59 и используются в иных случаях, определённых законодательством Республики Беларусь  </vt:lpstr>
      <vt:lpstr> За достоверность данных, представленных в локальном реестре, государственный заказчик несет ответственность в соответствии с законодательством Республики Беларусь </vt:lpstr>
      <vt:lpstr>  Процедура передачи имущественных прав на результаты НТД и предоставления права на их использование другим лицам осуществляется в соответствии с Инструкцией о порядке рассмотрения вопросов, связанных с коммерциализацией результатов научной и научно-технической деятельности, созданных за счет государственных средств, утвержденной постановлением ГКНТ от 24.07.2013 №10.  Формы договоров о передаче имущественных прав на результаты НТД и предоставления права на их использование утверждена постановлением ГКНТ от 03.09.2018 №25 «Об утверждении примерных форм договоров о передаче имущественных прав на результаты научно-технической деятельности, о предоставлении права использования этих результатов». </vt:lpstr>
      <vt:lpstr>Сведения о правах исключаются из государственного реестра после осуществления коммерциализации результатов НТД, но не позднее срока обеспечения коммерциализации, установленного в соответствии с п. 6 Положения о коммерциализации результатов НТД</vt:lpstr>
      <vt:lpstr>Слайд 9</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Павлович Елена</dc:creator>
  <cp:lastModifiedBy>PC</cp:lastModifiedBy>
  <cp:revision>53</cp:revision>
  <dcterms:created xsi:type="dcterms:W3CDTF">2021-07-15T10:54:34Z</dcterms:created>
  <dcterms:modified xsi:type="dcterms:W3CDTF">2021-07-21T05:01:55Z</dcterms:modified>
</cp:coreProperties>
</file>