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72"/>
  </p:notesMasterIdLst>
  <p:handoutMasterIdLst>
    <p:handoutMasterId r:id="rId73"/>
  </p:handoutMasterIdLst>
  <p:sldIdLst>
    <p:sldId id="546" r:id="rId2"/>
    <p:sldId id="685" r:id="rId3"/>
    <p:sldId id="722" r:id="rId4"/>
    <p:sldId id="752" r:id="rId5"/>
    <p:sldId id="753" r:id="rId6"/>
    <p:sldId id="754" r:id="rId7"/>
    <p:sldId id="755" r:id="rId8"/>
    <p:sldId id="757" r:id="rId9"/>
    <p:sldId id="758" r:id="rId10"/>
    <p:sldId id="670" r:id="rId11"/>
    <p:sldId id="693" r:id="rId12"/>
    <p:sldId id="694" r:id="rId13"/>
    <p:sldId id="658" r:id="rId14"/>
    <p:sldId id="692" r:id="rId15"/>
    <p:sldId id="703" r:id="rId16"/>
    <p:sldId id="751" r:id="rId17"/>
    <p:sldId id="747" r:id="rId18"/>
    <p:sldId id="761" r:id="rId19"/>
    <p:sldId id="763" r:id="rId20"/>
    <p:sldId id="762" r:id="rId21"/>
    <p:sldId id="765" r:id="rId22"/>
    <p:sldId id="766" r:id="rId23"/>
    <p:sldId id="767" r:id="rId24"/>
    <p:sldId id="781" r:id="rId25"/>
    <p:sldId id="783" r:id="rId26"/>
    <p:sldId id="784" r:id="rId27"/>
    <p:sldId id="786" r:id="rId28"/>
    <p:sldId id="728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4" r:id="rId42"/>
    <p:sldId id="805" r:id="rId43"/>
    <p:sldId id="806" r:id="rId44"/>
    <p:sldId id="718" r:id="rId45"/>
    <p:sldId id="704" r:id="rId46"/>
    <p:sldId id="706" r:id="rId47"/>
    <p:sldId id="777" r:id="rId48"/>
    <p:sldId id="677" r:id="rId49"/>
    <p:sldId id="709" r:id="rId50"/>
    <p:sldId id="782" r:id="rId51"/>
    <p:sldId id="789" r:id="rId52"/>
    <p:sldId id="808" r:id="rId53"/>
    <p:sldId id="809" r:id="rId54"/>
    <p:sldId id="810" r:id="rId55"/>
    <p:sldId id="811" r:id="rId56"/>
    <p:sldId id="812" r:id="rId57"/>
    <p:sldId id="759" r:id="rId58"/>
    <p:sldId id="813" r:id="rId59"/>
    <p:sldId id="817" r:id="rId60"/>
    <p:sldId id="814" r:id="rId61"/>
    <p:sldId id="819" r:id="rId62"/>
    <p:sldId id="818" r:id="rId63"/>
    <p:sldId id="820" r:id="rId64"/>
    <p:sldId id="821" r:id="rId65"/>
    <p:sldId id="822" r:id="rId66"/>
    <p:sldId id="823" r:id="rId67"/>
    <p:sldId id="815" r:id="rId68"/>
    <p:sldId id="824" r:id="rId69"/>
    <p:sldId id="749" r:id="rId70"/>
    <p:sldId id="731" r:id="rId71"/>
  </p:sldIdLst>
  <p:sldSz cx="9144000" cy="6858000" type="screen4x3"/>
  <p:notesSz cx="6761163" cy="992981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8000"/>
    <a:srgbClr val="996633"/>
    <a:srgbClr val="FFFFFF"/>
    <a:srgbClr val="F8F8F8"/>
    <a:srgbClr val="DDDDD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87433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313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C5EEA-39ED-4E2B-BA49-A38DE4B43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25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6463"/>
            <a:ext cx="5408613" cy="4468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13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9287A6-E220-42E6-92D9-4F6B09079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500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 smtClean="0"/>
              <a:t>ул. Ленинградская 14</a:t>
            </a: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e-BY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743675-7CD5-491D-A313-492B5DC12FA5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e-BY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3F026-59C9-47B7-895C-4D06D38599BB}" type="slidenum">
              <a:rPr lang="ru-RU" altLang="ru-RU" sz="1200" smtClean="0"/>
              <a:pPr/>
              <a:t>26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be-BY" altLang="ru-RU" smtClean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e-BY" altLang="ru-RU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e-BY" altLang="ru-RU" smtClean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e-BY" altLang="ru-RU" smtClean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1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1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B4E0-1E3A-4323-BE14-04C89F9A5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06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77B0-A9E5-446F-8CA6-33CCAA176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56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4073-6ED4-4BB9-B08E-F9DEB456A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26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2A1-7EDE-4C6D-8C85-B677E7A32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766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DD42-71B8-4B82-AC8E-A3231C646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92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B8C8-7025-479D-87D7-C60C26116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35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9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C9FF-E5A9-4514-A45B-EAA63BB2D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6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AFE1-08CA-43E7-981F-07FEC2915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53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F8E1-3F81-4D3D-BAA4-86F617618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6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F5FB-002B-4BF1-A6B8-E10E55114B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DB7A-5628-4FBA-BFF1-F8FB03067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83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CAE5-CF1B-4B98-BECA-A91124645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41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D623-40C9-4862-BDF8-C3BDBF997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6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268F-0992-426F-A090-C7616EFB82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18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be-BY" altLang="ru-RU" smtClean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e-BY" altLang="ru-RU" smtClean="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06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06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0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404052D-90C7-42C7-861A-EDB975FF7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  <p:sldLayoutId id="2147484676" r:id="rId14"/>
    <p:sldLayoutId id="21474846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Text Box 26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6632"/>
            <a:ext cx="8507413" cy="2016125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effectLst>
            <a:prstShdw prst="shdw17" dist="17961" dir="2700000">
              <a:srgbClr val="858585"/>
            </a:prstShdw>
          </a:effectLst>
        </p:spPr>
        <p:txBody>
          <a:bodyPr/>
          <a:lstStyle/>
          <a:p>
            <a:pPr algn="ctr" eaLnBrk="1" hangingPunct="1"/>
            <a:r>
              <a:rPr lang="ru-RU" sz="3200" b="1" dirty="0"/>
              <a:t>Коммерциализация результатов НТД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Республике </a:t>
            </a:r>
            <a:r>
              <a:rPr lang="ru-RU" sz="3200" b="1" dirty="0" smtClean="0"/>
              <a:t>Беларусь: </a:t>
            </a:r>
            <a:br>
              <a:rPr lang="ru-RU" sz="3200" b="1" dirty="0" smtClean="0"/>
            </a:br>
            <a:r>
              <a:rPr lang="ru-RU" sz="3200" b="1" dirty="0" smtClean="0"/>
              <a:t>состояние</a:t>
            </a:r>
            <a:r>
              <a:rPr lang="ru-RU" sz="3200" b="1" dirty="0"/>
              <a:t>, проблемы, пути решения</a:t>
            </a:r>
            <a:r>
              <a:rPr lang="ru-RU" sz="3200" b="1" dirty="0" smtClean="0"/>
              <a:t> </a:t>
            </a:r>
            <a:endParaRPr kumimoji="1" lang="ru-RU" altLang="ru-RU" sz="3200" b="1" dirty="0" smtClean="0">
              <a:cs typeface="Times New Roman" pitchFamily="18" charset="0"/>
            </a:endParaRPr>
          </a:p>
        </p:txBody>
      </p:sp>
      <p:sp>
        <p:nvSpPr>
          <p:cNvPr id="4099" name="Rectangle 30"/>
          <p:cNvSpPr>
            <a:spLocks noChangeArrowheads="1"/>
          </p:cNvSpPr>
          <p:nvPr/>
        </p:nvSpPr>
        <p:spPr bwMode="auto">
          <a:xfrm>
            <a:off x="457200" y="-95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4100" name="Rectangle 45"/>
          <p:cNvSpPr>
            <a:spLocks noChangeArrowheads="1"/>
          </p:cNvSpPr>
          <p:nvPr/>
        </p:nvSpPr>
        <p:spPr bwMode="auto">
          <a:xfrm>
            <a:off x="600075" y="2774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4101" name="Rectangle 96"/>
          <p:cNvSpPr>
            <a:spLocks noChangeArrowheads="1"/>
          </p:cNvSpPr>
          <p:nvPr/>
        </p:nvSpPr>
        <p:spPr bwMode="auto">
          <a:xfrm>
            <a:off x="4067175" y="2774950"/>
            <a:ext cx="4572000" cy="2369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Ю.В. Нечепуренко,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начальник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научно-инновационного отдела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НИИ физико-химических проблем </a:t>
            </a:r>
            <a:r>
              <a:rPr lang="ru-RU" altLang="ru-RU" sz="2400" b="1" dirty="0" err="1" smtClean="0">
                <a:latin typeface="Times New Roman" pitchFamily="18" charset="0"/>
              </a:rPr>
              <a:t>Белгосуниверситета</a:t>
            </a:r>
            <a:r>
              <a:rPr lang="ru-RU" altLang="ru-RU" sz="2400" b="1" dirty="0" smtClean="0"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к</a:t>
            </a:r>
            <a:r>
              <a:rPr lang="ru-RU" altLang="ru-RU" sz="2400" b="1" dirty="0" smtClean="0">
                <a:latin typeface="Times New Roman" pitchFamily="18" charset="0"/>
              </a:rPr>
              <a:t>.х.н.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4102" name="Rectangle 103"/>
          <p:cNvSpPr>
            <a:spLocks noChangeArrowheads="1"/>
          </p:cNvSpPr>
          <p:nvPr/>
        </p:nvSpPr>
        <p:spPr bwMode="auto">
          <a:xfrm>
            <a:off x="4578350" y="5430838"/>
            <a:ext cx="3527425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</a:rPr>
              <a:t>г.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Минск,</a:t>
            </a:r>
            <a:endParaRPr lang="ru-RU" altLang="ru-RU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21 июля 2021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</a:rPr>
              <a:t>года</a:t>
            </a:r>
          </a:p>
        </p:txBody>
      </p:sp>
      <p:pic>
        <p:nvPicPr>
          <p:cNvPr id="4103" name="Рисунок 7" descr="HYD_2375_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20888"/>
            <a:ext cx="26828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1259632" y="6139249"/>
            <a:ext cx="31686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2"/>
                </a:solidFill>
                <a:latin typeface="Times New Roman" pitchFamily="18" charset="0"/>
              </a:rPr>
              <a:t>© </a:t>
            </a:r>
            <a:r>
              <a:rPr lang="ru-RU" altLang="ru-RU" sz="1800" b="1" dirty="0">
                <a:solidFill>
                  <a:schemeClr val="accent2"/>
                </a:solidFill>
                <a:latin typeface="Times New Roman" pitchFamily="18" charset="0"/>
              </a:rPr>
              <a:t>Нечепуренко Ю.В., </a:t>
            </a:r>
            <a:r>
              <a:rPr lang="ru-RU" altLang="ru-RU" sz="1800" b="1" dirty="0" smtClean="0">
                <a:solidFill>
                  <a:schemeClr val="accent2"/>
                </a:solidFill>
                <a:latin typeface="Times New Roman" pitchFamily="18" charset="0"/>
              </a:rPr>
              <a:t>2021</a:t>
            </a:r>
            <a:endParaRPr lang="ru-RU" altLang="ru-RU" sz="1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392237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500" b="1" dirty="0" smtClean="0">
                <a:solidFill>
                  <a:schemeClr val="tx1"/>
                </a:solidFill>
              </a:rPr>
              <a:t>Рынок результатов НТД </a:t>
            </a:r>
            <a:br>
              <a:rPr lang="ru-RU" altLang="ru-RU" sz="3500" b="1" dirty="0" smtClean="0">
                <a:solidFill>
                  <a:schemeClr val="tx1"/>
                </a:solidFill>
              </a:rPr>
            </a:br>
            <a:r>
              <a:rPr lang="ru-RU" altLang="ru-RU" sz="3500" b="1" dirty="0" smtClean="0">
                <a:solidFill>
                  <a:schemeClr val="tx1"/>
                </a:solidFill>
              </a:rPr>
              <a:t>в Республике Беларусь</a:t>
            </a:r>
            <a:endParaRPr lang="ru-RU" alt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650" y="1450070"/>
            <a:ext cx="7920038" cy="4967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 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объекты авторского права </a:t>
            </a:r>
          </a:p>
          <a:p>
            <a:pPr marL="474300" lvl="2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100" b="1" dirty="0" smtClean="0">
                <a:latin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</a:rPr>
              <a:t>(преимущественно компьютерные программы и </a:t>
            </a:r>
          </a:p>
          <a:p>
            <a:pPr marL="74250" lvl="1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Times New Roman" pitchFamily="18" charset="0"/>
              </a:rPr>
              <a:t>	 </a:t>
            </a:r>
            <a:r>
              <a:rPr lang="ru-RU" altLang="ru-RU" sz="2400" b="1" dirty="0" smtClean="0">
                <a:latin typeface="Times New Roman" pitchFamily="18" charset="0"/>
              </a:rPr>
              <a:t>   	базы данных) – статистика не ведется</a:t>
            </a:r>
          </a:p>
          <a:p>
            <a:pPr marL="360000"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объекты промышленной собственности</a:t>
            </a:r>
          </a:p>
          <a:p>
            <a:pPr marL="74250" lvl="1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ОПС и сделки с ними регистрируются в НЦИС:</a:t>
            </a:r>
          </a:p>
          <a:p>
            <a:pPr marL="74250" lvl="1" indent="0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оддерживается в силе ~145 тыс. ОПС</a:t>
            </a:r>
          </a:p>
          <a:p>
            <a:pPr marL="417150" lvl="1" indent="-34290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секреты производства (ноу-хау) </a:t>
            </a:r>
            <a:r>
              <a:rPr lang="ru-RU" altLang="ru-RU" sz="2400" b="1" dirty="0">
                <a:latin typeface="Times New Roman" pitchFamily="18" charset="0"/>
              </a:rPr>
              <a:t>– статистика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 marL="74250" lvl="1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</a:rPr>
              <a:t>	не </a:t>
            </a:r>
            <a:r>
              <a:rPr lang="ru-RU" altLang="ru-RU" sz="2400" b="1" dirty="0">
                <a:latin typeface="Times New Roman" pitchFamily="18" charset="0"/>
              </a:rPr>
              <a:t>ведется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17150" lvl="1" indent="-34290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НТД (в рамках НИОКТР)</a:t>
            </a:r>
          </a:p>
          <a:p>
            <a:pPr marL="74250" lvl="1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	регистрируются в ГКНТ 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) – более 5 тыс.</a:t>
            </a:r>
          </a:p>
          <a:p>
            <a:pPr marL="74250" lvl="1" indent="0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45700" lvl="1" indent="-171450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неохраняемые результаты НТД </a:t>
            </a:r>
            <a:r>
              <a:rPr lang="ru-RU" altLang="ru-RU" sz="2800" b="1" dirty="0">
                <a:latin typeface="Times New Roman" pitchFamily="18" charset="0"/>
              </a:rPr>
              <a:t>– </a:t>
            </a:r>
            <a:r>
              <a:rPr lang="ru-RU" altLang="ru-RU" sz="2400" b="1" dirty="0">
                <a:latin typeface="Times New Roman" pitchFamily="18" charset="0"/>
              </a:rPr>
              <a:t>статистика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 marL="74250" lvl="1" indent="0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None/>
              <a:defRPr/>
            </a:pP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          не </a:t>
            </a:r>
            <a:r>
              <a:rPr lang="ru-RU" altLang="ru-RU" sz="2400" b="1" dirty="0">
                <a:latin typeface="Times New Roman" pitchFamily="18" charset="0"/>
              </a:rPr>
              <a:t>ведется</a:t>
            </a:r>
            <a:endParaRPr lang="ru-RU" alt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392237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Рынок объектов промышленной собственности в Республике Беларусь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641475"/>
            <a:ext cx="7920038" cy="458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 Беларуси</a:t>
            </a:r>
            <a:r>
              <a:rPr lang="ru-RU" altLang="ru-RU" sz="2800" b="1">
                <a:latin typeface="Times New Roman" pitchFamily="18" charset="0"/>
              </a:rPr>
              <a:t> более 60% изобретений, полезных моделей, сортов растений и секретов производства (ноу-хау) создается в научных организациях и университетах</a:t>
            </a:r>
          </a:p>
          <a:p>
            <a:pPr lvl="1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altLang="ru-RU" sz="800" b="1"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ru-RU" altLang="ru-RU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lvl="1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Научные организации и университеты в Беларуси в значительной степени формируют рынок результатов научно-технической деятельности и играют ведущую роль в лицензировании ОПС в качестве лицензиаров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684213" y="188913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Рынок изобретений, созданных и охраняемых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по национальной процедуре в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1993-2020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graphicFrame>
        <p:nvGraphicFramePr>
          <p:cNvPr id="621610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25806954"/>
              </p:ext>
            </p:extLst>
          </p:nvPr>
        </p:nvGraphicFramePr>
        <p:xfrm>
          <a:off x="828675" y="1484313"/>
          <a:ext cx="7632700" cy="4741866"/>
        </p:xfrm>
        <a:graphic>
          <a:graphicData uri="http://schemas.openxmlformats.org/drawingml/2006/table">
            <a:tbl>
              <a:tblPr/>
              <a:tblGrid>
                <a:gridCol w="2952750"/>
                <a:gridCol w="2376488"/>
                <a:gridCol w="2303462"/>
              </a:tblGrid>
              <a:tr h="118872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патентов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от общего количества,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13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НАН Беларуси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5 132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9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Министерство образования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4 600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Министерство здравоохранения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2 763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11,9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9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промышленности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1 520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Минсельхозпрод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1 057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2B12B7-A0B8-4AEA-A45A-11B66574B1E0}" type="slidenum">
              <a:rPr lang="ru-RU" altLang="ru-RU" sz="10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000" smtClean="0"/>
          </a:p>
        </p:txBody>
      </p:sp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611188" y="115888"/>
            <a:ext cx="8066087" cy="1368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b="1" dirty="0">
                <a:latin typeface="Times New Roman" pitchFamily="18" charset="0"/>
              </a:rPr>
              <a:t>Количество патентов на изобретения, полученных университетами и НИИ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b="1" dirty="0">
                <a:latin typeface="Times New Roman" pitchFamily="18" charset="0"/>
              </a:rPr>
              <a:t>в </a:t>
            </a:r>
            <a:r>
              <a:rPr lang="ru-RU" altLang="ru-RU" b="1" dirty="0" smtClean="0">
                <a:latin typeface="Times New Roman" pitchFamily="18" charset="0"/>
              </a:rPr>
              <a:t>1994-2020 </a:t>
            </a:r>
            <a:r>
              <a:rPr lang="ru-RU" altLang="ru-RU" b="1" dirty="0">
                <a:latin typeface="Times New Roman" pitchFamily="18" charset="0"/>
              </a:rPr>
              <a:t>гг.</a:t>
            </a:r>
          </a:p>
        </p:txBody>
      </p:sp>
      <p:graphicFrame>
        <p:nvGraphicFramePr>
          <p:cNvPr id="601284" name="Group 1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04233845"/>
              </p:ext>
            </p:extLst>
          </p:nvPr>
        </p:nvGraphicFramePr>
        <p:xfrm>
          <a:off x="760413" y="1916113"/>
          <a:ext cx="7921625" cy="4286252"/>
        </p:xfrm>
        <a:graphic>
          <a:graphicData uri="http://schemas.openxmlformats.org/drawingml/2006/table">
            <a:tbl>
              <a:tblPr/>
              <a:tblGrid>
                <a:gridCol w="6696681"/>
                <a:gridCol w="1224944"/>
              </a:tblGrid>
              <a:tr h="5038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организации</a:t>
                      </a:r>
                    </a:p>
                  </a:txBody>
                  <a:tcPr marL="91422" marR="91422"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22" marR="91422"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1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Белорусский национальный технический университет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1 227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Белорусский государственный технологический университет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982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Белорусский государственный аграрный технический университет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1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Белорусский государственный университет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688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79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Институт физики НАН Беларуси имени Б.И. Степанова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662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Белорусско-Российский университет</a:t>
                      </a:r>
                      <a:endParaRPr lang="ru-RU" sz="2000" dirty="0"/>
                    </a:p>
                  </a:txBody>
                  <a:tcPr marL="91422" marR="91422"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588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9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Институт порошковой металлургии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имени О.В. Романа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2" marR="91422"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583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727075" y="115888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Патентный портфель в НИИ ФХП БГУ на </a:t>
            </a:r>
            <a:r>
              <a:rPr lang="ru-RU" altLang="ru-RU" sz="3200" b="1" dirty="0" smtClean="0">
                <a:latin typeface="Times New Roman" pitchFamily="18" charset="0"/>
              </a:rPr>
              <a:t>01.01.202</a:t>
            </a:r>
            <a:r>
              <a:rPr lang="en-US" altLang="ru-RU" sz="3200" b="1" dirty="0" smtClean="0">
                <a:latin typeface="Times New Roman" pitchFamily="18" charset="0"/>
              </a:rPr>
              <a:t>1</a:t>
            </a:r>
            <a:r>
              <a:rPr lang="ru-RU" altLang="ru-RU" sz="3200" b="1" dirty="0" smtClean="0">
                <a:latin typeface="Times New Roman" pitchFamily="18" charset="0"/>
              </a:rPr>
              <a:t>г</a:t>
            </a:r>
            <a:r>
              <a:rPr lang="ru-RU" altLang="ru-RU" sz="3200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23576816"/>
              </p:ext>
            </p:extLst>
          </p:nvPr>
        </p:nvGraphicFramePr>
        <p:xfrm>
          <a:off x="871538" y="1557338"/>
          <a:ext cx="7632700" cy="4919678"/>
        </p:xfrm>
        <a:graphic>
          <a:graphicData uri="http://schemas.openxmlformats.org/drawingml/2006/table">
            <a:tbl>
              <a:tblPr/>
              <a:tblGrid>
                <a:gridCol w="4132510"/>
                <a:gridCol w="1700423"/>
                <a:gridCol w="1799767"/>
              </a:tblGrid>
              <a:tr h="82295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ОПС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охранных документов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6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получено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действует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Изобретения – Беларусь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171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4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Изобретения – СНГ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дальнее зарубежье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Полезные модели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Товарные знаки – РБ 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Товарные знаки – СНГ 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межд.)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межд.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EEEACCD-CC6B-4367-9704-EC3E60E03112}" type="slidenum">
              <a:rPr lang="ru-RU" altLang="ru-RU" sz="10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000" smtClean="0"/>
          </a:p>
        </p:txBody>
      </p:sp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684213" y="260350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Патентный портфель в НИИ ФХП БГУ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(на </a:t>
            </a:r>
            <a:r>
              <a:rPr lang="ru-RU" altLang="ru-RU" sz="3200" b="1" dirty="0" smtClean="0">
                <a:latin typeface="Times New Roman" pitchFamily="18" charset="0"/>
              </a:rPr>
              <a:t>01.01.202</a:t>
            </a:r>
            <a:r>
              <a:rPr lang="en-US" altLang="ru-RU" sz="3200" b="1" dirty="0" smtClean="0">
                <a:latin typeface="Times New Roman" pitchFamily="18" charset="0"/>
              </a:rPr>
              <a:t>1</a:t>
            </a:r>
            <a:r>
              <a:rPr lang="ru-RU" altLang="ru-RU" sz="3200" b="1" dirty="0" smtClean="0">
                <a:latin typeface="Times New Roman" pitchFamily="18" charset="0"/>
              </a:rPr>
              <a:t>г</a:t>
            </a:r>
            <a:r>
              <a:rPr lang="ru-RU" altLang="ru-RU" sz="3200" b="1" dirty="0">
                <a:latin typeface="Times New Roman" pitchFamily="18" charset="0"/>
              </a:rPr>
              <a:t>.)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/>
          </p:nvPr>
        </p:nvSpPr>
        <p:spPr>
          <a:xfrm>
            <a:off x="833438" y="1772816"/>
            <a:ext cx="7915026" cy="45354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altLang="ru-RU" b="1" dirty="0" smtClean="0">
                <a:latin typeface="+mj-lt"/>
              </a:rPr>
              <a:t>Закон Республики Беларусь «О </a:t>
            </a:r>
            <a:r>
              <a:rPr lang="ru-RU" altLang="ru-RU" b="1" dirty="0" err="1" smtClean="0">
                <a:latin typeface="+mj-lt"/>
              </a:rPr>
              <a:t>коммер</a:t>
            </a:r>
            <a:r>
              <a:rPr lang="ru-RU" altLang="ru-RU" b="1" dirty="0" smtClean="0">
                <a:latin typeface="+mj-lt"/>
              </a:rPr>
              <a:t>-ческой тайне»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b="1" dirty="0" smtClean="0">
                <a:latin typeface="+mj-lt"/>
              </a:rPr>
              <a:t>Указ Президента Республики от 4 февраля 2013 г. № 59 «О коммерциализации результатов </a:t>
            </a:r>
            <a:r>
              <a:rPr lang="ru-RU" b="1" dirty="0">
                <a:latin typeface="+mj-lt"/>
              </a:rPr>
              <a:t>научной и </a:t>
            </a:r>
            <a:r>
              <a:rPr lang="ru-RU" b="1" dirty="0" smtClean="0">
                <a:latin typeface="+mj-lt"/>
              </a:rPr>
              <a:t>научно-технической </a:t>
            </a:r>
            <a:r>
              <a:rPr lang="ru-RU" b="1" dirty="0">
                <a:latin typeface="+mj-lt"/>
              </a:rPr>
              <a:t>деятельности, созданных за счет государственных средств</a:t>
            </a:r>
            <a:r>
              <a:rPr lang="ru-RU" dirty="0"/>
              <a:t>»</a:t>
            </a:r>
            <a:endParaRPr lang="ru-RU" b="1" dirty="0" smtClean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200" b="1" dirty="0" smtClean="0">
              <a:latin typeface="+mj-lt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3200" b="1" dirty="0" smtClean="0">
                <a:solidFill>
                  <a:srgbClr val="0000CC"/>
                </a:solidFill>
                <a:latin typeface="+mj-lt"/>
              </a:rPr>
              <a:t>В качестве нематериальных активов -   более 90 секретов производства (ноу-хау) и результатов научно-технической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392237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500" b="1" smtClean="0">
                <a:solidFill>
                  <a:schemeClr val="tx1"/>
                </a:solidFill>
              </a:rPr>
              <a:t>Инфраструктура Республики Беларусь</a:t>
            </a:r>
            <a:br>
              <a:rPr lang="ru-RU" altLang="ru-RU" sz="3500" b="1" smtClean="0">
                <a:solidFill>
                  <a:schemeClr val="tx1"/>
                </a:solidFill>
              </a:rPr>
            </a:br>
            <a:r>
              <a:rPr lang="ru-RU" altLang="ru-RU" sz="3500" b="1" smtClean="0">
                <a:solidFill>
                  <a:schemeClr val="tx1"/>
                </a:solidFill>
              </a:rPr>
              <a:t>в сфере трансфера технологий</a:t>
            </a:r>
            <a:endParaRPr lang="ru-RU" altLang="ru-RU" sz="3600" b="1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7544" y="1556792"/>
            <a:ext cx="8496944" cy="49552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ctr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altLang="ru-RU" sz="800" b="1" dirty="0" smtClean="0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центров трансфера технологий</a:t>
            </a:r>
            <a:r>
              <a:rPr lang="ru-RU" alt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	зарегистрированных в ГКНТ в качестве 	субъекта инновационной инфраструктуры</a:t>
            </a:r>
            <a:endParaRPr lang="ru-RU" altLang="ru-RU" sz="28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latin typeface="+mj-lt"/>
              </a:rPr>
              <a:t> 	В НАН Беларуси функционирует 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	«</a:t>
            </a:r>
            <a:r>
              <a:rPr lang="ru-RU" altLang="ru-RU" sz="28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Республиканский центр трансфера 	технологий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», имеющий </a:t>
            </a:r>
            <a:r>
              <a:rPr lang="ru-RU" altLang="ru-RU" sz="28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5 отделений в регионах и 30 филиалов 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при НИИ и 	университетах Беларуси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  патентные фирмы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latin typeface="+mj-lt"/>
                <a:cs typeface="Times New Roman" pitchFamily="18" charset="0"/>
              </a:rPr>
              <a:t>  </a:t>
            </a:r>
            <a:r>
              <a:rPr lang="ru-RU" altLang="ru-RU" sz="28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73 патентных поверенных 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РБ (на 15.07.2021) 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  119 оценщиков ОИС 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(на 11.12.2020)</a:t>
            </a:r>
          </a:p>
        </p:txBody>
      </p:sp>
    </p:spTree>
    <p:extLst>
      <p:ext uri="{BB962C8B-B14F-4D97-AF65-F5344CB8AC3E}">
        <p14:creationId xmlns:p14="http://schemas.microsoft.com/office/powerpoint/2010/main" val="23267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344816" cy="446449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00CC"/>
                </a:solidFill>
                <a:latin typeface="+mj-lt"/>
              </a:rPr>
              <a:t>При выборе стратегии коммерциализации результатов НТД могут быть использованы три основных подхода</a:t>
            </a:r>
            <a:r>
              <a:rPr lang="ru-RU" b="1" dirty="0" smtClean="0">
                <a:solidFill>
                  <a:srgbClr val="0000CC"/>
                </a:solidFill>
                <a:latin typeface="+mj-lt"/>
              </a:rPr>
              <a:t>:</a:t>
            </a:r>
            <a:endParaRPr lang="ru-RU" b="1" dirty="0">
              <a:solidFill>
                <a:srgbClr val="0000CC"/>
              </a:solidFill>
              <a:latin typeface="+mj-lt"/>
            </a:endParaRPr>
          </a:p>
          <a:p>
            <a:pPr lvl="0"/>
            <a:r>
              <a:rPr lang="ru-RU" b="1" dirty="0">
                <a:latin typeface="+mj-lt"/>
              </a:rPr>
              <a:t>коммерциализация результатов НТД собственными силами;</a:t>
            </a:r>
          </a:p>
          <a:p>
            <a:pPr lvl="0"/>
            <a:r>
              <a:rPr lang="ru-RU" b="1" dirty="0">
                <a:latin typeface="+mj-lt"/>
              </a:rPr>
              <a:t>передача завершенных результатов НТД для использования в коммерческих организациях (различные варианты);</a:t>
            </a:r>
          </a:p>
          <a:p>
            <a:pPr lvl="0"/>
            <a:r>
              <a:rPr lang="ru-RU" b="1" dirty="0">
                <a:latin typeface="+mj-lt"/>
              </a:rPr>
              <a:t>совместная деятельность по коммерциализации результатов НТД (различные варианты).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48164"/>
            <a:ext cx="8064896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/>
              <a:t>Стратегии продвижения результатов НТД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2" y="1772816"/>
            <a:ext cx="7704484" cy="446449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     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В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рамках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этих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подходов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для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коммерциали</a:t>
            </a:r>
            <a:r>
              <a:rPr lang="ru-RU" b="1" dirty="0" smtClean="0">
                <a:solidFill>
                  <a:srgbClr val="0000CC"/>
                </a:solidFill>
                <a:latin typeface="+mj-lt"/>
              </a:rPr>
              <a:t>-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зации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охраноспособных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результатов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НТД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предприятиями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и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организациями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могут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j-lt"/>
              </a:rPr>
              <a:t>быть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использованы</a:t>
            </a:r>
            <a:r>
              <a:rPr lang="ru-RU" b="1" dirty="0" smtClean="0">
                <a:solidFill>
                  <a:srgbClr val="0000CC"/>
                </a:solidFill>
                <a:latin typeface="+mj-lt"/>
              </a:rPr>
              <a:t> пять стратегий:</a:t>
            </a:r>
            <a:endParaRPr lang="ru-RU" b="1" dirty="0">
              <a:solidFill>
                <a:srgbClr val="0000CC"/>
              </a:solidFill>
              <a:latin typeface="+mj-lt"/>
            </a:endParaRPr>
          </a:p>
          <a:p>
            <a:pPr lvl="0">
              <a:lnSpc>
                <a:spcPct val="90000"/>
              </a:lnSpc>
            </a:pPr>
            <a:r>
              <a:rPr lang="ru-RU" b="1" dirty="0">
                <a:latin typeface="+mj-lt"/>
              </a:rPr>
              <a:t>оборонительная стратегия;</a:t>
            </a:r>
          </a:p>
          <a:p>
            <a:pPr lvl="0">
              <a:lnSpc>
                <a:spcPct val="90000"/>
              </a:lnSpc>
            </a:pPr>
            <a:r>
              <a:rPr lang="ru-RU" b="1" dirty="0">
                <a:latin typeface="+mj-lt"/>
              </a:rPr>
              <a:t>патентно-лицензионная стратегия;</a:t>
            </a:r>
          </a:p>
          <a:p>
            <a:pPr lvl="0">
              <a:lnSpc>
                <a:spcPct val="90000"/>
              </a:lnSpc>
            </a:pPr>
            <a:r>
              <a:rPr lang="ru-RU" b="1" dirty="0">
                <a:latin typeface="+mj-lt"/>
              </a:rPr>
              <a:t>стратегия формирования уставного капитала предприятия;</a:t>
            </a:r>
          </a:p>
          <a:p>
            <a:pPr lvl="0">
              <a:lnSpc>
                <a:spcPct val="90000"/>
              </a:lnSpc>
            </a:pPr>
            <a:r>
              <a:rPr lang="ru-RU" b="1" dirty="0">
                <a:latin typeface="+mj-lt"/>
              </a:rPr>
              <a:t>стратегия оптимизации финансово-хозяйственной деятельности;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+mj-lt"/>
              </a:rPr>
              <a:t>мотивационная </a:t>
            </a:r>
            <a:r>
              <a:rPr lang="ru-RU" b="1" dirty="0" smtClean="0">
                <a:latin typeface="+mj-lt"/>
              </a:rPr>
              <a:t>стратегия.</a:t>
            </a:r>
            <a:endParaRPr lang="ru-RU" b="1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8136904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/>
              <a:t>Стратегии продвижения результатов НТД,</a:t>
            </a:r>
            <a:r>
              <a:rPr lang="ru-RU" sz="3200" dirty="0"/>
              <a:t> </a:t>
            </a:r>
            <a:r>
              <a:rPr lang="ru-RU" sz="3200" b="1" dirty="0"/>
              <a:t>содержащих объекты ИС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228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8137525" cy="457200"/>
          </a:xfrm>
          <a:prstGeom prst="rect">
            <a:avLst/>
          </a:prstGeom>
          <a:solidFill>
            <a:srgbClr val="FF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2400"/>
          </a:p>
        </p:txBody>
      </p:sp>
      <p:pic>
        <p:nvPicPr>
          <p:cNvPr id="22532" name="Picture 4" descr="Порошок магнитный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11413"/>
            <a:ext cx="3657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17563" y="4508500"/>
            <a:ext cx="377825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Выпускалось 14 видов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14 патентов РБ на изобретения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900113" y="6021388"/>
            <a:ext cx="755967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Поставляются:  </a:t>
            </a:r>
            <a:r>
              <a:rPr lang="ru-RU" altLang="ru-RU" sz="2400" b="1">
                <a:solidFill>
                  <a:srgbClr val="0000CC"/>
                </a:solidFill>
                <a:latin typeface="Times New Roman" pitchFamily="18" charset="0"/>
              </a:rPr>
              <a:t>МВД</a:t>
            </a: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  <a:r>
              <a:rPr lang="ru-RU" altLang="ru-RU" sz="2400" b="1">
                <a:latin typeface="Times New Roman" pitchFamily="18" charset="0"/>
              </a:rPr>
              <a:t>Экспорт:</a:t>
            </a: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0000CC"/>
                </a:solidFill>
                <a:latin typeface="Times New Roman" pitchFamily="18" charset="0"/>
              </a:rPr>
              <a:t>Литва, Судан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type="title"/>
          </p:nvPr>
        </p:nvSpPr>
        <p:spPr>
          <a:xfrm>
            <a:off x="881063" y="1331913"/>
            <a:ext cx="7772400" cy="874712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00CC"/>
                </a:solidFill>
              </a:rPr>
              <a:t>Порошки и проявители для дактилоскопической экспертизы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4932363" y="5229225"/>
            <a:ext cx="316865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2537" name="Picture 13" descr="dakti1,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6625"/>
            <a:ext cx="2209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5076825" y="4508500"/>
            <a:ext cx="3495675" cy="1525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Выпускалось 2 вида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2 патента РБ на изобретения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Свидетельство РБ № 21079</a:t>
            </a:r>
            <a:r>
              <a:rPr lang="ru-RU" altLang="ru-RU" sz="18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на товарный знак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«</a:t>
            </a:r>
            <a:r>
              <a:rPr lang="ru-RU" altLang="ru-RU" sz="1800" b="1">
                <a:solidFill>
                  <a:srgbClr val="0000CC"/>
                </a:solidFill>
                <a:latin typeface="Times New Roman" pitchFamily="18" charset="0"/>
              </a:rPr>
              <a:t>ДАКТИ</a:t>
            </a:r>
            <a:r>
              <a:rPr lang="ru-RU" altLang="ru-RU" sz="1800">
                <a:solidFill>
                  <a:srgbClr val="0000CC"/>
                </a:solidFill>
                <a:latin typeface="Times New Roman" pitchFamily="18" charset="0"/>
              </a:rPr>
              <a:t>» </a:t>
            </a:r>
            <a:r>
              <a:rPr lang="ru-RU" altLang="ru-RU" sz="1800" b="1">
                <a:solidFill>
                  <a:srgbClr val="0000CC"/>
                </a:solidFill>
                <a:latin typeface="Times New Roman" pitchFamily="18" charset="0"/>
              </a:rPr>
              <a:t>(класс 01)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27088" y="217488"/>
            <a:ext cx="81375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Оборонительная стратегия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в НИИ </a:t>
            </a:r>
            <a:r>
              <a:rPr lang="ru-RU" altLang="ru-RU" sz="3200" b="1" dirty="0">
                <a:latin typeface="Times New Roman" pitchFamily="18" charset="0"/>
              </a:rPr>
              <a:t>ФХП БГУ</a:t>
            </a:r>
          </a:p>
        </p:txBody>
      </p:sp>
    </p:spTree>
    <p:extLst>
      <p:ext uri="{BB962C8B-B14F-4D97-AF65-F5344CB8AC3E}">
        <p14:creationId xmlns:p14="http://schemas.microsoft.com/office/powerpoint/2010/main" val="585484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B8F31CE-4352-4EFD-9F3D-5A3713363A20}" type="slidenum">
              <a:rPr lang="ru-RU" altLang="ru-RU" sz="10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000" smtClean="0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23850" y="1474788"/>
            <a:ext cx="28733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11188" y="1341438"/>
            <a:ext cx="82105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57200" y="-95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600075" y="2774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4284663" y="2924175"/>
            <a:ext cx="4400550" cy="428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11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1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195513" y="4857750"/>
            <a:ext cx="6048375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Учреждение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Белорусского  государственного  университета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«НИИ  физико-химических  проблем»,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г. Минск,  Республика  Беларусь</a:t>
            </a:r>
          </a:p>
        </p:txBody>
      </p:sp>
      <p:pic>
        <p:nvPicPr>
          <p:cNvPr id="5129" name="Picture 9" descr="НИ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5132388"/>
            <a:ext cx="1108075" cy="1049337"/>
          </a:xfrm>
          <a:noFill/>
        </p:spPr>
      </p:pic>
      <p:pic>
        <p:nvPicPr>
          <p:cNvPr id="5130" name="Picture 14" descr="D:\Нечепуренко Юрий\Часть 1\Институт\Фотографии\Буфер\01-01 Зд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55610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492375"/>
            <a:ext cx="3348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2" y="1772816"/>
            <a:ext cx="7704484" cy="4464496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      </a:t>
            </a:r>
            <a:r>
              <a:rPr lang="en-US" b="1" dirty="0" err="1" smtClean="0">
                <a:latin typeface="+mj-lt"/>
              </a:rPr>
              <a:t>Оборонительная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стратегия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является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одной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из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базовых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для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белорусских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производителей</a:t>
            </a:r>
            <a:r>
              <a:rPr lang="en-US" b="1" dirty="0">
                <a:latin typeface="+mj-lt"/>
              </a:rPr>
              <a:t>. </a:t>
            </a:r>
            <a:r>
              <a:rPr lang="en-US" b="1" dirty="0" err="1">
                <a:latin typeface="+mj-lt"/>
              </a:rPr>
              <a:t>Она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должна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быть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реализована</a:t>
            </a:r>
            <a:r>
              <a:rPr lang="en-US" b="1" dirty="0">
                <a:latin typeface="+mj-lt"/>
              </a:rPr>
              <a:t> в </a:t>
            </a:r>
            <a:r>
              <a:rPr lang="en-US" b="1" dirty="0" err="1">
                <a:latin typeface="+mj-lt"/>
              </a:rPr>
              <a:t>полной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мере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на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белорусском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рынке</a:t>
            </a:r>
            <a:r>
              <a:rPr lang="en-US" b="1" dirty="0">
                <a:latin typeface="+mj-lt"/>
              </a:rPr>
              <a:t>, а </a:t>
            </a:r>
            <a:r>
              <a:rPr lang="en-US" b="1" dirty="0" err="1">
                <a:latin typeface="+mj-lt"/>
              </a:rPr>
              <a:t>также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при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выводе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высокотехнологичной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наукоемкой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продукции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на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зарубежные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рынки</a:t>
            </a:r>
            <a:r>
              <a:rPr lang="en-US" b="1" dirty="0">
                <a:latin typeface="+mj-lt"/>
              </a:rPr>
              <a:t>. </a:t>
            </a:r>
            <a:endParaRPr lang="ru-RU" b="1" dirty="0" smtClean="0">
              <a:latin typeface="+mj-lt"/>
            </a:endParaRPr>
          </a:p>
          <a:p>
            <a:pPr marL="0" lvl="0" indent="0">
              <a:buNone/>
            </a:pP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В </a:t>
            </a:r>
            <a:r>
              <a:rPr lang="en-US" b="1" dirty="0" err="1">
                <a:latin typeface="+mj-lt"/>
              </a:rPr>
              <a:t>последнем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случае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возможно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совместное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патентование</a:t>
            </a:r>
            <a:r>
              <a:rPr lang="en-US" b="1" dirty="0">
                <a:latin typeface="+mj-lt"/>
              </a:rPr>
              <a:t> с </a:t>
            </a:r>
            <a:r>
              <a:rPr lang="en-US" b="1" dirty="0" err="1">
                <a:latin typeface="+mj-lt"/>
              </a:rPr>
              <a:t>зарубежными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партнерами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8136904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itchFamily="18" charset="0"/>
              </a:rPr>
              <a:t>Оборонительная стратегия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778" y="1403648"/>
            <a:ext cx="7704484" cy="5121696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      </a:t>
            </a:r>
            <a:r>
              <a:rPr lang="ru-RU" sz="2200" b="1" dirty="0"/>
              <a:t>Н</a:t>
            </a:r>
            <a:r>
              <a:rPr lang="ru-RU" sz="2200" b="1" dirty="0" smtClean="0"/>
              <a:t>аправлена </a:t>
            </a:r>
            <a:r>
              <a:rPr lang="ru-RU" sz="2200" b="1" dirty="0"/>
              <a:t>на получение </a:t>
            </a:r>
            <a:r>
              <a:rPr lang="ru-RU" sz="2200" b="1" dirty="0" smtClean="0"/>
              <a:t>организацией-право-обладателем </a:t>
            </a:r>
            <a:r>
              <a:rPr lang="ru-RU" sz="2200" b="1" dirty="0"/>
              <a:t>дополнительного финансового дохода от </a:t>
            </a:r>
            <a:r>
              <a:rPr lang="ru-RU" sz="2200" b="1" dirty="0" smtClean="0"/>
              <a:t>лицензионных </a:t>
            </a:r>
            <a:r>
              <a:rPr lang="ru-RU" sz="2200" b="1" dirty="0"/>
              <a:t>сделок, а лицензиатом – </a:t>
            </a:r>
            <a:r>
              <a:rPr lang="ru-RU" sz="2200" b="1" dirty="0" smtClean="0"/>
              <a:t>дополни-тельных конкурентных </a:t>
            </a:r>
            <a:r>
              <a:rPr lang="ru-RU" sz="2200" b="1" dirty="0"/>
              <a:t>преимуществ за счет </a:t>
            </a:r>
            <a:r>
              <a:rPr lang="ru-RU" sz="2200" b="1" dirty="0" err="1" smtClean="0"/>
              <a:t>приоб-ретения</a:t>
            </a:r>
            <a:r>
              <a:rPr lang="ru-RU" sz="2200" b="1" dirty="0" smtClean="0"/>
              <a:t> </a:t>
            </a:r>
            <a:r>
              <a:rPr lang="ru-RU" sz="2200" b="1" dirty="0"/>
              <a:t>предмета лицензии и быстрого выхода на рынок. </a:t>
            </a:r>
            <a:endParaRPr lang="ru-RU" sz="2200" b="1" dirty="0" smtClean="0"/>
          </a:p>
          <a:p>
            <a:pPr marL="0" lvl="0" indent="0">
              <a:buNone/>
            </a:pPr>
            <a:r>
              <a:rPr lang="ru-RU" sz="2200" b="1" dirty="0" smtClean="0"/>
              <a:t>       Использование </a:t>
            </a:r>
            <a:r>
              <a:rPr lang="ru-RU" sz="2200" b="1" dirty="0"/>
              <a:t>данной стратегии белорусскими субъектами хозяйствования может быть двояким. С одной стороны, имея сильные патенты, они могут получать дополнительный доход в виде </a:t>
            </a:r>
            <a:r>
              <a:rPr lang="ru-RU" sz="2200" b="1" dirty="0" err="1" smtClean="0"/>
              <a:t>лицензион-ных</a:t>
            </a:r>
            <a:r>
              <a:rPr lang="ru-RU" sz="2200" b="1" dirty="0" smtClean="0"/>
              <a:t> </a:t>
            </a:r>
            <a:r>
              <a:rPr lang="ru-RU" sz="2200" b="1" dirty="0"/>
              <a:t>платежей от проданных лицензий. С другой стороны, в целях повышения своей </a:t>
            </a:r>
            <a:r>
              <a:rPr lang="ru-RU" sz="2200" b="1" dirty="0" err="1" smtClean="0"/>
              <a:t>конкурентоспо-собности</a:t>
            </a:r>
            <a:r>
              <a:rPr lang="ru-RU" sz="2200" b="1" dirty="0" smtClean="0"/>
              <a:t> </a:t>
            </a:r>
            <a:r>
              <a:rPr lang="ru-RU" sz="2200" b="1" dirty="0"/>
              <a:t>часто целесообразно закупать лицензии у ведущих производителей</a:t>
            </a:r>
            <a:r>
              <a:rPr lang="ru-RU" sz="2200" b="1" dirty="0" smtClean="0"/>
              <a:t>.</a:t>
            </a:r>
            <a:endParaRPr lang="ru-RU" sz="2200" b="1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8136904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imes New Roman" pitchFamily="18" charset="0"/>
              </a:rPr>
              <a:t>Патентно-лицензионная стратегия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93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03521"/>
              </p:ext>
            </p:extLst>
          </p:nvPr>
        </p:nvGraphicFramePr>
        <p:xfrm>
          <a:off x="736600" y="2205038"/>
          <a:ext cx="7704138" cy="3541714"/>
        </p:xfrm>
        <a:graphic>
          <a:graphicData uri="http://schemas.openxmlformats.org/drawingml/2006/table">
            <a:tbl>
              <a:tblPr/>
              <a:tblGrid>
                <a:gridCol w="4267323"/>
                <a:gridCol w="2088037"/>
                <a:gridCol w="1348778"/>
              </a:tblGrid>
              <a:tr h="64778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договора</a:t>
                      </a:r>
                      <a:endParaRPr kumimoji="0" lang="en-US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n-US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778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Лицензионные договоры</a:t>
                      </a:r>
                      <a:endParaRPr kumimoji="0" lang="en-US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6 707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53,7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811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Договоры уступки</a:t>
                      </a:r>
                      <a:endParaRPr kumimoji="0" lang="en-US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604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5 148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41,2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811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Договоры залога</a:t>
                      </a:r>
                      <a:endParaRPr kumimoji="0" lang="en-US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398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Договоры франчайзинга</a:t>
                      </a:r>
                      <a:endParaRPr kumimoji="0" lang="en-US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20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en-US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6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8338" y="260351"/>
            <a:ext cx="7936110" cy="100840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>
                <a:latin typeface="Times New Roman" pitchFamily="18" charset="0"/>
              </a:rPr>
              <a:t>Патентно-лицензионная стратегия</a:t>
            </a:r>
            <a:endParaRPr lang="ru-RU" altLang="ru-RU" sz="3200" kern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3200" b="1" kern="0" dirty="0" smtClean="0">
                <a:solidFill>
                  <a:schemeClr val="tx1"/>
                </a:solidFill>
                <a:cs typeface="Times New Roman" pitchFamily="18" charset="0"/>
              </a:rPr>
              <a:t>в Беларуси в 1993-2020 гг.</a:t>
            </a:r>
            <a:endParaRPr lang="be-BY" altLang="ru-RU" sz="3200" b="1" kern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627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12002"/>
              </p:ext>
            </p:extLst>
          </p:nvPr>
        </p:nvGraphicFramePr>
        <p:xfrm>
          <a:off x="824706" y="1916832"/>
          <a:ext cx="7559675" cy="4061751"/>
        </p:xfrm>
        <a:graphic>
          <a:graphicData uri="http://schemas.openxmlformats.org/drawingml/2006/table">
            <a:tbl>
              <a:tblPr/>
              <a:tblGrid>
                <a:gridCol w="5669508"/>
                <a:gridCol w="1890167"/>
              </a:tblGrid>
              <a:tr h="82303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Ведомство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договоров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НАН Беларуси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Минпром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501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52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Минсельхозпрод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499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Белгоспищепром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Минтранс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Минобразование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27">
                <a:tc>
                  <a:txBody>
                    <a:bodyPr/>
                    <a:lstStyle>
                      <a:lvl1pPr algn="ct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onotype Corsiva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Беллегпром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8338" y="260351"/>
            <a:ext cx="7936110" cy="100840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>
                <a:latin typeface="Times New Roman" pitchFamily="18" charset="0"/>
              </a:rPr>
              <a:t>Патентно-лицензионная стратегия</a:t>
            </a:r>
            <a:endParaRPr lang="ru-RU" altLang="ru-RU" sz="3200" kern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3200" b="1" kern="0" dirty="0" smtClean="0">
                <a:solidFill>
                  <a:schemeClr val="tx1"/>
                </a:solidFill>
                <a:cs typeface="Times New Roman" pitchFamily="18" charset="0"/>
              </a:rPr>
              <a:t>в Беларуси в 1993-2020 гг.</a:t>
            </a:r>
            <a:endParaRPr lang="be-BY" altLang="ru-RU" sz="3200" b="1" kern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77162" cy="4895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ru-RU" sz="2400" b="1" dirty="0" err="1" smtClean="0">
                <a:latin typeface="Times New Roman" pitchFamily="18" charset="0"/>
              </a:rPr>
              <a:t>Cтать</a:t>
            </a:r>
            <a:r>
              <a:rPr lang="ru-RU" altLang="ru-RU" sz="2400" b="1" dirty="0" smtClean="0">
                <a:latin typeface="Times New Roman" pitchFamily="18" charset="0"/>
              </a:rPr>
              <a:t>я</a:t>
            </a:r>
            <a:r>
              <a:rPr lang="en-US" altLang="ru-RU" sz="2400" b="1" dirty="0" smtClean="0">
                <a:latin typeface="Times New Roman" pitchFamily="18" charset="0"/>
              </a:rPr>
              <a:t> 29 </a:t>
            </a:r>
            <a:r>
              <a:rPr lang="en-US" altLang="ru-RU" sz="2400" b="1" dirty="0" err="1" smtClean="0">
                <a:latin typeface="Times New Roman" pitchFamily="18" charset="0"/>
              </a:rPr>
              <a:t>Закона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Республики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Беларусь</a:t>
            </a:r>
            <a:r>
              <a:rPr lang="en-US" altLang="ru-RU" sz="2400" b="1" dirty="0" smtClean="0">
                <a:latin typeface="Times New Roman" pitchFamily="18" charset="0"/>
              </a:rPr>
              <a:t> «О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хозяй</a:t>
            </a:r>
            <a:r>
              <a:rPr lang="ru-RU" altLang="ru-RU" sz="2400" b="1" dirty="0" smtClean="0">
                <a:latin typeface="Times New Roman" pitchFamily="18" charset="0"/>
              </a:rPr>
              <a:t>-</a:t>
            </a:r>
            <a:r>
              <a:rPr lang="en-US" altLang="ru-RU" sz="2400" b="1" dirty="0" err="1" smtClean="0">
                <a:latin typeface="Times New Roman" pitchFamily="18" charset="0"/>
              </a:rPr>
              <a:t>ственных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обществах</a:t>
            </a:r>
            <a:r>
              <a:rPr lang="en-US" altLang="ru-RU" sz="2400" b="1" dirty="0" smtClean="0">
                <a:latin typeface="Times New Roman" pitchFamily="18" charset="0"/>
              </a:rPr>
              <a:t>» </a:t>
            </a:r>
            <a:r>
              <a:rPr lang="ru-RU" altLang="ru-RU" sz="2400" b="1" dirty="0" smtClean="0">
                <a:latin typeface="Times New Roman" pitchFamily="18" charset="0"/>
              </a:rPr>
              <a:t>позволяет формирование до 50 % размера уставного капитала юридического лица путем внесения стоимости имущественных прав на ОИС в качестве </a:t>
            </a:r>
            <a:r>
              <a:rPr lang="ru-RU" altLang="ru-RU" sz="2400" b="1" dirty="0" err="1" smtClean="0">
                <a:latin typeface="Times New Roman" pitchFamily="18" charset="0"/>
              </a:rPr>
              <a:t>неденежного</a:t>
            </a:r>
            <a:r>
              <a:rPr lang="ru-RU" altLang="ru-RU" sz="2400" b="1" dirty="0" smtClean="0">
                <a:latin typeface="Times New Roman" pitchFamily="18" charset="0"/>
              </a:rPr>
              <a:t> вклада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b="1" dirty="0" smtClean="0">
                <a:solidFill>
                  <a:srgbClr val="0000CC"/>
                </a:solidFill>
                <a:latin typeface="Times New Roman" pitchFamily="18" charset="0"/>
              </a:rPr>
              <a:t>Примеры: </a:t>
            </a:r>
            <a:r>
              <a:rPr lang="ru-RU" altLang="ru-RU" sz="2400" b="1" dirty="0" smtClean="0">
                <a:latin typeface="Times New Roman" pitchFamily="18" charset="0"/>
              </a:rPr>
              <a:t>Совместные предприятия с участием 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	ОАО «Минский тракторный завод»,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400" b="1" dirty="0">
                <a:latin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</a:rPr>
              <a:t>ОАО «Белорусский автомобильный завод»,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400" b="1" dirty="0">
                <a:latin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</a:rPr>
              <a:t>ОАО «</a:t>
            </a:r>
            <a:r>
              <a:rPr lang="ru-RU" altLang="ru-RU" sz="2400" b="1" dirty="0" err="1" smtClean="0">
                <a:latin typeface="Times New Roman" pitchFamily="18" charset="0"/>
              </a:rPr>
              <a:t>Амкодор</a:t>
            </a:r>
            <a:r>
              <a:rPr lang="ru-RU" altLang="ru-RU" sz="2400" b="1" dirty="0" smtClean="0">
                <a:latin typeface="Times New Roman" pitchFamily="18" charset="0"/>
              </a:rPr>
              <a:t>», ПО «</a:t>
            </a:r>
            <a:r>
              <a:rPr lang="ru-RU" altLang="ru-RU" sz="2400" b="1" dirty="0" err="1" smtClean="0">
                <a:latin typeface="Times New Roman" pitchFamily="18" charset="0"/>
              </a:rPr>
              <a:t>Гомсельмаш</a:t>
            </a:r>
            <a:r>
              <a:rPr lang="ru-RU" altLang="ru-RU" sz="2400" b="1" dirty="0" smtClean="0">
                <a:latin typeface="Times New Roman" pitchFamily="18" charset="0"/>
              </a:rPr>
              <a:t>» и др.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в странах СНГ, Прибалтики, Китае, Венесуэле</a:t>
            </a:r>
            <a:r>
              <a:rPr lang="ru-RU" altLang="ru-RU" sz="24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altLang="ru-RU" b="1" dirty="0" smtClean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188913"/>
            <a:ext cx="8208962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ru-RU" altLang="ru-RU" sz="3200" b="1" dirty="0">
                <a:latin typeface="+mj-lt"/>
              </a:rPr>
              <a:t>Стратегия формирования уставного капитала предприятия :</a:t>
            </a:r>
          </a:p>
        </p:txBody>
      </p:sp>
    </p:spTree>
    <p:extLst>
      <p:ext uri="{BB962C8B-B14F-4D97-AF65-F5344CB8AC3E}">
        <p14:creationId xmlns:p14="http://schemas.microsoft.com/office/powerpoint/2010/main" val="11676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1700213"/>
            <a:ext cx="7561262" cy="4608512"/>
          </a:xfrm>
        </p:spPr>
        <p:txBody>
          <a:bodyPr/>
          <a:lstStyle/>
          <a:p>
            <a:pPr marL="355600" indent="-355600" eaLnBrk="1" hangingPunct="1">
              <a:buNone/>
            </a:pPr>
            <a:r>
              <a:rPr lang="en-US" altLang="ru-RU" b="1" dirty="0" err="1" smtClean="0">
                <a:solidFill>
                  <a:srgbClr val="0000CC"/>
                </a:solidFill>
                <a:latin typeface="Times New Roman" pitchFamily="18" charset="0"/>
              </a:rPr>
              <a:t>Реализация</a:t>
            </a:r>
            <a:r>
              <a:rPr lang="en-US" altLang="ru-RU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ru-RU" b="1" dirty="0" err="1" smtClean="0">
                <a:solidFill>
                  <a:srgbClr val="0000CC"/>
                </a:solidFill>
                <a:latin typeface="Times New Roman" pitchFamily="18" charset="0"/>
              </a:rPr>
              <a:t>мотивационной</a:t>
            </a:r>
            <a:r>
              <a:rPr lang="en-US" altLang="ru-RU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ru-RU" b="1" dirty="0" err="1" smtClean="0">
                <a:solidFill>
                  <a:srgbClr val="0000CC"/>
                </a:solidFill>
                <a:latin typeface="Times New Roman" pitchFamily="18" charset="0"/>
              </a:rPr>
              <a:t>стратегии</a:t>
            </a:r>
            <a:r>
              <a:rPr lang="en-US" altLang="ru-RU" b="1" dirty="0" smtClean="0">
                <a:latin typeface="Times New Roman" pitchFamily="18" charset="0"/>
              </a:rPr>
              <a:t>, </a:t>
            </a:r>
            <a:r>
              <a:rPr lang="en-US" altLang="ru-RU" b="1" dirty="0" err="1" smtClean="0">
                <a:latin typeface="Times New Roman" pitchFamily="18" charset="0"/>
              </a:rPr>
              <a:t>которая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предполагает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использование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объектов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</a:rPr>
              <a:t>интеллектуальной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собственности</a:t>
            </a:r>
            <a:r>
              <a:rPr lang="en-US" altLang="ru-RU" b="1" dirty="0" smtClean="0">
                <a:latin typeface="Times New Roman" pitchFamily="18" charset="0"/>
              </a:rPr>
              <a:t> в </a:t>
            </a:r>
            <a:r>
              <a:rPr lang="en-US" altLang="ru-RU" b="1" dirty="0" err="1" smtClean="0">
                <a:latin typeface="Times New Roman" pitchFamily="18" charset="0"/>
              </a:rPr>
              <a:t>управлении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людскими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ресурсами</a:t>
            </a:r>
            <a:r>
              <a:rPr lang="en-US" altLang="ru-RU" b="1" dirty="0" smtClean="0">
                <a:latin typeface="Times New Roman" pitchFamily="18" charset="0"/>
              </a:rPr>
              <a:t> в </a:t>
            </a:r>
            <a:r>
              <a:rPr lang="en-US" altLang="ru-RU" b="1" dirty="0" err="1" smtClean="0">
                <a:latin typeface="Times New Roman" pitchFamily="18" charset="0"/>
              </a:rPr>
              <a:t>качестве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средства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поощрения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творческой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деятельности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работников</a:t>
            </a:r>
            <a:r>
              <a:rPr lang="en-US" altLang="ru-RU" b="1" dirty="0" smtClean="0">
                <a:latin typeface="Times New Roman" pitchFamily="18" charset="0"/>
              </a:rPr>
              <a:t>, </a:t>
            </a:r>
            <a:r>
              <a:rPr lang="en-US" altLang="ru-RU" b="1" dirty="0" err="1" smtClean="0">
                <a:latin typeface="Times New Roman" pitchFamily="18" charset="0"/>
              </a:rPr>
              <a:t>позволила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на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регулярной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основе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выплачивать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возна</a:t>
            </a:r>
            <a:r>
              <a:rPr lang="ru-RU" altLang="ru-RU" b="1" dirty="0" smtClean="0">
                <a:latin typeface="Times New Roman" pitchFamily="18" charset="0"/>
              </a:rPr>
              <a:t>-</a:t>
            </a:r>
            <a:r>
              <a:rPr lang="en-US" altLang="ru-RU" b="1" dirty="0" err="1" smtClean="0">
                <a:latin typeface="Times New Roman" pitchFamily="18" charset="0"/>
              </a:rPr>
              <a:t>граждения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авторам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за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создание</a:t>
            </a:r>
            <a:r>
              <a:rPr lang="en-US" altLang="ru-RU" b="1" dirty="0" smtClean="0">
                <a:latin typeface="Times New Roman" pitchFamily="18" charset="0"/>
              </a:rPr>
              <a:t> и </a:t>
            </a:r>
            <a:r>
              <a:rPr lang="en-US" altLang="ru-RU" b="1" dirty="0" err="1" smtClean="0">
                <a:latin typeface="Times New Roman" pitchFamily="18" charset="0"/>
              </a:rPr>
              <a:t>исполь</a:t>
            </a:r>
            <a:r>
              <a:rPr lang="ru-RU" altLang="ru-RU" b="1" dirty="0" smtClean="0">
                <a:latin typeface="Times New Roman" pitchFamily="18" charset="0"/>
              </a:rPr>
              <a:t>-</a:t>
            </a:r>
            <a:r>
              <a:rPr lang="en-US" altLang="ru-RU" b="1" dirty="0" err="1" smtClean="0">
                <a:latin typeface="Times New Roman" pitchFamily="18" charset="0"/>
              </a:rPr>
              <a:t>зование</a:t>
            </a:r>
            <a:r>
              <a:rPr lang="en-US" altLang="ru-RU" b="1" dirty="0" smtClean="0">
                <a:latin typeface="Times New Roman" pitchFamily="18" charset="0"/>
              </a:rPr>
              <a:t> О</a:t>
            </a:r>
            <a:r>
              <a:rPr lang="ru-RU" altLang="ru-RU" b="1" dirty="0" smtClean="0">
                <a:latin typeface="Times New Roman" pitchFamily="18" charset="0"/>
              </a:rPr>
              <a:t>И</a:t>
            </a:r>
            <a:r>
              <a:rPr lang="en-US" altLang="ru-RU" b="1" dirty="0" smtClean="0">
                <a:latin typeface="Times New Roman" pitchFamily="18" charset="0"/>
              </a:rPr>
              <a:t>С, а </a:t>
            </a:r>
            <a:r>
              <a:rPr lang="en-US" altLang="ru-RU" b="1" dirty="0" err="1" smtClean="0">
                <a:latin typeface="Times New Roman" pitchFamily="18" charset="0"/>
              </a:rPr>
              <a:t>также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лицам</a:t>
            </a:r>
            <a:r>
              <a:rPr lang="en-US" altLang="ru-RU" b="1" dirty="0" smtClean="0">
                <a:latin typeface="Times New Roman" pitchFamily="18" charset="0"/>
              </a:rPr>
              <a:t>, </a:t>
            </a:r>
            <a:r>
              <a:rPr lang="en-US" altLang="ru-RU" b="1" dirty="0" err="1" smtClean="0">
                <a:latin typeface="Times New Roman" pitchFamily="18" charset="0"/>
              </a:rPr>
              <a:t>содействую</a:t>
            </a:r>
            <a:r>
              <a:rPr lang="ru-RU" altLang="ru-RU" b="1" dirty="0" smtClean="0">
                <a:latin typeface="Times New Roman" pitchFamily="18" charset="0"/>
              </a:rPr>
              <a:t>-</a:t>
            </a:r>
            <a:r>
              <a:rPr lang="en-US" altLang="ru-RU" b="1" dirty="0" err="1" smtClean="0">
                <a:latin typeface="Times New Roman" pitchFamily="18" charset="0"/>
              </a:rPr>
              <a:t>щим</a:t>
            </a:r>
            <a:r>
              <a:rPr lang="en-US" altLang="ru-RU" b="1" dirty="0" smtClean="0">
                <a:latin typeface="Times New Roman" pitchFamily="18" charset="0"/>
              </a:rPr>
              <a:t> </a:t>
            </a:r>
            <a:r>
              <a:rPr lang="en-US" altLang="ru-RU" b="1" dirty="0" err="1" smtClean="0">
                <a:latin typeface="Times New Roman" pitchFamily="18" charset="0"/>
              </a:rPr>
              <a:t>созданию</a:t>
            </a:r>
            <a:r>
              <a:rPr lang="en-US" altLang="ru-RU" b="1" dirty="0" smtClean="0">
                <a:latin typeface="Times New Roman" pitchFamily="18" charset="0"/>
              </a:rPr>
              <a:t> и </a:t>
            </a:r>
            <a:r>
              <a:rPr lang="en-US" altLang="ru-RU" b="1" dirty="0" err="1" smtClean="0">
                <a:latin typeface="Times New Roman" pitchFamily="18" charset="0"/>
              </a:rPr>
              <a:t>использованию</a:t>
            </a:r>
            <a:r>
              <a:rPr lang="en-US" altLang="ru-RU" b="1" dirty="0" smtClean="0">
                <a:latin typeface="Times New Roman" pitchFamily="18" charset="0"/>
              </a:rPr>
              <a:t> О</a:t>
            </a:r>
            <a:r>
              <a:rPr lang="ru-RU" altLang="ru-RU" b="1" dirty="0" smtClean="0">
                <a:latin typeface="Times New Roman" pitchFamily="18" charset="0"/>
              </a:rPr>
              <a:t>И</a:t>
            </a:r>
            <a:r>
              <a:rPr lang="en-US" altLang="ru-RU" b="1" dirty="0" smtClean="0">
                <a:latin typeface="Times New Roman" pitchFamily="18" charset="0"/>
              </a:rPr>
              <a:t>С</a:t>
            </a:r>
            <a:r>
              <a:rPr lang="ru-RU" altLang="ru-RU" b="1" dirty="0" smtClean="0">
                <a:latin typeface="Times New Roman" pitchFamily="18" charset="0"/>
              </a:rPr>
              <a:t>.</a:t>
            </a:r>
            <a:endParaRPr lang="ru-RU" altLang="ru-RU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188913"/>
            <a:ext cx="8208962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Мотивационная стратегия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6950393"/>
              </p:ext>
            </p:extLst>
          </p:nvPr>
        </p:nvGraphicFramePr>
        <p:xfrm>
          <a:off x="1050084" y="2708920"/>
          <a:ext cx="7816851" cy="2048457"/>
        </p:xfrm>
        <a:graphic>
          <a:graphicData uri="http://schemas.openxmlformats.org/drawingml/2006/table">
            <a:tbl>
              <a:tblPr/>
              <a:tblGrid>
                <a:gridCol w="1659967"/>
                <a:gridCol w="2736304"/>
                <a:gridCol w="3420580"/>
              </a:tblGrid>
              <a:tr h="51803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авторам, тыс. руб.</a:t>
                      </a: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создание ОПС</a:t>
                      </a: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использование ОПС</a:t>
                      </a: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2015 -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147,2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823,2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8" marR="91438" marT="45672" marB="45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188913"/>
            <a:ext cx="8208962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ru-RU" altLang="ru-RU" sz="3200" b="1" dirty="0">
                <a:latin typeface="+mj-lt"/>
                <a:cs typeface="Times New Roman" pitchFamily="18" charset="0"/>
              </a:rPr>
              <a:t>Мотивационная стратегия </a:t>
            </a:r>
            <a:endParaRPr lang="ru-RU" altLang="ru-RU" sz="3200" b="1" dirty="0" smtClean="0">
              <a:latin typeface="+mj-lt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altLang="ru-RU" sz="3200" b="1" dirty="0" smtClean="0">
                <a:latin typeface="+mj-lt"/>
                <a:cs typeface="Times New Roman" pitchFamily="18" charset="0"/>
              </a:rPr>
              <a:t>в </a:t>
            </a:r>
            <a:r>
              <a:rPr lang="ru-RU" altLang="ru-RU" sz="3200" b="1" dirty="0">
                <a:latin typeface="+mj-lt"/>
                <a:cs typeface="Times New Roman" pitchFamily="18" charset="0"/>
              </a:rPr>
              <a:t>Министерстве образования</a:t>
            </a:r>
            <a:endParaRPr lang="ru-RU" altLang="ru-RU" sz="3200" b="1" kern="0" dirty="0"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8921" y="1700808"/>
            <a:ext cx="80264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68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1700213"/>
            <a:ext cx="7561262" cy="4608512"/>
          </a:xfrm>
        </p:spPr>
        <p:txBody>
          <a:bodyPr/>
          <a:lstStyle/>
          <a:p>
            <a:pPr marL="355600" indent="-355600" eaLnBrk="1" hangingPunct="1">
              <a:buFont typeface="Wingdings" pitchFamily="2" charset="2"/>
              <a:buNone/>
            </a:pPr>
            <a:r>
              <a:rPr lang="en-US" altLang="ru-RU" b="1" smtClean="0">
                <a:latin typeface="Times New Roman" pitchFamily="18" charset="0"/>
              </a:rPr>
              <a:t>Использование </a:t>
            </a:r>
            <a:r>
              <a:rPr lang="en-US" altLang="ru-RU" b="1" smtClean="0">
                <a:solidFill>
                  <a:srgbClr val="0000CC"/>
                </a:solidFill>
                <a:latin typeface="Times New Roman" pitchFamily="18" charset="0"/>
              </a:rPr>
              <a:t>стратегии оптимизации финансово-хозяйственной деятельности</a:t>
            </a:r>
            <a:r>
              <a:rPr lang="en-US" altLang="ru-RU" b="1" smtClean="0">
                <a:latin typeface="Times New Roman" pitchFamily="18" charset="0"/>
              </a:rPr>
              <a:t> </a:t>
            </a:r>
            <a:r>
              <a:rPr lang="ru-RU" altLang="ru-RU" b="1" smtClean="0">
                <a:latin typeface="Times New Roman" pitchFamily="18" charset="0"/>
              </a:rPr>
              <a:t>позволяет</a:t>
            </a:r>
            <a:r>
              <a:rPr lang="en-US" altLang="ru-RU" b="1" smtClean="0">
                <a:latin typeface="Times New Roman" pitchFamily="18" charset="0"/>
              </a:rPr>
              <a:t> снизить величину налогооблага</a:t>
            </a:r>
            <a:r>
              <a:rPr lang="ru-RU" altLang="ru-RU" b="1" smtClean="0">
                <a:latin typeface="Times New Roman" pitchFamily="18" charset="0"/>
              </a:rPr>
              <a:t>-</a:t>
            </a:r>
            <a:r>
              <a:rPr lang="en-US" altLang="ru-RU" b="1" smtClean="0">
                <a:latin typeface="Times New Roman" pitchFamily="18" charset="0"/>
              </a:rPr>
              <a:t>емой базы за счет осуществления операций с нематериальными активами, </a:t>
            </a:r>
            <a:r>
              <a:rPr lang="ru-RU" altLang="ru-RU" b="1" smtClean="0">
                <a:latin typeface="Times New Roman" pitchFamily="18" charset="0"/>
              </a:rPr>
              <a:t>а именно:</a:t>
            </a:r>
            <a:r>
              <a:rPr lang="en-US" altLang="ru-RU" b="1" smtClean="0">
                <a:latin typeface="Times New Roman" pitchFamily="18" charset="0"/>
              </a:rPr>
              <a:t> использовать льготы по уплате налога на добавленную стоимость и налога на прибыль при поступлении лицензионных платежей</a:t>
            </a:r>
            <a:r>
              <a:rPr lang="ru-RU" altLang="ru-RU" b="1" smtClean="0">
                <a:latin typeface="Times New Roman" pitchFamily="18" charset="0"/>
              </a:rPr>
              <a:t> при условии наличия обособлен-ного учета ОПС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188913"/>
            <a:ext cx="8208962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latin typeface="Times New Roman" pitchFamily="18" charset="0"/>
              </a:rPr>
              <a:t>Стратегии коммерциализации объектов промышленной собственности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464496"/>
          </a:xfrm>
        </p:spPr>
        <p:txBody>
          <a:bodyPr/>
          <a:lstStyle/>
          <a:p>
            <a:pPr lvl="0"/>
            <a:r>
              <a:rPr lang="ru-RU" sz="2400" b="1" dirty="0">
                <a:latin typeface="+mj-lt"/>
              </a:rPr>
              <a:t>выполнение НИОКТР в рамках государственных программ и инновационных проектов и передача полученных результатов на предприятия-изготовители продукции;</a:t>
            </a:r>
          </a:p>
          <a:p>
            <a:pPr lvl="0"/>
            <a:r>
              <a:rPr lang="ru-RU" sz="2400" b="1" dirty="0">
                <a:latin typeface="+mj-lt"/>
              </a:rPr>
              <a:t>выполнение НИОКТР за счет собственных средств организаций, в т</a:t>
            </a:r>
            <a:r>
              <a:rPr lang="ru-RU" sz="2400" b="1" dirty="0" smtClean="0">
                <a:latin typeface="+mj-lt"/>
              </a:rPr>
              <a:t>. ч</a:t>
            </a:r>
            <a:r>
              <a:rPr lang="ru-RU" sz="2400" b="1" dirty="0">
                <a:latin typeface="+mj-lt"/>
              </a:rPr>
              <a:t>. в рамках хозяйственных договоров, и освоение полученных результатов у заказчиков;</a:t>
            </a:r>
          </a:p>
          <a:p>
            <a:pPr lvl="0"/>
            <a:r>
              <a:rPr lang="ru-RU" sz="2400" b="1" dirty="0">
                <a:latin typeface="+mj-lt"/>
              </a:rPr>
              <a:t>выполнение НИОКТР по контрактам с нерезидентами Республики Беларусь и передача полученных результатов зарубежным заказчикам;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Основные способы коммерциализации результатов НТД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464496"/>
          </a:xfrm>
        </p:spPr>
        <p:txBody>
          <a:bodyPr/>
          <a:lstStyle/>
          <a:p>
            <a:pPr lvl="0"/>
            <a:r>
              <a:rPr lang="ru-RU" sz="2400" b="1" dirty="0">
                <a:latin typeface="+mj-lt"/>
              </a:rPr>
              <a:t>использование результатов научно-технической деятельности в собственном производстве;</a:t>
            </a:r>
          </a:p>
          <a:p>
            <a:pPr lvl="0"/>
            <a:r>
              <a:rPr lang="ru-RU" sz="2400" b="1" dirty="0">
                <a:latin typeface="+mj-lt"/>
              </a:rPr>
              <a:t>трансфер завершенных результатов научно-технической </a:t>
            </a:r>
            <a:r>
              <a:rPr lang="ru-RU" sz="2400" b="1" dirty="0" smtClean="0">
                <a:latin typeface="+mj-lt"/>
              </a:rPr>
              <a:t>деятельности (различные варианты);</a:t>
            </a:r>
            <a:endParaRPr lang="ru-RU" sz="2400" b="1" dirty="0">
              <a:latin typeface="+mj-lt"/>
            </a:endParaRPr>
          </a:p>
          <a:p>
            <a:pPr lvl="0"/>
            <a:r>
              <a:rPr lang="ru-RU" sz="2400" b="1" dirty="0">
                <a:latin typeface="+mj-lt"/>
              </a:rPr>
              <a:t>совместная деятельность (кооперация, создание совместных предприятий и др.).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Основные способы коммерциализации результатов НТД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32656"/>
            <a:ext cx="8424862" cy="792832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500" b="1" dirty="0" smtClean="0">
                <a:solidFill>
                  <a:schemeClr val="tx1"/>
                </a:solidFill>
              </a:rPr>
              <a:t>Рассматриваемые вопросы</a:t>
            </a:r>
            <a:endParaRPr lang="ru-RU" alt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35311" y="1721132"/>
            <a:ext cx="8280920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Рынок результатов НТД в Республике Беларусь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Стратегии продвижения результатов НТД на </a:t>
            </a:r>
            <a:r>
              <a:rPr lang="ru-RU" sz="2400" b="1" dirty="0" smtClean="0">
                <a:latin typeface="+mj-lt"/>
              </a:rPr>
              <a:t>рынок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Стратегии продвижения результатов НТД, содержащих объекты </a:t>
            </a:r>
            <a:r>
              <a:rPr lang="ru-RU" sz="2400" b="1" dirty="0" smtClean="0">
                <a:latin typeface="+mj-lt"/>
              </a:rPr>
              <a:t>ИС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Основные способы коммерциализации результатов </a:t>
            </a:r>
            <a:r>
              <a:rPr lang="ru-RU" sz="2400" b="1" dirty="0" smtClean="0">
                <a:latin typeface="+mj-lt"/>
              </a:rPr>
              <a:t>НТД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Необходимые условия для коммерциализации результатов </a:t>
            </a:r>
            <a:r>
              <a:rPr lang="ru-RU" sz="2400" b="1" dirty="0" smtClean="0">
                <a:latin typeface="+mj-lt"/>
              </a:rPr>
              <a:t>НТД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Организация работы по коммерциализации </a:t>
            </a:r>
            <a:r>
              <a:rPr lang="ru-RU" sz="2400" b="1" dirty="0" err="1" smtClean="0">
                <a:latin typeface="+mj-lt"/>
              </a:rPr>
              <a:t>резуль</a:t>
            </a:r>
            <a:r>
              <a:rPr lang="ru-RU" sz="2400" b="1" dirty="0" smtClean="0">
                <a:latin typeface="+mj-lt"/>
              </a:rPr>
              <a:t>-татов </a:t>
            </a:r>
            <a:r>
              <a:rPr lang="ru-RU" sz="2400" b="1" dirty="0">
                <a:latin typeface="+mj-lt"/>
              </a:rPr>
              <a:t>НТД в </a:t>
            </a:r>
            <a:r>
              <a:rPr lang="ru-RU" sz="2400" b="1" dirty="0" smtClean="0">
                <a:latin typeface="+mj-lt"/>
              </a:rPr>
              <a:t>организации</a:t>
            </a:r>
          </a:p>
          <a:p>
            <a:pPr marL="588600" lvl="1" indent="-514350" eaLnBrk="1" hangingPunct="1">
              <a:spcBef>
                <a:spcPct val="0"/>
              </a:spcBef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>
                <a:latin typeface="+mj-lt"/>
              </a:rPr>
              <a:t>Проблемные вопросы, связанные с </a:t>
            </a:r>
            <a:r>
              <a:rPr lang="ru-RU" sz="2400" b="1" dirty="0" err="1" smtClean="0">
                <a:latin typeface="+mj-lt"/>
              </a:rPr>
              <a:t>коммерциализа-цией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результатов </a:t>
            </a:r>
            <a:r>
              <a:rPr lang="ru-RU" sz="2400" b="1" dirty="0" smtClean="0">
                <a:latin typeface="+mj-lt"/>
              </a:rPr>
              <a:t>НТД, и пути их решения</a:t>
            </a:r>
            <a:endParaRPr lang="ru-RU" altLang="ru-RU" sz="2400" b="1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772816"/>
            <a:ext cx="7772400" cy="46805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+mj-lt"/>
              </a:rPr>
              <a:t>Основным и наиболее эффективным способом коммерциализации результатов научно-технической деятельности является выполнение НИОКТР в рамках заданий государственных программ, государственных, отраслевых и региональных научно-технических программ, а также инновационных проектов, </a:t>
            </a:r>
            <a:r>
              <a:rPr lang="ru-RU" sz="2400" b="1" dirty="0">
                <a:latin typeface="+mj-lt"/>
              </a:rPr>
              <a:t>финансируемых из государственных </a:t>
            </a:r>
            <a:r>
              <a:rPr lang="ru-RU" sz="2400" b="1" dirty="0" smtClean="0">
                <a:latin typeface="+mj-lt"/>
              </a:rPr>
              <a:t>средств и средств различных инновационных фондов, с последующей передачей полученных результатов НТД на предприятия-изготовители, которые, как правило, на паритетных началах с бюджетом </a:t>
            </a:r>
            <a:r>
              <a:rPr lang="ru-RU" sz="2400" b="1" dirty="0" err="1" smtClean="0">
                <a:latin typeface="+mj-lt"/>
              </a:rPr>
              <a:t>софинансируют</a:t>
            </a:r>
            <a:r>
              <a:rPr lang="ru-RU" sz="2400" b="1" dirty="0" smtClean="0">
                <a:latin typeface="+mj-lt"/>
              </a:rPr>
              <a:t> выполнение заданий данных программ и ИП (до 50% средств, необходимых для реализации проектов). </a:t>
            </a: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</a:t>
            </a:r>
            <a:r>
              <a:rPr lang="ru-RU" sz="2800" b="1" dirty="0" smtClean="0">
                <a:latin typeface="+mj-lt"/>
              </a:rPr>
              <a:t>ыполнение </a:t>
            </a:r>
            <a:r>
              <a:rPr lang="ru-RU" sz="2800" b="1" dirty="0">
                <a:latin typeface="+mj-lt"/>
              </a:rPr>
              <a:t>НИОКТР в рамках государственных программ </a:t>
            </a:r>
            <a:r>
              <a:rPr lang="ru-RU" sz="2800" b="1" dirty="0" smtClean="0">
                <a:latin typeface="+mj-lt"/>
              </a:rPr>
              <a:t>и инновационных проектов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2060848"/>
            <a:ext cx="7772400" cy="388843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  </a:t>
            </a:r>
            <a:r>
              <a:rPr lang="ru-RU" sz="2400" b="1" dirty="0">
                <a:latin typeface="+mj-lt"/>
              </a:rPr>
              <a:t>Исключение составляет Белорусский инновационный фонд, который финансирует </a:t>
            </a:r>
            <a:r>
              <a:rPr lang="ru-RU" sz="2400" b="1" dirty="0" smtClean="0">
                <a:latin typeface="+mj-lt"/>
              </a:rPr>
              <a:t>инновационные проекты </a:t>
            </a:r>
            <a:r>
              <a:rPr lang="ru-RU" sz="2400" b="1" dirty="0">
                <a:latin typeface="+mj-lt"/>
              </a:rPr>
              <a:t>на возвратной основе.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  В соответствии с порядком формирования и выполнения заданий программ и инновационных проектов в договорах на их выполнение после завершения стадии НИОКТР предусматривается коммерциализация полученных результатов НТД в течение, как правило, 2–3 лет.</a:t>
            </a: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</a:t>
            </a:r>
            <a:r>
              <a:rPr lang="ru-RU" sz="2800" b="1" dirty="0" smtClean="0">
                <a:latin typeface="+mj-lt"/>
              </a:rPr>
              <a:t>ыполнение </a:t>
            </a:r>
            <a:r>
              <a:rPr lang="ru-RU" sz="2800" b="1" dirty="0">
                <a:latin typeface="+mj-lt"/>
              </a:rPr>
              <a:t>НИОКТР в рамках государственных программ </a:t>
            </a:r>
            <a:r>
              <a:rPr lang="ru-RU" sz="2800" b="1" dirty="0" smtClean="0">
                <a:latin typeface="+mj-lt"/>
              </a:rPr>
              <a:t>и инновационных проектов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977" y="1916832"/>
            <a:ext cx="777240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1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В </a:t>
            </a:r>
            <a:r>
              <a:rPr lang="ru-RU" sz="2400" b="1" dirty="0">
                <a:latin typeface="+mj-lt"/>
              </a:rPr>
              <a:t>рамках </a:t>
            </a:r>
            <a:r>
              <a:rPr lang="ru-RU" sz="2400" b="1" dirty="0" smtClean="0">
                <a:latin typeface="+mj-lt"/>
              </a:rPr>
              <a:t>подпрограммы «</a:t>
            </a:r>
            <a:r>
              <a:rPr lang="ru-RU" sz="2400" b="1" dirty="0" err="1" smtClean="0">
                <a:latin typeface="+mj-lt"/>
              </a:rPr>
              <a:t>Автотракторокомбайно</a:t>
            </a:r>
            <a:r>
              <a:rPr lang="ru-RU" sz="2400" b="1" dirty="0" smtClean="0">
                <a:latin typeface="+mj-lt"/>
              </a:rPr>
              <a:t>-строение</a:t>
            </a:r>
            <a:r>
              <a:rPr lang="ru-RU" sz="2400" b="1" dirty="0">
                <a:latin typeface="+mj-lt"/>
              </a:rPr>
              <a:t>» ГНТП «Машиностроение и </a:t>
            </a:r>
            <a:r>
              <a:rPr lang="ru-RU" sz="2400" b="1" dirty="0" err="1" smtClean="0">
                <a:latin typeface="+mj-lt"/>
              </a:rPr>
              <a:t>машино</a:t>
            </a:r>
            <a:r>
              <a:rPr lang="ru-RU" sz="2400" b="1" dirty="0" smtClean="0">
                <a:latin typeface="+mj-lt"/>
              </a:rPr>
              <a:t>-строительные </a:t>
            </a:r>
            <a:r>
              <a:rPr lang="ru-RU" sz="2400" b="1" dirty="0">
                <a:latin typeface="+mj-lt"/>
              </a:rPr>
              <a:t>технологии» в ОАО «БЕЛАЗ» разработано и в 2017 г. выпущено 116 самосвалов карьерных грузоподъемностью 90 т на сумму 81,2 млн. долл. США (задание КТ-01.05). 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Продукция поставлена </a:t>
            </a:r>
            <a:r>
              <a:rPr lang="ru-RU" sz="2400" b="1" dirty="0">
                <a:latin typeface="+mj-lt"/>
              </a:rPr>
              <a:t>на экспорт в ЮАР, Монголию, Узбекистан, Казахстан, Вьетнам и иные страны ближнего и дальнего </a:t>
            </a:r>
            <a:r>
              <a:rPr lang="ru-RU" sz="2400" b="1" dirty="0" smtClean="0">
                <a:latin typeface="+mj-lt"/>
              </a:rPr>
              <a:t>зарубежья.</a:t>
            </a: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</a:t>
            </a:r>
            <a:r>
              <a:rPr lang="ru-RU" sz="2800" b="1" dirty="0" smtClean="0">
                <a:latin typeface="+mj-lt"/>
              </a:rPr>
              <a:t>ыполнение </a:t>
            </a:r>
            <a:r>
              <a:rPr lang="ru-RU" sz="2800" b="1" dirty="0">
                <a:latin typeface="+mj-lt"/>
              </a:rPr>
              <a:t>НИОКТР в рамках государственных программ </a:t>
            </a:r>
            <a:r>
              <a:rPr lang="ru-RU" sz="2800" b="1" dirty="0" smtClean="0">
                <a:latin typeface="+mj-lt"/>
              </a:rPr>
              <a:t>и инновационных проектов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700808"/>
            <a:ext cx="77724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 2</a:t>
            </a:r>
            <a:r>
              <a:rPr lang="ru-RU" sz="24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В </a:t>
            </a:r>
            <a:r>
              <a:rPr lang="ru-RU" sz="2400" b="1" dirty="0">
                <a:latin typeface="+mj-lt"/>
              </a:rPr>
              <a:t>рамках подпрограммы «Микроэлектроника электронной компонентной базы» ГНТП «Микроэлектроника» в ОАО «ИНТЕГРАЛ» – управляющая компания холдинга «ИНТЕГРАЛ» разработаны и в 2017 г. выпущены </a:t>
            </a:r>
            <a:r>
              <a:rPr lang="ru-RU" sz="2400" b="1" dirty="0" smtClean="0">
                <a:latin typeface="+mj-lt"/>
              </a:rPr>
              <a:t>487,5 млн </a:t>
            </a:r>
            <a:r>
              <a:rPr lang="ru-RU" sz="2400" b="1" dirty="0">
                <a:latin typeface="+mj-lt"/>
              </a:rPr>
              <a:t>шт. микросхем высокоточного регулируемого стабилитрона с опорным напряжением 1,24 В для вторичных источников питания IZL431LB (задание 33) на сумму </a:t>
            </a:r>
            <a:r>
              <a:rPr lang="ru-RU" sz="2400" b="1" dirty="0" smtClean="0">
                <a:latin typeface="+mj-lt"/>
              </a:rPr>
              <a:t>2,5 млн </a:t>
            </a:r>
            <a:r>
              <a:rPr lang="ru-RU" sz="2400" b="1" dirty="0">
                <a:latin typeface="+mj-lt"/>
              </a:rPr>
              <a:t>руб. (</a:t>
            </a:r>
            <a:r>
              <a:rPr lang="ru-RU" sz="2400" b="1" dirty="0" smtClean="0">
                <a:latin typeface="+mj-lt"/>
              </a:rPr>
              <a:t>1,3 млн </a:t>
            </a:r>
            <a:r>
              <a:rPr lang="ru-RU" sz="2400" b="1" dirty="0">
                <a:latin typeface="+mj-lt"/>
              </a:rPr>
              <a:t>долл. США), вся продукция поставлена на экспорт в страны Юго-Восточной </a:t>
            </a:r>
            <a:r>
              <a:rPr lang="ru-RU" sz="2400" b="1" dirty="0" smtClean="0">
                <a:latin typeface="+mj-lt"/>
              </a:rPr>
              <a:t>Азии.</a:t>
            </a: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</a:t>
            </a:r>
            <a:r>
              <a:rPr lang="ru-RU" sz="2800" b="1" dirty="0" smtClean="0">
                <a:latin typeface="+mj-lt"/>
              </a:rPr>
              <a:t>ыполнение </a:t>
            </a:r>
            <a:r>
              <a:rPr lang="ru-RU" sz="2800" b="1" dirty="0">
                <a:latin typeface="+mj-lt"/>
              </a:rPr>
              <a:t>НИОКТР в рамках государственных программ </a:t>
            </a:r>
            <a:r>
              <a:rPr lang="ru-RU" sz="2800" b="1" dirty="0" smtClean="0">
                <a:latin typeface="+mj-lt"/>
              </a:rPr>
              <a:t>и инновационных проектов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700808"/>
            <a:ext cx="7772400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latin typeface="+mj-lt"/>
              </a:rPr>
              <a:t>В </a:t>
            </a:r>
            <a:r>
              <a:rPr lang="ru-RU" sz="2400" b="1" dirty="0">
                <a:latin typeface="+mj-lt"/>
              </a:rPr>
              <a:t>течение длительного периода отдельные инновационные проекты выполнялись по заданию ГКНТ и из средств Белорусского инновационного фонда и инновационных фондов республиканских органов государственного управления. 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Наиболее </a:t>
            </a:r>
            <a:r>
              <a:rPr lang="ru-RU" sz="2400" b="1" dirty="0">
                <a:latin typeface="+mj-lt"/>
              </a:rPr>
              <a:t>важные проекты после предварительного отбора включались в государственные программы инновационного развития. 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Выполнено три Государственные программы </a:t>
            </a:r>
            <a:r>
              <a:rPr lang="ru-RU" sz="2400" b="1" dirty="0">
                <a:latin typeface="+mj-lt"/>
              </a:rPr>
              <a:t>инновационного развития Республики </a:t>
            </a:r>
            <a:r>
              <a:rPr lang="ru-RU" sz="2400" b="1" dirty="0" smtClean="0">
                <a:latin typeface="+mj-lt"/>
              </a:rPr>
              <a:t>Беларусь. 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В настоящее время идет подготовка программы на 2021–2025 </a:t>
            </a:r>
            <a:r>
              <a:rPr lang="ru-RU" sz="2400" b="1" dirty="0">
                <a:latin typeface="+mj-lt"/>
              </a:rPr>
              <a:t>годы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</a:t>
            </a:r>
            <a:r>
              <a:rPr lang="ru-RU" b="1" dirty="0" smtClean="0">
                <a:latin typeface="+mj-lt"/>
              </a:rPr>
              <a:t>ыполнение отдельных инновационных проектов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2873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5843" name="Text Box 23"/>
          <p:cNvSpPr txBox="1">
            <a:spLocks noChangeArrowheads="1"/>
          </p:cNvSpPr>
          <p:nvPr/>
        </p:nvSpPr>
        <p:spPr bwMode="auto">
          <a:xfrm>
            <a:off x="900113" y="5661025"/>
            <a:ext cx="78962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Times New Roman" pitchFamily="18" charset="0"/>
            </a:endParaRPr>
          </a:p>
        </p:txBody>
      </p:sp>
      <p:pic>
        <p:nvPicPr>
          <p:cNvPr id="36878" name="Picture 14" descr="bscap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435332"/>
            <a:ext cx="5727227" cy="41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6674223" y="3140968"/>
            <a:ext cx="2122115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1778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1778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Мощность увеличена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от 2 до 10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2400" b="1" dirty="0" smtClean="0"/>
              <a:t>тыс</a:t>
            </a:r>
            <a:r>
              <a:rPr lang="ru-RU" altLang="ru-RU" sz="2400" b="1" dirty="0"/>
              <a:t>. тонн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2400" b="1" dirty="0"/>
              <a:t>в </a:t>
            </a:r>
            <a:r>
              <a:rPr lang="ru-RU" altLang="ru-RU" sz="2400" b="1" dirty="0" smtClean="0"/>
              <a:t>год</a:t>
            </a:r>
            <a:endParaRPr lang="ru-RU" altLang="ru-RU" sz="2400" b="1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042988" y="1440089"/>
            <a:ext cx="7345362" cy="9366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получения метиловых эфиров жирных кислот из рапсового масла</a:t>
            </a:r>
            <a:r>
              <a:rPr lang="ru-RU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ОАО «Гродно Азот»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e-BY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</a:t>
            </a:r>
            <a:r>
              <a:rPr lang="ru-RU" b="1" dirty="0" smtClean="0">
                <a:latin typeface="+mj-lt"/>
              </a:rPr>
              <a:t>ыполнение отдельных инновационных проектов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2873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67" name="Text Box 23"/>
          <p:cNvSpPr txBox="1">
            <a:spLocks noChangeArrowheads="1"/>
          </p:cNvSpPr>
          <p:nvPr/>
        </p:nvSpPr>
        <p:spPr bwMode="auto">
          <a:xfrm>
            <a:off x="900113" y="5661025"/>
            <a:ext cx="78962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Times New Roman" pitchFamily="18" charset="0"/>
            </a:endParaRPr>
          </a:p>
        </p:txBody>
      </p:sp>
      <p:pic>
        <p:nvPicPr>
          <p:cNvPr id="38920" name="Picture 8" descr="bscap024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63426"/>
            <a:ext cx="5184799" cy="414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23850" y="1374693"/>
            <a:ext cx="8567738" cy="9366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2008-2016 гг. выпущено и реализовано смесевого дизельного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биотоплива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на сумму более 2,5 млрд долл. США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</a:t>
            </a:r>
            <a:r>
              <a:rPr lang="ru-RU" b="1" dirty="0" smtClean="0">
                <a:latin typeface="+mj-lt"/>
              </a:rPr>
              <a:t>ыполнение отдельных инновационных проектов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916832"/>
            <a:ext cx="7772400" cy="38884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b="1" dirty="0">
                <a:latin typeface="+mj-lt"/>
              </a:rPr>
              <a:t>Большинство заданий государственных программ научных исследований включает как </a:t>
            </a:r>
            <a:r>
              <a:rPr lang="ru-RU" sz="2400" b="1" dirty="0" err="1" smtClean="0">
                <a:latin typeface="+mj-lt"/>
              </a:rPr>
              <a:t>фундаменталь-ную</a:t>
            </a:r>
            <a:r>
              <a:rPr lang="ru-RU" sz="2400" b="1" dirty="0">
                <a:latin typeface="+mj-lt"/>
              </a:rPr>
              <a:t>, так и прикладную составляющую. 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Хотя </a:t>
            </a:r>
            <a:r>
              <a:rPr lang="ru-RU" sz="2400" b="1" dirty="0">
                <a:latin typeface="+mj-lt"/>
              </a:rPr>
              <a:t>непосредственно задания ГПНИ не </a:t>
            </a:r>
            <a:r>
              <a:rPr lang="ru-RU" sz="2400" b="1" dirty="0" err="1" smtClean="0">
                <a:latin typeface="+mj-lt"/>
              </a:rPr>
              <a:t>направле-ны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на создание и внедрение объектов новой техники, в ходе выполнения многих из них получены результаты научно-технической деятельности, доведенные до коммерческого использования на предприятиях </a:t>
            </a:r>
            <a:r>
              <a:rPr lang="ru-RU" sz="2400" b="1" dirty="0" smtClean="0">
                <a:latin typeface="+mj-lt"/>
              </a:rPr>
              <a:t>Беларуси.</a:t>
            </a: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Выполнение заданий государственных программ научных исследований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484784"/>
            <a:ext cx="77724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По данным НАН Беларуси в </a:t>
            </a:r>
            <a:r>
              <a:rPr lang="ru-RU" sz="2400" b="1" dirty="0">
                <a:latin typeface="+mj-lt"/>
              </a:rPr>
              <a:t>2017 г. по результатам </a:t>
            </a:r>
            <a:r>
              <a:rPr lang="ru-RU" sz="2400" b="1" dirty="0" smtClean="0">
                <a:latin typeface="+mj-lt"/>
              </a:rPr>
              <a:t>НИР </a:t>
            </a:r>
            <a:r>
              <a:rPr lang="ru-RU" sz="2400" b="1" dirty="0">
                <a:latin typeface="+mj-lt"/>
              </a:rPr>
              <a:t>в рамках </a:t>
            </a:r>
            <a:r>
              <a:rPr lang="ru-RU" sz="2400" b="1" dirty="0" smtClean="0">
                <a:latin typeface="+mj-lt"/>
              </a:rPr>
              <a:t>выполнения всех ГПНИ </a:t>
            </a:r>
            <a:r>
              <a:rPr lang="ru-RU" sz="2400" b="1" dirty="0">
                <a:latin typeface="+mj-lt"/>
              </a:rPr>
              <a:t>разработано и создано 1056 новых методов и методик исследований, 218 макетов (приборов, устройств, систем, </a:t>
            </a:r>
            <a:r>
              <a:rPr lang="ru-RU" sz="2400" b="1" dirty="0" err="1" smtClean="0">
                <a:latin typeface="+mj-lt"/>
              </a:rPr>
              <a:t>комплек</a:t>
            </a:r>
            <a:r>
              <a:rPr lang="ru-RU" sz="2400" b="1" dirty="0" smtClean="0">
                <a:latin typeface="+mj-lt"/>
              </a:rPr>
              <a:t>-сов </a:t>
            </a:r>
            <a:r>
              <a:rPr lang="ru-RU" sz="2400" b="1" dirty="0">
                <a:latin typeface="+mj-lt"/>
              </a:rPr>
              <a:t>и др.), 2034 </a:t>
            </a:r>
            <a:r>
              <a:rPr lang="ru-RU" sz="2400" b="1" dirty="0" smtClean="0">
                <a:latin typeface="+mj-lt"/>
              </a:rPr>
              <a:t>экспериментальных </a:t>
            </a:r>
            <a:r>
              <a:rPr lang="ru-RU" sz="2400" b="1" dirty="0">
                <a:latin typeface="+mj-lt"/>
              </a:rPr>
              <a:t>образцов, </a:t>
            </a:r>
            <a:r>
              <a:rPr lang="ru-RU" sz="2400" b="1" dirty="0" smtClean="0">
                <a:latin typeface="+mj-lt"/>
              </a:rPr>
              <a:t>матери-</a:t>
            </a:r>
            <a:r>
              <a:rPr lang="ru-RU" sz="2400" b="1" dirty="0" err="1" smtClean="0">
                <a:latin typeface="+mj-lt"/>
              </a:rPr>
              <a:t>алов</a:t>
            </a:r>
            <a:r>
              <a:rPr lang="ru-RU" sz="2400" b="1" dirty="0">
                <a:latin typeface="+mj-lt"/>
              </a:rPr>
              <a:t>, препаратов, приборов, устройств, инструментов, систем, комплексов, сортов растений и др., 225 </a:t>
            </a:r>
            <a:r>
              <a:rPr lang="ru-RU" sz="2400" b="1" dirty="0" err="1" smtClean="0">
                <a:latin typeface="+mj-lt"/>
              </a:rPr>
              <a:t>лабо-раторных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технологий. </a:t>
            </a:r>
            <a:endParaRPr lang="ru-RU" sz="2400" b="1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Заключено </a:t>
            </a:r>
            <a:r>
              <a:rPr lang="ru-RU" sz="2400" b="1" dirty="0">
                <a:latin typeface="+mj-lt"/>
              </a:rPr>
              <a:t>42 договора на передачу </a:t>
            </a:r>
            <a:r>
              <a:rPr lang="ru-RU" sz="2400" b="1" dirty="0" err="1" smtClean="0">
                <a:latin typeface="+mj-lt"/>
              </a:rPr>
              <a:t>имуществен-ных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прав и предоставление прав на использование полученных результатов научных исследований, объем поступлений финансовых средств по которым составил 229,9 тыс. руб.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Выполнение заданий государственных программ научных исследований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628800"/>
            <a:ext cx="77724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Для </a:t>
            </a:r>
            <a:r>
              <a:rPr lang="ru-RU" sz="2400" b="1" dirty="0">
                <a:latin typeface="+mj-lt"/>
              </a:rPr>
              <a:t>дальнейшей реализации результатов ГПНИ всеми исполнителями заданий в Беларуси в 2017 г. подано 129 проектов для проведения последующих опытно-конструкторских и опытно-технологических работ в рамках научно-технических и </a:t>
            </a:r>
            <a:r>
              <a:rPr lang="ru-RU" sz="2400" b="1" dirty="0" err="1" smtClean="0">
                <a:latin typeface="+mj-lt"/>
              </a:rPr>
              <a:t>государствен-ных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программ и 43 инновационных проектов. 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Результаты </a:t>
            </a:r>
            <a:r>
              <a:rPr lang="ru-RU" sz="2400" b="1" dirty="0">
                <a:latin typeface="+mj-lt"/>
              </a:rPr>
              <a:t>ГПНИ использованы при выполнении 1807 прямых договоров на создание </a:t>
            </a:r>
            <a:r>
              <a:rPr lang="ru-RU" sz="2400" b="1" dirty="0" smtClean="0">
                <a:latin typeface="+mj-lt"/>
              </a:rPr>
              <a:t>научно-</a:t>
            </a:r>
            <a:r>
              <a:rPr lang="ru-RU" sz="2400" b="1" dirty="0" err="1" smtClean="0">
                <a:latin typeface="+mj-lt"/>
              </a:rPr>
              <a:t>техничес</a:t>
            </a:r>
            <a:r>
              <a:rPr lang="ru-RU" sz="2400" b="1" dirty="0" smtClean="0">
                <a:latin typeface="+mj-lt"/>
              </a:rPr>
              <a:t>-кой </a:t>
            </a:r>
            <a:r>
              <a:rPr lang="ru-RU" sz="2400" b="1" dirty="0">
                <a:latin typeface="+mj-lt"/>
              </a:rPr>
              <a:t>продукции на сумму 12,5 млн. руб. и 467 </a:t>
            </a:r>
            <a:r>
              <a:rPr lang="ru-RU" sz="2400" b="1" dirty="0" err="1" smtClean="0">
                <a:latin typeface="+mj-lt"/>
              </a:rPr>
              <a:t>междуна</a:t>
            </a:r>
            <a:r>
              <a:rPr lang="ru-RU" sz="2400" b="1" dirty="0" smtClean="0">
                <a:latin typeface="+mj-lt"/>
              </a:rPr>
              <a:t>-родных </a:t>
            </a:r>
            <a:r>
              <a:rPr lang="ru-RU" sz="2400" b="1" dirty="0">
                <a:latin typeface="+mj-lt"/>
              </a:rPr>
              <a:t>контрактов (грантов) с объемом </a:t>
            </a:r>
            <a:r>
              <a:rPr lang="ru-RU" sz="2400" b="1" dirty="0" err="1" smtClean="0">
                <a:latin typeface="+mj-lt"/>
              </a:rPr>
              <a:t>финансиро-вания</a:t>
            </a:r>
            <a:r>
              <a:rPr lang="ru-RU" sz="2400" b="1" dirty="0" smtClean="0">
                <a:latin typeface="+mj-lt"/>
              </a:rPr>
              <a:t> 8 136 </a:t>
            </a:r>
            <a:r>
              <a:rPr lang="ru-RU" sz="2400" b="1" dirty="0">
                <a:latin typeface="+mj-lt"/>
              </a:rPr>
              <a:t>тыс. долл. США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b="1" dirty="0">
                <a:latin typeface="+mj-lt"/>
              </a:rPr>
              <a:t>Выполнение заданий государственных программ научных исследований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640891"/>
            <a:ext cx="7920038" cy="45858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0000FF"/>
              </a:buClr>
              <a:buSz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/>
              <a:t>Новая редакция Указа Президента Республики Беларусь от 4 февраля 2013 г. № 59 «О коммерциализации результатов научной и научно-технической деятельности, созданных за счет государственных средств» определяет результаты научно-технической деятельности </a:t>
            </a:r>
            <a:r>
              <a:rPr lang="ru-RU" sz="2400" b="1" dirty="0" smtClean="0"/>
              <a:t>как </a:t>
            </a:r>
            <a:r>
              <a:rPr lang="ru-RU" sz="2400" b="1" dirty="0"/>
              <a:t>«… объекты интеллектуальной собственности и документированная научно-техническая информация, созданные при осуществлении научной и научно-технической деятельности … в соответствии с договорами (заданиями) на выполнение НИОКТР»</a:t>
            </a:r>
            <a:r>
              <a:rPr lang="ru-RU" sz="2300" b="1" dirty="0" smtClean="0"/>
              <a:t>.</a:t>
            </a:r>
            <a:endParaRPr lang="ru-RU" alt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772400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В </a:t>
            </a:r>
            <a:r>
              <a:rPr lang="ru-RU" sz="2400" b="1" dirty="0">
                <a:latin typeface="+mj-lt"/>
              </a:rPr>
              <a:t>структуре внутренних затрат объем выполненных работ за счет средств предприятий и организаций Беларуси </a:t>
            </a:r>
            <a:r>
              <a:rPr lang="ru-RU" sz="2400" b="1" dirty="0" smtClean="0">
                <a:latin typeface="+mj-lt"/>
              </a:rPr>
              <a:t>составил:</a:t>
            </a: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352928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Выполнение НИОКТР за счет средств организаций, в т</a:t>
            </a:r>
            <a:r>
              <a:rPr lang="ru-RU" sz="2800" b="1" dirty="0" smtClean="0">
                <a:latin typeface="+mj-lt"/>
              </a:rPr>
              <a:t>. ч</a:t>
            </a:r>
            <a:r>
              <a:rPr lang="ru-RU" sz="2800" b="1" dirty="0">
                <a:latin typeface="+mj-lt"/>
              </a:rPr>
              <a:t>. в рамках </a:t>
            </a:r>
            <a:r>
              <a:rPr lang="ru-RU" sz="2800" b="1" dirty="0" smtClean="0">
                <a:latin typeface="+mj-lt"/>
              </a:rPr>
              <a:t>хоздоговоров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68603"/>
              </p:ext>
            </p:extLst>
          </p:nvPr>
        </p:nvGraphicFramePr>
        <p:xfrm>
          <a:off x="1741925" y="2780928"/>
          <a:ext cx="6087733" cy="2194104"/>
        </p:xfrm>
        <a:graphic>
          <a:graphicData uri="http://schemas.openxmlformats.org/drawingml/2006/table">
            <a:tbl>
              <a:tblPr/>
              <a:tblGrid>
                <a:gridCol w="2664296"/>
                <a:gridCol w="3423437"/>
              </a:tblGrid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Объем работ,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тыс. руб.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1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2016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182 762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2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2017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263 940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2018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1" dirty="0" smtClean="0">
                          <a:latin typeface="+mj-lt"/>
                        </a:rPr>
                        <a:t>330 924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5085184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Наибольшее </a:t>
            </a:r>
            <a:r>
              <a:rPr lang="ru-RU" sz="2400" b="1" dirty="0">
                <a:latin typeface="+mj-lt"/>
              </a:rPr>
              <a:t>количество таких </a:t>
            </a:r>
            <a:r>
              <a:rPr lang="ru-RU" sz="2400" b="1" dirty="0" smtClean="0">
                <a:latin typeface="+mj-lt"/>
              </a:rPr>
              <a:t>работ выполнялось </a:t>
            </a:r>
            <a:r>
              <a:rPr lang="ru-RU" sz="2400" b="1" dirty="0">
                <a:latin typeface="+mj-lt"/>
              </a:rPr>
              <a:t>в организациях НАН Беларуси, Министерства </a:t>
            </a:r>
            <a:r>
              <a:rPr lang="ru-RU" sz="2400" b="1" dirty="0" smtClean="0">
                <a:latin typeface="+mj-lt"/>
              </a:rPr>
              <a:t>про-</a:t>
            </a:r>
            <a:r>
              <a:rPr lang="ru-RU" sz="2400" b="1" dirty="0" err="1" smtClean="0">
                <a:latin typeface="+mj-lt"/>
              </a:rPr>
              <a:t>мышленности</a:t>
            </a:r>
            <a:r>
              <a:rPr lang="ru-RU" sz="2400" b="1" dirty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Госкомвоенпрома</a:t>
            </a:r>
            <a:r>
              <a:rPr lang="ru-RU" sz="2400" b="1" dirty="0">
                <a:latin typeface="+mj-lt"/>
              </a:rPr>
              <a:t> и Министерства </a:t>
            </a:r>
            <a:r>
              <a:rPr lang="ru-RU" sz="2400" b="1" dirty="0" smtClean="0">
                <a:latin typeface="+mj-lt"/>
              </a:rPr>
              <a:t>образования.</a:t>
            </a:r>
            <a:endParaRPr lang="ru-RU" sz="2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9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916832"/>
            <a:ext cx="77724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</a:t>
            </a:r>
          </a:p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+mj-lt"/>
              </a:rPr>
              <a:t>В </a:t>
            </a:r>
            <a:r>
              <a:rPr lang="ru-RU" sz="2400" b="1" dirty="0">
                <a:latin typeface="+mj-lt"/>
              </a:rPr>
              <a:t>рамках программы «Горизонт 2020» (2014–2020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гг.) к наиболее крупным проектам с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участием Беларуси относится флагманская инициатива Европейской комиссии «</a:t>
            </a:r>
            <a:r>
              <a:rPr lang="ru-RU" sz="2400" b="1" dirty="0" err="1">
                <a:latin typeface="+mj-lt"/>
              </a:rPr>
              <a:t>Графен</a:t>
            </a:r>
            <a:r>
              <a:rPr lang="ru-RU" sz="2400" b="1" dirty="0">
                <a:latin typeface="+mj-lt"/>
              </a:rPr>
              <a:t>» с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бюджетом 1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млрд </a:t>
            </a:r>
            <a:r>
              <a:rPr lang="ru-RU" sz="2400" b="1" dirty="0" smtClean="0">
                <a:latin typeface="+mj-lt"/>
              </a:rPr>
              <a:t>евро. 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 В </a:t>
            </a:r>
            <a:r>
              <a:rPr lang="ru-RU" sz="2400" b="1" dirty="0">
                <a:latin typeface="+mj-lt"/>
              </a:rPr>
              <a:t>программе </a:t>
            </a:r>
            <a:r>
              <a:rPr lang="ru-RU" sz="2400" b="1" dirty="0" smtClean="0">
                <a:latin typeface="+mj-lt"/>
              </a:rPr>
              <a:t>работали </a:t>
            </a:r>
            <a:r>
              <a:rPr lang="ru-RU" sz="2400" b="1" dirty="0">
                <a:latin typeface="+mj-lt"/>
              </a:rPr>
              <a:t>142 научных центра и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 компании из 26 стран Европы. Беларусь, представленная Институтом ядерных проблем БГУ,</a:t>
            </a:r>
            <a:r>
              <a:rPr lang="en-US" sz="2400" b="1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– единственная страна, не являющаяся членом ЕС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Выполнение международных научных </a:t>
            </a:r>
            <a:endParaRPr lang="ru-RU" sz="28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ru-RU" sz="2800" b="1" dirty="0" smtClean="0">
                <a:latin typeface="+mj-lt"/>
              </a:rPr>
              <a:t>и </a:t>
            </a:r>
            <a:r>
              <a:rPr lang="ru-RU" sz="2800" b="1" dirty="0">
                <a:latin typeface="+mj-lt"/>
              </a:rPr>
              <a:t>научно-технических проектов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916832"/>
            <a:ext cx="7772400" cy="42484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+mj-lt"/>
              </a:rPr>
              <a:t>Принимают </a:t>
            </a:r>
            <a:r>
              <a:rPr lang="ru-RU" sz="2400" b="1" dirty="0">
                <a:latin typeface="+mj-lt"/>
              </a:rPr>
              <a:t>участие </a:t>
            </a:r>
            <a:r>
              <a:rPr lang="ru-RU" sz="2400" b="1" dirty="0" smtClean="0">
                <a:latin typeface="+mj-lt"/>
              </a:rPr>
              <a:t>преимущественно </a:t>
            </a:r>
            <a:r>
              <a:rPr lang="ru-RU" sz="2400" b="1" dirty="0" err="1" smtClean="0">
                <a:latin typeface="+mj-lt"/>
              </a:rPr>
              <a:t>коллек-тивы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организаций НАН Беларуси и Министерства образования, которые осуществляли в последние годы научно-техническое сотрудничество с организациями более 100 государств</a:t>
            </a:r>
            <a:r>
              <a:rPr lang="ru-RU" sz="2400" b="1" dirty="0" smtClean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 </a:t>
            </a:r>
            <a:r>
              <a:rPr lang="ru-RU" sz="2400" b="1" dirty="0">
                <a:latin typeface="+mj-lt"/>
              </a:rPr>
              <a:t>Наибольшим спросом пользовались научно-технические разработки в области </a:t>
            </a:r>
            <a:r>
              <a:rPr lang="ru-RU" sz="2400" b="1" dirty="0" err="1">
                <a:latin typeface="+mj-lt"/>
              </a:rPr>
              <a:t>нанотехнологий</a:t>
            </a:r>
            <a:r>
              <a:rPr lang="ru-RU" sz="2400" b="1" dirty="0">
                <a:latin typeface="+mj-lt"/>
              </a:rPr>
              <a:t> и новых материалов, радиоэлектроники, </a:t>
            </a:r>
            <a:r>
              <a:rPr lang="ru-RU" sz="2400" b="1" dirty="0" err="1" smtClean="0">
                <a:latin typeface="+mj-lt"/>
              </a:rPr>
              <a:t>информаци-онных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технологий, телекоммуникаций, лазерных технологий, </a:t>
            </a:r>
            <a:r>
              <a:rPr lang="ru-RU" sz="2400" b="1" dirty="0" err="1">
                <a:latin typeface="+mj-lt"/>
              </a:rPr>
              <a:t>энерго</a:t>
            </a:r>
            <a:r>
              <a:rPr lang="ru-RU" sz="2400" b="1" dirty="0">
                <a:latin typeface="+mj-lt"/>
              </a:rPr>
              <a:t>- и ресурсосбережения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Выполнение НИОКТР в рамках контрактов </a:t>
            </a:r>
            <a:endParaRPr lang="ru-RU" sz="28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ru-RU" sz="2800" b="1" dirty="0" smtClean="0">
                <a:latin typeface="+mj-lt"/>
              </a:rPr>
              <a:t>с </a:t>
            </a:r>
            <a:r>
              <a:rPr lang="ru-RU" sz="2800" b="1" dirty="0">
                <a:latin typeface="+mj-lt"/>
              </a:rPr>
              <a:t>зарубежными заказчиками 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7" y="1700808"/>
            <a:ext cx="77724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Примеры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     </a:t>
            </a:r>
            <a:r>
              <a:rPr lang="en-US" sz="2400" b="1" dirty="0">
                <a:latin typeface="+mj-lt"/>
              </a:rPr>
              <a:t>БГУИР в 2015–2018 </a:t>
            </a:r>
            <a:r>
              <a:rPr lang="en-US" sz="2400" b="1" dirty="0" err="1">
                <a:latin typeface="+mj-lt"/>
              </a:rPr>
              <a:t>гг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по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контракту</a:t>
            </a:r>
            <a:r>
              <a:rPr lang="en-US" sz="2400" b="1" dirty="0">
                <a:latin typeface="+mj-lt"/>
              </a:rPr>
              <a:t> с </a:t>
            </a:r>
            <a:r>
              <a:rPr lang="en-US" sz="2400" b="1" dirty="0" err="1" smtClean="0">
                <a:latin typeface="+mj-lt"/>
              </a:rPr>
              <a:t>Всекитай</a:t>
            </a:r>
            <a:r>
              <a:rPr lang="ru-RU" sz="2400" b="1" dirty="0" smtClean="0">
                <a:latin typeface="+mj-lt"/>
              </a:rPr>
              <a:t>-</a:t>
            </a:r>
            <a:r>
              <a:rPr lang="en-US" sz="2400" b="1" dirty="0" err="1" smtClean="0">
                <a:latin typeface="+mj-lt"/>
              </a:rPr>
              <a:t>ской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импортно-экспортной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компанией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точного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машиностроения</a:t>
            </a:r>
            <a:r>
              <a:rPr lang="en-US" sz="2400" b="1" dirty="0">
                <a:latin typeface="+mj-lt"/>
              </a:rPr>
              <a:t> (КНР, г. </a:t>
            </a:r>
            <a:r>
              <a:rPr lang="en-US" sz="2400" b="1" dirty="0" err="1">
                <a:latin typeface="+mj-lt"/>
              </a:rPr>
              <a:t>Пекин</a:t>
            </a:r>
            <a:r>
              <a:rPr lang="en-US" sz="2400" b="1" dirty="0">
                <a:latin typeface="+mj-lt"/>
              </a:rPr>
              <a:t>) </a:t>
            </a:r>
            <a:r>
              <a:rPr lang="en-US" sz="2400" b="1" dirty="0" err="1">
                <a:latin typeface="+mj-lt"/>
              </a:rPr>
              <a:t>разработал</a:t>
            </a:r>
            <a:r>
              <a:rPr lang="en-US" sz="2400" b="1" dirty="0">
                <a:latin typeface="+mj-lt"/>
              </a:rPr>
              <a:t> и </a:t>
            </a:r>
            <a:r>
              <a:rPr lang="en-US" sz="2400" b="1" dirty="0" err="1">
                <a:latin typeface="+mj-lt"/>
              </a:rPr>
              <a:t>поставил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акустооптические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перестраиваемые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фильтры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на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сумму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2,3 </a:t>
            </a:r>
            <a:r>
              <a:rPr lang="en-US" sz="2400" b="1" dirty="0" err="1">
                <a:latin typeface="+mj-lt"/>
              </a:rPr>
              <a:t>млн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долл</a:t>
            </a:r>
            <a:r>
              <a:rPr lang="en-US" sz="2400" b="1" dirty="0">
                <a:latin typeface="+mj-lt"/>
              </a:rPr>
              <a:t>. США</a:t>
            </a:r>
            <a:r>
              <a:rPr lang="ru-RU" sz="24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</a:t>
            </a:r>
            <a:r>
              <a:rPr lang="en-US" sz="2400" b="1" dirty="0">
                <a:latin typeface="+mj-lt"/>
              </a:rPr>
              <a:t>БГУ в 2018 г. в </a:t>
            </a:r>
            <a:r>
              <a:rPr lang="en-US" sz="2400" b="1" dirty="0" err="1">
                <a:latin typeface="+mj-lt"/>
              </a:rPr>
              <a:t>результате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выполнения</a:t>
            </a:r>
            <a:r>
              <a:rPr lang="en-US" sz="2400" b="1" dirty="0">
                <a:latin typeface="+mj-lt"/>
              </a:rPr>
              <a:t> 116 </a:t>
            </a:r>
            <a:r>
              <a:rPr lang="en-US" sz="2400" b="1" dirty="0" err="1">
                <a:latin typeface="+mj-lt"/>
              </a:rPr>
              <a:t>зарубежных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контрактов</a:t>
            </a:r>
            <a:r>
              <a:rPr lang="en-US" sz="2400" b="1" dirty="0">
                <a:latin typeface="+mj-lt"/>
              </a:rPr>
              <a:t> с </a:t>
            </a:r>
            <a:r>
              <a:rPr lang="en-US" sz="2400" b="1" dirty="0" err="1">
                <a:latin typeface="+mj-lt"/>
              </a:rPr>
              <a:t>организациями</a:t>
            </a:r>
            <a:r>
              <a:rPr lang="en-US" sz="2400" b="1" dirty="0">
                <a:latin typeface="+mj-lt"/>
              </a:rPr>
              <a:t> и </a:t>
            </a:r>
            <a:r>
              <a:rPr lang="en-US" sz="2400" b="1" dirty="0" err="1">
                <a:latin typeface="+mj-lt"/>
              </a:rPr>
              <a:t>фирмами</a:t>
            </a:r>
            <a:r>
              <a:rPr lang="en-US" sz="2400" b="1" dirty="0">
                <a:latin typeface="+mj-lt"/>
              </a:rPr>
              <a:t> 19 </a:t>
            </a:r>
            <a:r>
              <a:rPr lang="en-US" sz="2400" b="1" dirty="0" err="1">
                <a:latin typeface="+mj-lt"/>
              </a:rPr>
              <a:t>стран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на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поставку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научно-технической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продукции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работ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услуг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получено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валютных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средств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на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сумму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более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3,3</a:t>
            </a:r>
            <a:r>
              <a:rPr lang="en-US" sz="2400" b="1" dirty="0">
                <a:latin typeface="+mj-lt"/>
              </a:rPr>
              <a:t> </a:t>
            </a:r>
            <a:r>
              <a:rPr lang="en-US" sz="2400" b="1" dirty="0" err="1">
                <a:latin typeface="+mj-lt"/>
              </a:rPr>
              <a:t>млн</a:t>
            </a:r>
            <a:r>
              <a:rPr lang="en-US" sz="2400" b="1" dirty="0">
                <a:latin typeface="+mj-lt"/>
              </a:rPr>
              <a:t>. </a:t>
            </a:r>
            <a:r>
              <a:rPr lang="en-US" sz="2400" b="1" dirty="0" err="1">
                <a:latin typeface="+mj-lt"/>
              </a:rPr>
              <a:t>долл</a:t>
            </a:r>
            <a:r>
              <a:rPr lang="en-US" sz="2400" b="1" dirty="0">
                <a:latin typeface="+mj-lt"/>
              </a:rPr>
              <a:t>. США. </a:t>
            </a:r>
            <a:endParaRPr lang="ru-RU" sz="2400" b="1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188913"/>
            <a:ext cx="8208963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2800" b="1" dirty="0">
                <a:latin typeface="+mj-lt"/>
              </a:rPr>
              <a:t>Выполнение НИОКТР в рамках контрактов </a:t>
            </a:r>
            <a:endParaRPr lang="ru-RU" sz="28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ru-RU" sz="2800" b="1" dirty="0" smtClean="0">
                <a:latin typeface="+mj-lt"/>
              </a:rPr>
              <a:t>с </a:t>
            </a:r>
            <a:r>
              <a:rPr lang="ru-RU" sz="2800" b="1" dirty="0">
                <a:latin typeface="+mj-lt"/>
              </a:rPr>
              <a:t>зарубежными заказчиками </a:t>
            </a:r>
            <a:endParaRPr lang="ru-RU" alt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628800"/>
            <a:ext cx="7632700" cy="468052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altLang="ru-RU" b="1" dirty="0" smtClean="0">
                <a:latin typeface="Times New Roman" pitchFamily="18" charset="0"/>
              </a:rPr>
              <a:t>Пример</a:t>
            </a:r>
          </a:p>
          <a:p>
            <a:pPr algn="ctr" eaLnBrk="1" hangingPunct="1">
              <a:buNone/>
              <a:defRPr/>
            </a:pPr>
            <a:r>
              <a:rPr lang="ru-RU" altLang="ru-RU" b="1" dirty="0" smtClean="0">
                <a:latin typeface="Times New Roman" pitchFamily="18" charset="0"/>
              </a:rPr>
              <a:t>В </a:t>
            </a:r>
            <a:r>
              <a:rPr lang="ru-RU" altLang="ru-RU" b="1" dirty="0">
                <a:latin typeface="Times New Roman" pitchFamily="18" charset="0"/>
              </a:rPr>
              <a:t>собственном производстве НИИ ФХП БГУ в 2011-2020 гг</a:t>
            </a:r>
            <a:r>
              <a:rPr lang="ru-RU" altLang="ru-RU" b="1" dirty="0" smtClean="0">
                <a:latin typeface="Times New Roman" pitchFamily="18" charset="0"/>
              </a:rPr>
              <a:t>. и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itchFamily="18" charset="0"/>
              </a:rPr>
              <a:t>спользовано 3</a:t>
            </a:r>
            <a:r>
              <a:rPr lang="en-US" altLang="ru-RU" b="1" dirty="0" smtClean="0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itchFamily="18" charset="0"/>
              </a:rPr>
              <a:t> ОПС:</a:t>
            </a:r>
            <a:endParaRPr lang="ru-RU" altLang="ru-RU" sz="24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     2</a:t>
            </a:r>
            <a:r>
              <a:rPr lang="en-US" altLang="ru-RU" sz="2400" b="1" dirty="0" smtClean="0">
                <a:latin typeface="Times New Roman" pitchFamily="18" charset="0"/>
              </a:rPr>
              <a:t>4 </a:t>
            </a:r>
            <a:r>
              <a:rPr lang="en-US" altLang="ru-RU" sz="2400" b="1" dirty="0" err="1" smtClean="0">
                <a:latin typeface="Times New Roman" pitchFamily="18" charset="0"/>
              </a:rPr>
              <a:t>изобретени</a:t>
            </a:r>
            <a:r>
              <a:rPr lang="ru-RU" altLang="ru-RU" sz="2400" b="1" dirty="0" smtClean="0">
                <a:latin typeface="Times New Roman" pitchFamily="18" charset="0"/>
              </a:rPr>
              <a:t>я </a:t>
            </a:r>
          </a:p>
          <a:p>
            <a:pPr lvl="1" eaLnBrk="1" hangingPunct="1"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     4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товарных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</a:rPr>
              <a:t>знак</a:t>
            </a:r>
            <a:r>
              <a:rPr lang="ru-RU" altLang="ru-RU" sz="2400" b="1" dirty="0" smtClean="0">
                <a:latin typeface="Times New Roman" pitchFamily="18" charset="0"/>
              </a:rPr>
              <a:t>а</a:t>
            </a:r>
          </a:p>
          <a:p>
            <a:pPr lvl="1" eaLnBrk="1" hangingPunct="1"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     6 секретов производства (ноу-хау)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На базе НИИ ФХП БГУ выпущено и отгружено потребителям наукоемкой товарной продукции, защищенной 2</a:t>
            </a:r>
            <a:r>
              <a:rPr lang="en-US" altLang="ru-RU" sz="2400" b="1" dirty="0" smtClean="0">
                <a:latin typeface="Times New Roman" pitchFamily="18" charset="0"/>
              </a:rPr>
              <a:t>4</a:t>
            </a:r>
            <a:r>
              <a:rPr lang="ru-RU" altLang="ru-RU" sz="2400" b="1" dirty="0" smtClean="0">
                <a:latin typeface="Times New Roman" pitchFamily="18" charset="0"/>
              </a:rPr>
              <a:t> патентами РБ на изобретения,      на сумму в эквиваленте более 1 млн. долл. США</a:t>
            </a:r>
            <a:endParaRPr lang="ru-RU" altLang="ru-RU" sz="24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03139" name="Rectangle 3"/>
          <p:cNvSpPr>
            <a:spLocks noChangeArrowheads="1"/>
          </p:cNvSpPr>
          <p:nvPr/>
        </p:nvSpPr>
        <p:spPr bwMode="auto">
          <a:xfrm>
            <a:off x="827088" y="188913"/>
            <a:ext cx="81375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Использование результатов НТД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в </a:t>
            </a:r>
            <a:r>
              <a:rPr lang="ru-RU" altLang="ru-RU" b="1" dirty="0">
                <a:latin typeface="Times New Roman" pitchFamily="18" charset="0"/>
              </a:rPr>
              <a:t>собственном </a:t>
            </a:r>
            <a:r>
              <a:rPr lang="ru-RU" altLang="ru-RU" b="1" dirty="0" smtClean="0">
                <a:latin typeface="Times New Roman" pitchFamily="18" charset="0"/>
              </a:rPr>
              <a:t>производстве</a:t>
            </a:r>
            <a:endParaRPr lang="ru-RU" alt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0776119-9391-45F6-9834-7DE9149112B4}" type="slidenum">
              <a:rPr lang="ru-RU" altLang="ru-RU" sz="10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ru-RU" altLang="ru-RU" sz="1000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2873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8137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27088" y="3860800"/>
            <a:ext cx="6049962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МУЛЬТИРОЛ-К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827088" y="2119313"/>
            <a:ext cx="6049962" cy="376237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КОМПЛЕКТ ПЕРОКСИДНО-КАТАЛИЗНЫЙ</a:t>
            </a:r>
            <a:r>
              <a:rPr lang="ru-RU" altLang="ru-RU" sz="1600">
                <a:latin typeface="Times New Roman" pitchFamily="18" charset="0"/>
              </a:rPr>
              <a:t> </a:t>
            </a:r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827088" y="2551113"/>
            <a:ext cx="6049962" cy="376237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МУЛЬТИРОЛ-</a:t>
            </a:r>
            <a:r>
              <a:rPr lang="en-US" altLang="ru-RU" sz="1800" b="1">
                <a:latin typeface="Times New Roman" pitchFamily="18" charset="0"/>
              </a:rPr>
              <a:t>I</a:t>
            </a: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827088" y="2997200"/>
            <a:ext cx="6049962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МУЛЬТИРОЛ-</a:t>
            </a:r>
            <a:r>
              <a:rPr lang="en-US" altLang="ru-RU" sz="1800" b="1">
                <a:latin typeface="Times New Roman" pitchFamily="18" charset="0"/>
              </a:rPr>
              <a:t>II</a:t>
            </a: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827088" y="3429000"/>
            <a:ext cx="6049962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МУЛЬТИРОЛ-Э</a:t>
            </a: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605193" name="Picture 9" descr="1Kata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268413"/>
            <a:ext cx="1338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94" name="Picture 10" descr="Multi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187166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1188" y="4365625"/>
            <a:ext cx="6265862" cy="736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Выпущено и реализовано продукции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на сумму около 1 млн. долл. США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11188" y="1331913"/>
            <a:ext cx="6408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0000CC"/>
                </a:solidFill>
                <a:latin typeface="Times New Roman" pitchFamily="18" charset="0"/>
              </a:rPr>
              <a:t>Очистка, дезинфекция и хранение мягких контактных линз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8713788" cy="1044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Патенты Республики Беларусь на изобретения № 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9166, 13526, 13623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Товарный знак «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МУЛЬТИРОЛ</a:t>
            </a:r>
            <a:r>
              <a:rPr lang="ru-RU" altLang="ru-RU" sz="2000">
                <a:solidFill>
                  <a:srgbClr val="0000CC"/>
                </a:solidFill>
                <a:latin typeface="Times New Roman" pitchFamily="18" charset="0"/>
              </a:rPr>
              <a:t>»: </a:t>
            </a:r>
            <a:r>
              <a:rPr lang="ru-RU" altLang="ru-RU" sz="2000" b="1">
                <a:latin typeface="Times New Roman" pitchFamily="18" charset="0"/>
              </a:rPr>
              <a:t>свидетельство РБ № 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21611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свидетельства</a:t>
            </a:r>
            <a:r>
              <a:rPr lang="ru-RU" altLang="ru-RU" sz="20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Российской Федерации </a:t>
            </a:r>
            <a:r>
              <a:rPr lang="ru-RU" altLang="ru-RU" sz="2000" b="1">
                <a:latin typeface="Times New Roman" pitchFamily="18" charset="0"/>
              </a:rPr>
              <a:t>№</a:t>
            </a:r>
            <a:r>
              <a:rPr lang="ru-RU" altLang="ru-RU" sz="2000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</a:rPr>
              <a:t>330636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</a:rPr>
              <a:t>и</a:t>
            </a: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 Украины </a:t>
            </a:r>
            <a:r>
              <a:rPr lang="ru-RU" altLang="ru-RU" sz="2000" b="1">
                <a:latin typeface="Times New Roman" pitchFamily="18" charset="0"/>
              </a:rPr>
              <a:t>№ 98707</a:t>
            </a:r>
            <a:r>
              <a:rPr lang="ru-RU" altLang="ru-RU" sz="20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27088" y="188913"/>
            <a:ext cx="81375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Использование ОПС в собственном производстве НИИ ФХП </a:t>
            </a:r>
            <a:r>
              <a:rPr lang="ru-RU" altLang="ru-RU" b="1" dirty="0" smtClean="0">
                <a:latin typeface="Times New Roman" pitchFamily="18" charset="0"/>
              </a:rPr>
              <a:t>БГУ</a:t>
            </a:r>
            <a:endParaRPr lang="ru-RU" alt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3203575" y="5778500"/>
            <a:ext cx="51847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Около 10 патентов на изобретения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title"/>
          </p:nvPr>
        </p:nvSpPr>
        <p:spPr>
          <a:xfrm>
            <a:off x="1136650" y="1484313"/>
            <a:ext cx="7272338" cy="10080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CC"/>
                </a:solidFill>
                <a:cs typeface="Times New Roman" pitchFamily="18" charset="0"/>
              </a:rPr>
              <a:t>Опытный участок по химическому и электрохимическому осаждению покрытий </a:t>
            </a:r>
            <a:br>
              <a:rPr lang="ru-RU" altLang="ru-RU" sz="2400" b="1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00CC"/>
                </a:solidFill>
                <a:cs typeface="Times New Roman" pitchFamily="18" charset="0"/>
              </a:rPr>
              <a:t>из металлов, сплавов и композитов</a:t>
            </a:r>
          </a:p>
        </p:txBody>
      </p:sp>
      <p:pic>
        <p:nvPicPr>
          <p:cNvPr id="23556" name="Picture 9" descr="D:\Нечепуренко Юрий\Часть 2\Интеллект\Конференции, семинары\2017\ВОИС\02-15-1 Никель-б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30956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D:\Нечепуренко Юрий\Часть 2\Интеллект\Конференции, семинары\2017\ВОИС\HYD_2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12248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D:\Нечепуренко Юрий\Часть 2\Интеллект\Конференции, семинары\2017\ВОИС\07-9 Зол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644900"/>
            <a:ext cx="2994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188913"/>
            <a:ext cx="81375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Использование ОПС в собственном производстве НИИ ФХП БГУ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DCDE64C-AD05-4365-A37C-6DC19C1B0315}" type="slidenum">
              <a:rPr lang="ru-RU" altLang="ru-RU" sz="10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ru-RU" altLang="ru-RU" sz="1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557338"/>
            <a:ext cx="8137525" cy="4824412"/>
          </a:xfrm>
          <a:solidFill>
            <a:srgbClr val="FFFFFF"/>
          </a:solidFill>
        </p:spPr>
        <p:txBody>
          <a:bodyPr/>
          <a:lstStyle/>
          <a:p>
            <a:pPr marL="355600" indent="-355600" algn="ctr"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CC"/>
                </a:solidFill>
                <a:latin typeface="Times New Roman" pitchFamily="18" charset="0"/>
              </a:rPr>
              <a:t>Лицензионный договор № 50</a:t>
            </a:r>
            <a:r>
              <a:rPr lang="ru-RU" altLang="ru-RU" b="1" smtClean="0">
                <a:latin typeface="Times New Roman" pitchFamily="18" charset="0"/>
              </a:rPr>
              <a:t> </a:t>
            </a:r>
          </a:p>
          <a:p>
            <a:pPr marL="355600" indent="-355600" algn="ctr" eaLnBrk="1" hangingPunct="1"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</a:rPr>
              <a:t>от 15.06.1994 г. (изм.13.01.1996) </a:t>
            </a: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ru-RU" altLang="ru-RU" sz="2000" b="1" smtClean="0">
                <a:latin typeface="Times New Roman" pitchFamily="18" charset="0"/>
              </a:rPr>
              <a:t>	</a:t>
            </a:r>
            <a:r>
              <a:rPr lang="ru-RU" altLang="ru-RU" sz="2400" b="1" smtClean="0">
                <a:solidFill>
                  <a:srgbClr val="0000CC"/>
                </a:solidFill>
                <a:latin typeface="Times New Roman" pitchFamily="18" charset="0"/>
              </a:rPr>
              <a:t>Белорусский национальный технический университет</a:t>
            </a:r>
            <a:r>
              <a:rPr lang="ru-RU" altLang="ru-RU" sz="2400" b="1" smtClean="0">
                <a:latin typeface="Times New Roman" pitchFamily="18" charset="0"/>
              </a:rPr>
              <a:t> совместно с ОАО «Минский автомобильный завод» предоставил компаниям Итон Корпорейшн (штат Огайо, США) и Итон Йель Лтд. (Канада) сроком на 13 лет исключительную лицензию на право использова-ния технологии и оборудования для синхронной обработки противоположных концов автомобильной листовой рессоры (патент США № 5001918, заявка ФРГ DE 3890584), по которой в университет </a:t>
            </a:r>
            <a:r>
              <a:rPr lang="ru-RU" altLang="ru-RU" sz="2400" b="1" smtClean="0">
                <a:solidFill>
                  <a:srgbClr val="0000CC"/>
                </a:solidFill>
                <a:latin typeface="Times New Roman" pitchFamily="18" charset="0"/>
              </a:rPr>
              <a:t>поступили роялти в объеме 214 тыс. долл. США</a:t>
            </a:r>
            <a:endParaRPr lang="ru-RU" altLang="ru-RU" sz="24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088" y="188913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Передача результатов НТД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по лицензионным договорам</a:t>
            </a:r>
            <a:endParaRPr lang="ru-RU" altLang="ru-RU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2873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137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27050" y="5267325"/>
            <a:ext cx="8251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лицензиям НИИ ФХП БГУ в РУП «</a:t>
            </a:r>
            <a:r>
              <a:rPr lang="ru-RU" alt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Унитехпром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БГУ» создано производство субстанций и лекарственных препаратов «</a:t>
            </a:r>
            <a:r>
              <a:rPr lang="ru-RU" alt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Цисплацел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Темозоломид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Нитаргал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Темодекс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др. </a:t>
            </a:r>
            <a:endParaRPr lang="en-US" alt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2" descr="D:\Часть 1\Институт\Доска НИИ ФХП\Фотографии\02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268413"/>
            <a:ext cx="27749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 descr="D:\Часть 1\Институт\Доска НИИ ФХП\Фотографии\0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50950"/>
            <a:ext cx="2971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D:\Часть 1\Институт\Фотографии\Фотографии буфер\Цисплацел Моск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27400"/>
            <a:ext cx="14287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D:\Часть 1\Институт\Фотографии\Фотографии буфер\Цисплацел Пит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375025"/>
            <a:ext cx="15001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 descr="D:\Часть 1\Институт\Презентации института\IMG_71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360613"/>
            <a:ext cx="1857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4213" y="188913"/>
            <a:ext cx="8208962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Передача </a:t>
            </a:r>
            <a:r>
              <a:rPr lang="ru-RU" altLang="ru-RU" sz="3200" b="1" dirty="0">
                <a:latin typeface="Times New Roman" pitchFamily="18" charset="0"/>
              </a:rPr>
              <a:t>результатов НТД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по лицензионным договорам</a:t>
            </a:r>
            <a:endParaRPr lang="ru-RU" alt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2873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209925" y="1425575"/>
            <a:ext cx="5322888" cy="230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</a:rPr>
              <a:t>Гидрогель </a:t>
            </a:r>
            <a:r>
              <a:rPr lang="ru-RU" altLang="ru-RU" sz="2400" b="1" dirty="0" err="1">
                <a:solidFill>
                  <a:schemeClr val="tx2"/>
                </a:solidFill>
                <a:latin typeface="Times New Roman" pitchFamily="18" charset="0"/>
              </a:rPr>
              <a:t>полиэлектролитный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</a:rPr>
              <a:t>«</a:t>
            </a:r>
            <a:r>
              <a:rPr lang="ru-RU" altLang="ru-RU" sz="2400" b="1" dirty="0" err="1">
                <a:solidFill>
                  <a:srgbClr val="0000CC"/>
                </a:solidFill>
                <a:latin typeface="Times New Roman" pitchFamily="18" charset="0"/>
              </a:rPr>
              <a:t>Гисинар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</a:rPr>
              <a:t>» </a:t>
            </a:r>
          </a:p>
          <a:p>
            <a:pPr eaLnBrk="1" hangingPunct="1">
              <a:defRPr/>
            </a:pPr>
            <a:r>
              <a:rPr lang="ru-RU" altLang="ru-RU" sz="2400" b="1" dirty="0">
                <a:latin typeface="Times New Roman" pitchFamily="18" charset="0"/>
              </a:rPr>
              <a:t>для п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редпосевной машинной обработки семян позволяет </a:t>
            </a: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повышать урожайность зерновых </a:t>
            </a:r>
          </a:p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 2-6 ц/га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468313" y="4724400"/>
            <a:ext cx="8064500" cy="1495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Договоры между НИИ ФХП БГУ и ООО «ШАУЭР ГРУПП» о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передаче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секретов </a:t>
            </a: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производства (ноу-хау) :</a:t>
            </a:r>
            <a:endParaRPr lang="ru-RU" alt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sz="2400" b="1" dirty="0">
                <a:latin typeface="Times New Roman" pitchFamily="18" charset="0"/>
              </a:rPr>
              <a:t>от 22 декабря 2005 г. № 2313, от 15 ноября 2006 г. № 2637,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sz="2400" b="1" dirty="0">
                <a:latin typeface="Times New Roman" pitchFamily="18" charset="0"/>
              </a:rPr>
              <a:t>от 14 августа 2008 г. № 3328 </a:t>
            </a:r>
          </a:p>
        </p:txBody>
      </p:sp>
      <p:sp>
        <p:nvSpPr>
          <p:cNvPr id="434184" name="Text Box 8"/>
          <p:cNvSpPr txBox="1">
            <a:spLocks noChangeArrowheads="1"/>
          </p:cNvSpPr>
          <p:nvPr/>
        </p:nvSpPr>
        <p:spPr bwMode="auto">
          <a:xfrm>
            <a:off x="395288" y="3716338"/>
            <a:ext cx="8280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Ежегодный экономический эффект от использования препарата в </a:t>
            </a:r>
            <a:r>
              <a:rPr lang="ru-RU" alt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Несвижском</a:t>
            </a: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районе Беларуси составил около 3 млн. долл. США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46087" name="Rectangle 13"/>
          <p:cNvSpPr>
            <a:spLocks noChangeArrowheads="1"/>
          </p:cNvSpPr>
          <p:nvPr/>
        </p:nvSpPr>
        <p:spPr bwMode="auto">
          <a:xfrm>
            <a:off x="755650" y="476250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088" y="188913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latin typeface="+mj-lt"/>
              </a:rPr>
              <a:t>Передача научно-технической </a:t>
            </a:r>
            <a:r>
              <a:rPr lang="ru-RU" b="1" dirty="0" smtClean="0">
                <a:latin typeface="+mj-lt"/>
              </a:rPr>
              <a:t>документации: секреты производства (ноу-хау)</a:t>
            </a:r>
            <a:endParaRPr lang="ru-RU" altLang="ru-RU" b="1" dirty="0">
              <a:latin typeface="+mj-lt"/>
            </a:endParaRPr>
          </a:p>
        </p:txBody>
      </p:sp>
      <p:pic>
        <p:nvPicPr>
          <p:cNvPr id="46089" name="Picture 2" descr="D:\Нечепуренко Юрий\Часть 1\Разработки, реклама\Фотографии\Гисина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412875"/>
            <a:ext cx="20208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634736"/>
            <a:ext cx="7920038" cy="45981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/>
              <a:t>Результаты НТД относятся к </a:t>
            </a:r>
            <a:r>
              <a:rPr lang="ru-RU" sz="2400" b="1" dirty="0" smtClean="0"/>
              <a:t>научно-</a:t>
            </a:r>
            <a:r>
              <a:rPr lang="ru-RU" sz="2400" b="1" dirty="0" err="1" smtClean="0"/>
              <a:t>техни</a:t>
            </a:r>
            <a:r>
              <a:rPr lang="ru-RU" sz="2400" b="1" dirty="0" smtClean="0"/>
              <a:t>-ческой </a:t>
            </a:r>
            <a:r>
              <a:rPr lang="ru-RU" sz="2400" b="1" dirty="0"/>
              <a:t>продукции, определение которой дано в Государственном стандарте Республики Беларусь СТБ 1080–2011 «Порядок выполнения научно-исследовательских, опытно-конструкторских и опытно-технологических работ по созданию научно-технической </a:t>
            </a:r>
            <a:r>
              <a:rPr lang="ru-RU" sz="2400" b="1" dirty="0" smtClean="0"/>
              <a:t>продукции»: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0000CC"/>
                </a:solidFill>
              </a:rPr>
              <a:t>«</a:t>
            </a:r>
            <a:r>
              <a:rPr lang="ru-RU" sz="2400" b="1" dirty="0">
                <a:solidFill>
                  <a:srgbClr val="0000CC"/>
                </a:solidFill>
              </a:rPr>
              <a:t>научно-техническая продукция – продукция, содержащая новые знания или решения, зафиксированные на любом информационном носителе, а также модели, макеты, образцы новых изделий, </a:t>
            </a:r>
            <a:r>
              <a:rPr lang="ru-RU" sz="2400" b="1" dirty="0" smtClean="0">
                <a:solidFill>
                  <a:srgbClr val="0000CC"/>
                </a:solidFill>
              </a:rPr>
              <a:t>материалов и веществ».</a:t>
            </a:r>
            <a:endParaRPr lang="ru-RU" alt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27584" y="2060848"/>
            <a:ext cx="7848872" cy="3528392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+mj-lt"/>
              </a:rPr>
              <a:t>Совместная деятельность может осуществляться различными способами:</a:t>
            </a:r>
          </a:p>
          <a:p>
            <a:pPr lvl="0"/>
            <a:r>
              <a:rPr lang="ru-RU" sz="2400" b="1" dirty="0">
                <a:latin typeface="+mj-lt"/>
              </a:rPr>
              <a:t>договоры о кооперации (совместная производственная деятельность); </a:t>
            </a:r>
          </a:p>
          <a:p>
            <a:pPr lvl="0"/>
            <a:r>
              <a:rPr lang="ru-RU" sz="2400" b="1" dirty="0">
                <a:latin typeface="+mj-lt"/>
              </a:rPr>
              <a:t>создание совместного предприятия (внесение денежного либо </a:t>
            </a:r>
            <a:r>
              <a:rPr lang="ru-RU" sz="2400" b="1" dirty="0" err="1">
                <a:latin typeface="+mj-lt"/>
              </a:rPr>
              <a:t>неденежного</a:t>
            </a:r>
            <a:r>
              <a:rPr lang="ru-RU" sz="2400" b="1" dirty="0">
                <a:latin typeface="+mj-lt"/>
              </a:rPr>
              <a:t> вклада);</a:t>
            </a:r>
          </a:p>
          <a:p>
            <a:pPr lvl="0"/>
            <a:r>
              <a:rPr lang="ru-RU" sz="2400" b="1" dirty="0">
                <a:latin typeface="+mj-lt"/>
              </a:rPr>
              <a:t>совместное владение объектами интеллектуальной собственности и др.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7772400" cy="1008062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sz="3200" b="1" dirty="0"/>
              <a:t>Совместная деятельность</a:t>
            </a:r>
            <a:endParaRPr lang="ru-RU" altLang="ru-RU" sz="32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2" y="2060848"/>
            <a:ext cx="7344816" cy="4104456"/>
          </a:xfrm>
        </p:spPr>
        <p:txBody>
          <a:bodyPr/>
          <a:lstStyle/>
          <a:p>
            <a:pPr marL="0" indent="0" algn="l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1) документальное подтверждение факта  </a:t>
            </a: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ru-RU" altLang="ru-RU" b="1" dirty="0">
                <a:latin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</a:rPr>
              <a:t>   создания результата НТД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2) наличие прав на результат НТД </a:t>
            </a: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3) оценка конкурентоспособности продукта,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>
                <a:latin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</a:rPr>
              <a:t>   содержащего </a:t>
            </a:r>
            <a:r>
              <a:rPr lang="ru-RU" altLang="ru-RU" b="1" dirty="0">
                <a:latin typeface="Times New Roman" pitchFamily="18" charset="0"/>
              </a:rPr>
              <a:t>результат НТД </a:t>
            </a:r>
            <a:r>
              <a:rPr lang="ru-RU" altLang="ru-RU" b="1" dirty="0" smtClean="0">
                <a:latin typeface="Times New Roman" pitchFamily="18" charset="0"/>
              </a:rPr>
              <a:t>(ОИС)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4) оценка стоимости прав на </a:t>
            </a:r>
            <a:r>
              <a:rPr lang="ru-RU" altLang="ru-RU" b="1" dirty="0">
                <a:latin typeface="Times New Roman" pitchFamily="18" charset="0"/>
              </a:rPr>
              <a:t>результат НТД </a:t>
            </a:r>
            <a:endParaRPr lang="ru-RU" altLang="ru-RU" b="1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>
                <a:latin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</a:rPr>
              <a:t>   (ОИС)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5) принятие результата </a:t>
            </a:r>
            <a:r>
              <a:rPr lang="ru-RU" altLang="ru-RU" b="1" dirty="0">
                <a:latin typeface="Times New Roman" pitchFamily="18" charset="0"/>
              </a:rPr>
              <a:t>НТД </a:t>
            </a:r>
            <a:r>
              <a:rPr lang="ru-RU" altLang="ru-RU" b="1" dirty="0" smtClean="0">
                <a:latin typeface="Times New Roman" pitchFamily="18" charset="0"/>
              </a:rPr>
              <a:t>(ОИС) к учету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>
                <a:latin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</a:rPr>
              <a:t>   в качестве нематериального актива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Необходимые условия для введения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результатов НТД в </a:t>
            </a: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гражданский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оборот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17" y="2420888"/>
            <a:ext cx="7561584" cy="302433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     Документальное </a:t>
            </a:r>
            <a:r>
              <a:rPr lang="ru-RU" altLang="ru-RU" b="1" dirty="0">
                <a:latin typeface="Times New Roman" pitchFamily="18" charset="0"/>
              </a:rPr>
              <a:t>подтверждение факта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itchFamily="18" charset="0"/>
              </a:rPr>
              <a:t>создания </a:t>
            </a:r>
            <a:r>
              <a:rPr lang="ru-RU" altLang="ru-RU" b="1" dirty="0">
                <a:latin typeface="Times New Roman" pitchFamily="18" charset="0"/>
              </a:rPr>
              <a:t>результата </a:t>
            </a:r>
            <a:r>
              <a:rPr lang="ru-RU" altLang="ru-RU" b="1" dirty="0" smtClean="0">
                <a:latin typeface="Times New Roman" pitchFamily="18" charset="0"/>
              </a:rPr>
              <a:t>НТД </a:t>
            </a:r>
            <a:r>
              <a:rPr lang="ru-RU" altLang="ru-RU" b="1" dirty="0">
                <a:latin typeface="Times New Roman" pitchFamily="18" charset="0"/>
              </a:rPr>
              <a:t>означает, </a:t>
            </a:r>
            <a:r>
              <a:rPr lang="ru-RU" altLang="ru-RU" b="1" dirty="0" smtClean="0">
                <a:latin typeface="Times New Roman" pitchFamily="18" charset="0"/>
              </a:rPr>
              <a:t>что результат </a:t>
            </a:r>
            <a:r>
              <a:rPr lang="ru-RU" altLang="ru-RU" b="1" dirty="0">
                <a:latin typeface="Times New Roman" pitchFamily="18" charset="0"/>
              </a:rPr>
              <a:t>НТД </a:t>
            </a:r>
            <a:r>
              <a:rPr lang="ru-RU" altLang="ru-RU" b="1" dirty="0" smtClean="0">
                <a:latin typeface="Times New Roman" pitchFamily="18" charset="0"/>
              </a:rPr>
              <a:t>(ОИС) должен быть описан в объеме, достаточном для его практической реализации, либо материализован каким-либо известным способом.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79216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Необходимые условия для введения результатов НТД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гражданский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оборот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latin typeface="Times New Roman" pitchFamily="18" charset="0"/>
              </a:rPr>
              <a:t>Наличие </a:t>
            </a:r>
            <a:r>
              <a:rPr lang="ru-RU" altLang="ru-RU" sz="3200" b="1" dirty="0">
                <a:latin typeface="Times New Roman" pitchFamily="18" charset="0"/>
              </a:rPr>
              <a:t>прав на результат НТД</a:t>
            </a:r>
            <a:endParaRPr lang="ru-RU" altLang="ru-RU" sz="3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325320"/>
            <a:ext cx="7775575" cy="5201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eaLnBrk="1" hangingPunct="1"/>
            <a:r>
              <a:rPr lang="ru-RU" altLang="ru-RU" sz="2400" b="1" dirty="0" smtClean="0">
                <a:latin typeface="Times New Roman" pitchFamily="18" charset="0"/>
              </a:rPr>
              <a:t>Наличие прав на результат НТД подтверждается: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 algn="l" eaLnBrk="1" hangingPunct="1"/>
            <a:r>
              <a:rPr lang="ru-RU" altLang="ru-RU" sz="2000" b="1" dirty="0" smtClean="0">
                <a:latin typeface="Times New Roman" pitchFamily="18" charset="0"/>
              </a:rPr>
              <a:t>1) договором </a:t>
            </a:r>
            <a:r>
              <a:rPr lang="ru-RU" altLang="ru-RU" sz="2000" b="1" dirty="0">
                <a:latin typeface="Times New Roman" pitchFamily="18" charset="0"/>
              </a:rPr>
              <a:t>на создание научно-технической продукции;</a:t>
            </a:r>
          </a:p>
          <a:p>
            <a:pPr marL="609600" indent="-609600" algn="l" eaLnBrk="1" hangingPunct="1"/>
            <a:r>
              <a:rPr lang="ru-RU" altLang="ru-RU" sz="2000" b="1" dirty="0" smtClean="0">
                <a:latin typeface="Times New Roman" pitchFamily="18" charset="0"/>
              </a:rPr>
              <a:t>2) договором </a:t>
            </a:r>
            <a:r>
              <a:rPr lang="ru-RU" altLang="ru-RU" sz="2000" b="1" dirty="0">
                <a:latin typeface="Times New Roman" pitchFamily="18" charset="0"/>
              </a:rPr>
              <a:t>с государственным заказчиком или иным </a:t>
            </a:r>
            <a:r>
              <a:rPr lang="ru-RU" altLang="ru-RU" sz="2000" b="1" dirty="0" smtClean="0">
                <a:latin typeface="Times New Roman" pitchFamily="18" charset="0"/>
              </a:rPr>
              <a:t>распорядителем государственных </a:t>
            </a:r>
            <a:r>
              <a:rPr lang="ru-RU" altLang="ru-RU" sz="2000" b="1" dirty="0">
                <a:latin typeface="Times New Roman" pitchFamily="18" charset="0"/>
              </a:rPr>
              <a:t>средств на распоряжение результатами научно-технической деятельности, созданными за счет государственных средств 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 algn="l" eaLnBrk="1" hangingPunct="1"/>
            <a:r>
              <a:rPr lang="ru-RU" altLang="ru-RU" sz="2000" b="1" dirty="0" smtClean="0">
                <a:latin typeface="Times New Roman" pitchFamily="18" charset="0"/>
              </a:rPr>
              <a:t>3) охранным документом </a:t>
            </a:r>
            <a:r>
              <a:rPr lang="ru-RU" altLang="ru-RU" sz="2000" b="1" dirty="0">
                <a:latin typeface="Times New Roman" pitchFamily="18" charset="0"/>
              </a:rPr>
              <a:t>(патент, свидетельство) на ОПС;</a:t>
            </a:r>
          </a:p>
          <a:p>
            <a:pPr marL="609600" indent="-609600" algn="l" eaLnBrk="1" hangingPunct="1"/>
            <a:r>
              <a:rPr lang="ru-RU" altLang="ru-RU" sz="2000" b="1" dirty="0" smtClean="0">
                <a:latin typeface="Times New Roman" pitchFamily="18" charset="0"/>
              </a:rPr>
              <a:t>4</a:t>
            </a:r>
            <a:r>
              <a:rPr lang="ru-RU" altLang="ru-RU" sz="2000" b="1" dirty="0">
                <a:latin typeface="Times New Roman" pitchFamily="18" charset="0"/>
              </a:rPr>
              <a:t>) </a:t>
            </a:r>
            <a:r>
              <a:rPr lang="ru-RU" altLang="ru-RU" sz="2000" b="1" dirty="0" smtClean="0">
                <a:latin typeface="Times New Roman" pitchFamily="18" charset="0"/>
              </a:rPr>
              <a:t>лицензионным договором о приобретении объекта ИС;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 algn="l" eaLnBrk="1" hangingPunct="1"/>
            <a:r>
              <a:rPr lang="ru-RU" altLang="ru-RU" sz="2000" b="1" dirty="0">
                <a:latin typeface="Times New Roman" pitchFamily="18" charset="0"/>
              </a:rPr>
              <a:t>5) </a:t>
            </a:r>
            <a:r>
              <a:rPr lang="ru-RU" altLang="ru-RU" sz="2000" b="1" dirty="0" smtClean="0">
                <a:latin typeface="Times New Roman" pitchFamily="18" charset="0"/>
              </a:rPr>
              <a:t>договором </a:t>
            </a:r>
            <a:r>
              <a:rPr lang="ru-RU" altLang="ru-RU" sz="2000" b="1" dirty="0">
                <a:latin typeface="Times New Roman" pitchFamily="18" charset="0"/>
              </a:rPr>
              <a:t>уступки прав на </a:t>
            </a:r>
            <a:r>
              <a:rPr lang="ru-RU" altLang="ru-RU" sz="2000" b="1" dirty="0" smtClean="0">
                <a:latin typeface="Times New Roman" pitchFamily="18" charset="0"/>
              </a:rPr>
              <a:t>объект ИС</a:t>
            </a:r>
            <a:r>
              <a:rPr lang="ru-RU" altLang="ru-RU" sz="2000" b="1" dirty="0">
                <a:latin typeface="Times New Roman" pitchFamily="18" charset="0"/>
              </a:rPr>
              <a:t>;</a:t>
            </a:r>
          </a:p>
          <a:p>
            <a:pPr marL="609600" indent="-609600" algn="l" eaLnBrk="1" hangingPunct="1"/>
            <a:r>
              <a:rPr lang="ru-RU" altLang="ru-RU" sz="2000" b="1" dirty="0">
                <a:latin typeface="Times New Roman" pitchFamily="18" charset="0"/>
              </a:rPr>
              <a:t>6) научно-технической и бухгалтерской </a:t>
            </a:r>
            <a:r>
              <a:rPr lang="ru-RU" altLang="ru-RU" sz="2000" b="1" dirty="0" smtClean="0">
                <a:latin typeface="Times New Roman" pitchFamily="18" charset="0"/>
              </a:rPr>
              <a:t>документацией </a:t>
            </a:r>
            <a:r>
              <a:rPr lang="ru-RU" altLang="ru-RU" sz="2000" b="1" dirty="0">
                <a:latin typeface="Times New Roman" pitchFamily="18" charset="0"/>
              </a:rPr>
              <a:t>организации, подтверждающей создание результатов научно-технической деятельности за счет собственных средств;</a:t>
            </a:r>
          </a:p>
          <a:p>
            <a:pPr marL="609600" indent="-609600" algn="l" eaLnBrk="1" hangingPunct="1"/>
            <a:r>
              <a:rPr lang="ru-RU" altLang="ru-RU" sz="2000" b="1" dirty="0">
                <a:latin typeface="Times New Roman" pitchFamily="18" charset="0"/>
              </a:rPr>
              <a:t>7) </a:t>
            </a:r>
            <a:r>
              <a:rPr lang="ru-RU" altLang="ru-RU" sz="2000" b="1" dirty="0" smtClean="0">
                <a:latin typeface="Times New Roman" pitchFamily="18" charset="0"/>
              </a:rPr>
              <a:t>иным договором </a:t>
            </a:r>
            <a:r>
              <a:rPr lang="ru-RU" altLang="ru-RU" sz="2000" b="1" dirty="0">
                <a:latin typeface="Times New Roman" pitchFamily="18" charset="0"/>
              </a:rPr>
              <a:t>(</a:t>
            </a:r>
            <a:r>
              <a:rPr lang="ru-RU" altLang="ru-RU" sz="2000" b="1" dirty="0" smtClean="0">
                <a:latin typeface="Times New Roman" pitchFamily="18" charset="0"/>
              </a:rPr>
              <a:t>соглашением) </a:t>
            </a:r>
            <a:r>
              <a:rPr lang="ru-RU" altLang="ru-RU" sz="2000" b="1" dirty="0" err="1" smtClean="0">
                <a:latin typeface="Times New Roman" pitchFamily="18" charset="0"/>
              </a:rPr>
              <a:t>подтверждающеим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</a:rPr>
              <a:t>права организации на результаты НТД</a:t>
            </a:r>
            <a:endParaRPr lang="ru-RU" altLang="ru-RU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ru-RU" altLang="ru-RU" sz="3000" b="1" dirty="0" smtClean="0">
                <a:latin typeface="Times New Roman" pitchFamily="18" charset="0"/>
              </a:rPr>
              <a:t>Оценка </a:t>
            </a:r>
            <a:r>
              <a:rPr lang="ru-RU" altLang="ru-RU" sz="3000" b="1" dirty="0">
                <a:latin typeface="Times New Roman" pitchFamily="18" charset="0"/>
              </a:rPr>
              <a:t>конкурентоспособности продукта, </a:t>
            </a:r>
            <a:r>
              <a:rPr lang="ru-RU" altLang="ru-RU" sz="3000" b="1" dirty="0" smtClean="0">
                <a:latin typeface="Times New Roman" pitchFamily="18" charset="0"/>
              </a:rPr>
              <a:t>содержащего </a:t>
            </a:r>
            <a:r>
              <a:rPr lang="ru-RU" altLang="ru-RU" sz="3000" b="1" dirty="0">
                <a:latin typeface="Times New Roman" pitchFamily="18" charset="0"/>
              </a:rPr>
              <a:t>результат НТД (ОИС)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9592" y="2060848"/>
            <a:ext cx="7775575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spcBef>
                <a:spcPts val="0"/>
              </a:spcBef>
            </a:pPr>
            <a:r>
              <a:rPr lang="ru-RU" altLang="ru-RU" sz="2800" b="1" dirty="0">
                <a:latin typeface="Times New Roman" pitchFamily="18" charset="0"/>
              </a:rPr>
              <a:t>Оценка конкурентоспособности продукта, содержащего результат НТД (ОИС)</a:t>
            </a:r>
            <a:r>
              <a:rPr lang="ru-RU" altLang="ru-RU" sz="2800" b="1" dirty="0" smtClean="0">
                <a:latin typeface="Times New Roman" pitchFamily="18" charset="0"/>
              </a:rPr>
              <a:t>, 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spcBef>
                <a:spcPts val="0"/>
              </a:spcBef>
            </a:pPr>
            <a:r>
              <a:rPr lang="ru-RU" altLang="ru-RU" sz="2800" b="1" dirty="0">
                <a:latin typeface="Times New Roman" pitchFamily="18" charset="0"/>
              </a:rPr>
              <a:t>      осуществляется в ходе проведения маркетинговых и патентных исследований с целью определения экономической целесообразности выведения его на </a:t>
            </a:r>
            <a:r>
              <a:rPr lang="ru-RU" altLang="ru-RU" sz="2800" b="1" dirty="0" smtClean="0">
                <a:latin typeface="Times New Roman" pitchFamily="18" charset="0"/>
              </a:rPr>
              <a:t>рынок.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  <a:endParaRPr lang="ru-RU" alt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ru-RU" altLang="ru-RU" sz="3000" b="1" dirty="0" smtClean="0">
                <a:latin typeface="Times New Roman" pitchFamily="18" charset="0"/>
              </a:rPr>
              <a:t>Оценка </a:t>
            </a:r>
            <a:r>
              <a:rPr lang="ru-RU" altLang="ru-RU" sz="3200" b="1" dirty="0">
                <a:latin typeface="Times New Roman" pitchFamily="18" charset="0"/>
              </a:rPr>
              <a:t>стоимости прав на результат </a:t>
            </a:r>
            <a:r>
              <a:rPr lang="ru-RU" altLang="ru-RU" sz="3000" b="1" dirty="0" smtClean="0">
                <a:latin typeface="Times New Roman" pitchFamily="18" charset="0"/>
              </a:rPr>
              <a:t>НТД </a:t>
            </a:r>
            <a:r>
              <a:rPr lang="ru-RU" altLang="ru-RU" sz="3000" b="1" dirty="0">
                <a:latin typeface="Times New Roman" pitchFamily="18" charset="0"/>
              </a:rPr>
              <a:t>(ОИС)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9592" y="1916832"/>
            <a:ext cx="7775575" cy="41426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</a:rPr>
              <a:t>Оценка стоимости прав на результат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НТД (ОИС) </a:t>
            </a:r>
            <a:r>
              <a:rPr lang="ru-RU" altLang="ru-RU" sz="2800" b="1" dirty="0">
                <a:solidFill>
                  <a:srgbClr val="0000CC"/>
                </a:solidFill>
                <a:latin typeface="Times New Roman" pitchFamily="18" charset="0"/>
              </a:rPr>
              <a:t>проводится в соответствии с: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</a:rPr>
              <a:t>Указом Президента Республики Беларусь от 13 октября 2006 г. № 615 «Об оценочной деятельности в Республике Беларусь</a:t>
            </a:r>
            <a:r>
              <a:rPr lang="ru-RU" altLang="ru-RU" sz="2800" b="1" dirty="0" smtClean="0">
                <a:latin typeface="Times New Roman" pitchFamily="18" charset="0"/>
              </a:rPr>
              <a:t>»; 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</a:rPr>
              <a:t>Государственным стандартом Республики Беларусь СТБ 52.5.01-2011 «Оценка стоимости объектов гражданских прав. Оценка стоимости объектов интеллектуальной собственности</a:t>
            </a:r>
            <a:r>
              <a:rPr lang="ru-RU" altLang="ru-RU" sz="2800" b="1" dirty="0" smtClean="0">
                <a:latin typeface="Times New Roman" pitchFamily="18" charset="0"/>
              </a:rPr>
              <a:t>»;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</a:rPr>
              <a:t>д</a:t>
            </a:r>
            <a:r>
              <a:rPr lang="ru-RU" altLang="ru-RU" sz="2800" b="1" dirty="0" smtClean="0">
                <a:latin typeface="Times New Roman" pitchFamily="18" charset="0"/>
              </a:rPr>
              <a:t>ругими НПА.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  <a:endParaRPr lang="ru-RU" alt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ru-RU" altLang="ru-RU" sz="3000" b="1" dirty="0">
                <a:latin typeface="Times New Roman" pitchFamily="18" charset="0"/>
              </a:rPr>
              <a:t>Принятие результата НТД (ОИС) к </a:t>
            </a:r>
            <a:r>
              <a:rPr lang="ru-RU" altLang="ru-RU" sz="3000" b="1" dirty="0" smtClean="0">
                <a:latin typeface="Times New Roman" pitchFamily="18" charset="0"/>
              </a:rPr>
              <a:t>учету </a:t>
            </a:r>
            <a:br>
              <a:rPr lang="ru-RU" altLang="ru-RU" sz="3000" b="1" dirty="0" smtClean="0">
                <a:latin typeface="Times New Roman" pitchFamily="18" charset="0"/>
              </a:rPr>
            </a:br>
            <a:r>
              <a:rPr lang="ru-RU" altLang="ru-RU" sz="3000" b="1" dirty="0" smtClean="0">
                <a:latin typeface="Times New Roman" pitchFamily="18" charset="0"/>
              </a:rPr>
              <a:t>в </a:t>
            </a:r>
            <a:r>
              <a:rPr lang="ru-RU" altLang="ru-RU" sz="3000" b="1" dirty="0">
                <a:latin typeface="Times New Roman" pitchFamily="18" charset="0"/>
              </a:rPr>
              <a:t>качестве нематериального актива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7324" y="2276872"/>
            <a:ext cx="7775575" cy="3797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2800" b="1" dirty="0">
                <a:latin typeface="Times New Roman" pitchFamily="18" charset="0"/>
              </a:rPr>
              <a:t>Методической базой для </a:t>
            </a:r>
            <a:r>
              <a:rPr lang="ru-RU" altLang="ru-RU" sz="2800" b="1" dirty="0" smtClean="0">
                <a:latin typeface="Times New Roman" pitchFamily="18" charset="0"/>
              </a:rPr>
              <a:t>принятия к учету результатов НТД (ОИС) в качестве нематериальных активов </a:t>
            </a:r>
            <a:r>
              <a:rPr lang="ru-RU" altLang="ru-RU" sz="2800" b="1" dirty="0">
                <a:latin typeface="Times New Roman" pitchFamily="18" charset="0"/>
              </a:rPr>
              <a:t>являются: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</a:rPr>
              <a:t>Закон  Республики Беларусь «О бухгалтерском учете и отчетности</a:t>
            </a:r>
            <a:r>
              <a:rPr lang="ru-RU" altLang="ru-RU" sz="2800" b="1" dirty="0" smtClean="0">
                <a:latin typeface="Times New Roman" pitchFamily="18" charset="0"/>
              </a:rPr>
              <a:t>»;</a:t>
            </a:r>
            <a:endParaRPr lang="en-US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Постановление Министерства финансов Республики Беларусь от 30 апреля 2012 г. № 25 «О некоторых вопросах бухгалтерского учета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ругие НПА</a:t>
            </a:r>
            <a:r>
              <a:rPr lang="ru-RU" altLang="ru-RU" sz="2800" b="1" dirty="0" smtClean="0">
                <a:latin typeface="Times New Roman" pitchFamily="18" charset="0"/>
              </a:rPr>
              <a:t>.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  <a:endParaRPr lang="ru-RU" alt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21625" cy="1143000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Система управления коммерциализацией результатов НТД на корпоративном уровне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187450" y="1371600"/>
            <a:ext cx="6769100" cy="4895850"/>
            <a:chOff x="-108" y="902"/>
            <a:chExt cx="3888" cy="2516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1116" y="902"/>
              <a:ext cx="1512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Система управления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ru-RU" alt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alt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организации</a:t>
              </a:r>
              <a:endParaRPr lang="ru-RU" alt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6" y="1707"/>
              <a:ext cx="1584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600"/>
                </a:spcBef>
              </a:pPr>
              <a:r>
                <a:rPr lang="ru-RU" altLang="ru-RU" sz="1800" b="1">
                  <a:latin typeface="Times New Roman" pitchFamily="18" charset="0"/>
                  <a:cs typeface="Times New Roman" pitchFamily="18" charset="0"/>
                </a:rPr>
                <a:t>Организационная </a:t>
              </a:r>
            </a:p>
            <a:p>
              <a:pPr eaLnBrk="1" hangingPunct="1">
                <a:lnSpc>
                  <a:spcPct val="80000"/>
                </a:lnSpc>
                <a:spcBef>
                  <a:spcPts val="600"/>
                </a:spcBef>
              </a:pPr>
              <a:r>
                <a:rPr lang="ru-RU" altLang="ru-RU" sz="1800" b="1">
                  <a:latin typeface="Times New Roman" pitchFamily="18" charset="0"/>
                  <a:cs typeface="Times New Roman" pitchFamily="18" charset="0"/>
                </a:rPr>
                <a:t>структура</a:t>
              </a: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052" y="1707"/>
              <a:ext cx="1584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800" b="1">
                  <a:latin typeface="Times New Roman" pitchFamily="18" charset="0"/>
                  <a:cs typeface="Times New Roman" pitchFamily="18" charset="0"/>
                </a:rPr>
                <a:t>Нормативно-правовое обеспечение</a:t>
              </a: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-108" y="2532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Создание результата НТД</a:t>
              </a:r>
              <a:endParaRPr lang="ru-RU" alt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853" y="2532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Правовая </a:t>
              </a: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охрана результата НТД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836" y="2532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ru-RU" altLang="ru-RU" sz="1600" b="1" dirty="0" err="1" smtClean="0">
                  <a:latin typeface="Times New Roman" pitchFamily="18" charset="0"/>
                  <a:cs typeface="Times New Roman" pitchFamily="18" charset="0"/>
                </a:rPr>
                <a:t>Коммерциа-лизация</a:t>
              </a: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результата НТД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844" y="2532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Защита </a:t>
              </a: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прав </a:t>
              </a:r>
            </a:p>
            <a:p>
              <a:pPr>
                <a:spcBef>
                  <a:spcPct val="0"/>
                </a:spcBef>
              </a:pP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результат </a:t>
              </a: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НТД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-36" y="3202"/>
              <a:ext cx="720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Анализ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900" y="3202"/>
              <a:ext cx="79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Анализ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1908" y="3202"/>
              <a:ext cx="720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Анализ</a:t>
              </a: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916" y="3202"/>
              <a:ext cx="720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Анализ</a:t>
              </a:r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-108" y="2308"/>
              <a:ext cx="3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-108" y="1416"/>
              <a:ext cx="3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-108" y="1416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3780" y="1416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828" y="1563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828" y="1563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H="1">
              <a:off x="2844" y="1563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836" y="1330"/>
              <a:ext cx="0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24" y="2233"/>
              <a:ext cx="2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>
              <a:off x="828" y="2010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2844" y="2010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3276" y="223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24" y="223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1260" y="223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2268" y="223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324" y="297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1260" y="297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2268" y="297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3276" y="297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8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555514"/>
            <a:ext cx="7920880" cy="47212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Основная проблема </a:t>
            </a:r>
            <a:r>
              <a:rPr lang="ru-RU" altLang="ru-RU" sz="2400" b="1" dirty="0" smtClean="0">
                <a:latin typeface="Times New Roman" pitchFamily="18" charset="0"/>
              </a:rPr>
              <a:t>– обязательная коммерциализация результатов НТД, созданных с привлечением государственных средств, регулируемая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Указом </a:t>
            </a:r>
            <a:r>
              <a:rPr lang="ru-RU" sz="2400" b="1" dirty="0">
                <a:latin typeface="+mj-lt"/>
              </a:rPr>
              <a:t>Президента Республики Беларусь от 4 февраля 2013 г. № 59 «О коммерциализации результатов научной и научно-технической деятельности, созданных за счет государственных средств»</a:t>
            </a:r>
            <a:r>
              <a:rPr lang="ru-RU" altLang="ru-RU" sz="2400" b="1" dirty="0" smtClean="0">
                <a:latin typeface="+mj-lt"/>
              </a:rPr>
              <a:t>;</a:t>
            </a:r>
            <a:endParaRPr lang="en-US" altLang="ru-RU" sz="2400" b="1" dirty="0"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Постановлением </a:t>
            </a:r>
            <a:r>
              <a:rPr lang="ru-RU" sz="2400" b="1" dirty="0">
                <a:latin typeface="+mj-lt"/>
              </a:rPr>
              <a:t>Совета Министров Республики Беларусь от 31 августа 2005 г. № 961 «Об утверждении Положения о порядке разработки и выполнения научно-техни­ческих программ и признании утратившими силу некоторых постановлений Совета Министров Республики Беларусь и их отдельных положений»</a:t>
            </a:r>
            <a:r>
              <a:rPr lang="ru-RU" altLang="ru-RU" sz="2400" b="1" dirty="0" smtClean="0">
                <a:latin typeface="+mj-lt"/>
              </a:rPr>
              <a:t>. 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772816"/>
            <a:ext cx="7920880" cy="46597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В соответствии с п.1.1 Указа </a:t>
            </a:r>
            <a:r>
              <a:rPr lang="ru-RU" sz="2400" b="1" dirty="0">
                <a:latin typeface="+mj-lt"/>
              </a:rPr>
              <a:t>Президента Республики Беларусь от 4 февраля 2013 г. № </a:t>
            </a:r>
            <a:r>
              <a:rPr lang="ru-RU" sz="2400" b="1" dirty="0" smtClean="0">
                <a:latin typeface="+mj-lt"/>
              </a:rPr>
              <a:t>59</a:t>
            </a:r>
            <a:r>
              <a:rPr lang="ru-RU" altLang="ru-RU" sz="28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не подлежат обязательной коммерциализации:</a:t>
            </a:r>
            <a:endParaRPr lang="ru-RU" altLang="ru-RU" sz="2400" b="1" dirty="0">
              <a:latin typeface="Times New Roman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j-lt"/>
              </a:rPr>
              <a:t>результаты фундаментальных научных исследований;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j-lt"/>
              </a:rPr>
              <a:t>результаты прикладных научных исследований, имеющие промежуточный или побочный характер;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CC"/>
                </a:solidFill>
                <a:latin typeface="+mj-lt"/>
              </a:rPr>
              <a:t>результаты прикладных научных исследований, являющиеся объектами авторского права, направленные на достижение только социального эффекта и (или) использование для собственных нужд;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CC"/>
                </a:solidFill>
                <a:latin typeface="+mj-lt"/>
              </a:rPr>
              <a:t>результаты НТД, созданные в рамках договоров на выполнение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НОКТР, </a:t>
            </a:r>
            <a:r>
              <a:rPr lang="ru-RU" sz="2000" b="1" dirty="0">
                <a:solidFill>
                  <a:srgbClr val="0000CC"/>
                </a:solidFill>
                <a:latin typeface="+mj-lt"/>
              </a:rPr>
              <a:t>заданий для бюджетных организаций, получателей средств инновационных фондов, исполненных в части создания результатов НТД до 7 августа 2013 г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.</a:t>
            </a:r>
            <a:endParaRPr lang="ru-RU" altLang="ru-RU" sz="20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9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502393"/>
            <a:ext cx="7920038" cy="486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/>
              <a:t>К </a:t>
            </a:r>
            <a:r>
              <a:rPr lang="ru-RU" sz="2400" b="1" dirty="0"/>
              <a:t>научно-технической продукции относятся: </a:t>
            </a:r>
          </a:p>
          <a:p>
            <a:r>
              <a:rPr lang="ru-RU" sz="2200" b="1" dirty="0" smtClean="0"/>
              <a:t>научная </a:t>
            </a:r>
            <a:r>
              <a:rPr lang="ru-RU" sz="2200" b="1" dirty="0"/>
              <a:t>продукция; </a:t>
            </a:r>
          </a:p>
          <a:p>
            <a:r>
              <a:rPr lang="ru-RU" sz="2200" b="1" dirty="0" smtClean="0"/>
              <a:t>техническая </a:t>
            </a:r>
            <a:r>
              <a:rPr lang="ru-RU" sz="2200" b="1" dirty="0"/>
              <a:t>документация; </a:t>
            </a:r>
          </a:p>
          <a:p>
            <a:r>
              <a:rPr lang="ru-RU" sz="2200" b="1" dirty="0" smtClean="0"/>
              <a:t>технические </a:t>
            </a:r>
            <a:r>
              <a:rPr lang="ru-RU" sz="2200" b="1" dirty="0"/>
              <a:t>нормативные правовые акты </a:t>
            </a:r>
            <a:r>
              <a:rPr lang="ru-RU" sz="2200" b="1" dirty="0" smtClean="0"/>
              <a:t>(ТНПА</a:t>
            </a:r>
            <a:r>
              <a:rPr lang="ru-RU" sz="2200" b="1" dirty="0"/>
              <a:t>); </a:t>
            </a:r>
          </a:p>
          <a:p>
            <a:r>
              <a:rPr lang="ru-RU" sz="2200" b="1" dirty="0" smtClean="0"/>
              <a:t>промежуточные </a:t>
            </a:r>
            <a:r>
              <a:rPr lang="ru-RU" sz="2200" b="1" dirty="0"/>
              <a:t>и конечные результаты этапов работ по разработке веществ, материалов, изделий и технологий их получения (модель, материальные или электронные макеты, экспериментальные или опытные образцы, опытные партии, установочные серии, методики, рекомендации, технологические инструкции и т. д.); </a:t>
            </a:r>
          </a:p>
          <a:p>
            <a:r>
              <a:rPr lang="ru-RU" sz="2200" b="1" dirty="0" smtClean="0"/>
              <a:t>техническая </a:t>
            </a:r>
            <a:r>
              <a:rPr lang="ru-RU" sz="2200" b="1" dirty="0"/>
              <a:t>и технологическая документация к научно-технической </a:t>
            </a:r>
            <a:r>
              <a:rPr lang="ru-RU" sz="2200" b="1" dirty="0" smtClean="0"/>
              <a:t>продукции.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2140228"/>
            <a:ext cx="7920880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В</a:t>
            </a:r>
            <a:r>
              <a:rPr lang="ru-RU" sz="2400" b="1" dirty="0" smtClean="0">
                <a:latin typeface="+mj-lt"/>
              </a:rPr>
              <a:t>озврат </a:t>
            </a:r>
            <a:r>
              <a:rPr lang="ru-RU" sz="2400" b="1" dirty="0">
                <a:latin typeface="+mj-lt"/>
              </a:rPr>
              <a:t>средств </a:t>
            </a:r>
            <a:r>
              <a:rPr lang="ru-RU" sz="2400" b="1" dirty="0" smtClean="0">
                <a:latin typeface="+mj-lt"/>
              </a:rPr>
              <a:t>при неосуществлении </a:t>
            </a:r>
            <a:r>
              <a:rPr lang="ru-RU" sz="2400" b="1" dirty="0" err="1" smtClean="0">
                <a:latin typeface="+mj-lt"/>
              </a:rPr>
              <a:t>обязатель</a:t>
            </a:r>
            <a:r>
              <a:rPr lang="ru-RU" sz="2400" b="1" dirty="0" smtClean="0">
                <a:latin typeface="+mj-lt"/>
              </a:rPr>
              <a:t>-ной коммерциализации </a:t>
            </a:r>
            <a:r>
              <a:rPr lang="ru-RU" sz="2400" b="1" dirty="0">
                <a:latin typeface="+mj-lt"/>
              </a:rPr>
              <a:t>результатов </a:t>
            </a:r>
            <a:r>
              <a:rPr lang="ru-RU" sz="2400" b="1" dirty="0" smtClean="0">
                <a:latin typeface="+mj-lt"/>
              </a:rPr>
              <a:t>НТД</a:t>
            </a:r>
            <a:r>
              <a:rPr lang="ru-RU" altLang="ru-RU" sz="2400" b="1" dirty="0" smtClean="0">
                <a:latin typeface="+mj-lt"/>
              </a:rPr>
              <a:t>;</a:t>
            </a:r>
            <a:endParaRPr lang="en-US" altLang="ru-RU" sz="2400" b="1" dirty="0"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П</a:t>
            </a:r>
            <a:r>
              <a:rPr lang="ru-RU" sz="2400" b="1" dirty="0" smtClean="0">
                <a:latin typeface="+mj-lt"/>
              </a:rPr>
              <a:t>ротиворечие между ГК и Бюджетным кодексом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	</a:t>
            </a:r>
            <a:r>
              <a:rPr lang="ru-RU" sz="2400" b="1" dirty="0" smtClean="0">
                <a:latin typeface="+mj-lt"/>
              </a:rPr>
              <a:t>  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 – прерогатива должна быть за ГК</a:t>
            </a:r>
            <a:r>
              <a:rPr lang="ru-RU" sz="2400" b="1" dirty="0" smtClean="0">
                <a:latin typeface="+mj-lt"/>
              </a:rPr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Запрет на включение в договор на выполнение НИОКТР рисков и их страхование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	</a:t>
            </a:r>
            <a:r>
              <a:rPr lang="ru-RU" sz="2400" b="1" dirty="0" smtClean="0">
                <a:latin typeface="+mj-lt"/>
              </a:rPr>
              <a:t>  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 – внесение изменений в примерную 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	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  форму договора в этой части;</a:t>
            </a:r>
          </a:p>
        </p:txBody>
      </p:sp>
    </p:spTree>
    <p:extLst>
      <p:ext uri="{BB962C8B-B14F-4D97-AF65-F5344CB8AC3E}">
        <p14:creationId xmlns:p14="http://schemas.microsoft.com/office/powerpoint/2010/main" val="3348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253836"/>
            <a:ext cx="7920880" cy="53122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Путаница </a:t>
            </a:r>
            <a:r>
              <a:rPr lang="ru-RU" sz="2400" b="1" dirty="0" smtClean="0">
                <a:latin typeface="+mj-lt"/>
              </a:rPr>
              <a:t>при </a:t>
            </a:r>
            <a:r>
              <a:rPr lang="ru-RU" sz="2400" b="1" dirty="0">
                <a:latin typeface="+mj-lt"/>
              </a:rPr>
              <a:t>определении способов </a:t>
            </a:r>
            <a:r>
              <a:rPr lang="ru-RU" sz="2400" b="1" dirty="0" err="1" smtClean="0">
                <a:latin typeface="+mj-lt"/>
              </a:rPr>
              <a:t>коммерциа-лизации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результатов </a:t>
            </a:r>
            <a:r>
              <a:rPr lang="ru-RU" sz="2400" b="1" dirty="0" smtClean="0">
                <a:latin typeface="+mj-lt"/>
              </a:rPr>
              <a:t>НТД в </a:t>
            </a:r>
            <a:r>
              <a:rPr lang="ru-RU" sz="2400" b="1" dirty="0">
                <a:latin typeface="+mj-lt"/>
              </a:rPr>
              <a:t>договоре на </a:t>
            </a:r>
            <a:r>
              <a:rPr lang="ru-RU" sz="2400" b="1" dirty="0" err="1" smtClean="0">
                <a:latin typeface="+mj-lt"/>
              </a:rPr>
              <a:t>выполне-ние</a:t>
            </a:r>
            <a:r>
              <a:rPr lang="ru-RU" sz="2400" b="1" dirty="0" smtClean="0">
                <a:latin typeface="+mj-lt"/>
              </a:rPr>
              <a:t> НИОКТР </a:t>
            </a:r>
            <a:r>
              <a:rPr lang="ru-RU" sz="2000" b="1" dirty="0" smtClean="0">
                <a:latin typeface="+mj-lt"/>
              </a:rPr>
              <a:t>+ использование для собственных нужд</a:t>
            </a:r>
            <a:endParaRPr lang="ru-RU" sz="2000" b="1" dirty="0">
              <a:latin typeface="+mj-lt"/>
            </a:endParaRPr>
          </a:p>
          <a:p>
            <a:pPr marL="0" indent="0" algn="l" eaLnBrk="1" hangingPunct="1">
              <a:lnSpc>
                <a:spcPct val="70000"/>
              </a:lnSpc>
            </a:pPr>
            <a:r>
              <a:rPr lang="ru-RU" sz="2400" b="1" dirty="0">
                <a:latin typeface="+mj-lt"/>
              </a:rPr>
              <a:t>       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Решение – </a:t>
            </a:r>
            <a:r>
              <a:rPr lang="ru-RU" sz="2400" b="1" dirty="0" err="1">
                <a:solidFill>
                  <a:srgbClr val="0000CC"/>
                </a:solidFill>
                <a:latin typeface="+mj-lt"/>
              </a:rPr>
              <a:t>Госзаказчик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 должен четко прописывать </a:t>
            </a:r>
          </a:p>
          <a:p>
            <a:pPr marL="0" indent="0" algn="l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        в договоре основной способ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коммерциализации: </a:t>
            </a:r>
          </a:p>
          <a:p>
            <a:pPr marL="0" indent="0" algn="l" eaLnBrk="1" hangingPunct="1">
              <a:lnSpc>
                <a:spcPct val="7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	   объемы </a:t>
            </a: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выпуска продукции по годам в </a:t>
            </a:r>
            <a:r>
              <a:rPr lang="ru-RU" altLang="ru-RU" sz="2400" b="1" dirty="0" err="1" smtClean="0">
                <a:solidFill>
                  <a:srgbClr val="0000CC"/>
                </a:solidFill>
                <a:latin typeface="+mj-lt"/>
              </a:rPr>
              <a:t>натураль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-</a:t>
            </a:r>
          </a:p>
          <a:p>
            <a:pPr marL="0" indent="0" algn="l" eaLnBrk="1" hangingPunct="1">
              <a:lnSpc>
                <a:spcPct val="70000"/>
              </a:lnSpc>
            </a:pP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       ном или стоимостном выражении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; остальные </a:t>
            </a:r>
            <a:r>
              <a:rPr lang="ru-RU" sz="2400" b="1" dirty="0" err="1" smtClean="0">
                <a:solidFill>
                  <a:srgbClr val="0000CC"/>
                </a:solidFill>
                <a:latin typeface="+mj-lt"/>
              </a:rPr>
              <a:t>спо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-</a:t>
            </a:r>
          </a:p>
          <a:p>
            <a:pPr marL="0" indent="0" algn="l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      </a:t>
            </a:r>
            <a:r>
              <a:rPr lang="ru-RU" sz="2400" b="1" dirty="0" err="1" smtClean="0">
                <a:solidFill>
                  <a:srgbClr val="0000CC"/>
                </a:solidFill>
                <a:latin typeface="+mj-lt"/>
              </a:rPr>
              <a:t>собы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коммерциализации – дополнительные </a:t>
            </a:r>
          </a:p>
          <a:p>
            <a:pPr marL="0" indent="0" algn="l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      (необязательные);</a:t>
            </a:r>
            <a:endParaRPr lang="ru-RU" sz="2400" b="1" dirty="0">
              <a:solidFill>
                <a:srgbClr val="0000CC"/>
              </a:solidFill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Возврат </a:t>
            </a:r>
            <a:r>
              <a:rPr lang="ru-RU" sz="2400" b="1" dirty="0">
                <a:latin typeface="+mj-lt"/>
              </a:rPr>
              <a:t>прав на результаты работ </a:t>
            </a:r>
            <a:r>
              <a:rPr lang="ru-RU" sz="2400" b="1" dirty="0" err="1">
                <a:latin typeface="+mj-lt"/>
              </a:rPr>
              <a:t>госзаказчикам</a:t>
            </a:r>
            <a:r>
              <a:rPr lang="ru-RU" sz="2400" b="1" dirty="0">
                <a:latin typeface="+mj-lt"/>
              </a:rPr>
              <a:t> при неосуществлении обязательной </a:t>
            </a:r>
            <a:r>
              <a:rPr lang="ru-RU" sz="2400" b="1" dirty="0" err="1" smtClean="0">
                <a:latin typeface="+mj-lt"/>
              </a:rPr>
              <a:t>коммерциали-зацией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результатов </a:t>
            </a:r>
            <a:r>
              <a:rPr lang="ru-RU" sz="2400" b="1" dirty="0" smtClean="0">
                <a:latin typeface="+mj-lt"/>
              </a:rPr>
              <a:t>НТД (п.16 </a:t>
            </a:r>
            <a:r>
              <a:rPr lang="ru-RU" sz="2400" b="1" dirty="0">
                <a:latin typeface="+mj-lt"/>
              </a:rPr>
              <a:t>Положения </a:t>
            </a:r>
            <a:r>
              <a:rPr lang="ru-RU" sz="2400" b="1" dirty="0" smtClean="0">
                <a:latin typeface="+mj-lt"/>
              </a:rPr>
              <a:t>Указа + </a:t>
            </a:r>
            <a:r>
              <a:rPr lang="ru-RU" sz="2400" b="1" dirty="0">
                <a:latin typeface="+mj-lt"/>
              </a:rPr>
              <a:t>п.20 </a:t>
            </a:r>
            <a:r>
              <a:rPr lang="ru-RU" sz="2400" b="1" dirty="0" smtClean="0">
                <a:latin typeface="+mj-lt"/>
              </a:rPr>
              <a:t>Договора на НИОКТР)</a:t>
            </a:r>
            <a:endParaRPr lang="ru-RU" sz="2400" b="1" dirty="0">
              <a:latin typeface="+mj-lt"/>
            </a:endParaRP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       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Решение – внесение изменений в Указ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;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4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204589"/>
            <a:ext cx="7920880" cy="5410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Ограничения по трансферу результатов НТД, созданных с использованием государственных средств, в частный сектор:</a:t>
            </a:r>
          </a:p>
          <a:p>
            <a:pPr algn="l"/>
            <a:r>
              <a:rPr lang="ru-RU" sz="2400" b="1" dirty="0" smtClean="0">
                <a:latin typeface="+mj-lt"/>
              </a:rPr>
              <a:t>           </a:t>
            </a:r>
            <a:r>
              <a:rPr lang="ru-RU" sz="2000" b="1" dirty="0" smtClean="0">
                <a:latin typeface="+mj-lt"/>
              </a:rPr>
              <a:t>1) Безвозмездная </a:t>
            </a:r>
            <a:r>
              <a:rPr lang="ru-RU" sz="2000" b="1" dirty="0">
                <a:latin typeface="+mj-lt"/>
              </a:rPr>
              <a:t>передача имущественных прав на результаты НТД резидентам Республики Беларусь, не являющимся государственными организациями, осуществляется государственным заказчиком – обладателем имущественных прав на результаты НТД по согласованию с Комитетом государственной безопасности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  <a:p>
            <a:pPr algn="l"/>
            <a:r>
              <a:rPr lang="ru-RU" sz="2000" b="1" dirty="0" smtClean="0">
                <a:latin typeface="+mj-lt"/>
              </a:rPr>
              <a:t>            2) Не </a:t>
            </a:r>
            <a:r>
              <a:rPr lang="ru-RU" sz="2000" b="1" dirty="0">
                <a:latin typeface="+mj-lt"/>
              </a:rPr>
              <a:t>подлежат безвозмездной передаче имущественные права на результаты НТД организациям Республики Беларусь, созданным с участием иностранных юридических и (или) физических лиц</a:t>
            </a:r>
            <a:r>
              <a:rPr lang="ru-RU" sz="2000" b="1" dirty="0" smtClean="0">
                <a:latin typeface="+mj-lt"/>
              </a:rPr>
              <a:t>;</a:t>
            </a:r>
          </a:p>
          <a:p>
            <a:pPr algn="l"/>
            <a:r>
              <a:rPr lang="ru-RU" sz="2000" b="1" dirty="0" smtClean="0">
                <a:solidFill>
                  <a:srgbClr val="0000CC"/>
                </a:solidFill>
              </a:rPr>
              <a:t>		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– внесение изменений в Указ;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8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555453"/>
            <a:ext cx="7920880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</a:t>
            </a:r>
            <a:r>
              <a:rPr lang="ru-RU" sz="2400" b="1" dirty="0" smtClean="0">
                <a:latin typeface="+mj-lt"/>
              </a:rPr>
              <a:t>2013 </a:t>
            </a:r>
            <a:r>
              <a:rPr lang="ru-RU" sz="2400" b="1" dirty="0">
                <a:latin typeface="+mj-lt"/>
              </a:rPr>
              <a:t>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ограничения по трансферу результатов НТД, созданных с использованием государственных средств, за рубеж </a:t>
            </a:r>
            <a:r>
              <a:rPr lang="ru-RU" altLang="ru-RU" sz="2400" b="1" dirty="0" smtClean="0">
                <a:latin typeface="+mj-lt"/>
              </a:rPr>
              <a:t>(</a:t>
            </a:r>
            <a:r>
              <a:rPr lang="ru-RU" altLang="ru-RU" sz="2400" b="1" dirty="0">
                <a:latin typeface="+mj-lt"/>
              </a:rPr>
              <a:t>п.20 Положения</a:t>
            </a:r>
            <a:r>
              <a:rPr lang="ru-RU" altLang="ru-RU" sz="2400" b="1" dirty="0" smtClean="0">
                <a:latin typeface="+mj-lt"/>
              </a:rPr>
              <a:t>):</a:t>
            </a:r>
          </a:p>
          <a:p>
            <a:pPr algn="l">
              <a:lnSpc>
                <a:spcPct val="80000"/>
              </a:lnSpc>
            </a:pPr>
            <a:r>
              <a:rPr lang="ru-RU" altLang="ru-RU" sz="24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Резиденты Республики Беларусь, которым безвозмездно </a:t>
            </a:r>
            <a:r>
              <a:rPr lang="ru-RU" sz="2000" b="1" dirty="0" err="1" smtClean="0">
                <a:latin typeface="+mj-lt"/>
              </a:rPr>
              <a:t>полнос-тью</a:t>
            </a:r>
            <a:r>
              <a:rPr lang="ru-RU" sz="2000" b="1" dirty="0" smtClean="0">
                <a:latin typeface="+mj-lt"/>
              </a:rPr>
              <a:t> переданы имущественные права на результаты НТД, а также исполнители (головные организации-исполнители) вправе передавать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после осуществления обязательной коммерциализации результатов НТД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 возмездной основе </a:t>
            </a:r>
            <a:r>
              <a:rPr lang="ru-RU" sz="2000" b="1" dirty="0" smtClean="0">
                <a:latin typeface="+mj-lt"/>
              </a:rPr>
              <a:t>имущественные права на данные результаты:</a:t>
            </a:r>
          </a:p>
          <a:p>
            <a:pPr algn="l">
              <a:lnSpc>
                <a:spcPct val="80000"/>
              </a:lnSpc>
            </a:pPr>
            <a:r>
              <a:rPr lang="ru-RU" sz="2000" b="1" dirty="0" smtClean="0">
                <a:latin typeface="+mj-lt"/>
              </a:rPr>
              <a:t>			</a:t>
            </a:r>
            <a:r>
              <a:rPr lang="ru-RU" sz="2000" b="1" dirty="0" smtClean="0">
                <a:latin typeface="+mj-lt"/>
              </a:rPr>
              <a:t>нерезидентам </a:t>
            </a:r>
            <a:r>
              <a:rPr lang="ru-RU" sz="2000" b="1" dirty="0">
                <a:latin typeface="+mj-lt"/>
              </a:rPr>
              <a:t>Республики Беларусь и организациям Республики Беларусь, созданным с участием иностранных юридических и (или) физических лиц, по согласованию с государственным заказчиком и </a:t>
            </a:r>
            <a:r>
              <a:rPr lang="ru-RU" sz="2000" b="1" dirty="0" smtClean="0">
                <a:latin typeface="+mj-lt"/>
              </a:rPr>
              <a:t>КГБ.</a:t>
            </a:r>
          </a:p>
          <a:p>
            <a:pPr algn="l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		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– внесение изменений в Указ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;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401567"/>
            <a:ext cx="7920880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отсутствие нормативного правового акта, разъясняющего порядок заполнения и ведения локального и государственного реестров прав на результаты НТД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latin typeface="+mj-lt"/>
              </a:rPr>
              <a:t>	 </a:t>
            </a:r>
            <a:r>
              <a:rPr lang="ru-RU" altLang="ru-RU" sz="2400" b="1" dirty="0" smtClean="0">
                <a:latin typeface="+mj-lt"/>
              </a:rPr>
              <a:t>  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Решение: 1) разработка НПА на уровне постанов-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        </a:t>
            </a:r>
            <a:r>
              <a:rPr lang="ru-RU" altLang="ru-RU" sz="2400" b="1" dirty="0" err="1" smtClean="0">
                <a:solidFill>
                  <a:srgbClr val="0000CC"/>
                </a:solidFill>
                <a:latin typeface="+mj-lt"/>
              </a:rPr>
              <a:t>ления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 ГКНТ; 2) внесение изменений в </a:t>
            </a:r>
            <a:r>
              <a:rPr lang="ru-RU" altLang="ru-RU" sz="2400" b="1" dirty="0" err="1" smtClean="0">
                <a:solidFill>
                  <a:srgbClr val="0000CC"/>
                </a:solidFill>
                <a:latin typeface="+mj-lt"/>
              </a:rPr>
              <a:t>Методичес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-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        кие рекомендации к Указу;</a:t>
            </a:r>
            <a:endParaRPr lang="en-US" altLang="ru-RU" sz="2400" b="1" dirty="0">
              <a:solidFill>
                <a:srgbClr val="0000CC"/>
              </a:solidFill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отсутствие в Указе решения вопроса (как и в ГК) о предоставлении права использования секрета производства (ноу-хау) и документированной научно-технической информации (только передача имущественных прав)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	</a:t>
            </a:r>
            <a:r>
              <a:rPr lang="ru-RU" sz="2400" b="1" dirty="0" smtClean="0">
                <a:latin typeface="+mj-lt"/>
              </a:rPr>
              <a:t>   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Решение: внесение изменений в ГК или в Указ;</a:t>
            </a:r>
          </a:p>
        </p:txBody>
      </p:sp>
    </p:spTree>
    <p:extLst>
      <p:ext uri="{BB962C8B-B14F-4D97-AF65-F5344CB8AC3E}">
        <p14:creationId xmlns:p14="http://schemas.microsoft.com/office/powerpoint/2010/main" val="34227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687800"/>
            <a:ext cx="7920880" cy="44442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недостаточный перечень существенных объектив-</a:t>
            </a:r>
            <a:r>
              <a:rPr lang="ru-RU" sz="2400" b="1" dirty="0" err="1" smtClean="0">
                <a:latin typeface="+mj-lt"/>
              </a:rPr>
              <a:t>ных</a:t>
            </a:r>
            <a:r>
              <a:rPr lang="ru-RU" sz="2400" b="1" dirty="0" smtClean="0">
                <a:latin typeface="+mj-lt"/>
              </a:rPr>
              <a:t> обстоятельств при </a:t>
            </a:r>
            <a:r>
              <a:rPr lang="ru-RU" sz="2400" b="1" dirty="0" err="1" smtClean="0">
                <a:latin typeface="+mj-lt"/>
              </a:rPr>
              <a:t>недостижении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обязатель</a:t>
            </a:r>
            <a:r>
              <a:rPr lang="ru-RU" sz="2400" b="1" dirty="0" smtClean="0">
                <a:latin typeface="+mj-lt"/>
              </a:rPr>
              <a:t>-ной коммерциализации, при которых не </a:t>
            </a:r>
            <a:r>
              <a:rPr lang="ru-RU" sz="2400" b="1" dirty="0" err="1" smtClean="0">
                <a:latin typeface="+mj-lt"/>
              </a:rPr>
              <a:t>применя-ются</a:t>
            </a:r>
            <a:r>
              <a:rPr lang="ru-RU" sz="2400" b="1" dirty="0" smtClean="0">
                <a:latin typeface="+mj-lt"/>
              </a:rPr>
              <a:t> штрафные санкции, а также корректировка имеющегося: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	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Пример: Существенное объективное обстоятельство: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200" b="1" dirty="0">
                <a:latin typeface="+mj-lt"/>
              </a:rPr>
              <a:t>смерть физического лица – обладателя имущественных прав на результаты НТД, признание его в установленном порядке недееспособным или ограниченно дееспособным, </a:t>
            </a:r>
            <a:r>
              <a:rPr lang="ru-RU" sz="2200" b="1" dirty="0" err="1" smtClean="0">
                <a:latin typeface="+mj-lt"/>
              </a:rPr>
              <a:t>инвали</a:t>
            </a:r>
            <a:r>
              <a:rPr lang="ru-RU" sz="2200" b="1" dirty="0" smtClean="0">
                <a:latin typeface="+mj-lt"/>
              </a:rPr>
              <a:t>-дом</a:t>
            </a:r>
            <a:r>
              <a:rPr lang="ru-RU" sz="2200" b="1" dirty="0">
                <a:latin typeface="+mj-lt"/>
              </a:rPr>
              <a:t>, препятствующее осуществлению деятельности по коммерциализации результатов НТД</a:t>
            </a:r>
            <a:endParaRPr lang="ru-RU" sz="2200" b="1" dirty="0" smtClean="0">
              <a:latin typeface="+mj-lt"/>
            </a:endParaRP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	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  Решение: Расширение Перечня</a:t>
            </a:r>
            <a:r>
              <a:rPr lang="ru-RU" sz="2400" b="1" dirty="0" smtClean="0">
                <a:latin typeface="+mj-lt"/>
              </a:rPr>
              <a:t>.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9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770901"/>
            <a:ext cx="7920880" cy="4278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Указ Президента Республики Беларусь от 4 февраля 2013 г. № 59 </a:t>
            </a:r>
            <a:r>
              <a:rPr lang="ru-RU" altLang="ru-RU" sz="2800" b="1" dirty="0" smtClean="0">
                <a:latin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Малый объем рынка в Республике Беларусь и, как следствие, по многим видам продукции имеется одно предприятие, на котором можно </a:t>
            </a:r>
            <a:r>
              <a:rPr lang="ru-RU" sz="2400" b="1" dirty="0" err="1" smtClean="0">
                <a:latin typeface="+mj-lt"/>
              </a:rPr>
              <a:t>коммерциализовать</a:t>
            </a:r>
            <a:r>
              <a:rPr lang="ru-RU" sz="2400" b="1" dirty="0" smtClean="0">
                <a:latin typeface="+mj-lt"/>
              </a:rPr>
              <a:t> результат НТД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  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Решения нет</a:t>
            </a:r>
            <a:r>
              <a:rPr lang="ru-RU" sz="2400" b="1" dirty="0" smtClean="0">
                <a:latin typeface="+mj-lt"/>
              </a:rPr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j-lt"/>
              </a:rPr>
              <a:t>Отсутствие в Указе нормы, обязывающей предприятие-изготовитель продукции независимо от его формы собственности перечислять Исполнителю роялти при осуществлении обязательной коммерциализации результатов НТД.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       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Решение: Внесение такой нормы в Указ</a:t>
            </a:r>
            <a:r>
              <a:rPr lang="ru-RU" sz="2400" b="1" dirty="0" smtClean="0">
                <a:latin typeface="+mj-lt"/>
              </a:rPr>
              <a:t>.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0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1321606"/>
            <a:ext cx="7920880" cy="518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Постановление </a:t>
            </a:r>
            <a:r>
              <a:rPr lang="ru-RU" sz="2400" b="1" dirty="0">
                <a:latin typeface="+mj-lt"/>
              </a:rPr>
              <a:t>Совета Министров Республики Беларусь от 31 августа 2005 г. № 961 </a:t>
            </a:r>
            <a:r>
              <a:rPr lang="ru-RU" altLang="ru-RU" sz="2400" b="1" dirty="0" smtClean="0">
                <a:latin typeface="+mj-lt"/>
              </a:rPr>
              <a:t>:</a:t>
            </a:r>
            <a:endParaRPr lang="ru-RU" altLang="ru-RU" sz="2400" b="1" dirty="0"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+mj-lt"/>
              </a:rPr>
              <a:t>п</a:t>
            </a:r>
            <a:r>
              <a:rPr lang="ru-RU" altLang="ru-RU" sz="2400" b="1" dirty="0" smtClean="0">
                <a:latin typeface="+mj-lt"/>
              </a:rPr>
              <a:t>. 7: на сопровождение программы выделяется до 3 % средств республиканского бюджета; если проект выполняется за счет РЦИФ, средства не выделяются, т.к. в Указе Президента РБ от 07.08.2012г. № 357 на эти цели расходование средств фонда не предусмотрено (п. 5 Положения)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latin typeface="+mj-lt"/>
              </a:rPr>
              <a:t>	 </a:t>
            </a:r>
            <a:r>
              <a:rPr lang="ru-RU" altLang="ru-RU" sz="2400" b="1" dirty="0" smtClean="0">
                <a:latin typeface="+mj-lt"/>
              </a:rPr>
              <a:t>  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Решение – внесение дополнения в Указ</a:t>
            </a:r>
            <a:r>
              <a:rPr lang="ru-RU" altLang="ru-RU" sz="2400" b="1" dirty="0" smtClean="0">
                <a:latin typeface="+mj-lt"/>
              </a:rPr>
              <a:t>;</a:t>
            </a:r>
            <a:endParaRPr lang="en-US" altLang="ru-RU" sz="2400" b="1" dirty="0"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+mj-lt"/>
              </a:rPr>
              <a:t>п</a:t>
            </a:r>
            <a:r>
              <a:rPr lang="ru-RU" altLang="ru-RU" sz="2400" b="1" dirty="0" smtClean="0">
                <a:latin typeface="+mj-lt"/>
              </a:rPr>
              <a:t>. 17: если объемы выпуска продукции по годам в натуральном выражении не выполнены, а в стоимостном выражении эффективность продукции достигает 5 и более, задание считается невыполненным в полном объеме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latin typeface="+mj-lt"/>
              </a:rPr>
              <a:t>	</a:t>
            </a:r>
            <a:r>
              <a:rPr lang="ru-RU" altLang="ru-RU" sz="2400" b="1" dirty="0" smtClean="0">
                <a:latin typeface="+mj-lt"/>
              </a:rPr>
              <a:t>   </a:t>
            </a: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Решение –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внимательно готовить договор на 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0000CC"/>
                </a:solidFill>
                <a:latin typeface="+mj-lt"/>
              </a:rPr>
              <a:t>	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        НИОКТР.</a:t>
            </a:r>
            <a:endParaRPr lang="ru-RU" altLang="ru-RU" sz="24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3"/>
            <a:ext cx="7772400" cy="1080120"/>
          </a:xfr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2700000" scaled="1"/>
          </a:gra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Проблемные вопросы, связанные </a:t>
            </a:r>
            <a:r>
              <a:rPr lang="ru-RU" sz="2800" b="1" dirty="0" smtClean="0"/>
              <a:t>с  </a:t>
            </a:r>
            <a:r>
              <a:rPr lang="ru-RU" sz="2800" b="1" dirty="0"/>
              <a:t>коммерциализацией результатов </a:t>
            </a:r>
            <a:r>
              <a:rPr lang="ru-RU" sz="2800" b="1" dirty="0" smtClean="0"/>
              <a:t>НТД, </a:t>
            </a:r>
            <a:br>
              <a:rPr lang="ru-RU" sz="2800" b="1" dirty="0" smtClean="0"/>
            </a:br>
            <a:r>
              <a:rPr lang="ru-RU" sz="2800" b="1" dirty="0" smtClean="0"/>
              <a:t>и пути их решения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584" y="2725068"/>
            <a:ext cx="7920880" cy="23821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447675" indent="-447675" algn="ctr">
              <a:spcBef>
                <a:spcPct val="20000"/>
              </a:spcBef>
              <a:tabLst>
                <a:tab pos="355600" algn="l"/>
                <a:tab pos="900113" algn="l"/>
              </a:tabLst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969963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2573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714500" indent="-342900" algn="l">
              <a:spcBef>
                <a:spcPct val="20000"/>
              </a:spcBef>
              <a:buChar char="–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171700" indent="-342900" algn="l">
              <a:spcBef>
                <a:spcPct val="20000"/>
              </a:spcBef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900113" algn="l"/>
              </a:tabLst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Постановление </a:t>
            </a:r>
            <a:r>
              <a:rPr lang="ru-RU" sz="2400" b="1" dirty="0">
                <a:latin typeface="+mj-lt"/>
              </a:rPr>
              <a:t>Совета Министров Республики Беларусь от 31 августа 2005 г. № 961 </a:t>
            </a:r>
            <a:r>
              <a:rPr lang="ru-RU" altLang="ru-RU" sz="2400" b="1" dirty="0" smtClean="0">
                <a:latin typeface="+mj-lt"/>
              </a:rPr>
              <a:t>:</a:t>
            </a:r>
            <a:endParaRPr lang="ru-RU" altLang="ru-RU" sz="2400" b="1" dirty="0">
              <a:latin typeface="+mj-lt"/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b="1" dirty="0" smtClean="0">
                <a:latin typeface="+mj-lt"/>
              </a:rPr>
              <a:t>Согласование с органами местной власти. 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smtClean="0">
                <a:latin typeface="+mj-lt"/>
              </a:rPr>
              <a:t>		В </a:t>
            </a:r>
            <a:r>
              <a:rPr lang="ru-RU" altLang="ru-RU" sz="2400" b="1" dirty="0" smtClean="0">
                <a:latin typeface="+mj-lt"/>
              </a:rPr>
              <a:t>случае предприятия негосударственной </a:t>
            </a:r>
            <a:r>
              <a:rPr lang="ru-RU" altLang="ru-RU" sz="2400" b="1" smtClean="0">
                <a:latin typeface="+mj-lt"/>
              </a:rPr>
              <a:t>формы 		собственности </a:t>
            </a:r>
            <a:r>
              <a:rPr lang="ru-RU" altLang="ru-RU" sz="2400" b="1" dirty="0" smtClean="0">
                <a:latin typeface="+mj-lt"/>
              </a:rPr>
              <a:t>существует большая </a:t>
            </a:r>
            <a:r>
              <a:rPr lang="ru-RU" altLang="ru-RU" sz="2400" b="1" smtClean="0">
                <a:latin typeface="+mj-lt"/>
              </a:rPr>
              <a:t>проблема 			при </a:t>
            </a:r>
            <a:r>
              <a:rPr lang="ru-RU" altLang="ru-RU" sz="2400" b="1" dirty="0" smtClean="0">
                <a:latin typeface="+mj-lt"/>
              </a:rPr>
              <a:t>согласовании задания ГНТП.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2400" b="1" dirty="0">
                <a:latin typeface="+mj-lt"/>
              </a:rPr>
              <a:t>	 </a:t>
            </a:r>
            <a:r>
              <a:rPr lang="ru-RU" altLang="ru-RU" sz="2400" b="1" dirty="0" smtClean="0">
                <a:latin typeface="+mj-lt"/>
              </a:rPr>
              <a:t>   </a:t>
            </a:r>
            <a:r>
              <a:rPr lang="ru-RU" altLang="ru-RU" sz="2400" b="1" dirty="0" smtClean="0">
                <a:solidFill>
                  <a:srgbClr val="0000CC"/>
                </a:solidFill>
                <a:latin typeface="+mj-lt"/>
              </a:rPr>
              <a:t>Решение – внесение изменений в постановление</a:t>
            </a:r>
            <a:r>
              <a:rPr lang="ru-RU" altLang="ru-RU" sz="2400" b="1" dirty="0" smtClean="0">
                <a:latin typeface="+mj-lt"/>
              </a:rPr>
              <a:t>.</a:t>
            </a:r>
            <a:endParaRPr lang="en-US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r">
              <a:spcBef>
                <a:spcPct val="0"/>
              </a:spcBef>
            </a:pPr>
            <a:fld id="{AFE27048-9CF6-4AC3-A45D-706358214EB8}" type="slidenum">
              <a:rPr lang="ru-RU" altLang="ru-RU" sz="1000">
                <a:latin typeface="Arial" charset="0"/>
              </a:rPr>
              <a:pPr algn="r">
                <a:spcBef>
                  <a:spcPct val="0"/>
                </a:spcBef>
              </a:pPr>
              <a:t>69</a:t>
            </a:fld>
            <a:endParaRPr lang="ru-RU" altLang="ru-RU" sz="100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1484312"/>
            <a:ext cx="6303962" cy="45187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6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ru-RU" sz="2400" b="1" dirty="0" err="1" smtClean="0">
                <a:solidFill>
                  <a:srgbClr val="0000CC"/>
                </a:solidFill>
                <a:latin typeface="+mj-lt"/>
              </a:rPr>
              <a:t>Кудашов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В.И., Нечепуренко </a:t>
            </a:r>
            <a:r>
              <a:rPr lang="ru-RU" sz="2400" b="1" dirty="0">
                <a:solidFill>
                  <a:srgbClr val="0000CC"/>
                </a:solidFill>
                <a:latin typeface="+mj-lt"/>
              </a:rPr>
              <a:t>Ю.В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., Пшебельская Л.Ю.</a:t>
            </a: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    </a:t>
            </a:r>
            <a:r>
              <a:rPr lang="ru-RU" sz="2400" b="1" dirty="0">
                <a:latin typeface="+mj-lt"/>
              </a:rPr>
              <a:t>О</a:t>
            </a:r>
            <a:r>
              <a:rPr lang="ru-RU" sz="2400" b="1" dirty="0" smtClean="0">
                <a:latin typeface="+mj-lt"/>
              </a:rPr>
              <a:t>ценка и коммерциализация результатов интеллектуальной деятельности. </a:t>
            </a:r>
            <a:r>
              <a:rPr lang="ru-RU" sz="2400" b="1" dirty="0">
                <a:latin typeface="+mj-lt"/>
              </a:rPr>
              <a:t>– Минск: </a:t>
            </a:r>
            <a:r>
              <a:rPr lang="ru-RU" sz="2400" b="1" dirty="0" err="1" smtClean="0">
                <a:latin typeface="+mj-lt"/>
              </a:rPr>
              <a:t>Амалфея</a:t>
            </a:r>
            <a:r>
              <a:rPr lang="ru-RU" sz="2400" b="1" dirty="0" smtClean="0">
                <a:latin typeface="+mj-lt"/>
              </a:rPr>
              <a:t>, 2017. </a:t>
            </a:r>
            <a:r>
              <a:rPr lang="ru-RU" sz="2400" b="1" dirty="0">
                <a:latin typeface="+mj-lt"/>
              </a:rPr>
              <a:t>– </a:t>
            </a:r>
            <a:r>
              <a:rPr lang="ru-RU" sz="2400" b="1" dirty="0" smtClean="0">
                <a:latin typeface="+mj-lt"/>
              </a:rPr>
              <a:t>308 </a:t>
            </a:r>
            <a:r>
              <a:rPr lang="ru-RU" sz="2400" b="1" dirty="0">
                <a:latin typeface="+mj-lt"/>
              </a:rPr>
              <a:t>с.</a:t>
            </a:r>
            <a:r>
              <a:rPr lang="ru-RU" altLang="ru-RU" sz="2400" b="1" dirty="0" smtClean="0">
                <a:latin typeface="+mj-lt"/>
              </a:rPr>
              <a:t> </a:t>
            </a: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latin typeface="+mj-lt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>
              <a:latin typeface="+mj-lt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latin typeface="+mj-lt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Нечепуренко Ю.В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оммерциализация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результатов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научно-технической деятельности в Республике Беларусь.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– Минск: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БГУ, 2019.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143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с.</a:t>
            </a:r>
            <a:endParaRPr lang="ru-RU" altLang="ru-RU" sz="2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latin typeface="+mj-lt"/>
            </a:endParaRP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468313" y="188913"/>
            <a:ext cx="8137525" cy="1143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</a:rPr>
              <a:t>Коммерциализация результатов НТД: рекомендуемая литература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7680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" y="1700808"/>
            <a:ext cx="1600200" cy="2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Нечепуренко Юрий\Часть 2\Интеллект\Публикации\Монографии\Коммерциализация результатов НТД\Пособие оригинал\Обложка 1 у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221088"/>
            <a:ext cx="1600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419293"/>
            <a:ext cx="7920038" cy="502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0000CC"/>
                </a:solidFill>
              </a:rPr>
              <a:t>К научной продукции </a:t>
            </a:r>
            <a:r>
              <a:rPr lang="ru-RU" sz="2400" b="1" dirty="0"/>
              <a:t>относятся результаты исследований, содержащиеся в отчетах о НИР, аналитических докладах и докладах на научно-технических конференциях, семинарах, описаниях, монографиях, статьях, ТНПА, включающих результаты НИР, и других изданиях.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     К </a:t>
            </a:r>
            <a:r>
              <a:rPr lang="ru-RU" sz="2400" b="1" dirty="0">
                <a:solidFill>
                  <a:srgbClr val="0000CC"/>
                </a:solidFill>
              </a:rPr>
              <a:t>технической документации </a:t>
            </a:r>
            <a:r>
              <a:rPr lang="ru-RU" sz="2400" b="1" dirty="0"/>
              <a:t>относят конструкторские, технологические, программные документы, технические описания, проектную документацию и другие документы, необходимые и достаточные для непосредственного использования на каждой стадии жизненного цикла продукции</a:t>
            </a:r>
            <a:r>
              <a:rPr lang="ru-RU" sz="2400" b="1" dirty="0" smtClean="0"/>
              <a:t>.»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8"/>
          <p:cNvSpPr>
            <a:spLocks noChangeArrowheads="1"/>
          </p:cNvSpPr>
          <p:nvPr/>
        </p:nvSpPr>
        <p:spPr bwMode="auto">
          <a:xfrm>
            <a:off x="2291135" y="3828704"/>
            <a:ext cx="6215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>
                <a:latin typeface="Arial" charset="0"/>
              </a:rPr>
              <a:t>Нечепуренко Юрий Васильевич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начальник научно-инновационного отдела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Arial" charset="0"/>
              </a:rPr>
              <a:t>+375</a:t>
            </a:r>
            <a:r>
              <a:rPr lang="ru-RU" altLang="ru-RU" sz="1800" dirty="0">
                <a:latin typeface="Arial" charset="0"/>
              </a:rPr>
              <a:t> </a:t>
            </a:r>
            <a:r>
              <a:rPr lang="en-US" altLang="ru-RU" sz="1800" dirty="0">
                <a:latin typeface="Arial" charset="0"/>
              </a:rPr>
              <a:t>17 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378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88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05</a:t>
            </a:r>
            <a:r>
              <a:rPr lang="ru-RU" altLang="ru-RU" sz="1800" dirty="0" smtClean="0">
                <a:latin typeface="Arial" charset="0"/>
              </a:rPr>
              <a:t> </a:t>
            </a:r>
            <a:endParaRPr lang="ru-RU" altLang="ru-RU" sz="1800" dirty="0">
              <a:latin typeface="Arial" charset="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 </a:t>
            </a:r>
            <a:r>
              <a:rPr lang="en-US" altLang="ru-RU" sz="1800" u="sng" dirty="0">
                <a:latin typeface="Arial" charset="0"/>
              </a:rPr>
              <a:t>nuv@bsu.by</a:t>
            </a:r>
            <a:endParaRPr lang="ru-RU" altLang="ru-RU" sz="1800" dirty="0"/>
          </a:p>
        </p:txBody>
      </p:sp>
      <p:sp>
        <p:nvSpPr>
          <p:cNvPr id="26628" name="Прямоугольник 10"/>
          <p:cNvSpPr>
            <a:spLocks noChangeArrowheads="1"/>
          </p:cNvSpPr>
          <p:nvPr/>
        </p:nvSpPr>
        <p:spPr bwMode="auto">
          <a:xfrm>
            <a:off x="526802" y="1948423"/>
            <a:ext cx="467995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Контактная </a:t>
            </a:r>
            <a:r>
              <a:rPr lang="ru-RU" altLang="ru-RU" sz="2800" b="1" dirty="0" smtClean="0">
                <a:latin typeface="Arial" charset="0"/>
              </a:rPr>
              <a:t>информация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1234702" y="5198716"/>
            <a:ext cx="702151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НИИ физико-химических проблем </a:t>
            </a:r>
            <a:r>
              <a:rPr lang="ru-RU" altLang="ru-RU" sz="1800" b="1" dirty="0" err="1">
                <a:latin typeface="Arial" charset="0"/>
              </a:rPr>
              <a:t>Белгосуниверситета</a:t>
            </a:r>
            <a:r>
              <a:rPr lang="ru-RU" altLang="ru-RU" sz="180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ул. Ленинградская, 14, г. Минск, 220006, Республика Беларусь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ru-RU" sz="1800" dirty="0"/>
              <a:t>http://</a:t>
            </a:r>
            <a:r>
              <a:rPr lang="en-US" altLang="ru-RU" sz="1800" dirty="0" smtClean="0"/>
              <a:t>fhp.bsu.by</a:t>
            </a:r>
            <a:endParaRPr lang="en-US" altLang="ru-RU" sz="1800" dirty="0">
              <a:latin typeface="Arial" charset="0"/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806773" y="548680"/>
            <a:ext cx="749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charset="0"/>
              </a:rPr>
              <a:t>СПАСИБО ЗА ВНИМАНИЕ !</a:t>
            </a:r>
          </a:p>
        </p:txBody>
      </p:sp>
      <p:pic>
        <p:nvPicPr>
          <p:cNvPr id="26631" name="Picture 9" descr="D:\Нечепуренко Юрий\Фотографии\Нечепуренко Юрий\2014 Нечепуренко\HYD_2375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1" y="2711393"/>
            <a:ext cx="1828055" cy="22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 descr="D:\Нечепуренко Юрий\Часть 1\Институт\Фотографии\Буфер\01-01 Зд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1510"/>
            <a:ext cx="32861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905581"/>
            <a:ext cx="7920038" cy="4056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0" indent="0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/>
              <a:t>Как видно из приведенных выше определений, классифицировать научно-техническую продукцию в целом достаточно </a:t>
            </a:r>
            <a:r>
              <a:rPr lang="ru-RU" sz="2400" b="1" dirty="0" smtClean="0"/>
              <a:t>сложно.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Основными </a:t>
            </a:r>
            <a:r>
              <a:rPr lang="ru-RU" sz="2400" b="1" dirty="0"/>
              <a:t>классификационными признаками можно считать сферу (область) применения, характер получаемого результата, уровень новизны используемых технологий и стадию готовности результата для практического внедрения. </a:t>
            </a:r>
          </a:p>
        </p:txBody>
      </p:sp>
    </p:spTree>
    <p:extLst>
      <p:ext uri="{BB962C8B-B14F-4D97-AF65-F5344CB8AC3E}">
        <p14:creationId xmlns:p14="http://schemas.microsoft.com/office/powerpoint/2010/main" val="39277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1155671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Научно-техническая продукция: определение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213083"/>
            <a:ext cx="7920038" cy="54414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30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tabLst>
                <a:tab pos="2286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200" b="1" dirty="0" smtClean="0"/>
              <a:t>В </a:t>
            </a:r>
            <a:r>
              <a:rPr lang="ru-RU" sz="2200" b="1" dirty="0"/>
              <a:t>отличие от других видов продукции, научно-техническая продукция имеет только ей присущие характеристики:</a:t>
            </a:r>
          </a:p>
          <a:p>
            <a:r>
              <a:rPr lang="ru-RU" sz="2200" b="1" dirty="0" smtClean="0"/>
              <a:t>это </a:t>
            </a:r>
            <a:r>
              <a:rPr lang="ru-RU" sz="2200" b="1" dirty="0"/>
              <a:t>технически сложная продукция, требующая при своем создании затрат квалифицированного научного труда, должна рассматриваться с учетом потребительной стоимости, труда на ее создание;</a:t>
            </a:r>
          </a:p>
          <a:p>
            <a:r>
              <a:rPr lang="ru-RU" sz="2200" b="1" dirty="0" smtClean="0"/>
              <a:t>это </a:t>
            </a:r>
            <a:r>
              <a:rPr lang="ru-RU" sz="2200" b="1" dirty="0"/>
              <a:t>– уникальная продукция;</a:t>
            </a:r>
          </a:p>
          <a:p>
            <a:r>
              <a:rPr lang="ru-RU" sz="2200" b="1" dirty="0" smtClean="0"/>
              <a:t>различная </a:t>
            </a:r>
            <a:r>
              <a:rPr lang="ru-RU" sz="2200" b="1" dirty="0"/>
              <a:t>степень готовности данного продукта к промышленному освоению обусловливает неопределенность затрат, необходимых для реализации новшества, и цены;</a:t>
            </a:r>
          </a:p>
          <a:p>
            <a:r>
              <a:rPr lang="ru-RU" sz="2200" b="1" dirty="0" smtClean="0"/>
              <a:t>успешная </a:t>
            </a:r>
            <a:r>
              <a:rPr lang="ru-RU" sz="2200" b="1" dirty="0"/>
              <a:t>реализация технологического новшества зависит от инновационных возможностей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40901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12569</TotalTime>
  <Words>3853</Words>
  <Application>Microsoft Office PowerPoint</Application>
  <PresentationFormat>Экран (4:3)</PresentationFormat>
  <Paragraphs>491</Paragraphs>
  <Slides>70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Слои</vt:lpstr>
      <vt:lpstr>Коммерциализация результатов НТД  в Республике Беларусь:  состояние, проблемы, пути решения </vt:lpstr>
      <vt:lpstr>Презентация PowerPoint</vt:lpstr>
      <vt:lpstr>Рассматриваемые вопросы</vt:lpstr>
      <vt:lpstr>Научно-техническая продукция: определение</vt:lpstr>
      <vt:lpstr>Научно-техническая продукция: определение</vt:lpstr>
      <vt:lpstr>Научно-техническая продукция: определение</vt:lpstr>
      <vt:lpstr>Научно-техническая продукция: определение</vt:lpstr>
      <vt:lpstr>Научно-техническая продукция: определение</vt:lpstr>
      <vt:lpstr>Научно-техническая продукция: определение</vt:lpstr>
      <vt:lpstr>Рынок результатов НТД  в Республике Беларусь</vt:lpstr>
      <vt:lpstr>Рынок объектов промышленной собственности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Инфраструктура Республики Беларусь в сфере трансфера технологий</vt:lpstr>
      <vt:lpstr>Презентация PowerPoint</vt:lpstr>
      <vt:lpstr>Презентация PowerPoint</vt:lpstr>
      <vt:lpstr>Порошки и проявители для дактилоскопической экспертизы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Опытный участок по химическому и электрохимическому осаждению покрытий  из металлов, сплавов и композитов</vt:lpstr>
      <vt:lpstr>Презентация PowerPoint</vt:lpstr>
      <vt:lpstr>Презентация PowerPoint</vt:lpstr>
      <vt:lpstr>Презентация PowerPoint</vt:lpstr>
      <vt:lpstr>Совместная деятельность</vt:lpstr>
      <vt:lpstr>Презентация PowerPoint</vt:lpstr>
      <vt:lpstr>Презентация PowerPoint</vt:lpstr>
      <vt:lpstr>Наличие прав на результат НТД</vt:lpstr>
      <vt:lpstr>Оценка конкурентоспособности продукта, содержащего результат НТД (ОИС)</vt:lpstr>
      <vt:lpstr>Оценка стоимости прав на результат НТД (ОИС)</vt:lpstr>
      <vt:lpstr>Принятие результата НТД (ОИС) к учету  в качестве нематериального актива</vt:lpstr>
      <vt:lpstr>Система управления коммерциализацией результатов НТД на корпоративном уровне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Проблемные вопросы, связанные с  коммерциализацией результатов НТД,  и пути их решения</vt:lpstr>
      <vt:lpstr>Презентация PowerPoint</vt:lpstr>
      <vt:lpstr>Презентация PowerPoint</vt:lpstr>
    </vt:vector>
  </TitlesOfParts>
  <Company>НИИ ФХП 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Institute of Physical-Chemical Problems</dc:title>
  <dc:creator>814</dc:creator>
  <cp:lastModifiedBy>admin</cp:lastModifiedBy>
  <cp:revision>1942</cp:revision>
  <dcterms:created xsi:type="dcterms:W3CDTF">2003-11-11T09:59:13Z</dcterms:created>
  <dcterms:modified xsi:type="dcterms:W3CDTF">2021-07-21T19:04:27Z</dcterms:modified>
</cp:coreProperties>
</file>