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4" r:id="rId3"/>
    <p:sldId id="263" r:id="rId4"/>
    <p:sldId id="265" r:id="rId5"/>
    <p:sldId id="266" r:id="rId6"/>
    <p:sldId id="267" r:id="rId7"/>
    <p:sldId id="268" r:id="rId8"/>
    <p:sldId id="269" r:id="rId9"/>
    <p:sldId id="271" r:id="rId10"/>
    <p:sldId id="270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714F6D"/>
    <a:srgbClr val="8C6287"/>
    <a:srgbClr val="CC00CC"/>
    <a:srgbClr val="3333CC"/>
    <a:srgbClr val="0000FF"/>
    <a:srgbClr val="663300"/>
    <a:srgbClr val="2E2B1A"/>
    <a:srgbClr val="2D2A19"/>
    <a:srgbClr val="4B4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F287D-DD14-47BA-96CE-E452EB6F2E6F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D4A66-DE51-4C89-A7BA-2175DB785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3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5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9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9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0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9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62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87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01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89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8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081F-2292-497D-BC14-E8C51A6922A7}" type="datetimeFigureOut">
              <a:rPr lang="ru-RU" smtClean="0"/>
              <a:t>20.07.2021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DC76B-1CD3-4729-B83A-F51BB1144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orovskaya.by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785" y="3068960"/>
            <a:ext cx="7772400" cy="26280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0" dirty="0"/>
              <a:t>ОЦЕНКА </a:t>
            </a:r>
            <a:r>
              <a:rPr lang="ru-RU" sz="2700" b="0" dirty="0" smtClean="0"/>
              <a:t>СТОИМОСТИ И БУХГАЛТЕРСКИЙ УЧЕТ ОБЪЕКТОВ ИНТЕЛЛЕКТУАЛЬНОЙ СОБСТВЕННОСТИ</a:t>
            </a:r>
            <a:r>
              <a:rPr lang="ru-RU" sz="2800" b="0" dirty="0"/>
              <a:t/>
            </a:r>
            <a:br>
              <a:rPr lang="ru-RU" sz="2800" b="0" dirty="0"/>
            </a:br>
            <a:r>
              <a:rPr lang="ru-RU" sz="2400" b="0" dirty="0"/>
              <a:t>                                                   </a:t>
            </a:r>
            <a:br>
              <a:rPr lang="ru-RU" sz="2400" b="0" dirty="0"/>
            </a:br>
            <a:r>
              <a:rPr lang="ru-RU" sz="2400" dirty="0"/>
              <a:t>                       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</a:t>
            </a:r>
            <a:r>
              <a:rPr lang="ru-RU" sz="2200" dirty="0" err="1" smtClean="0"/>
              <a:t>Боровская</a:t>
            </a:r>
            <a:r>
              <a:rPr lang="ru-RU" sz="2200" dirty="0" smtClean="0"/>
              <a:t> </a:t>
            </a:r>
            <a:r>
              <a:rPr lang="ru-RU" sz="2200" dirty="0"/>
              <a:t>Е.А</a:t>
            </a:r>
            <a:r>
              <a:rPr lang="ru-RU" sz="2400" b="0" dirty="0"/>
              <a:t>., </a:t>
            </a:r>
            <a:r>
              <a:rPr lang="ru-RU" sz="2000" b="0" dirty="0" smtClean="0"/>
              <a:t>к.э.н</a:t>
            </a:r>
            <a:r>
              <a:rPr lang="ru-RU" sz="2000" b="0" dirty="0"/>
              <a:t>., доцент, </a:t>
            </a:r>
            <a:br>
              <a:rPr lang="ru-RU" sz="2000" b="0" dirty="0"/>
            </a:br>
            <a:r>
              <a:rPr lang="ru-RU" sz="2000" b="0" dirty="0"/>
              <a:t>                                                                           </a:t>
            </a:r>
            <a:r>
              <a:rPr lang="ru-RU" sz="2000" b="0" dirty="0" smtClean="0"/>
              <a:t>        оценщик </a:t>
            </a:r>
            <a:r>
              <a:rPr lang="ru-RU" sz="2000" b="0" dirty="0"/>
              <a:t>ОИС</a:t>
            </a:r>
            <a:r>
              <a:rPr lang="ru-RU" sz="2200" b="0" dirty="0"/>
              <a:t/>
            </a:r>
            <a:br>
              <a:rPr lang="ru-RU" sz="2200" b="0" dirty="0"/>
            </a:br>
            <a:r>
              <a:rPr lang="ru-RU" sz="2400" dirty="0"/>
              <a:t>                                                                           </a:t>
            </a:r>
            <a:r>
              <a:rPr lang="en-US" sz="2000" dirty="0">
                <a:hlinkClick r:id="rId2"/>
              </a:rPr>
              <a:t>www.borovskaya.by</a:t>
            </a:r>
            <a:endParaRPr lang="en-US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92697"/>
            <a:ext cx="7772400" cy="1656183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Республиканский семинар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по коммерциализации результатов научной и научно-технической деятельности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i="1" dirty="0">
                <a:solidFill>
                  <a:schemeClr val="tx1"/>
                </a:solidFill>
              </a:rPr>
              <a:t>21 июля 2021 года</a:t>
            </a:r>
            <a:endParaRPr lang="ru-RU" sz="22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belgospatent.by/database/getimage.php?x=300&amp;pref=tz&amp;image=63245"/>
          <p:cNvPicPr/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1486408" y="4773882"/>
            <a:ext cx="1943735" cy="74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21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Сроки полезного использования объектов НА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Объекты НА, для которых документально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определены сроки действия права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ОИС, имеющие охранные документы: патенты, свидетельства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ицензионные договоры.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Сроки полезного использования = срокам действия, установленным документами.</a:t>
            </a:r>
          </a:p>
          <a:p>
            <a:pPr marL="0" indent="0">
              <a:lnSpc>
                <a:spcPts val="1800"/>
              </a:lnSpc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Объекты НА, для которых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определены сроки действия права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екреты производства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бъекты авторского права: компьютерные программы, базы данных, конструкторская документация, отчеты о НИР, ОКР, ОТР.</a:t>
            </a:r>
          </a:p>
          <a:p>
            <a:pPr marL="0" indent="0">
              <a:lnSpc>
                <a:spcPts val="1800"/>
              </a:lnSpc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Сроки полезного использования определяются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решением комиссии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Инструкции о порядке начисления амортизации (п.20):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объектов права промышленной собственности – не более 20 лет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объектов авторского права – не более 10 лет.</a:t>
            </a:r>
          </a:p>
          <a:p>
            <a:pPr marL="0" indent="0">
              <a:lnSpc>
                <a:spcPts val="1800"/>
              </a:lnSpc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срока полезного использования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связи с осуществлением вложений, не влекущих создание нового объекта.</a:t>
            </a:r>
          </a:p>
          <a:p>
            <a:pPr marL="0" indent="0">
              <a:lnSpc>
                <a:spcPts val="1800"/>
              </a:lnSpc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окончании срока полезного использования объект НА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снимается с учета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ts val="1800"/>
              </a:lnSpc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16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3333CC"/>
                </a:solidFill>
              </a:rPr>
              <a:t>Изменение первоначальной стоимости объектов НА</a:t>
            </a:r>
            <a:endParaRPr lang="ru-RU" sz="2400" dirty="0">
              <a:solidFill>
                <a:srgbClr val="33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ru-RU" altLang="ru-RU" sz="1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Переоценка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нематериальных активов в соответствии с законодательством или по текущей рыночной стоимости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2. Внесение установленных в соответствии с законодательством платежей, связанных с поддержанием имущественных прав, в том числе в силе патента (свидетельства) на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ОПС – </a:t>
            </a:r>
            <a:r>
              <a:rPr lang="ru-RU" altLang="ru-RU" sz="1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патентных пошлин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Выплата </a:t>
            </a:r>
            <a:r>
              <a:rPr lang="ru-RU" altLang="ru-RU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вознаграждения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за предоставленное право использования ОПС по лицензионному договору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4. Осуществление </a:t>
            </a:r>
            <a:r>
              <a:rPr lang="ru-RU" altLang="ru-RU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вложений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связанных с доведением ОИС до использования в запланированных целях, улучшением ОПС, КП, БД, литературных произведений, не влекущих за собой создание нового объекта.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31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Передача прав на результаты НТД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из основных способов коммерциализации – передача прав на результаты работ для организации производства продукции, работ, услуг другим организациям.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Единство и отличия этого способа для разных вариантов его реализации: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Продажа прав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▪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Для ОИС: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договор уступки исключительного права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объект НА снимается с учета и передается покупателю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Для Ноу-хау: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договор о передаче сведений, составляющих коммерческую тайну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объект НА снимается с учета и передается покупателю*.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объекта НА оформляется актом приема-передачи НА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 о передаче права использования**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лицензионный договор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договор о передаче сведений, составляющих коммерческую тайну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объект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не снимается с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учета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**А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 приема-передачи НА не составляется, за исключением случаев наличия паушального платежа (ПП), сумма ПП у принимающей стороны - стоимость объекта НА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5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Безвозмездная передача прав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631" y="1052736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Передающая сторона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 окончании работ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принимает на учет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 объект НА по фактическим затратам</a:t>
            </a:r>
          </a:p>
          <a:p>
            <a:pPr algn="just">
              <a:buFontTx/>
              <a:buChar char="-"/>
            </a:pP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передает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 объект НА другой организации по текущей рыночной стоимости (для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небюджетных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организаций), по остаточной стоимости или по оценочной стоимости (для бюджетных)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величина текущей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рыночной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стоимости, оценочной стоимости или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остаточной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стоимости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относится 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расходам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 инвестиционной деятельности. 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Принимающая сторона</a:t>
            </a:r>
            <a:r>
              <a:rPr lang="ru-RU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принимает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на учет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 по текущей рыночной стоимости или по остаточной / оценочной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стоимости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величина стоимости, по которой получили объект безвозмездно, относится к доходам по инвестиционной деятельности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ачисляет амортизацию в соответствии со сроком полезного использования</a:t>
            </a:r>
          </a:p>
          <a:p>
            <a:pPr algn="just"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ожет передать права другой организации.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акту приема-передачи НА</a:t>
            </a:r>
          </a:p>
          <a:p>
            <a:pPr marL="0" indent="0" algn="just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7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C0099"/>
                </a:solidFill>
              </a:rPr>
              <a:t>Получение доходов от передачи прав</a:t>
            </a:r>
            <a:endParaRPr lang="ru-RU" sz="2400" dirty="0">
              <a:solidFill>
                <a:srgbClr val="CC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ru-RU" sz="18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исключительного права</a:t>
            </a:r>
            <a:r>
              <a:rPr lang="ru-RU" sz="1800" b="1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→ выручка от реализации имущественных прав.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ru-RU" sz="18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права использования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→ выручка от реализации имущественных прав.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ru-RU" sz="18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секретов производства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→ выручка от реализации имущественных прав.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ru-RU" sz="18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 и ТР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→ выручка от реализации услуг.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Стоимость материальных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объектов, передаваемых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вместе с имущественными правами на ОИС,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включается в выручку от реализации имущественных прав. </a:t>
            </a:r>
          </a:p>
          <a:p>
            <a:pPr marL="0" indent="0">
              <a:buNone/>
            </a:pPr>
            <a:r>
              <a:rPr 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Полученные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суммы </a:t>
            </a:r>
            <a:r>
              <a:rPr lang="ru-RU" sz="18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выручки от передачи имущественных прав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перечисляются в бюджет пропорционально доле затраченных бюджетных средств на финансирование работ в соответствии с п.21 Указа № 59.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Данные доходы освобождаются от НДС (</a:t>
            </a:r>
            <a:r>
              <a:rPr lang="ru-RU" sz="16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п.1.48 статьи 118 НК РБ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а также от налога на прибыль (</a:t>
            </a:r>
            <a:r>
              <a:rPr lang="ru-RU" sz="1600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п.10 статьи 181 НК РБ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65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ЭТАПЫ ОПРЕДЕЛЕНИЯ СТОИМОСТИ РЕЗУЛЬТАТОВ НТД И ИХ ОТРАЖЕНИЯ В УЧЕТЕ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1. Выполнение НИР, ОКР и ОТР. </a:t>
            </a:r>
            <a:r>
              <a:rPr lang="ru-RU" sz="1800" dirty="0">
                <a:solidFill>
                  <a:schemeClr val="tx1"/>
                </a:solidFill>
              </a:rPr>
              <a:t>Окончание выполнения работ.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2. Постановка на бухгалтерский учет результатов работ.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</a:rPr>
              <a:t>3</a:t>
            </a:r>
            <a:r>
              <a:rPr lang="ru-RU" sz="1800" dirty="0" smtClean="0">
                <a:solidFill>
                  <a:schemeClr val="tx1"/>
                </a:solidFill>
              </a:rPr>
              <a:t>. Передача другим лицам имущественных прав на ОИС.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4</a:t>
            </a:r>
            <a:r>
              <a:rPr lang="ru-RU" sz="1800" dirty="0" smtClean="0">
                <a:solidFill>
                  <a:schemeClr val="tx1"/>
                </a:solidFill>
              </a:rPr>
              <a:t>. Передача права использования ОИС (лицензионный договор)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</a:rPr>
              <a:t>5</a:t>
            </a:r>
            <a:r>
              <a:rPr lang="ru-RU" sz="1800" dirty="0" smtClean="0">
                <a:solidFill>
                  <a:schemeClr val="tx1"/>
                </a:solidFill>
              </a:rPr>
              <a:t>. Передача сведений, составляющих секрет производства.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</a:rPr>
              <a:t>6</a:t>
            </a:r>
            <a:r>
              <a:rPr lang="ru-RU" sz="1800" dirty="0" smtClean="0">
                <a:solidFill>
                  <a:schemeClr val="tx1"/>
                </a:solidFill>
              </a:rPr>
              <a:t>. Передача документированной научно-технической информации.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</a:rPr>
              <a:t>7</a:t>
            </a:r>
            <a:r>
              <a:rPr lang="ru-RU" sz="1800" dirty="0" smtClean="0">
                <a:solidFill>
                  <a:schemeClr val="tx1"/>
                </a:solidFill>
              </a:rPr>
              <a:t>. Производство и реализация продукции, работ, услуг, создаваемых с использованием результатов НТД.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</a:rPr>
              <a:t>8</a:t>
            </a:r>
            <a:r>
              <a:rPr lang="ru-RU" sz="1800" dirty="0" smtClean="0">
                <a:solidFill>
                  <a:schemeClr val="tx1"/>
                </a:solidFill>
              </a:rPr>
              <a:t>. Использование результатов НТД для собственных нужд организации-разработчика.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5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7693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Выполнение НИР, ОКР и ОТР. Окончание выполнения работ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400599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Отражение фактических затрат в процессе выполнения работ в рамках этапов, определенных календарным планом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Фактические затраты по темам фиксируются отдельно по каждой теме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определения первоначальной стоимости объектов.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В ходе выполнения работ получается самостоятельный результат →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принимается на учет как отдельный объект.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результатов работ – объектов НА и ОС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Объекты принимаются на учет на основании последнего акта сдачи-приемки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этапов работ. Акт приемки комиссией – для последующего использования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результатов.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Вар.1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Определяется первоначальная стоимость объектов НА, которые будут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использоваться самостоятельно; 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стоимость материальных объектов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макетов, образцов),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которых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выражены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технические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включается в стоимость объектов НА.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Вар. 2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  Определяется первоначальная стоимость объектов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ОС, которые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будут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использоваться самостоятельно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стоимость документации включается в стоимость ОС. 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Вар.3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Определяется первоначальная стоимость нескольких объектов: 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фактические затраты делятся между полученными объектами.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0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>Постановка на бухгалтерский учет результатов работ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alt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</a:t>
            </a:r>
            <a:r>
              <a:rPr lang="ru-RU" alt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совокупность </a:t>
            </a:r>
            <a:r>
              <a:rPr lang="ru-RU" alt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имущественных прав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возникающих из патента, свидетельства, лицензионного (авторского) договора либо в ином установленном законодательством порядке, предназначенных для выполнения определенных самостоятельных функций.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Организацией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в качестве нематериальных активов принимаются к бухгалтерскому учету имущественные права на результаты научно-технической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выполнении следующих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признания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предполагается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завершить создание нематериального актива;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использования создаваемого нематериального актива в своей деятельности, его реализации или передачи по лицензионным (авторским) договорам;</a:t>
            </a: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документально подтверждены затраты на создание нематериального актива и приведение его в состояние, пригодное для использования;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предполагается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получение экономических выгод от использования нематериального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актива;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может ограничить доступ других лиц к данным выгодам.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7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относится к объектам нематериальных активов (НА)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Объекты интеллектуальной собственности (ОИС)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 которые распространяется действие исключительного права: изобретения и др.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Секреты производства (ноу-хау)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которые относятся к ОИС по ГК, охраняемые в режиме коммерческой тайны. В отношении секретов производства действуют следующие права: 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изменять или отменять режим коммерческой тайны;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изменять состав сведений, составляющих коммерческую тайну;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сведения, составляющие коммерческую тайну;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азрешать или запрещать доступ других лиц к коммерческой тайне; 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др. (в соответствии с п.10 Закона о коммерческой тайне).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Документированная научно-техническая информация (ДНТИ)</a:t>
            </a:r>
            <a:r>
              <a:rPr lang="ru-RU" sz="18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зафиксированная на материальном носителе научно-техническая информация с реквизитами, позволяющими ее идентифицировать.</a:t>
            </a:r>
          </a:p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НТИ, созданная в результате интеллектуальной деятельности, является интеллектуальной собственностью (ст. 8 Закона об НТИ).</a:t>
            </a:r>
          </a:p>
          <a:p>
            <a:pPr marL="0" indent="0"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документы: технологический регламент (ТР) и технические условия (ТУ)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объектами НА не являются.</a:t>
            </a:r>
            <a:endParaRPr lang="ru-RU" sz="1800" b="1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Как отразить разработку ТР и ТУ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объектам НА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относятся результаты НТД в виде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способа, конструкции, рецептуры, компьютерной программы и других ОИС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 зависимо от режима правовой охраны (исключительное право или коммерческая тайна).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 на подготовку ТР и ТУ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могут отражаться как: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затраты текущего периода (в составе затрат на подготовку производства*);</a:t>
            </a:r>
          </a:p>
          <a:p>
            <a:pPr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асходы будущих периодов*;</a:t>
            </a:r>
          </a:p>
          <a:p>
            <a:pPr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атраты, предусмотренные финансированием работ**(по статье, определенной калькуляцией);</a:t>
            </a:r>
          </a:p>
          <a:p>
            <a:pPr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рочие затраты на выполнение работ**(если иное не определено калькуляцией).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Завершенные документы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отдельными объектами учета не отражаются.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 – это документы, положения которых разработаны на основании результатов НТД. </a:t>
            </a:r>
          </a:p>
          <a:p>
            <a:pPr marL="0" indent="0"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*Для предприятий-изготовителей;       **Для организаций-разработчиков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29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Особенности постановки на учет НА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86" y="1268760"/>
            <a:ext cx="8229600" cy="5285184"/>
          </a:xfrm>
        </p:spPr>
        <p:txBody>
          <a:bodyPr>
            <a:noAutofit/>
          </a:bodyPr>
          <a:lstStyle/>
          <a:p>
            <a:pPr marL="0" indent="0">
              <a:lnSpc>
                <a:spcPts val="1800"/>
              </a:lnSpc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К объектам НА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относятся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Товарные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знаки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Экземпляры произведений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Затраты на маркетинговые исследования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▪ Имущественные права на результаты НТД при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невыполнении условий признания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то есть: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не завершенные → нет объекта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 определено использование → нет использования, нет объекта имущества (принцип бухучета)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ет документов, подтверждающих затраты → не определена первоначальная стоимость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 определены экономические выгоды* от использования</a:t>
            </a:r>
          </a:p>
          <a:p>
            <a:pPr>
              <a:lnSpc>
                <a:spcPts val="1800"/>
              </a:lnSpc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рганизация не может ограничить доступ к данным выгодам → не может обеспечить правовую охрану результатов, позволяющую ограничивать доступ.</a:t>
            </a:r>
          </a:p>
          <a:p>
            <a:pPr marL="0" indent="0">
              <a:lnSpc>
                <a:spcPts val="1800"/>
              </a:lnSpc>
              <a:buNone/>
            </a:pPr>
            <a:r>
              <a:rPr lang="ru-RU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Экономические выгоды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получение организацией доходов от реализации активов, снижение расходов и иные выгоды, возникающие от использования организацией активов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73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Особенности постановки на учет НА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ts val="1800"/>
              </a:lnSpc>
              <a:buNone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♦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своевременной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постановке на учет первоначальная стоимость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объектов НА определяется как </a:t>
            </a:r>
            <a:r>
              <a:rPr lang="ru-RU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фактических затрат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на создание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объекта, доведение его до готовности использования и регистрацию прав.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♦ При </a:t>
            </a:r>
            <a:r>
              <a:rPr lang="ru-RU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несвоевременной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постановке на учет (то есть в последующих годах после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завершения работ) необходимо проведение </a:t>
            </a:r>
            <a:r>
              <a:rPr lang="ru-RU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инвентаризации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результатом которой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становится выявление объекта, требующего включение в активы организации.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 В этом случае первоначальная стоимость объектов НА определяется:</a:t>
            </a:r>
          </a:p>
          <a:p>
            <a:pPr algn="just">
              <a:lnSpc>
                <a:spcPts val="1800"/>
              </a:lnSpc>
              <a:buFontTx/>
              <a:buChar char="-"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а основании стоимости аналогичных активов</a:t>
            </a:r>
          </a:p>
          <a:p>
            <a:pPr algn="just">
              <a:lnSpc>
                <a:spcPts val="1800"/>
              </a:lnSpc>
              <a:buFontTx/>
              <a:buChar char="-"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заключения оценщика.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♦ При </a:t>
            </a:r>
            <a:r>
              <a:rPr lang="ru-RU" sz="2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безвозмездном получении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объекта НА его первоначальная стоимость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определяется, исходя из </a:t>
            </a:r>
            <a:r>
              <a:rPr lang="ru-RU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текущей рыночной стоимости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* на дату принятия к учету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(для </a:t>
            </a:r>
            <a:r>
              <a:rPr lang="ru-R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небюджетных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организаций).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 Для </a:t>
            </a:r>
            <a:r>
              <a:rPr lang="ru-RU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бюджетных</a:t>
            </a:r>
            <a:r>
              <a:rPr lang="ru-RU" sz="2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организаций: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а) первоначальная стоимость безвозмездно полученного объекта НА → стоимость,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 по которой объект числился у передающей стороны; </a:t>
            </a:r>
          </a:p>
          <a:p>
            <a:pPr marL="0" indent="0" algn="just">
              <a:lnSpc>
                <a:spcPts val="1800"/>
              </a:lnSpc>
              <a:buNone/>
            </a:pP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б) на основании заключения оценщика.</a:t>
            </a:r>
          </a:p>
          <a:p>
            <a:pPr marL="0" indent="0" algn="just"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рыночная стоимость </a:t>
            </a:r>
            <a:r>
              <a:rPr lang="ru-R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сумма денежных средств, которая была бы получена в случае реализации нематериального актива в текущих рыночных условиях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4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Документы, необходимые для постановки результатов НТД на бухгалтерский учет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 Акт сдачи-приемки НИР, ОКР, ОТР (Приложение Д к СТБ 1080-2011).</a:t>
            </a:r>
          </a:p>
          <a:p>
            <a:pPr marL="0" indent="0">
              <a:buNone/>
              <a:defRPr/>
            </a:pP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 Акт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приемки НИР, ОКР и ОТР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комиссией (Приложение Е к СТБ 1080-2011).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Акт о приеме-передаче нематериальных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активов (Постановление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МФ от 22.04.2011 №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23).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Акт о внедрении результатов НИР, ОКР и ОТР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(Приложение К </a:t>
            </a:r>
            <a:r>
              <a:rPr lang="ru-RU" alt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СТБ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1080-2011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4. Служебная записка о создании ОПС и необходимости патентования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5. Решение комиссии, удостоверяющей соответствие критериям НА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**.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6. Решение комиссии по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установлению срока 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полезного использования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**.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alt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создания </a:t>
            </a:r>
            <a:r>
              <a:rPr lang="ru-RU" altLang="ru-RU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охраноспособного</a:t>
            </a:r>
            <a:r>
              <a:rPr lang="ru-RU" alt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результата</a:t>
            </a:r>
          </a:p>
          <a:p>
            <a:pPr marL="0" indent="0" algn="just">
              <a:buNone/>
              <a:defRPr/>
            </a:pPr>
            <a:r>
              <a:rPr lang="ru-RU" alt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</a:t>
            </a:r>
            <a:r>
              <a:rPr lang="ru-RU" alt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 создание отдельной комиссии по НА или возложение </a:t>
            </a:r>
            <a:r>
              <a:rPr lang="ru-RU" alt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функций на комиссию по амортизационной политике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52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1733</Words>
  <Application>Microsoft Office PowerPoint</Application>
  <PresentationFormat>Экран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ОЦЕНКА СТОИМОСТИ И БУХГАЛТЕРСКИЙ УЧЕТ ОБЪЕКТОВ ИНТЕЛЛЕКТУАЛЬНОЙ СОБСТВЕННОСТИ                                                                                                                                        Боровская Е.А., к.э.н., доцент,                                                                                     оценщик ОИС                                                                            www.borovskaya.by</vt:lpstr>
      <vt:lpstr>ЭТАПЫ ОПРЕДЕЛЕНИЯ СТОИМОСТИ РЕЗУЛЬТАТОВ НТД И ИХ ОТРАЖЕНИЯ В УЧЕТЕ</vt:lpstr>
      <vt:lpstr>Выполнение НИР, ОКР и ОТР. Окончание выполнения работ</vt:lpstr>
      <vt:lpstr> Постановка на бухгалтерский учет результатов работ  </vt:lpstr>
      <vt:lpstr>Что относится к объектам нематериальных активов (НА)</vt:lpstr>
      <vt:lpstr>Как отразить разработку ТР и ТУ</vt:lpstr>
      <vt:lpstr>Особенности постановки на учет НА</vt:lpstr>
      <vt:lpstr>Особенности постановки на учет НА</vt:lpstr>
      <vt:lpstr>Документы, необходимые для постановки результатов НТД на бухгалтерский учет</vt:lpstr>
      <vt:lpstr>Сроки полезного использования объектов НА</vt:lpstr>
      <vt:lpstr>Изменение первоначальной стоимости объектов НА</vt:lpstr>
      <vt:lpstr>Передача прав на результаты НТД</vt:lpstr>
      <vt:lpstr>Безвозмездная передача прав</vt:lpstr>
      <vt:lpstr>Получение доходов от передачи прав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Университет 3.0 Опыт БГЭУ</dc:title>
  <dc:creator>admin</dc:creator>
  <cp:lastModifiedBy>TTN</cp:lastModifiedBy>
  <cp:revision>83</cp:revision>
  <dcterms:created xsi:type="dcterms:W3CDTF">2021-04-02T09:31:19Z</dcterms:created>
  <dcterms:modified xsi:type="dcterms:W3CDTF">2021-07-20T11:49:55Z</dcterms:modified>
</cp:coreProperties>
</file>