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62" r:id="rId2"/>
    <p:sldId id="264" r:id="rId3"/>
    <p:sldId id="263" r:id="rId4"/>
    <p:sldId id="265" r:id="rId5"/>
    <p:sldId id="266" r:id="rId6"/>
    <p:sldId id="267" r:id="rId7"/>
    <p:sldId id="268" r:id="rId8"/>
    <p:sldId id="269" r:id="rId9"/>
    <p:sldId id="271" r:id="rId10"/>
    <p:sldId id="270" r:id="rId11"/>
    <p:sldId id="272" r:id="rId12"/>
    <p:sldId id="273" r:id="rId13"/>
    <p:sldId id="274" r:id="rId14"/>
    <p:sldId id="275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99"/>
    <a:srgbClr val="714F6D"/>
    <a:srgbClr val="8C6287"/>
    <a:srgbClr val="CC00CC"/>
    <a:srgbClr val="3333CC"/>
    <a:srgbClr val="0000FF"/>
    <a:srgbClr val="663300"/>
    <a:srgbClr val="2E2B1A"/>
    <a:srgbClr val="2D2A19"/>
    <a:srgbClr val="4B46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0F287D-DD14-47BA-96CE-E452EB6F2E6F}" type="datetimeFigureOut">
              <a:rPr lang="ru-RU" smtClean="0"/>
              <a:t>20.07.2021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BD4A66-DE51-4C89-A7BA-2175DB7858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95364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8081F-2292-497D-BC14-E8C51A6922A7}" type="datetimeFigureOut">
              <a:rPr lang="ru-RU" smtClean="0"/>
              <a:t>20.07.2021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DC76B-1CD3-4729-B83A-F51BB11449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66534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8081F-2292-497D-BC14-E8C51A6922A7}" type="datetimeFigureOut">
              <a:rPr lang="ru-RU" smtClean="0"/>
              <a:t>20.07.2021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DC76B-1CD3-4729-B83A-F51BB11449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31516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8081F-2292-497D-BC14-E8C51A6922A7}" type="datetimeFigureOut">
              <a:rPr lang="ru-RU" smtClean="0"/>
              <a:t>20.07.2021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DC76B-1CD3-4729-B83A-F51BB11449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29912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8081F-2292-497D-BC14-E8C51A6922A7}" type="datetimeFigureOut">
              <a:rPr lang="ru-RU" smtClean="0"/>
              <a:t>20.07.2021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DC76B-1CD3-4729-B83A-F51BB11449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41926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8081F-2292-497D-BC14-E8C51A6922A7}" type="datetimeFigureOut">
              <a:rPr lang="ru-RU" smtClean="0"/>
              <a:t>20.07.2021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DC76B-1CD3-4729-B83A-F51BB11449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61067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8081F-2292-497D-BC14-E8C51A6922A7}" type="datetimeFigureOut">
              <a:rPr lang="ru-RU" smtClean="0"/>
              <a:t>20.07.2021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DC76B-1CD3-4729-B83A-F51BB11449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75956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8081F-2292-497D-BC14-E8C51A6922A7}" type="datetimeFigureOut">
              <a:rPr lang="ru-RU" smtClean="0"/>
              <a:t>20.07.2021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DC76B-1CD3-4729-B83A-F51BB11449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46280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8081F-2292-497D-BC14-E8C51A6922A7}" type="datetimeFigureOut">
              <a:rPr lang="ru-RU" smtClean="0"/>
              <a:t>20.07.2021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DC76B-1CD3-4729-B83A-F51BB11449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48702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8081F-2292-497D-BC14-E8C51A6922A7}" type="datetimeFigureOut">
              <a:rPr lang="ru-RU" smtClean="0"/>
              <a:t>20.07.2021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DC76B-1CD3-4729-B83A-F51BB11449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70162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8081F-2292-497D-BC14-E8C51A6922A7}" type="datetimeFigureOut">
              <a:rPr lang="ru-RU" smtClean="0"/>
              <a:t>20.07.2021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DC76B-1CD3-4729-B83A-F51BB11449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58940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8081F-2292-497D-BC14-E8C51A6922A7}" type="datetimeFigureOut">
              <a:rPr lang="ru-RU" smtClean="0"/>
              <a:t>20.07.2021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DC76B-1CD3-4729-B83A-F51BB11449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10872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58081F-2292-497D-BC14-E8C51A6922A7}" type="datetimeFigureOut">
              <a:rPr lang="ru-RU" smtClean="0"/>
              <a:t>20.07.2021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1DC76B-1CD3-4729-B83A-F51BB11449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1706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borovskaya.by/" TargetMode="Externa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1785" y="3068960"/>
            <a:ext cx="7772400" cy="2628007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b="0" dirty="0"/>
              <a:t>ОЦЕНКА </a:t>
            </a:r>
            <a:r>
              <a:rPr lang="ru-RU" sz="2700" b="0" dirty="0" smtClean="0"/>
              <a:t>СТОИМОСТИ И БУХГАЛТЕРСКИЙ УЧЕТ ОБЪЕКТОВ ИНТЕЛЛЕКТУАЛЬНОЙ СОБСТВЕННОСТИ</a:t>
            </a:r>
            <a:r>
              <a:rPr lang="ru-RU" sz="2800" b="0" dirty="0"/>
              <a:t/>
            </a:r>
            <a:br>
              <a:rPr lang="ru-RU" sz="2800" b="0" dirty="0"/>
            </a:br>
            <a:r>
              <a:rPr lang="ru-RU" sz="2400" b="0" dirty="0"/>
              <a:t>                                                   </a:t>
            </a:r>
            <a:br>
              <a:rPr lang="ru-RU" sz="2400" b="0" dirty="0"/>
            </a:br>
            <a:r>
              <a:rPr lang="ru-RU" sz="2400" dirty="0"/>
              <a:t>                                            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/>
              <a:t> </a:t>
            </a:r>
            <a:r>
              <a:rPr lang="ru-RU" sz="2400" dirty="0" smtClean="0"/>
              <a:t>                                     </a:t>
            </a:r>
            <a:r>
              <a:rPr lang="ru-RU" sz="2200" dirty="0" err="1" smtClean="0"/>
              <a:t>Боровская</a:t>
            </a:r>
            <a:r>
              <a:rPr lang="ru-RU" sz="2200" dirty="0" smtClean="0"/>
              <a:t> </a:t>
            </a:r>
            <a:r>
              <a:rPr lang="ru-RU" sz="2200" dirty="0"/>
              <a:t>Е.А</a:t>
            </a:r>
            <a:r>
              <a:rPr lang="ru-RU" sz="2400" b="0" dirty="0"/>
              <a:t>., </a:t>
            </a:r>
            <a:r>
              <a:rPr lang="ru-RU" sz="2000" b="0" dirty="0" smtClean="0"/>
              <a:t>к.э.н</a:t>
            </a:r>
            <a:r>
              <a:rPr lang="ru-RU" sz="2000" b="0" dirty="0"/>
              <a:t>., доцент, </a:t>
            </a:r>
            <a:br>
              <a:rPr lang="ru-RU" sz="2000" b="0" dirty="0"/>
            </a:br>
            <a:r>
              <a:rPr lang="ru-RU" sz="2000" b="0" dirty="0"/>
              <a:t>                                                                           </a:t>
            </a:r>
            <a:r>
              <a:rPr lang="ru-RU" sz="2000" b="0" dirty="0" smtClean="0"/>
              <a:t>        оценщик </a:t>
            </a:r>
            <a:r>
              <a:rPr lang="ru-RU" sz="2000" b="0" dirty="0"/>
              <a:t>ОИС</a:t>
            </a:r>
            <a:r>
              <a:rPr lang="ru-RU" sz="2200" b="0" dirty="0"/>
              <a:t/>
            </a:r>
            <a:br>
              <a:rPr lang="ru-RU" sz="2200" b="0" dirty="0"/>
            </a:br>
            <a:r>
              <a:rPr lang="ru-RU" sz="2400" dirty="0"/>
              <a:t>                                                                           </a:t>
            </a:r>
            <a:r>
              <a:rPr lang="en-US" sz="2000" dirty="0">
                <a:hlinkClick r:id="rId2"/>
              </a:rPr>
              <a:t>www.borovskaya.by</a:t>
            </a:r>
            <a:endParaRPr lang="en-US" sz="20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692697"/>
            <a:ext cx="7772400" cy="1656183"/>
          </a:xfrm>
        </p:spPr>
        <p:txBody>
          <a:bodyPr>
            <a:normAutofit/>
          </a:bodyPr>
          <a:lstStyle/>
          <a:p>
            <a:pPr algn="ctr"/>
            <a:r>
              <a:rPr lang="ru-RU" sz="2200" b="1" dirty="0">
                <a:solidFill>
                  <a:schemeClr val="tx1"/>
                </a:solidFill>
              </a:rPr>
              <a:t>Республиканский семинар</a:t>
            </a:r>
            <a:r>
              <a:rPr lang="ru-RU" sz="2200" dirty="0">
                <a:solidFill>
                  <a:schemeClr val="tx1"/>
                </a:solidFill>
              </a:rPr>
              <a:t/>
            </a:r>
            <a:br>
              <a:rPr lang="ru-RU" sz="2200" dirty="0">
                <a:solidFill>
                  <a:schemeClr val="tx1"/>
                </a:solidFill>
              </a:rPr>
            </a:br>
            <a:r>
              <a:rPr lang="ru-RU" sz="2200" b="1" dirty="0">
                <a:solidFill>
                  <a:schemeClr val="tx1"/>
                </a:solidFill>
              </a:rPr>
              <a:t>по коммерциализации результатов научной и научно-технической деятельности</a:t>
            </a:r>
            <a:r>
              <a:rPr lang="ru-RU" sz="2200" dirty="0">
                <a:solidFill>
                  <a:schemeClr val="tx1"/>
                </a:solidFill>
              </a:rPr>
              <a:t/>
            </a:r>
            <a:br>
              <a:rPr lang="ru-RU" sz="2200" dirty="0">
                <a:solidFill>
                  <a:schemeClr val="tx1"/>
                </a:solidFill>
              </a:rPr>
            </a:br>
            <a:r>
              <a:rPr lang="ru-RU" sz="2200" b="1" dirty="0">
                <a:solidFill>
                  <a:schemeClr val="tx1"/>
                </a:solidFill>
              </a:rPr>
              <a:t> </a:t>
            </a:r>
            <a:r>
              <a:rPr lang="ru-RU" sz="2200" i="1" dirty="0">
                <a:solidFill>
                  <a:schemeClr val="tx1"/>
                </a:solidFill>
              </a:rPr>
              <a:t>21 июля 2021 года</a:t>
            </a:r>
            <a:endParaRPr lang="ru-RU" sz="2200" dirty="0">
              <a:solidFill>
                <a:schemeClr val="tx1"/>
              </a:solidFill>
            </a:endParaRPr>
          </a:p>
        </p:txBody>
      </p:sp>
      <p:pic>
        <p:nvPicPr>
          <p:cNvPr id="4" name="Рисунок 3" descr="http://belgospatent.by/database/getimage.php?x=300&amp;pref=tz&amp;image=63245"/>
          <p:cNvPicPr/>
          <p:nvPr/>
        </p:nvPicPr>
        <p:blipFill>
          <a:blip r:embed="rId3">
            <a:lum bright="-20000" contrast="40000"/>
          </a:blip>
          <a:srcRect/>
          <a:stretch>
            <a:fillRect/>
          </a:stretch>
        </p:blipFill>
        <p:spPr bwMode="auto">
          <a:xfrm>
            <a:off x="1486408" y="4773882"/>
            <a:ext cx="1943735" cy="748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022116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chemeClr val="tx2"/>
                </a:solidFill>
              </a:rPr>
              <a:t>Сроки полезного использования объектов НА</a:t>
            </a:r>
            <a:endParaRPr lang="ru-RU" sz="2400" dirty="0">
              <a:solidFill>
                <a:schemeClr val="tx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184576"/>
          </a:xfrm>
        </p:spPr>
        <p:txBody>
          <a:bodyPr>
            <a:noAutofit/>
          </a:bodyPr>
          <a:lstStyle/>
          <a:p>
            <a:pPr marL="0" indent="0">
              <a:lnSpc>
                <a:spcPts val="1800"/>
              </a:lnSpc>
              <a:buNone/>
            </a:pP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1. Объекты НА, для которых документально </a:t>
            </a:r>
            <a:r>
              <a:rPr lang="ru-RU" sz="16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определены сроки действия права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>
              <a:lnSpc>
                <a:spcPts val="1800"/>
              </a:lnSpc>
              <a:buFontTx/>
              <a:buChar char="-"/>
            </a:pP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ОИС, имеющие охранные документы: патенты, свидетельства</a:t>
            </a:r>
          </a:p>
          <a:p>
            <a:pPr>
              <a:lnSpc>
                <a:spcPts val="1800"/>
              </a:lnSpc>
              <a:buFontTx/>
              <a:buChar char="-"/>
            </a:pP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л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ицензионные договоры.</a:t>
            </a:r>
          </a:p>
          <a:p>
            <a:pPr marL="0" indent="0">
              <a:lnSpc>
                <a:spcPts val="1800"/>
              </a:lnSpc>
              <a:buNone/>
            </a:pP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Сроки полезного использования = срокам действия, установленным документами.</a:t>
            </a:r>
          </a:p>
          <a:p>
            <a:pPr marL="0" indent="0">
              <a:lnSpc>
                <a:spcPts val="1800"/>
              </a:lnSpc>
              <a:buNone/>
            </a:pPr>
            <a:endParaRPr lang="ru-RU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ts val="1800"/>
              </a:lnSpc>
              <a:buNone/>
            </a:pP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2. Объекты НА, для которых </a:t>
            </a:r>
            <a:r>
              <a:rPr lang="ru-RU" sz="16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 определены сроки действия права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>
              <a:lnSpc>
                <a:spcPts val="1800"/>
              </a:lnSpc>
              <a:buFontTx/>
              <a:buChar char="-"/>
            </a:pP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с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екреты производства</a:t>
            </a:r>
          </a:p>
          <a:p>
            <a:pPr>
              <a:lnSpc>
                <a:spcPts val="1800"/>
              </a:lnSpc>
              <a:buFontTx/>
              <a:buChar char="-"/>
            </a:pP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о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бъекты авторского права: компьютерные программы, базы данных, конструкторская документация, отчеты о НИР, ОКР, ОТР.</a:t>
            </a:r>
          </a:p>
          <a:p>
            <a:pPr marL="0" indent="0">
              <a:lnSpc>
                <a:spcPts val="1800"/>
              </a:lnSpc>
              <a:buNone/>
            </a:pPr>
            <a:endParaRPr lang="ru-RU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ts val="1800"/>
              </a:lnSpc>
              <a:buNone/>
            </a:pP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Сроки полезного использования определяются </a:t>
            </a:r>
            <a:r>
              <a:rPr lang="ru-RU" sz="16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решением комиссии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на основании Инструкции о порядке начисления амортизации (п.20):</a:t>
            </a:r>
          </a:p>
          <a:p>
            <a:pPr>
              <a:lnSpc>
                <a:spcPts val="1800"/>
              </a:lnSpc>
              <a:buFontTx/>
              <a:buChar char="-"/>
            </a:pP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для объектов права промышленной собственности – не более 20 лет</a:t>
            </a:r>
          </a:p>
          <a:p>
            <a:pPr>
              <a:lnSpc>
                <a:spcPts val="1800"/>
              </a:lnSpc>
              <a:buFontTx/>
              <a:buChar char="-"/>
            </a:pP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Для объектов авторского права – не более 10 лет.</a:t>
            </a:r>
          </a:p>
          <a:p>
            <a:pPr marL="0" indent="0">
              <a:lnSpc>
                <a:spcPts val="1800"/>
              </a:lnSpc>
              <a:buNone/>
            </a:pPr>
            <a:endParaRPr lang="ru-RU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ts val="1800"/>
              </a:lnSpc>
              <a:buNone/>
            </a:pP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Возможно </a:t>
            </a:r>
            <a:r>
              <a:rPr lang="ru-RU" sz="16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изменение срока полезного использования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в связи с осуществлением вложений, не влекущих создание нового объекта.</a:t>
            </a:r>
          </a:p>
          <a:p>
            <a:pPr marL="0" indent="0">
              <a:lnSpc>
                <a:spcPts val="1800"/>
              </a:lnSpc>
              <a:buNone/>
            </a:pPr>
            <a:endParaRPr lang="ru-RU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ts val="1800"/>
              </a:lnSpc>
              <a:buNone/>
            </a:pP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По окончании срока полезного использования объект НА </a:t>
            </a:r>
            <a:r>
              <a:rPr lang="ru-RU" sz="16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снимается с учета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lnSpc>
                <a:spcPts val="1800"/>
              </a:lnSpc>
              <a:buNone/>
            </a:pP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58167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solidFill>
                  <a:srgbClr val="3333CC"/>
                </a:solidFill>
              </a:rPr>
              <a:t>Изменение первоначальной стоимости объектов НА</a:t>
            </a:r>
            <a:endParaRPr lang="ru-RU" sz="2400" dirty="0">
              <a:solidFill>
                <a:srgbClr val="3333CC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AutoNum type="arabicPeriod"/>
            </a:pPr>
            <a:r>
              <a:rPr lang="ru-RU" altLang="ru-RU" sz="1800" b="1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Переоценка</a:t>
            </a:r>
            <a:r>
              <a:rPr lang="ru-RU" alt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800" dirty="0">
                <a:latin typeface="Arial" panose="020B0604020202020204" pitchFamily="34" charset="0"/>
                <a:cs typeface="Arial" panose="020B0604020202020204" pitchFamily="34" charset="0"/>
              </a:rPr>
              <a:t>нематериальных активов в соответствии с законодательством или по текущей рыночной стоимости</a:t>
            </a:r>
            <a:r>
              <a:rPr lang="ru-RU" alt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just">
              <a:buNone/>
            </a:pPr>
            <a:endParaRPr lang="ru-RU" altLang="ru-RU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ru-RU" altLang="ru-RU" sz="1800" dirty="0">
                <a:latin typeface="Arial" panose="020B0604020202020204" pitchFamily="34" charset="0"/>
                <a:cs typeface="Arial" panose="020B0604020202020204" pitchFamily="34" charset="0"/>
              </a:rPr>
              <a:t>2. Внесение установленных в соответствии с законодательством платежей, связанных с поддержанием имущественных прав, в том числе в силе патента (свидетельства) на </a:t>
            </a:r>
            <a:r>
              <a:rPr lang="ru-RU" alt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ОПС – </a:t>
            </a:r>
            <a:r>
              <a:rPr lang="ru-RU" altLang="ru-RU" sz="1800" b="1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патентных пошлин</a:t>
            </a:r>
            <a:r>
              <a:rPr lang="ru-RU" alt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just">
              <a:buNone/>
            </a:pPr>
            <a:endParaRPr lang="ru-RU" altLang="ru-RU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ru-RU" altLang="ru-RU" sz="1800" dirty="0">
                <a:latin typeface="Arial" panose="020B0604020202020204" pitchFamily="34" charset="0"/>
                <a:cs typeface="Arial" panose="020B0604020202020204" pitchFamily="34" charset="0"/>
              </a:rPr>
              <a:t>3. Выплата </a:t>
            </a:r>
            <a:r>
              <a:rPr lang="ru-RU" altLang="ru-RU" sz="18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вознаграждения</a:t>
            </a:r>
            <a:r>
              <a:rPr lang="ru-RU" alt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за предоставленное право использования ОПС по лицензионному договору</a:t>
            </a:r>
            <a:r>
              <a:rPr lang="ru-RU" alt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just">
              <a:buNone/>
            </a:pPr>
            <a:endParaRPr lang="ru-RU" altLang="ru-RU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ru-RU" altLang="ru-RU" sz="1800" dirty="0">
                <a:latin typeface="Arial" panose="020B0604020202020204" pitchFamily="34" charset="0"/>
                <a:cs typeface="Arial" panose="020B0604020202020204" pitchFamily="34" charset="0"/>
              </a:rPr>
              <a:t>4. Осуществление </a:t>
            </a:r>
            <a:r>
              <a:rPr lang="ru-RU" altLang="ru-RU" sz="18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вложений</a:t>
            </a:r>
            <a:r>
              <a:rPr lang="ru-RU" altLang="ru-RU" sz="1800" dirty="0">
                <a:latin typeface="Arial" panose="020B0604020202020204" pitchFamily="34" charset="0"/>
                <a:cs typeface="Arial" panose="020B0604020202020204" pitchFamily="34" charset="0"/>
              </a:rPr>
              <a:t>, связанных с доведением ОИС до использования в запланированных целях, улучшением ОПС, КП, БД, литературных произведений, не влекущих за собой создание нового объекта.</a:t>
            </a:r>
          </a:p>
          <a:p>
            <a:pPr marL="0" indent="0">
              <a:buNone/>
            </a:pPr>
            <a:endParaRPr lang="ru-RU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30312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rgbClr val="002060"/>
                </a:solidFill>
              </a:rPr>
              <a:t>Передача прав на результаты НТД</a:t>
            </a:r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184576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Один из основных способов коммерциализации – передача прав на результаты работ для организации производства продукции, работ, услуг другим организациям.</a:t>
            </a:r>
          </a:p>
          <a:p>
            <a:pPr marL="0" indent="0">
              <a:buNone/>
            </a:pP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Единство и отличия этого способа для разных вариантов его реализации:</a:t>
            </a:r>
          </a:p>
          <a:p>
            <a:pPr marL="0" indent="0">
              <a:buNone/>
            </a:pP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А) </a:t>
            </a:r>
            <a:r>
              <a:rPr lang="ru-RU" sz="1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Продажа прав</a:t>
            </a: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0" indent="0">
              <a:buNone/>
            </a:pP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▪</a:t>
            </a: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 Для ОИС:</a:t>
            </a:r>
          </a:p>
          <a:p>
            <a:pPr marL="0" indent="0">
              <a:buNone/>
            </a:pP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– договор уступки исключительного права</a:t>
            </a:r>
          </a:p>
          <a:p>
            <a:pPr marL="0" indent="0">
              <a:buNone/>
            </a:pP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объект НА снимается с учета и передается покупателю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buNone/>
            </a:pP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▪ Для Ноу-хау:</a:t>
            </a:r>
          </a:p>
          <a:p>
            <a:pPr marL="0" indent="0">
              <a:buNone/>
            </a:pP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– договор о передаче сведений, составляющих коммерческую тайну</a:t>
            </a:r>
          </a:p>
          <a:p>
            <a:pPr marL="0" indent="0">
              <a:buNone/>
            </a:pP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– объект НА снимается с учета и передается покупателю*.</a:t>
            </a:r>
            <a:endParaRPr lang="en-US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1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  <a:r>
              <a:rPr lang="ru-RU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Передача объекта НА оформляется актом приема-передачи НА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marL="0" indent="0">
              <a:buNone/>
            </a:pP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Б) </a:t>
            </a:r>
            <a:r>
              <a:rPr lang="ru-RU" sz="1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Договор о передаче права использования**</a:t>
            </a: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0" indent="0">
              <a:buNone/>
            </a:pP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– лицензионный договор</a:t>
            </a:r>
          </a:p>
          <a:p>
            <a:pPr marL="0" indent="0">
              <a:buNone/>
            </a:pP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– договор о передаче сведений, составляющих коммерческую тайну</a:t>
            </a:r>
          </a:p>
          <a:p>
            <a:pPr marL="0" indent="0">
              <a:buNone/>
            </a:pP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объект 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НА не снимается с </a:t>
            </a: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учета</a:t>
            </a:r>
            <a:r>
              <a:rPr lang="ru-RU" sz="1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ru-RU" sz="1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**А</a:t>
            </a:r>
            <a:r>
              <a:rPr lang="ru-RU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кт приема-передачи НА не составляется, за исключением случаев наличия паушального платежа (ПП), сумма ПП у принимающей стороны - стоимость объекта НА </a:t>
            </a:r>
            <a:endParaRPr lang="en-US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ru-RU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ru-RU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65557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rgbClr val="7030A0"/>
                </a:solidFill>
              </a:rPr>
              <a:t>Безвозмездная передача прав</a:t>
            </a:r>
            <a:endParaRPr lang="ru-RU" sz="2400" dirty="0">
              <a:solidFill>
                <a:srgbClr val="7030A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4631" y="1052736"/>
            <a:ext cx="8229600" cy="5184576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ru-RU" sz="1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Передающая сторона</a:t>
            </a: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algn="just">
              <a:buFontTx/>
              <a:buChar char="-"/>
            </a:pP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по окончании работ </a:t>
            </a:r>
            <a:r>
              <a:rPr lang="ru-RU" sz="18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принимает на учет</a:t>
            </a: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* объект НА по фактическим затратам</a:t>
            </a:r>
          </a:p>
          <a:p>
            <a:pPr algn="just">
              <a:buFontTx/>
              <a:buChar char="-"/>
            </a:pPr>
            <a:r>
              <a:rPr lang="ru-RU" sz="18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передает</a:t>
            </a: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* объект НА другой организации по текущей рыночной стоимости (для </a:t>
            </a:r>
            <a:r>
              <a:rPr lang="ru-RU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небюджетных</a:t>
            </a: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организаций), по остаточной стоимости или по оценочной стоимости (для бюджетных)</a:t>
            </a:r>
          </a:p>
          <a:p>
            <a:pPr algn="just">
              <a:buFontTx/>
              <a:buChar char="-"/>
            </a:pP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величина текущей </a:t>
            </a: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рыночной </a:t>
            </a: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стоимости, оценочной стоимости или </a:t>
            </a: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остаточной </a:t>
            </a: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стоимости </a:t>
            </a: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относится к </a:t>
            </a: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расходам </a:t>
            </a: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по инвестиционной деятельности.  </a:t>
            </a:r>
            <a:endParaRPr lang="ru-RU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ru-RU" sz="1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Принимающая сторона</a:t>
            </a:r>
            <a:r>
              <a:rPr lang="ru-RU" sz="18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algn="just">
              <a:buFontTx/>
              <a:buChar char="-"/>
            </a:pPr>
            <a:r>
              <a:rPr lang="ru-RU" sz="18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принимает </a:t>
            </a:r>
            <a:r>
              <a:rPr lang="ru-RU" sz="18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на учет</a:t>
            </a: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* по текущей рыночной стоимости или по остаточной / оценочной </a:t>
            </a: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стоимости</a:t>
            </a:r>
          </a:p>
          <a:p>
            <a:pPr algn="just">
              <a:buFontTx/>
              <a:buChar char="-"/>
            </a:pP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величина стоимости, по которой получили объект безвозмездно, относится к доходам по инвестиционной деятельности </a:t>
            </a:r>
            <a:endParaRPr lang="ru-RU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Tx/>
              <a:buChar char="-"/>
            </a:pP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н</a:t>
            </a: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ачисляет амортизацию в соответствии со сроком полезного использования</a:t>
            </a:r>
          </a:p>
          <a:p>
            <a:pPr algn="just">
              <a:buFontTx/>
              <a:buChar char="-"/>
            </a:pP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м</a:t>
            </a: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ожет передать права другой организации.</a:t>
            </a:r>
          </a:p>
          <a:p>
            <a:pPr marL="0" indent="0" algn="just">
              <a:buNone/>
            </a:pPr>
            <a:r>
              <a:rPr lang="ru-RU" sz="18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 </a:t>
            </a:r>
            <a:r>
              <a:rPr lang="ru-RU" sz="16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акту приема-передачи НА</a:t>
            </a:r>
          </a:p>
          <a:p>
            <a:pPr marL="0" indent="0" algn="just">
              <a:buNone/>
            </a:pPr>
            <a:endParaRPr lang="ru-RU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73791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rgbClr val="CC0099"/>
                </a:solidFill>
              </a:rPr>
              <a:t>Получение доходов от передачи прав</a:t>
            </a:r>
            <a:endParaRPr lang="ru-RU" sz="2400" dirty="0">
              <a:solidFill>
                <a:srgbClr val="CC0099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Передача </a:t>
            </a:r>
            <a:r>
              <a:rPr lang="ru-RU" sz="1800" dirty="0" smtClean="0">
                <a:solidFill>
                  <a:srgbClr val="CC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исключительного права</a:t>
            </a:r>
            <a:r>
              <a:rPr lang="ru-RU" sz="1800" b="1" dirty="0" smtClean="0">
                <a:solidFill>
                  <a:srgbClr val="CC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→ выручка от реализации имущественных прав.</a:t>
            </a:r>
          </a:p>
          <a:p>
            <a:pPr marL="0" indent="0">
              <a:buNone/>
            </a:pP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Передача </a:t>
            </a:r>
            <a:r>
              <a:rPr lang="ru-RU" sz="1800" dirty="0" smtClean="0">
                <a:solidFill>
                  <a:srgbClr val="CC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права использования</a:t>
            </a: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→ выручка от реализации имущественных прав.</a:t>
            </a:r>
          </a:p>
          <a:p>
            <a:pPr marL="0" indent="0">
              <a:buNone/>
            </a:pP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Передача </a:t>
            </a:r>
            <a:r>
              <a:rPr lang="ru-RU" sz="1800" dirty="0" smtClean="0">
                <a:solidFill>
                  <a:srgbClr val="CC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секретов производства </a:t>
            </a: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→ выручка от реализации имущественных прав.</a:t>
            </a:r>
          </a:p>
          <a:p>
            <a:pPr marL="0" indent="0">
              <a:buNone/>
            </a:pP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Передача </a:t>
            </a:r>
            <a:r>
              <a:rPr lang="ru-RU" sz="1800" dirty="0" smtClean="0">
                <a:solidFill>
                  <a:srgbClr val="CC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ТУ и ТР</a:t>
            </a: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→ выручка от реализации услуг.</a:t>
            </a:r>
          </a:p>
          <a:p>
            <a:pPr marL="0" indent="0">
              <a:buNone/>
            </a:pP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Стоимость материальных </a:t>
            </a: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объектов, передаваемых 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вместе с имущественными правами на ОИС, </a:t>
            </a: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включается в выручку от реализации имущественных прав. </a:t>
            </a:r>
          </a:p>
          <a:p>
            <a:pPr marL="0" indent="0">
              <a:buNone/>
            </a:pPr>
            <a:r>
              <a:rPr lang="ru-RU" sz="1800" smtClean="0">
                <a:latin typeface="Arial" panose="020B0604020202020204" pitchFamily="34" charset="0"/>
                <a:cs typeface="Arial" panose="020B0604020202020204" pitchFamily="34" charset="0"/>
              </a:rPr>
              <a:t>Полученные </a:t>
            </a: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суммы </a:t>
            </a:r>
            <a:r>
              <a:rPr lang="ru-RU" sz="1800" dirty="0" smtClean="0">
                <a:solidFill>
                  <a:srgbClr val="CC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выручки от передачи имущественных прав </a:t>
            </a: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перечисляются в бюджет пропорционально доле затраченных бюджетных средств на финансирование работ в соответствии с п.21 Указа № 59.</a:t>
            </a:r>
          </a:p>
          <a:p>
            <a:pPr marL="0" indent="0">
              <a:buNone/>
            </a:pP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Данные доходы освобождаются от НДС (</a:t>
            </a:r>
            <a:r>
              <a:rPr lang="ru-RU" sz="1600" dirty="0" smtClean="0">
                <a:solidFill>
                  <a:srgbClr val="CC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п.1.48 статьи 118 НК РБ</a:t>
            </a: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), а также от налога на прибыль (</a:t>
            </a:r>
            <a:r>
              <a:rPr lang="ru-RU" sz="1600" dirty="0" smtClean="0">
                <a:solidFill>
                  <a:srgbClr val="CC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п.10 статьи 181 НК РБ</a:t>
            </a: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). </a:t>
            </a:r>
            <a:endParaRPr lang="ru-RU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76548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48681"/>
            <a:ext cx="7772400" cy="1296143"/>
          </a:xfrm>
        </p:spPr>
        <p:txBody>
          <a:bodyPr>
            <a:normAutofit/>
          </a:bodyPr>
          <a:lstStyle/>
          <a:p>
            <a:r>
              <a:rPr lang="ru-RU" sz="2400" dirty="0" smtClean="0"/>
              <a:t>ЭТАПЫ ОПРЕДЕЛЕНИЯ СТОИМОСТИ РЕЗУЛЬТАТОВ НТД И ИХ ОТРАЖЕНИЯ В УЧЕТЕ</a:t>
            </a:r>
            <a:endParaRPr lang="ru-RU" sz="2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060848"/>
            <a:ext cx="6400800" cy="4104456"/>
          </a:xfrm>
        </p:spPr>
        <p:txBody>
          <a:bodyPr>
            <a:normAutofit/>
          </a:bodyPr>
          <a:lstStyle/>
          <a:p>
            <a:pPr algn="l"/>
            <a:r>
              <a:rPr lang="ru-RU" sz="1800" dirty="0" smtClean="0">
                <a:solidFill>
                  <a:schemeClr val="tx1"/>
                </a:solidFill>
              </a:rPr>
              <a:t>1. Выполнение НИР, ОКР и ОТР. </a:t>
            </a:r>
            <a:r>
              <a:rPr lang="ru-RU" sz="1800" dirty="0">
                <a:solidFill>
                  <a:schemeClr val="tx1"/>
                </a:solidFill>
              </a:rPr>
              <a:t>Окончание выполнения работ.</a:t>
            </a:r>
            <a:endParaRPr lang="ru-RU" sz="1800" dirty="0" smtClean="0">
              <a:solidFill>
                <a:schemeClr val="tx1"/>
              </a:solidFill>
            </a:endParaRPr>
          </a:p>
          <a:p>
            <a:pPr algn="l"/>
            <a:r>
              <a:rPr lang="ru-RU" sz="1800" dirty="0" smtClean="0">
                <a:solidFill>
                  <a:schemeClr val="tx1"/>
                </a:solidFill>
              </a:rPr>
              <a:t>2. Постановка на бухгалтерский учет результатов работ.</a:t>
            </a:r>
          </a:p>
          <a:p>
            <a:pPr algn="l"/>
            <a:r>
              <a:rPr lang="ru-RU" sz="1800" dirty="0">
                <a:solidFill>
                  <a:schemeClr val="tx1"/>
                </a:solidFill>
              </a:rPr>
              <a:t>3</a:t>
            </a:r>
            <a:r>
              <a:rPr lang="ru-RU" sz="1800" dirty="0" smtClean="0">
                <a:solidFill>
                  <a:schemeClr val="tx1"/>
                </a:solidFill>
              </a:rPr>
              <a:t>. Передача другим лицам имущественных прав на ОИС.</a:t>
            </a:r>
          </a:p>
          <a:p>
            <a:pPr algn="just"/>
            <a:r>
              <a:rPr lang="ru-RU" sz="1800" dirty="0">
                <a:solidFill>
                  <a:schemeClr val="tx1"/>
                </a:solidFill>
              </a:rPr>
              <a:t>4</a:t>
            </a:r>
            <a:r>
              <a:rPr lang="ru-RU" sz="1800" dirty="0" smtClean="0">
                <a:solidFill>
                  <a:schemeClr val="tx1"/>
                </a:solidFill>
              </a:rPr>
              <a:t>. Передача права использования ОИС (лицензионный договор)</a:t>
            </a:r>
          </a:p>
          <a:p>
            <a:pPr algn="l"/>
            <a:r>
              <a:rPr lang="ru-RU" sz="1800" dirty="0">
                <a:solidFill>
                  <a:schemeClr val="tx1"/>
                </a:solidFill>
              </a:rPr>
              <a:t>5</a:t>
            </a:r>
            <a:r>
              <a:rPr lang="ru-RU" sz="1800" dirty="0" smtClean="0">
                <a:solidFill>
                  <a:schemeClr val="tx1"/>
                </a:solidFill>
              </a:rPr>
              <a:t>. Передача сведений, составляющих секрет производства.</a:t>
            </a:r>
          </a:p>
          <a:p>
            <a:pPr algn="l"/>
            <a:r>
              <a:rPr lang="ru-RU" sz="1800" dirty="0">
                <a:solidFill>
                  <a:schemeClr val="tx1"/>
                </a:solidFill>
              </a:rPr>
              <a:t>6</a:t>
            </a:r>
            <a:r>
              <a:rPr lang="ru-RU" sz="1800" dirty="0" smtClean="0">
                <a:solidFill>
                  <a:schemeClr val="tx1"/>
                </a:solidFill>
              </a:rPr>
              <a:t>. Передача документированной научно-технической информации.</a:t>
            </a:r>
          </a:p>
          <a:p>
            <a:pPr algn="l"/>
            <a:r>
              <a:rPr lang="ru-RU" sz="1800" dirty="0">
                <a:solidFill>
                  <a:schemeClr val="tx1"/>
                </a:solidFill>
              </a:rPr>
              <a:t>7</a:t>
            </a:r>
            <a:r>
              <a:rPr lang="ru-RU" sz="1800" dirty="0" smtClean="0">
                <a:solidFill>
                  <a:schemeClr val="tx1"/>
                </a:solidFill>
              </a:rPr>
              <a:t>. Производство и реализация продукции, работ, услуг, создаваемых с использованием результатов НТД.</a:t>
            </a:r>
          </a:p>
          <a:p>
            <a:pPr algn="l"/>
            <a:r>
              <a:rPr lang="ru-RU" sz="1800" dirty="0">
                <a:solidFill>
                  <a:schemeClr val="tx1"/>
                </a:solidFill>
              </a:rPr>
              <a:t>8</a:t>
            </a:r>
            <a:r>
              <a:rPr lang="ru-RU" sz="1800" dirty="0" smtClean="0">
                <a:solidFill>
                  <a:schemeClr val="tx1"/>
                </a:solidFill>
              </a:rPr>
              <a:t>. Использование результатов НТД для собственных нужд организации-разработчика.</a:t>
            </a:r>
            <a:endParaRPr lang="ru-RU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13519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37693"/>
            <a:ext cx="8229600" cy="634082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rgbClr val="002060"/>
                </a:solidFill>
              </a:rPr>
              <a:t>Выполнение НИР, ОКР и ОТР. Окончание выполнения работ</a:t>
            </a:r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1052736"/>
            <a:ext cx="8229600" cy="5400599"/>
          </a:xfrm>
        </p:spPr>
        <p:txBody>
          <a:bodyPr>
            <a:noAutofit/>
          </a:bodyPr>
          <a:lstStyle/>
          <a:p>
            <a:r>
              <a:rPr lang="ru-RU" sz="1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Отражение фактических затрат в процессе выполнения работ в рамках этапов, определенных календарным планом</a:t>
            </a:r>
          </a:p>
          <a:p>
            <a:pPr marL="0" indent="0">
              <a:lnSpc>
                <a:spcPts val="1800"/>
              </a:lnSpc>
              <a:buNone/>
            </a:pP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     Фактические затраты по темам фиксируются отдельно по каждой теме </a:t>
            </a:r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→</a:t>
            </a:r>
          </a:p>
          <a:p>
            <a:pPr marL="0" indent="0">
              <a:lnSpc>
                <a:spcPts val="1800"/>
              </a:lnSpc>
              <a:buNone/>
            </a:pP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возможность определения первоначальной стоимости объектов.</a:t>
            </a:r>
          </a:p>
          <a:p>
            <a:pPr marL="0" indent="0" algn="just">
              <a:lnSpc>
                <a:spcPts val="1800"/>
              </a:lnSpc>
              <a:buNone/>
            </a:pP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     В ходе выполнения работ получается самостоятельный результат → </a:t>
            </a:r>
          </a:p>
          <a:p>
            <a:pPr marL="0" indent="0" algn="just">
              <a:lnSpc>
                <a:spcPts val="1800"/>
              </a:lnSpc>
              <a:buNone/>
            </a:pP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     принимается на учет как отдельный объект.</a:t>
            </a:r>
          </a:p>
          <a:p>
            <a:r>
              <a:rPr lang="ru-RU" sz="1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Определение результатов работ – объектов НА и ОС</a:t>
            </a:r>
          </a:p>
          <a:p>
            <a:pPr marL="0" indent="0" algn="just">
              <a:lnSpc>
                <a:spcPts val="1800"/>
              </a:lnSpc>
              <a:buNone/>
            </a:pP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     Объекты принимаются на учет на основании последнего акта сдачи-приемки</a:t>
            </a:r>
          </a:p>
          <a:p>
            <a:pPr marL="0" indent="0" algn="just">
              <a:lnSpc>
                <a:spcPts val="1800"/>
              </a:lnSpc>
              <a:buNone/>
            </a:pP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    этапов работ. Акт приемки комиссией – для последующего использования</a:t>
            </a:r>
          </a:p>
          <a:p>
            <a:pPr marL="0" indent="0" algn="just">
              <a:lnSpc>
                <a:spcPts val="1800"/>
              </a:lnSpc>
              <a:buNone/>
            </a:pP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    результатов.</a:t>
            </a:r>
          </a:p>
          <a:p>
            <a:pPr marL="0" indent="0">
              <a:lnSpc>
                <a:spcPts val="1800"/>
              </a:lnSpc>
              <a:buNone/>
            </a:pPr>
            <a:r>
              <a:rPr lang="ru-RU" sz="16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Вар.1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: Определяется первоначальная стоимость объектов НА, которые будут</a:t>
            </a:r>
          </a:p>
          <a:p>
            <a:pPr marL="0" indent="0">
              <a:lnSpc>
                <a:spcPts val="1800"/>
              </a:lnSpc>
              <a:buNone/>
            </a:pP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     использоваться самостоятельно; </a:t>
            </a:r>
          </a:p>
          <a:p>
            <a:pPr marL="0" indent="0">
              <a:lnSpc>
                <a:spcPts val="1800"/>
              </a:lnSpc>
              <a:buNone/>
            </a:pP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     стоимость материальных объектов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макетов, образцов),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в которых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выражены</a:t>
            </a:r>
          </a:p>
          <a:p>
            <a:pPr marL="0" indent="0">
              <a:lnSpc>
                <a:spcPts val="1800"/>
              </a:lnSpc>
              <a:buNone/>
            </a:pP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     технические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решения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, включается в стоимость объектов НА.  </a:t>
            </a: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ts val="1800"/>
              </a:lnSpc>
              <a:buNone/>
            </a:pPr>
            <a:r>
              <a:rPr lang="ru-RU" sz="16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Вар. 2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:   Определяется первоначальная стоимость объектов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ОС, которые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будут</a:t>
            </a:r>
          </a:p>
          <a:p>
            <a:pPr marL="0" indent="0">
              <a:lnSpc>
                <a:spcPts val="1800"/>
              </a:lnSpc>
              <a:buNone/>
            </a:pP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     использоваться самостоятельно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indent="0">
              <a:lnSpc>
                <a:spcPts val="1800"/>
              </a:lnSpc>
              <a:buNone/>
            </a:pP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     стоимость документации включается в стоимость ОС. </a:t>
            </a:r>
          </a:p>
          <a:p>
            <a:pPr marL="0" indent="0">
              <a:lnSpc>
                <a:spcPts val="1800"/>
              </a:lnSpc>
              <a:buNone/>
            </a:pPr>
            <a:r>
              <a:rPr lang="ru-RU" sz="16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Вар.3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: Определяется первоначальная стоимость нескольких объектов: </a:t>
            </a:r>
          </a:p>
          <a:p>
            <a:pPr marL="0" indent="0">
              <a:lnSpc>
                <a:spcPts val="1800"/>
              </a:lnSpc>
              <a:buNone/>
            </a:pP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     фактические затраты делятся между полученными объектами.</a:t>
            </a: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28093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504056"/>
          </a:xfrm>
        </p:spPr>
        <p:txBody>
          <a:bodyPr>
            <a:normAutofit fontScale="90000"/>
          </a:bodyPr>
          <a:lstStyle/>
          <a:p>
            <a:r>
              <a:rPr lang="ru-RU" sz="2700" dirty="0" smtClean="0">
                <a:solidFill>
                  <a:srgbClr val="7030A0"/>
                </a:solidFill>
              </a:rPr>
              <a:t/>
            </a:r>
            <a:br>
              <a:rPr lang="ru-RU" sz="2700" dirty="0" smtClean="0">
                <a:solidFill>
                  <a:srgbClr val="7030A0"/>
                </a:solidFill>
              </a:rPr>
            </a:br>
            <a:r>
              <a:rPr lang="ru-RU" sz="2700" dirty="0" smtClean="0">
                <a:solidFill>
                  <a:srgbClr val="7030A0"/>
                </a:solidFill>
              </a:rPr>
              <a:t>Постановка на бухгалтерский учет результатов работ </a:t>
            </a:r>
            <a:r>
              <a:rPr lang="ru-RU" sz="2400" dirty="0"/>
              <a:t/>
            </a:r>
            <a:br>
              <a:rPr lang="ru-RU" sz="2400" dirty="0"/>
            </a:b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112568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altLang="ru-RU" sz="1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Объект </a:t>
            </a:r>
            <a:r>
              <a:rPr lang="ru-RU" altLang="ru-RU" sz="18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</a:t>
            </a:r>
            <a:r>
              <a:rPr lang="ru-RU" altLang="ru-RU" sz="1800" dirty="0">
                <a:latin typeface="Arial" panose="020B0604020202020204" pitchFamily="34" charset="0"/>
                <a:cs typeface="Arial" panose="020B0604020202020204" pitchFamily="34" charset="0"/>
              </a:rPr>
              <a:t>– совокупность </a:t>
            </a:r>
            <a:r>
              <a:rPr lang="ru-RU" altLang="ru-RU" sz="1800" u="sng" dirty="0">
                <a:latin typeface="Arial" panose="020B0604020202020204" pitchFamily="34" charset="0"/>
                <a:cs typeface="Arial" panose="020B0604020202020204" pitchFamily="34" charset="0"/>
              </a:rPr>
              <a:t>имущественных прав</a:t>
            </a:r>
            <a:r>
              <a:rPr lang="ru-RU" altLang="ru-RU" sz="1800" dirty="0">
                <a:latin typeface="Arial" panose="020B0604020202020204" pitchFamily="34" charset="0"/>
                <a:cs typeface="Arial" panose="020B0604020202020204" pitchFamily="34" charset="0"/>
              </a:rPr>
              <a:t>, возникающих из патента, свидетельства, лицензионного (авторского) договора либо в ином установленном законодательством порядке, предназначенных для выполнения определенных самостоятельных функций.</a:t>
            </a:r>
          </a:p>
          <a:p>
            <a:pPr marL="0" indent="0" algn="just">
              <a:buNone/>
            </a:pP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Организацией </a:t>
            </a:r>
            <a:r>
              <a:rPr lang="ru-RU" sz="1800" u="sng" dirty="0">
                <a:latin typeface="Arial" panose="020B0604020202020204" pitchFamily="34" charset="0"/>
                <a:cs typeface="Arial" panose="020B0604020202020204" pitchFamily="34" charset="0"/>
              </a:rPr>
              <a:t>в качестве нематериальных активов принимаются к бухгалтерскому учету имущественные права на результаты научно-технической </a:t>
            </a:r>
            <a:r>
              <a:rPr lang="ru-RU" sz="18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деятельности</a:t>
            </a: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при выполнении следующих </a:t>
            </a:r>
            <a:r>
              <a:rPr lang="ru-RU" sz="18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условий признания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algn="just"/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предполагается 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завершить создание нематериального актива;</a:t>
            </a:r>
          </a:p>
          <a:p>
            <a:pPr algn="just"/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определена 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возможность использования создаваемого нематериального актива в своей деятельности, его реализации или передачи по лицензионным (авторским) договорам;</a:t>
            </a:r>
          </a:p>
          <a:p>
            <a:pPr algn="just"/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документально подтверждены затраты на создание нематериального актива и приведение его в состояние, пригодное для использования;</a:t>
            </a:r>
          </a:p>
          <a:p>
            <a:pPr algn="just"/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предполагается 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получение экономических выгод от использования нематериального </a:t>
            </a: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актива;</a:t>
            </a:r>
          </a:p>
          <a:p>
            <a:pPr algn="just"/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организация 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может ограничить доступ других лиц к данным выгодам.</a:t>
            </a:r>
          </a:p>
          <a:p>
            <a:pPr algn="just"/>
            <a:endParaRPr lang="ru-RU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49772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  <a:t>Что относится к объектам нематериальных активов (НА)</a:t>
            </a:r>
            <a:endParaRPr lang="ru-RU" sz="24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25658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1800" b="1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▪ Объекты интеллектуальной собственности (ОИС)</a:t>
            </a:r>
            <a:r>
              <a:rPr lang="ru-RU" sz="1800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на которые распространяется действие исключительного права: изобретения и др.</a:t>
            </a:r>
            <a:endParaRPr lang="ru-RU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ru-RU" sz="1800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▪ </a:t>
            </a:r>
            <a:r>
              <a:rPr lang="ru-RU" sz="1800" b="1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Секреты производства (ноу-хау)</a:t>
            </a:r>
            <a:r>
              <a:rPr lang="ru-RU" sz="1800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которые относятся к ОИС по ГК, охраняемые в режиме коммерческой тайны. В отношении секретов производства действуют следующие права: </a:t>
            </a:r>
          </a:p>
          <a:p>
            <a:pPr>
              <a:lnSpc>
                <a:spcPts val="1800"/>
              </a:lnSpc>
              <a:buFontTx/>
              <a:buChar char="-"/>
            </a:pP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изменять или отменять режим коммерческой тайны;</a:t>
            </a:r>
          </a:p>
          <a:p>
            <a:pPr>
              <a:lnSpc>
                <a:spcPts val="1800"/>
              </a:lnSpc>
              <a:buFontTx/>
              <a:buChar char="-"/>
            </a:pP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изменять состав сведений, составляющих коммерческую тайну;</a:t>
            </a:r>
          </a:p>
          <a:p>
            <a:pPr>
              <a:lnSpc>
                <a:spcPts val="1800"/>
              </a:lnSpc>
              <a:buFontTx/>
              <a:buChar char="-"/>
            </a:pP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использовать сведения, составляющие коммерческую тайну;</a:t>
            </a:r>
          </a:p>
          <a:p>
            <a:pPr>
              <a:lnSpc>
                <a:spcPts val="1800"/>
              </a:lnSpc>
              <a:buFontTx/>
              <a:buChar char="-"/>
            </a:pP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р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азрешать или запрещать доступ других лиц к коммерческой тайне; </a:t>
            </a:r>
          </a:p>
          <a:p>
            <a:pPr>
              <a:lnSpc>
                <a:spcPts val="1800"/>
              </a:lnSpc>
              <a:buFontTx/>
              <a:buChar char="-"/>
            </a:pP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и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др. (в соответствии с п.10 Закона о коммерческой тайне).</a:t>
            </a:r>
          </a:p>
          <a:p>
            <a:pPr marL="0" indent="0">
              <a:buNone/>
            </a:pPr>
            <a:r>
              <a:rPr lang="ru-RU" sz="1800" b="1" dirty="0" smtClean="0">
                <a:solidFill>
                  <a:srgbClr val="66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▪ Документированная научно-техническая информация (ДНТИ)</a:t>
            </a:r>
            <a:r>
              <a:rPr lang="ru-RU" sz="1800" dirty="0" smtClean="0">
                <a:solidFill>
                  <a:srgbClr val="66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зафиксированная на материальном носителе научно-техническая информация с реквизитами, позволяющими ее идентифицировать.</a:t>
            </a:r>
          </a:p>
          <a:p>
            <a:pPr marL="0" indent="0">
              <a:buNone/>
            </a:pP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НТИ, созданная в результате интеллектуальной деятельности, является интеллектуальной собственностью (ст. 8 Закона об НТИ).</a:t>
            </a:r>
          </a:p>
          <a:p>
            <a:pPr marL="0" indent="0">
              <a:buNone/>
            </a:pPr>
            <a:endParaRPr lang="ru-RU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ru-RU" sz="1800" b="1" dirty="0" smtClean="0">
                <a:solidFill>
                  <a:srgbClr val="66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Производственные документы: технологический регламент (ТР) и технические условия (ТУ) </a:t>
            </a: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объектами НА не являются.</a:t>
            </a:r>
            <a:endParaRPr lang="ru-RU" sz="1800" b="1" dirty="0">
              <a:solidFill>
                <a:srgbClr val="6633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49739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</a:rPr>
              <a:t>Как отразить разработку ТР и ТУ</a:t>
            </a:r>
            <a:endParaRPr lang="ru-RU" sz="24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040560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ru-RU" sz="1800" b="1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 объектам НА </a:t>
            </a: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относятся результаты НТД в виде </a:t>
            </a:r>
            <a:r>
              <a:rPr lang="ru-RU" sz="18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способа, конструкции, рецептуры, компьютерной программы и других ОИС </a:t>
            </a: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не зависимо от режима правовой охраны (исключительное право или коммерческая тайна).</a:t>
            </a:r>
          </a:p>
          <a:p>
            <a:pPr marL="0" indent="0">
              <a:buNone/>
            </a:pPr>
            <a:r>
              <a:rPr lang="ru-RU" sz="1800" b="1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Затраты на подготовку ТР и ТУ </a:t>
            </a: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могут отражаться как:</a:t>
            </a:r>
          </a:p>
          <a:p>
            <a:pPr>
              <a:buFontTx/>
              <a:buChar char="-"/>
            </a:pP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затраты текущего периода (в составе затрат на подготовку производства*);</a:t>
            </a:r>
          </a:p>
          <a:p>
            <a:pPr>
              <a:buFontTx/>
              <a:buChar char="-"/>
            </a:pP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р</a:t>
            </a: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асходы будущих периодов*;</a:t>
            </a:r>
          </a:p>
          <a:p>
            <a:pPr>
              <a:buFontTx/>
              <a:buChar char="-"/>
            </a:pP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з</a:t>
            </a: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атраты, предусмотренные финансированием работ**(по статье, определенной калькуляцией);</a:t>
            </a:r>
          </a:p>
          <a:p>
            <a:pPr>
              <a:buFontTx/>
              <a:buChar char="-"/>
            </a:pP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п</a:t>
            </a: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рочие затраты на выполнение работ**(если иное не определено калькуляцией).</a:t>
            </a:r>
          </a:p>
          <a:p>
            <a:pPr marL="0" indent="0">
              <a:buNone/>
            </a:pPr>
            <a:r>
              <a:rPr lang="ru-RU" sz="1800" b="1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Завершенные документы</a:t>
            </a: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отдельными объектами учета не отражаются. </a:t>
            </a:r>
            <a:endParaRPr lang="ru-RU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Фактически – это документы, положения которых разработаны на основании результатов НТД. </a:t>
            </a:r>
          </a:p>
          <a:p>
            <a:pPr marL="0" indent="0">
              <a:buNone/>
            </a:pPr>
            <a:endParaRPr lang="ru-RU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ru-RU" sz="1600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*Для предприятий-изготовителей;       **Для организаций-разработчиков</a:t>
            </a:r>
            <a:endParaRPr lang="ru-RU" sz="1600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82978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solidFill>
                  <a:srgbClr val="C00000"/>
                </a:solidFill>
              </a:rPr>
              <a:t>Особенности постановки на учет НА</a:t>
            </a:r>
            <a:endParaRPr lang="ru-RU" sz="2400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84986" y="1268760"/>
            <a:ext cx="8229600" cy="5285184"/>
          </a:xfrm>
        </p:spPr>
        <p:txBody>
          <a:bodyPr>
            <a:noAutofit/>
          </a:bodyPr>
          <a:lstStyle/>
          <a:p>
            <a:pPr marL="0" indent="0">
              <a:lnSpc>
                <a:spcPts val="1800"/>
              </a:lnSpc>
              <a:buNone/>
            </a:pP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К объектам НА </a:t>
            </a:r>
            <a:r>
              <a:rPr lang="ru-RU" sz="1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 относятся</a:t>
            </a: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0" indent="0">
              <a:lnSpc>
                <a:spcPts val="1800"/>
              </a:lnSpc>
              <a:buNone/>
            </a:pP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▪ Товарные 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знаки</a:t>
            </a:r>
          </a:p>
          <a:p>
            <a:pPr marL="0" indent="0">
              <a:lnSpc>
                <a:spcPts val="1800"/>
              </a:lnSpc>
              <a:buNone/>
            </a:pP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▪ Экземпляры произведений</a:t>
            </a:r>
          </a:p>
          <a:p>
            <a:pPr marL="0" indent="0">
              <a:lnSpc>
                <a:spcPts val="1800"/>
              </a:lnSpc>
              <a:buNone/>
            </a:pP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▪ Затраты на маркетинговые исследования</a:t>
            </a:r>
          </a:p>
          <a:p>
            <a:pPr marL="0" indent="0">
              <a:lnSpc>
                <a:spcPts val="1800"/>
              </a:lnSpc>
              <a:buNone/>
            </a:pP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▪ Имущественные права на результаты НТД при </a:t>
            </a:r>
            <a:r>
              <a:rPr lang="ru-RU" sz="1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невыполнении условий признания</a:t>
            </a: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, то есть:</a:t>
            </a:r>
          </a:p>
          <a:p>
            <a:pPr>
              <a:lnSpc>
                <a:spcPts val="1800"/>
              </a:lnSpc>
              <a:buFontTx/>
              <a:buChar char="-"/>
            </a:pP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не завершенные → нет объекта</a:t>
            </a:r>
          </a:p>
          <a:p>
            <a:pPr>
              <a:lnSpc>
                <a:spcPts val="1800"/>
              </a:lnSpc>
              <a:buFontTx/>
              <a:buChar char="-"/>
            </a:pP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н</a:t>
            </a: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е определено использование → нет использования, нет объекта имущества (принцип бухучета)</a:t>
            </a:r>
          </a:p>
          <a:p>
            <a:pPr>
              <a:lnSpc>
                <a:spcPts val="1800"/>
              </a:lnSpc>
              <a:buFontTx/>
              <a:buChar char="-"/>
            </a:pP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н</a:t>
            </a: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ет документов, подтверждающих затраты → не определена первоначальная стоимость</a:t>
            </a:r>
          </a:p>
          <a:p>
            <a:pPr>
              <a:lnSpc>
                <a:spcPts val="1800"/>
              </a:lnSpc>
              <a:buFontTx/>
              <a:buChar char="-"/>
            </a:pP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н</a:t>
            </a: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е определены экономические выгоды* от использования</a:t>
            </a:r>
          </a:p>
          <a:p>
            <a:pPr>
              <a:lnSpc>
                <a:spcPts val="1800"/>
              </a:lnSpc>
              <a:buFontTx/>
              <a:buChar char="-"/>
            </a:pP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о</a:t>
            </a: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рганизация не может ограничить доступ к данным выгодам → не может обеспечить правовую охрану результатов, позволяющую ограничивать доступ.</a:t>
            </a:r>
          </a:p>
          <a:p>
            <a:pPr marL="0" indent="0">
              <a:lnSpc>
                <a:spcPts val="1800"/>
              </a:lnSpc>
              <a:buNone/>
            </a:pPr>
            <a:r>
              <a:rPr lang="ru-RU" sz="18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 </a:t>
            </a:r>
            <a:r>
              <a:rPr lang="ru-RU" sz="16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Экономические выгоды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– получение организацией доходов от реализации активов, снижение расходов и иные выгоды, возникающие от использования организацией активов </a:t>
            </a:r>
            <a:endParaRPr lang="ru-RU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66738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ru-RU" sz="2400" dirty="0">
                <a:solidFill>
                  <a:srgbClr val="C00000"/>
                </a:solidFill>
              </a:rPr>
              <a:t>Особенности постановки на учет НА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472608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lnSpc>
                <a:spcPts val="1800"/>
              </a:lnSpc>
              <a:buNone/>
            </a:pPr>
            <a:r>
              <a:rPr lang="ru-RU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♦ </a:t>
            </a:r>
            <a:r>
              <a:rPr lang="ru-RU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При </a:t>
            </a:r>
            <a:r>
              <a:rPr lang="ru-RU" sz="23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своевременной </a:t>
            </a:r>
            <a:r>
              <a:rPr lang="ru-RU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постановке на учет первоначальная стоимость</a:t>
            </a:r>
          </a:p>
          <a:p>
            <a:pPr marL="0" indent="0" algn="just">
              <a:lnSpc>
                <a:spcPts val="1800"/>
              </a:lnSpc>
              <a:buNone/>
            </a:pPr>
            <a:r>
              <a:rPr lang="ru-RU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  объектов НА определяется как </a:t>
            </a:r>
            <a:r>
              <a:rPr lang="ru-RU" sz="23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сумма фактических затрат </a:t>
            </a:r>
            <a:r>
              <a:rPr lang="ru-RU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на создание</a:t>
            </a:r>
          </a:p>
          <a:p>
            <a:pPr marL="0" indent="0" algn="just">
              <a:lnSpc>
                <a:spcPts val="1800"/>
              </a:lnSpc>
              <a:buNone/>
            </a:pPr>
            <a:r>
              <a:rPr lang="ru-RU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  объекта, доведение его до готовности использования и регистрацию прав. </a:t>
            </a:r>
          </a:p>
          <a:p>
            <a:pPr marL="0" indent="0" algn="just">
              <a:lnSpc>
                <a:spcPts val="1800"/>
              </a:lnSpc>
              <a:buNone/>
            </a:pPr>
            <a:r>
              <a:rPr lang="ru-RU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♦ При </a:t>
            </a:r>
            <a:r>
              <a:rPr lang="ru-RU" sz="23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несвоевременной</a:t>
            </a:r>
            <a:r>
              <a:rPr lang="ru-RU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 постановке на учет (то есть в последующих годах после</a:t>
            </a:r>
          </a:p>
          <a:p>
            <a:pPr marL="0" indent="0" algn="just">
              <a:lnSpc>
                <a:spcPts val="1800"/>
              </a:lnSpc>
              <a:buNone/>
            </a:pPr>
            <a:r>
              <a:rPr lang="ru-RU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  завершения работ) необходимо проведение </a:t>
            </a:r>
            <a:r>
              <a:rPr lang="ru-RU" sz="23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инвентаризации</a:t>
            </a:r>
            <a:r>
              <a:rPr lang="ru-RU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, результатом которой</a:t>
            </a:r>
          </a:p>
          <a:p>
            <a:pPr marL="0" indent="0" algn="just">
              <a:lnSpc>
                <a:spcPts val="1800"/>
              </a:lnSpc>
              <a:buNone/>
            </a:pPr>
            <a:r>
              <a:rPr lang="ru-RU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  становится выявление объекта, требующего включение в активы организации. </a:t>
            </a:r>
          </a:p>
          <a:p>
            <a:pPr marL="0" indent="0" algn="just">
              <a:lnSpc>
                <a:spcPts val="1800"/>
              </a:lnSpc>
              <a:buNone/>
            </a:pPr>
            <a:r>
              <a:rPr lang="ru-RU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   В этом случае первоначальная стоимость объектов НА определяется:</a:t>
            </a:r>
          </a:p>
          <a:p>
            <a:pPr algn="just">
              <a:lnSpc>
                <a:spcPts val="1800"/>
              </a:lnSpc>
              <a:buFontTx/>
              <a:buChar char="-"/>
            </a:pPr>
            <a:r>
              <a:rPr lang="ru-RU" sz="2300" dirty="0">
                <a:latin typeface="Arial" panose="020B0604020202020204" pitchFamily="34" charset="0"/>
                <a:cs typeface="Arial" panose="020B0604020202020204" pitchFamily="34" charset="0"/>
              </a:rPr>
              <a:t>н</a:t>
            </a:r>
            <a:r>
              <a:rPr lang="ru-RU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а основании стоимости аналогичных активов</a:t>
            </a:r>
          </a:p>
          <a:p>
            <a:pPr algn="just">
              <a:lnSpc>
                <a:spcPts val="1800"/>
              </a:lnSpc>
              <a:buFontTx/>
              <a:buChar char="-"/>
            </a:pPr>
            <a:r>
              <a:rPr lang="ru-RU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на основании заключения оценщика.</a:t>
            </a:r>
          </a:p>
          <a:p>
            <a:pPr marL="0" indent="0" algn="just">
              <a:lnSpc>
                <a:spcPts val="1800"/>
              </a:lnSpc>
              <a:buNone/>
            </a:pPr>
            <a:r>
              <a:rPr lang="ru-RU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♦ При </a:t>
            </a:r>
            <a:r>
              <a:rPr lang="ru-RU" sz="23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безвозмездном получении </a:t>
            </a:r>
            <a:r>
              <a:rPr lang="ru-RU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объекта НА его первоначальная стоимость</a:t>
            </a:r>
          </a:p>
          <a:p>
            <a:pPr marL="0" indent="0" algn="just">
              <a:lnSpc>
                <a:spcPts val="1800"/>
              </a:lnSpc>
              <a:buNone/>
            </a:pPr>
            <a:r>
              <a:rPr lang="ru-RU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  определяется, исходя из </a:t>
            </a:r>
            <a:r>
              <a:rPr lang="ru-RU" sz="23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текущей рыночной стоимости</a:t>
            </a:r>
            <a:r>
              <a:rPr lang="ru-RU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* на дату принятия к учету</a:t>
            </a:r>
          </a:p>
          <a:p>
            <a:pPr marL="0" indent="0" algn="just">
              <a:lnSpc>
                <a:spcPts val="1800"/>
              </a:lnSpc>
              <a:buNone/>
            </a:pPr>
            <a:r>
              <a:rPr lang="ru-RU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  (для </a:t>
            </a:r>
            <a:r>
              <a:rPr lang="ru-RU" sz="23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небюджетных</a:t>
            </a:r>
            <a:r>
              <a:rPr lang="ru-RU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 организаций).</a:t>
            </a:r>
          </a:p>
          <a:p>
            <a:pPr marL="0" indent="0" algn="just">
              <a:lnSpc>
                <a:spcPts val="1800"/>
              </a:lnSpc>
              <a:buNone/>
            </a:pPr>
            <a:r>
              <a:rPr lang="ru-RU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   Для </a:t>
            </a:r>
            <a:r>
              <a:rPr lang="ru-RU" sz="23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бюджетных</a:t>
            </a:r>
            <a:r>
              <a:rPr lang="ru-RU" sz="23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организаций: </a:t>
            </a:r>
          </a:p>
          <a:p>
            <a:pPr marL="0" indent="0" algn="just">
              <a:lnSpc>
                <a:spcPts val="1800"/>
              </a:lnSpc>
              <a:buNone/>
            </a:pPr>
            <a:r>
              <a:rPr lang="ru-RU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а) первоначальная стоимость безвозмездно полученного объекта НА → стоимость, </a:t>
            </a:r>
          </a:p>
          <a:p>
            <a:pPr marL="0" indent="0" algn="just">
              <a:lnSpc>
                <a:spcPts val="1800"/>
              </a:lnSpc>
              <a:buNone/>
            </a:pPr>
            <a:r>
              <a:rPr lang="ru-RU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   по которой объект числился у передающей стороны; </a:t>
            </a:r>
          </a:p>
          <a:p>
            <a:pPr marL="0" indent="0" algn="just">
              <a:lnSpc>
                <a:spcPts val="1800"/>
              </a:lnSpc>
              <a:buNone/>
            </a:pPr>
            <a:r>
              <a:rPr lang="ru-RU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б) на основании заключения оценщика.</a:t>
            </a:r>
          </a:p>
          <a:p>
            <a:pPr marL="0" indent="0" algn="just">
              <a:buNone/>
            </a:pPr>
            <a:endParaRPr lang="ru-RU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ru-RU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ru-RU" sz="23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3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Текущая рыночная стоимость </a:t>
            </a:r>
            <a:r>
              <a:rPr lang="ru-RU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ru-RU" sz="2300" dirty="0">
                <a:latin typeface="Arial" panose="020B0604020202020204" pitchFamily="34" charset="0"/>
                <a:cs typeface="Arial" panose="020B0604020202020204" pitchFamily="34" charset="0"/>
              </a:rPr>
              <a:t>сумма денежных средств, которая была бы получена в случае реализации нематериального актива в текущих рыночных условиях</a:t>
            </a:r>
          </a:p>
          <a:p>
            <a:pPr marL="0" indent="0">
              <a:buNone/>
            </a:pPr>
            <a:endParaRPr lang="ru-RU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06446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solidFill>
                  <a:srgbClr val="7030A0"/>
                </a:solidFill>
              </a:rPr>
              <a:t>Документы, необходимые для постановки результатов НТД на бухгалтерский учет</a:t>
            </a:r>
            <a:endParaRPr lang="ru-RU" sz="2400" dirty="0">
              <a:solidFill>
                <a:srgbClr val="7030A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ru-RU" alt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1. Акт сдачи-приемки НИР, ОКР, ОТР (Приложение Д к СТБ 1080-2011).</a:t>
            </a:r>
          </a:p>
          <a:p>
            <a:pPr marL="0" indent="0">
              <a:buNone/>
              <a:defRPr/>
            </a:pPr>
            <a:r>
              <a:rPr lang="ru-RU" alt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2. Акт </a:t>
            </a:r>
            <a:r>
              <a:rPr lang="ru-RU" altLang="ru-RU" sz="1800" dirty="0">
                <a:latin typeface="Arial" panose="020B0604020202020204" pitchFamily="34" charset="0"/>
                <a:cs typeface="Arial" panose="020B0604020202020204" pitchFamily="34" charset="0"/>
              </a:rPr>
              <a:t>приемки НИР, ОКР и ОТР </a:t>
            </a:r>
            <a:r>
              <a:rPr lang="ru-RU" alt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комиссией (Приложение Е к СТБ 1080-2011).</a:t>
            </a:r>
            <a:endParaRPr lang="ru-RU" altLang="ru-RU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  <a:defRPr/>
            </a:pPr>
            <a:r>
              <a:rPr lang="ru-RU" alt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ru-RU" altLang="ru-RU" sz="1800" dirty="0">
                <a:latin typeface="Arial" panose="020B0604020202020204" pitchFamily="34" charset="0"/>
                <a:cs typeface="Arial" panose="020B0604020202020204" pitchFamily="34" charset="0"/>
              </a:rPr>
              <a:t>Акт о приеме-передаче нематериальных </a:t>
            </a:r>
            <a:r>
              <a:rPr lang="ru-RU" alt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активов (Постановление </a:t>
            </a:r>
            <a:r>
              <a:rPr lang="ru-RU" altLang="ru-RU" sz="1800" dirty="0">
                <a:latin typeface="Arial" panose="020B0604020202020204" pitchFamily="34" charset="0"/>
                <a:cs typeface="Arial" panose="020B0604020202020204" pitchFamily="34" charset="0"/>
              </a:rPr>
              <a:t>МФ от 22.04.2011 № </a:t>
            </a:r>
            <a:r>
              <a:rPr lang="ru-RU" alt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23).</a:t>
            </a:r>
            <a:endParaRPr lang="ru-RU" altLang="ru-RU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  <a:defRPr/>
            </a:pPr>
            <a:r>
              <a:rPr lang="ru-RU" altLang="ru-RU" sz="1800" dirty="0">
                <a:latin typeface="Arial" panose="020B0604020202020204" pitchFamily="34" charset="0"/>
                <a:cs typeface="Arial" panose="020B0604020202020204" pitchFamily="34" charset="0"/>
              </a:rPr>
              <a:t>3. Акт о внедрении результатов НИР, ОКР и ОТР </a:t>
            </a:r>
            <a:r>
              <a:rPr lang="ru-RU" alt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(Приложение К </a:t>
            </a:r>
            <a:r>
              <a:rPr lang="ru-RU" altLang="ru-RU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к</a:t>
            </a:r>
            <a:r>
              <a:rPr lang="ru-RU" alt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СТБ </a:t>
            </a:r>
            <a:r>
              <a:rPr lang="ru-RU" altLang="ru-RU" sz="1800" dirty="0">
                <a:latin typeface="Arial" panose="020B0604020202020204" pitchFamily="34" charset="0"/>
                <a:cs typeface="Arial" panose="020B0604020202020204" pitchFamily="34" charset="0"/>
              </a:rPr>
              <a:t>1080-2011</a:t>
            </a:r>
            <a:r>
              <a:rPr lang="ru-RU" alt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  <a:endParaRPr lang="ru-RU" altLang="ru-RU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  <a:defRPr/>
            </a:pPr>
            <a:r>
              <a:rPr lang="ru-RU" altLang="ru-RU" sz="1800" dirty="0">
                <a:latin typeface="Arial" panose="020B0604020202020204" pitchFamily="34" charset="0"/>
                <a:cs typeface="Arial" panose="020B0604020202020204" pitchFamily="34" charset="0"/>
              </a:rPr>
              <a:t>4. Служебная записка о создании ОПС и необходимости патентования</a:t>
            </a:r>
            <a:r>
              <a:rPr lang="ru-RU" alt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*.</a:t>
            </a:r>
            <a:endParaRPr lang="ru-RU" altLang="ru-RU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  <a:defRPr/>
            </a:pPr>
            <a:r>
              <a:rPr lang="ru-RU" altLang="ru-RU" sz="1800" dirty="0">
                <a:latin typeface="Arial" panose="020B0604020202020204" pitchFamily="34" charset="0"/>
                <a:cs typeface="Arial" panose="020B0604020202020204" pitchFamily="34" charset="0"/>
              </a:rPr>
              <a:t>5. Решение комиссии, удостоверяющей соответствие критериям НА</a:t>
            </a:r>
            <a:r>
              <a:rPr lang="ru-RU" alt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**.</a:t>
            </a:r>
            <a:endParaRPr lang="ru-RU" altLang="ru-RU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  <a:defRPr/>
            </a:pPr>
            <a:r>
              <a:rPr lang="ru-RU" altLang="ru-RU" sz="1800" dirty="0">
                <a:latin typeface="Arial" panose="020B0604020202020204" pitchFamily="34" charset="0"/>
                <a:cs typeface="Arial" panose="020B0604020202020204" pitchFamily="34" charset="0"/>
              </a:rPr>
              <a:t>6. Решение комиссии по </a:t>
            </a:r>
            <a:r>
              <a:rPr lang="ru-RU" alt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установлению срока </a:t>
            </a:r>
            <a:r>
              <a:rPr lang="ru-RU" altLang="ru-RU" sz="1800" dirty="0">
                <a:latin typeface="Arial" panose="020B0604020202020204" pitchFamily="34" charset="0"/>
                <a:cs typeface="Arial" panose="020B0604020202020204" pitchFamily="34" charset="0"/>
              </a:rPr>
              <a:t>полезного использования</a:t>
            </a:r>
            <a:r>
              <a:rPr lang="ru-RU" alt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**.</a:t>
            </a:r>
            <a:endParaRPr lang="ru-RU" altLang="ru-RU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  <a:defRPr/>
            </a:pPr>
            <a:endParaRPr lang="ru-RU" altLang="ru-RU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  <a:defRPr/>
            </a:pPr>
            <a:r>
              <a:rPr lang="ru-RU" altLang="ru-RU" sz="16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 </a:t>
            </a:r>
            <a:r>
              <a:rPr lang="ru-RU" altLang="ru-RU" sz="16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случае создания </a:t>
            </a:r>
            <a:r>
              <a:rPr lang="ru-RU" altLang="ru-RU" sz="1600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охраноспособного</a:t>
            </a:r>
            <a:r>
              <a:rPr lang="ru-RU" altLang="ru-RU" sz="16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результата</a:t>
            </a:r>
          </a:p>
          <a:p>
            <a:pPr marL="0" indent="0" algn="just">
              <a:buNone/>
              <a:defRPr/>
            </a:pPr>
            <a:r>
              <a:rPr lang="ru-RU" altLang="ru-RU" sz="16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** </a:t>
            </a:r>
            <a:r>
              <a:rPr lang="ru-RU" altLang="ru-RU" sz="16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Возможно создание отдельной комиссии по НА или возложение </a:t>
            </a:r>
            <a:r>
              <a:rPr lang="ru-RU" altLang="ru-RU" sz="16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дополнительных функций на комиссию по амортизационной политике</a:t>
            </a:r>
          </a:p>
          <a:p>
            <a:pPr marL="0" indent="0">
              <a:buNone/>
            </a:pPr>
            <a:endParaRPr lang="ru-RU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925214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1028</TotalTime>
  <Words>1733</Words>
  <Application>Microsoft Office PowerPoint</Application>
  <PresentationFormat>Экран (4:3)</PresentationFormat>
  <Paragraphs>164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7" baseType="lpstr">
      <vt:lpstr>Arial</vt:lpstr>
      <vt:lpstr>Calibri</vt:lpstr>
      <vt:lpstr>Тема Office</vt:lpstr>
      <vt:lpstr>ОЦЕНКА СТОИМОСТИ И БУХГАЛТЕРСКИЙ УЧЕТ ОБЪЕКТОВ ИНТЕЛЛЕКТУАЛЬНОЙ СОБСТВЕННОСТИ                                                                                                                                        Боровская Е.А., к.э.н., доцент,                                                                                     оценщик ОИС                                                                            www.borovskaya.by</vt:lpstr>
      <vt:lpstr>ЭТАПЫ ОПРЕДЕЛЕНИЯ СТОИМОСТИ РЕЗУЛЬТАТОВ НТД И ИХ ОТРАЖЕНИЯ В УЧЕТЕ</vt:lpstr>
      <vt:lpstr>Выполнение НИР, ОКР и ОТР. Окончание выполнения работ</vt:lpstr>
      <vt:lpstr> Постановка на бухгалтерский учет результатов работ  </vt:lpstr>
      <vt:lpstr>Что относится к объектам нематериальных активов (НА)</vt:lpstr>
      <vt:lpstr>Как отразить разработку ТР и ТУ</vt:lpstr>
      <vt:lpstr>Особенности постановки на учет НА</vt:lpstr>
      <vt:lpstr>Особенности постановки на учет НА</vt:lpstr>
      <vt:lpstr>Документы, необходимые для постановки результатов НТД на бухгалтерский учет</vt:lpstr>
      <vt:lpstr>Сроки полезного использования объектов НА</vt:lpstr>
      <vt:lpstr>Изменение первоначальной стоимости объектов НА</vt:lpstr>
      <vt:lpstr>Передача прав на результаты НТД</vt:lpstr>
      <vt:lpstr>Безвозмездная передача прав</vt:lpstr>
      <vt:lpstr>Получение доходов от передачи прав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Университет 3.0 Опыт БГЭУ</dc:title>
  <dc:creator>admin</dc:creator>
  <cp:lastModifiedBy>TTN</cp:lastModifiedBy>
  <cp:revision>83</cp:revision>
  <dcterms:created xsi:type="dcterms:W3CDTF">2021-04-02T09:31:19Z</dcterms:created>
  <dcterms:modified xsi:type="dcterms:W3CDTF">2021-07-20T11:49:55Z</dcterms:modified>
</cp:coreProperties>
</file>