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4" r:id="rId1"/>
    <p:sldMasterId id="2147483914" r:id="rId2"/>
  </p:sldMasterIdLst>
  <p:notesMasterIdLst>
    <p:notesMasterId r:id="rId24"/>
  </p:notesMasterIdLst>
  <p:sldIdLst>
    <p:sldId id="256" r:id="rId3"/>
    <p:sldId id="287" r:id="rId4"/>
    <p:sldId id="288" r:id="rId5"/>
    <p:sldId id="258" r:id="rId6"/>
    <p:sldId id="257" r:id="rId7"/>
    <p:sldId id="265" r:id="rId8"/>
    <p:sldId id="266" r:id="rId9"/>
    <p:sldId id="268" r:id="rId10"/>
    <p:sldId id="259" r:id="rId11"/>
    <p:sldId id="398" r:id="rId12"/>
    <p:sldId id="289" r:id="rId13"/>
    <p:sldId id="264" r:id="rId14"/>
    <p:sldId id="276" r:id="rId15"/>
    <p:sldId id="300" r:id="rId16"/>
    <p:sldId id="273" r:id="rId17"/>
    <p:sldId id="400" r:id="rId18"/>
    <p:sldId id="401" r:id="rId19"/>
    <p:sldId id="354" r:id="rId20"/>
    <p:sldId id="406" r:id="rId21"/>
    <p:sldId id="405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9D9D9"/>
    <a:srgbClr val="000066"/>
    <a:srgbClr val="010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1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5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579960079133655E-2"/>
          <c:y val="1.9672049889557706E-2"/>
          <c:w val="0.95736126999319981"/>
          <c:h val="0.73914727865486207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988-4368-804E-88B7A2CD48CC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988-4368-804E-88B7A2CD48C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988-4368-804E-88B7A2CD48C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988-4368-804E-88B7A2CD48C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988-4368-804E-88B7A2CD48CC}"/>
              </c:ext>
            </c:extLst>
          </c:dPt>
          <c:dLbls>
            <c:dLbl>
              <c:idx val="0"/>
              <c:layout>
                <c:manualLayout>
                  <c:x val="0.22759509662199179"/>
                  <c:y val="1.130755623572994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fld id="{7427F4F6-35A0-41D4-BFFF-C72D9F20F19F}" type="CATEGORYNAME">
                      <a: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Yu Gothic" panose="020B0400000000000000" pitchFamily="34" charset="-128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88-4368-804E-88B7A2CD48CC}"/>
                </c:ext>
              </c:extLst>
            </c:dLbl>
            <c:dLbl>
              <c:idx val="1"/>
              <c:layout>
                <c:manualLayout>
                  <c:x val="0.11633830883271772"/>
                  <c:y val="0.160162627442354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fld id="{A44AAD8F-6731-45A7-93AE-C1EE29DA8AA9}" type="CATEGORYNAME">
                      <a:rPr lang="ru-RU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документы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Yu Gothic" panose="020B0400000000000000" pitchFamily="34" charset="-128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88-4368-804E-88B7A2CD48CC}"/>
                </c:ext>
              </c:extLst>
            </c:dLbl>
            <c:dLbl>
              <c:idx val="2"/>
              <c:layout>
                <c:manualLayout>
                  <c:x val="-3.4820358480738174E-2"/>
                  <c:y val="0.17098806355775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fld id="{3EF89A27-5D17-45B5-B9E7-89A82039D85B}" type="CATEGORYNAME">
                      <a:rPr lang="ru-RU" sz="16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Yu Gothic" panose="020B0400000000000000" pitchFamily="34" charset="-128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75142888930318"/>
                      <c:h val="0.132885084249038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88-4368-804E-88B7A2CD48CC}"/>
                </c:ext>
              </c:extLst>
            </c:dLbl>
            <c:dLbl>
              <c:idx val="3"/>
              <c:layout>
                <c:manualLayout>
                  <c:x val="-0.10568465484953442"/>
                  <c:y val="3.6486037491519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fld id="{B644796A-F6F3-4F1F-AC6A-AB57D33386DE}" type="CATEGORYNAME">
                      <a:rPr lang="ru-RU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Yu Gothic" panose="020B0400000000000000" pitchFamily="34" charset="-128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88-4368-804E-88B7A2CD48CC}"/>
                </c:ext>
              </c:extLst>
            </c:dLbl>
            <c:dLbl>
              <c:idx val="4"/>
              <c:layout>
                <c:manualLayout>
                  <c:x val="-7.7154787910523437E-2"/>
                  <c:y val="-0.27318465316781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fld id="{5A81CD48-66D3-4F96-B7BA-62ED54CB05FB}" type="CATEGORYNAME">
                      <a:rPr lang="ru-RU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a:t>   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endParaRPr lang="ru-RU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Yu Gothic" panose="020B0400000000000000" pitchFamily="34" charset="-128"/>
                      <a:cs typeface="Times New Roman" panose="02020603050405020304" pitchFamily="18" charset="0"/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Yu Gothic" panose="020B0400000000000000" pitchFamily="34" charset="-128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80760771072493"/>
                      <c:h val="0.157941362316501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988-4368-804E-88B7A2CD4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49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патентные документы</c:v>
                </c:pt>
                <c:pt idx="1">
                  <c:v>нормативно-технические</c:v>
                </c:pt>
                <c:pt idx="2">
                  <c:v>промышленные каталоги</c:v>
                </c:pt>
                <c:pt idx="3">
                  <c:v>научно-техническая литература</c:v>
                </c:pt>
                <c:pt idx="4">
                  <c:v>периодические издания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8-4368-804E-88B7A2CD48C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3871E-5065-40CB-97E0-6836C1FB6BBA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78FB-C5E3-46CD-9F4A-C24E188D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4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10681-86B1-4F7F-A30A-A3DFBCEE7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7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0681-86B1-4F7F-A30A-A3DFBCEE7C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7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0681-86B1-4F7F-A30A-A3DFBCEE7C4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7105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302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09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79453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903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00164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8198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1896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4587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3906-33C9-4454-A278-DF6F5461E4C0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09F-AC69-4973-A222-8E9DC92A37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598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7709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3982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9034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560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3258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31163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55774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94347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67609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97021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40398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5041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7146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888679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4984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393778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76311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37615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19064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3906-33C9-4454-A278-DF6F5461E4C0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09F-AC69-4973-A222-8E9DC92A37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3340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902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6695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960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6570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0351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472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E7815E-F7B8-4E93-9F6C-89F6C3C8DB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70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33" r:id="rId18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01A4A2-3D58-4C89-B889-C1DBDE9833DB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C69863-F581-491B-8637-D70CC162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44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1.fips.ru/about/vptb-otdelenie-vserossiyskaya-patentno-tekhnicheskaya-biblioteka/poiskovye-sistemy-i-bazy-dannykh.php#Orbit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1.fips.ru/about/vptb-otdelenie-vserossiyskaya-patentno-tekhnicheskaya-biblioteka/poiskovye-sistemy-i-bazy-dannykh.php#EAPATI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omel@rlst.org.b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1"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734" y="1988565"/>
            <a:ext cx="9798328" cy="2626297"/>
          </a:xfrm>
          <a:solidFill>
            <a:schemeClr val="tx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проведения патентных исследований.</a:t>
            </a:r>
            <a:b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информация </a:t>
            </a:r>
            <a:b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документация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274" y="5467349"/>
            <a:ext cx="5800726" cy="1028700"/>
          </a:xfrm>
        </p:spPr>
        <p:txBody>
          <a:bodyPr>
            <a:normAutofit fontScale="62500" lnSpcReduction="20000"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Курако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Алексеевна, 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библиотекарь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Гомельской областной 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научно-технической библиотеки (ГОНТБ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6E829C-A146-4C35-9516-68DAF2BD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207064"/>
            <a:ext cx="1890920" cy="6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945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F5C415-7278-47C7-A9F1-7540042150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0" y="51072"/>
            <a:ext cx="10363200" cy="634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1EF5A9-C6A1-42A8-A0D7-503E4B715038}"/>
              </a:ext>
            </a:extLst>
          </p:cNvPr>
          <p:cNvSpPr/>
          <p:nvPr/>
        </p:nvSpPr>
        <p:spPr>
          <a:xfrm>
            <a:off x="464346" y="1476403"/>
            <a:ext cx="11481422" cy="42104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БД «Изобретения стран мира» (ИНИЦ «ПАТЕНТ», РФ)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БД национальных патентных ведомств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Поисковая система ЕАПАТИС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База данных 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Orbit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PATENTSCOPE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(ВОИС)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Espacenet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(ЕПВ)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Patents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НЦИС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ФИПС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3373688-C106-4965-B21B-D21102C2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76" y="3762628"/>
            <a:ext cx="1576973" cy="148264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6C8331B-F3A9-4058-A652-6F089FA3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26" y="4881072"/>
            <a:ext cx="1576973" cy="161155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6442374-9006-4A6D-9F14-2D120ADA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34" y="1468133"/>
            <a:ext cx="2055177" cy="11590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F885FE-B81C-4A7E-8F9A-3E38E43E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85" y="4242676"/>
            <a:ext cx="1926449" cy="12767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73079C0-08A1-4DD6-936B-EBA72C60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0000"/>
                    </a14:imgEffect>
                    <a14:imgEffect>
                      <a14:brightnessContrast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03" y="2332231"/>
            <a:ext cx="1926450" cy="122212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58A60F-2CE4-4539-9FED-CDDF5DE36C38}"/>
              </a:ext>
            </a:extLst>
          </p:cNvPr>
          <p:cNvSpPr/>
          <p:nvPr/>
        </p:nvSpPr>
        <p:spPr>
          <a:xfrm>
            <a:off x="1770077" y="100969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доступ к БД патентных документов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909258-EBA9-4B2B-B215-33907F444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031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639"/>
            <a:ext cx="11749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Bookman Old Style" panose="02050604050505020204" pitchFamily="18" charset="0"/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5" y="5774158"/>
            <a:ext cx="11731629" cy="8933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FFE010-089F-4210-83D0-1D24E703B6A6}"/>
              </a:ext>
            </a:extLst>
          </p:cNvPr>
          <p:cNvSpPr/>
          <p:nvPr/>
        </p:nvSpPr>
        <p:spPr>
          <a:xfrm>
            <a:off x="0" y="880087"/>
            <a:ext cx="11895086" cy="29546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Евразийская патентно-информационная система (ЕАПАТИС):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к мировым, региональным и национальным фондам патентной документации.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Русскоязычный фонд представлен в ЕАПАТИС патентной документацией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ЕАПВ, России, национальных патентных ведомств стран евразийского региона,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стран-участниц Евразийской патентной конвенции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3140DA-31ED-491B-A089-77A59D420D75}"/>
              </a:ext>
            </a:extLst>
          </p:cNvPr>
          <p:cNvSpPr/>
          <p:nvPr/>
        </p:nvSpPr>
        <p:spPr>
          <a:xfrm>
            <a:off x="1769820" y="-40083"/>
            <a:ext cx="950498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ЕАПАТИС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07A3C-7FCD-47EC-B7FD-A785A79D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7" y="0"/>
            <a:ext cx="1562376" cy="50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73E562-0388-4C62-B452-FE6C26BF303D}"/>
              </a:ext>
            </a:extLst>
          </p:cNvPr>
          <p:cNvSpPr txBox="1"/>
          <p:nvPr/>
        </p:nvSpPr>
        <p:spPr>
          <a:xfrm>
            <a:off x="779661" y="4048422"/>
            <a:ext cx="7724775" cy="1298377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30 локальных патентных БД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оличество документов, загруженных в поисковые массивы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превысило 82 миллиона!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1935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89" y="857170"/>
            <a:ext cx="4229401" cy="34314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DB92D5-2957-45B5-8CFD-D322F0DE3002}"/>
              </a:ext>
            </a:extLst>
          </p:cNvPr>
          <p:cNvSpPr/>
          <p:nvPr/>
        </p:nvSpPr>
        <p:spPr>
          <a:xfrm>
            <a:off x="60646" y="2377601"/>
            <a:ext cx="7219043" cy="40530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системе русскоязычного фонда патентной документации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выгрузки информации о найденных документах для формирования отчётов о патентных исследованиях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поиск позволяет просмотреть титульные листы и полные описания евразийских патентов и опубликованных заявок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Развитые сервисные возможности системы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и легкость в эксплуатации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89DE70-FA71-47A4-B989-4FEA03881023}"/>
              </a:ext>
            </a:extLst>
          </p:cNvPr>
          <p:cNvSpPr/>
          <p:nvPr/>
        </p:nvSpPr>
        <p:spPr>
          <a:xfrm>
            <a:off x="2122415" y="0"/>
            <a:ext cx="10069584" cy="583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системы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ЕАПАТИС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5DD2-2935-4A02-92C1-9BA87101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68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0076" y="15704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Questel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Orbit: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база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E199B-5580-487E-9CE7-0BEDCE90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7" t="3400" r="-459" b="4926"/>
          <a:stretch/>
        </p:blipFill>
        <p:spPr>
          <a:xfrm>
            <a:off x="0" y="1771650"/>
            <a:ext cx="5054124" cy="4069467"/>
          </a:xfrm>
          <a:prstGeom prst="homePlate">
            <a:avLst>
              <a:gd name="adj" fmla="val 16942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ACE26C3-8781-424B-8E12-E890CE03A71F}"/>
              </a:ext>
            </a:extLst>
          </p:cNvPr>
          <p:cNvSpPr/>
          <p:nvPr/>
        </p:nvSpPr>
        <p:spPr>
          <a:xfrm>
            <a:off x="5051614" y="1627464"/>
            <a:ext cx="7019138" cy="12357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в мире патентный фонд: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свыше 100 миллионов документов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- 95 стран и Международных Патентных ведомств;</a:t>
            </a:r>
            <a:endParaRPr lang="ru-RU" sz="24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9DB1EF2-284E-4171-89C0-EE4D5D38B912}"/>
              </a:ext>
            </a:extLst>
          </p:cNvPr>
          <p:cNvSpPr/>
          <p:nvPr/>
        </p:nvSpPr>
        <p:spPr>
          <a:xfrm>
            <a:off x="5051614" y="4929260"/>
            <a:ext cx="7019138" cy="9118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автоматического перевода найденных документов на 30 языков мира</a:t>
            </a:r>
            <a:endParaRPr lang="ru-RU" sz="24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A4A424D-2ABF-4734-B7A7-594743FCD931}"/>
              </a:ext>
            </a:extLst>
          </p:cNvPr>
          <p:cNvSpPr/>
          <p:nvPr/>
        </p:nvSpPr>
        <p:spPr>
          <a:xfrm>
            <a:off x="5058562" y="3028723"/>
            <a:ext cx="7019138" cy="11663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полная информация о родственных патентах (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патенты-аналоги), включая их юридический статус; </a:t>
            </a:r>
            <a:endParaRPr lang="ru-RU" sz="24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74263E-BF21-4D70-BE2B-0FEEE57E3C6B}"/>
              </a:ext>
            </a:extLst>
          </p:cNvPr>
          <p:cNvSpPr/>
          <p:nvPr/>
        </p:nvSpPr>
        <p:spPr>
          <a:xfrm>
            <a:off x="5051614" y="4309167"/>
            <a:ext cx="7019138" cy="4641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оригиналы патентных документов всех стран;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E5C61B-B3D7-4F44-8AA5-15C5230B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8606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 bwMode="auto">
          <a:xfrm>
            <a:off x="1536197" y="1142229"/>
            <a:ext cx="8309690" cy="52719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F48435-AA98-46D6-912C-9C16ECBDCE31}"/>
              </a:ext>
            </a:extLst>
          </p:cNvPr>
          <p:cNvSpPr/>
          <p:nvPr/>
        </p:nvSpPr>
        <p:spPr>
          <a:xfrm>
            <a:off x="1770077" y="28636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«Изобретатели Беларуси»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F6E0E-9DEB-48AA-B208-3CEE13FC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454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960" y="760302"/>
            <a:ext cx="9819728" cy="3459746"/>
          </a:xfrm>
          <a:solidFill>
            <a:schemeClr val="bg2">
              <a:lumMod val="75000"/>
              <a:alpha val="42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Биобиблиографическая БД создана в 2010 г. и содержит сведения о белорусских ученых и специалистах научно-технической сферы и производства: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биографии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научной и производственной деятельности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научных публикаций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библиографические описания патентов на 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ПМ РБ авторов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770FB-3287-4CEB-A26B-5D147064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25" y="3650941"/>
            <a:ext cx="6218276" cy="291033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1DED23-0A7F-421E-A294-1350C51C8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04"/>
          <a:stretch/>
        </p:blipFill>
        <p:spPr>
          <a:xfrm>
            <a:off x="362960" y="5036571"/>
            <a:ext cx="4330920" cy="152470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6ECD1F-0F64-4669-8DAA-F546749A0CCE}"/>
              </a:ext>
            </a:extLst>
          </p:cNvPr>
          <p:cNvSpPr/>
          <p:nvPr/>
        </p:nvSpPr>
        <p:spPr>
          <a:xfrm>
            <a:off x="1770076" y="15704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«Изобретатели Беларуси»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9B7CA0-7C17-4A89-8FEE-3E55970FA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890" y="26532"/>
            <a:ext cx="1385195" cy="4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1052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7C4B70A2-2577-4624-8394-ADF60D409BEB}"/>
              </a:ext>
            </a:extLst>
          </p:cNvPr>
          <p:cNvSpPr/>
          <p:nvPr/>
        </p:nvSpPr>
        <p:spPr>
          <a:xfrm>
            <a:off x="149709" y="4045966"/>
            <a:ext cx="8134867" cy="195665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AB6876D-4C11-4244-A206-9F3469D807D6}"/>
              </a:ext>
            </a:extLst>
          </p:cNvPr>
          <p:cNvSpPr/>
          <p:nvPr/>
        </p:nvSpPr>
        <p:spPr>
          <a:xfrm>
            <a:off x="747402" y="4259113"/>
            <a:ext cx="7537174" cy="1503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65315AAF-8425-408A-9870-1649955F2593}"/>
              </a:ext>
            </a:extLst>
          </p:cNvPr>
          <p:cNvSpPr/>
          <p:nvPr/>
        </p:nvSpPr>
        <p:spPr>
          <a:xfrm>
            <a:off x="784280" y="1805486"/>
            <a:ext cx="5230367" cy="1623514"/>
          </a:xfrm>
          <a:prstGeom prst="homePlate">
            <a:avLst>
              <a:gd name="adj" fmla="val 65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41BDEC-490E-4D13-8F8A-82A1FEC7E0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0014315"/>
              </p:ext>
            </p:extLst>
          </p:nvPr>
        </p:nvGraphicFramePr>
        <p:xfrm>
          <a:off x="747402" y="1904787"/>
          <a:ext cx="4214839" cy="17373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64820638"/>
                    </a:ext>
                  </a:extLst>
                </a:gridCol>
                <a:gridCol w="4006559">
                  <a:extLst>
                    <a:ext uri="{9D8B030D-6E8A-4147-A177-3AD203B41FA5}">
                      <a16:colId xmlns:a16="http://schemas.microsoft.com/office/drawing/2014/main" val="1331913463"/>
                    </a:ext>
                  </a:extLst>
                </a:gridCol>
              </a:tblGrid>
              <a:tr h="135831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   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Полнотектовые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БД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Реферативные БД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Справочные БД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992649"/>
                  </a:ext>
                </a:extLst>
              </a:tr>
              <a:tr h="189532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0129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31F1B4-1E04-4A51-8C70-4E45BEF04382}"/>
              </a:ext>
            </a:extLst>
          </p:cNvPr>
          <p:cNvSpPr/>
          <p:nvPr/>
        </p:nvSpPr>
        <p:spPr>
          <a:xfrm>
            <a:off x="1694575" y="69562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Патентные документы на электронных носителях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3ED52C-C3B2-4785-AAB6-81C3B12A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5144">
            <a:off x="5172585" y="218844"/>
            <a:ext cx="8637844" cy="54492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9AEE37-1C28-47FD-8AEB-4479B788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44" y="69562"/>
            <a:ext cx="1562376" cy="5081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0C65AC-E08D-4A58-AAAC-1C7F69ADF5E8}"/>
              </a:ext>
            </a:extLst>
          </p:cNvPr>
          <p:cNvSpPr/>
          <p:nvPr/>
        </p:nvSpPr>
        <p:spPr>
          <a:xfrm>
            <a:off x="1421295" y="4424131"/>
            <a:ext cx="6440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многоаспектность,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полнота патентного поиска!</a:t>
            </a:r>
          </a:p>
        </p:txBody>
      </p:sp>
    </p:spTree>
    <p:extLst>
      <p:ext uri="{BB962C8B-B14F-4D97-AF65-F5344CB8AC3E}">
        <p14:creationId xmlns:p14="http://schemas.microsoft.com/office/powerpoint/2010/main" val="241838086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74FE52E-5F80-4FB0-A36A-15A5886CFEF3}"/>
              </a:ext>
            </a:extLst>
          </p:cNvPr>
          <p:cNvSpPr/>
          <p:nvPr/>
        </p:nvSpPr>
        <p:spPr>
          <a:xfrm>
            <a:off x="117634" y="622686"/>
            <a:ext cx="6232832" cy="6124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41D762-612A-42C8-AD2D-3911CB52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8204">
            <a:off x="5441247" y="1474136"/>
            <a:ext cx="6983150" cy="3909727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CD35A741-4900-4971-9ABC-5331B9E7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7" y="2395640"/>
            <a:ext cx="4932538" cy="2578916"/>
          </a:xfrm>
          <a:solidFill>
            <a:schemeClr val="tx1">
              <a:lumMod val="8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собственность в Беларуси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собственность. Авторское право и смежные права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собственность. Промышленная собственность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Патенты и лицензии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BD0111-2430-49E0-ABE4-73BE7DC12239}"/>
              </a:ext>
            </a:extLst>
          </p:cNvPr>
          <p:cNvSpPr/>
          <p:nvPr/>
        </p:nvSpPr>
        <p:spPr>
          <a:xfrm>
            <a:off x="1770076" y="15704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издания по патентной информации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85FAB3-E589-4CA6-898E-97953F83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" y="53995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122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87219"/>
            <a:ext cx="12192000" cy="45507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https://rlst.org.by/informational-resources/teoriya-resheniya-izobretatelskih-zadach/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76456" y="2121162"/>
            <a:ext cx="3809599" cy="1307838"/>
          </a:xfrm>
          <a:solidFill>
            <a:schemeClr val="bg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Ретроспектива: с 1987 г.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записей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C2BDA9-6005-4834-9792-2DC51F159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8" r="14145"/>
          <a:stretch/>
        </p:blipFill>
        <p:spPr>
          <a:xfrm>
            <a:off x="0" y="906433"/>
            <a:ext cx="7463866" cy="54807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8DEE67-1C0A-4E6A-8314-C8B75777639A}"/>
              </a:ext>
            </a:extLst>
          </p:cNvPr>
          <p:cNvSpPr/>
          <p:nvPr/>
        </p:nvSpPr>
        <p:spPr>
          <a:xfrm>
            <a:off x="1770076" y="15704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– Теория  Решения Изобретательских Задач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0D3C0E-1199-42AC-9641-38C1E856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014" y="-8832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283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гистрация патента - выдача, оформление и получение патента на изобретение">
            <a:extLst>
              <a:ext uri="{FF2B5EF4-FFF2-40B4-BE49-F238E27FC236}">
                <a16:creationId xmlns:a16="http://schemas.microsoft.com/office/drawing/2014/main" id="{89E04F7B-5830-4785-86CD-E6EF695A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/>
          <a:stretch/>
        </p:blipFill>
        <p:spPr bwMode="auto">
          <a:xfrm>
            <a:off x="6067146" y="3821564"/>
            <a:ext cx="6124854" cy="30333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014CF6-B79C-4904-9C69-CDA54C4314E7}"/>
              </a:ext>
            </a:extLst>
          </p:cNvPr>
          <p:cNvSpPr/>
          <p:nvPr/>
        </p:nvSpPr>
        <p:spPr>
          <a:xfrm>
            <a:off x="1770076" y="15704"/>
            <a:ext cx="10421923" cy="593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интеллектуальной собственности</a:t>
            </a:r>
            <a:endParaRPr lang="ru-RU" sz="4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391AD6AD-0BA8-4AAE-B2A9-E08971E56961}"/>
              </a:ext>
            </a:extLst>
          </p:cNvPr>
          <p:cNvSpPr/>
          <p:nvPr/>
        </p:nvSpPr>
        <p:spPr>
          <a:xfrm>
            <a:off x="69908" y="1055842"/>
            <a:ext cx="411505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52DD6425-83FB-4471-BC6C-E9B88CE163BA}"/>
              </a:ext>
            </a:extLst>
          </p:cNvPr>
          <p:cNvSpPr/>
          <p:nvPr/>
        </p:nvSpPr>
        <p:spPr>
          <a:xfrm>
            <a:off x="69908" y="1626512"/>
            <a:ext cx="411505" cy="484632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D66BDB3A-CF25-49C9-BFB9-E20EB00CD2A4}"/>
              </a:ext>
            </a:extLst>
          </p:cNvPr>
          <p:cNvSpPr/>
          <p:nvPr/>
        </p:nvSpPr>
        <p:spPr>
          <a:xfrm>
            <a:off x="69908" y="2186296"/>
            <a:ext cx="411505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78CF4FA8-1D14-47F5-BC53-0756A387F06A}"/>
              </a:ext>
            </a:extLst>
          </p:cNvPr>
          <p:cNvSpPr/>
          <p:nvPr/>
        </p:nvSpPr>
        <p:spPr>
          <a:xfrm>
            <a:off x="72448" y="2745285"/>
            <a:ext cx="411505" cy="484632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092CA0C0-D61A-4E37-8E69-FD2A2F347FC5}"/>
              </a:ext>
            </a:extLst>
          </p:cNvPr>
          <p:cNvSpPr/>
          <p:nvPr/>
        </p:nvSpPr>
        <p:spPr>
          <a:xfrm>
            <a:off x="69906" y="3315160"/>
            <a:ext cx="411505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6968B174-E267-446D-BAB5-49077506CB52}"/>
              </a:ext>
            </a:extLst>
          </p:cNvPr>
          <p:cNvSpPr/>
          <p:nvPr/>
        </p:nvSpPr>
        <p:spPr>
          <a:xfrm>
            <a:off x="69906" y="3895921"/>
            <a:ext cx="411505" cy="484632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BE1FDFA8-F03F-4686-8369-ECAB6D1E38FD}"/>
              </a:ext>
            </a:extLst>
          </p:cNvPr>
          <p:cNvSpPr/>
          <p:nvPr/>
        </p:nvSpPr>
        <p:spPr>
          <a:xfrm>
            <a:off x="69906" y="6090694"/>
            <a:ext cx="411505" cy="484632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2A1D152A-E38D-49EB-8C7C-C7BEC77D86FF}"/>
              </a:ext>
            </a:extLst>
          </p:cNvPr>
          <p:cNvSpPr/>
          <p:nvPr/>
        </p:nvSpPr>
        <p:spPr>
          <a:xfrm>
            <a:off x="55922" y="5519821"/>
            <a:ext cx="411505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EBAD7238-E858-4662-BB37-E006725712BC}"/>
              </a:ext>
            </a:extLst>
          </p:cNvPr>
          <p:cNvSpPr/>
          <p:nvPr/>
        </p:nvSpPr>
        <p:spPr>
          <a:xfrm>
            <a:off x="55923" y="4981181"/>
            <a:ext cx="411505" cy="484632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E580BA5C-D91A-40D5-85D4-3BF4A7EA0A12}"/>
              </a:ext>
            </a:extLst>
          </p:cNvPr>
          <p:cNvSpPr/>
          <p:nvPr/>
        </p:nvSpPr>
        <p:spPr>
          <a:xfrm>
            <a:off x="55924" y="4437229"/>
            <a:ext cx="411505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670EC23-6F3B-4D3A-AAA3-5C0EC425399B}"/>
              </a:ext>
            </a:extLst>
          </p:cNvPr>
          <p:cNvSpPr/>
          <p:nvPr/>
        </p:nvSpPr>
        <p:spPr>
          <a:xfrm>
            <a:off x="637562" y="5569406"/>
            <a:ext cx="4892380" cy="3939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прав на РИД и др.</a:t>
            </a:r>
            <a:endParaRPr lang="ru-RU" sz="24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697AD98-18A4-4919-8A3F-8BC8A04A7286}"/>
              </a:ext>
            </a:extLst>
          </p:cNvPr>
          <p:cNvSpPr/>
          <p:nvPr/>
        </p:nvSpPr>
        <p:spPr>
          <a:xfrm>
            <a:off x="637562" y="6166240"/>
            <a:ext cx="4892379" cy="3939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КП</a:t>
            </a:r>
            <a:endParaRPr lang="ru-RU" sz="24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2A60E56-AC3E-41A6-80FC-8CF98F9D08DB}"/>
              </a:ext>
            </a:extLst>
          </p:cNvPr>
          <p:cNvSpPr/>
          <p:nvPr/>
        </p:nvSpPr>
        <p:spPr>
          <a:xfrm>
            <a:off x="637562" y="1699457"/>
            <a:ext cx="11006354" cy="3939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практических навыков поиска охранных документов по И, ПМ, ТЗ</a:t>
            </a:r>
            <a:endParaRPr lang="ru-RU" sz="24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05F2D94-60E0-470F-999B-296B1FB46EFD}"/>
              </a:ext>
            </a:extLst>
          </p:cNvPr>
          <p:cNvSpPr/>
          <p:nvPr/>
        </p:nvSpPr>
        <p:spPr>
          <a:xfrm>
            <a:off x="637561" y="2775133"/>
            <a:ext cx="11006355" cy="3939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уплаты заявочных пошлин, сроки платежей, льготирование</a:t>
            </a:r>
            <a:endParaRPr lang="ru-RU" sz="24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39BB7A9-B371-48DE-AF35-6AA6C49DAB40}"/>
              </a:ext>
            </a:extLst>
          </p:cNvPr>
          <p:cNvSpPr/>
          <p:nvPr/>
        </p:nvSpPr>
        <p:spPr>
          <a:xfrm>
            <a:off x="637562" y="3297042"/>
            <a:ext cx="11006356" cy="3939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 заявочных материалов на подачу заявок на ОППС</a:t>
            </a:r>
            <a:endParaRPr lang="ru-RU" sz="2400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62EB51F-FBAB-4F74-9137-718984AE4BC8}"/>
              </a:ext>
            </a:extLst>
          </p:cNvPr>
          <p:cNvSpPr/>
          <p:nvPr/>
        </p:nvSpPr>
        <p:spPr>
          <a:xfrm>
            <a:off x="637563" y="1146225"/>
            <a:ext cx="11006356" cy="3939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разъяснения особенностей патентной охраны на территории РБ и за ее пределами</a:t>
            </a:r>
            <a:endParaRPr lang="ru-RU" sz="2400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D1DBC45-2B2D-4EFF-B1C3-8CA985E03F24}"/>
              </a:ext>
            </a:extLst>
          </p:cNvPr>
          <p:cNvSpPr/>
          <p:nvPr/>
        </p:nvSpPr>
        <p:spPr>
          <a:xfrm>
            <a:off x="637562" y="2254043"/>
            <a:ext cx="11006354" cy="3939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патентов-аналогов в патентных базах НЦИС, ФИПС и ЕАПАТИС</a:t>
            </a:r>
            <a:endParaRPr lang="ru-RU" sz="2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A29E017-1B3C-4A4B-B3FE-773B2B4EEC27}"/>
              </a:ext>
            </a:extLst>
          </p:cNvPr>
          <p:cNvSpPr/>
          <p:nvPr/>
        </p:nvSpPr>
        <p:spPr>
          <a:xfrm>
            <a:off x="637564" y="3876952"/>
            <a:ext cx="4892380" cy="3939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пользование МПК, МКТУ, МКПО</a:t>
            </a:r>
            <a:endParaRPr lang="ru-RU" sz="2400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8EB86A6-6B31-4CD9-8B04-0A462BF87CDE}"/>
              </a:ext>
            </a:extLst>
          </p:cNvPr>
          <p:cNvSpPr/>
          <p:nvPr/>
        </p:nvSpPr>
        <p:spPr>
          <a:xfrm>
            <a:off x="637564" y="4435547"/>
            <a:ext cx="4892380" cy="3939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регистрации ТЗ</a:t>
            </a:r>
            <a:endParaRPr lang="ru-RU" sz="2400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2A0D4BB-9842-4572-BFA7-5DE42A047447}"/>
              </a:ext>
            </a:extLst>
          </p:cNvPr>
          <p:cNvSpPr/>
          <p:nvPr/>
        </p:nvSpPr>
        <p:spPr>
          <a:xfrm>
            <a:off x="637563" y="4972572"/>
            <a:ext cx="4892380" cy="3939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авторского права</a:t>
            </a:r>
            <a:endParaRPr lang="ru-RU" sz="2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EDB6B71-DF04-4117-9872-6D367432E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17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512" y="0"/>
            <a:ext cx="8958904" cy="73823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br>
              <a:rPr lang="ru-RU" sz="4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30246"/>
              </p:ext>
            </p:extLst>
          </p:nvPr>
        </p:nvGraphicFramePr>
        <p:xfrm>
          <a:off x="464998" y="925286"/>
          <a:ext cx="10605773" cy="53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9629" y="2215561"/>
            <a:ext cx="334023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Общий фонд составляет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млн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FC7C6D-2794-42B6-9A70-93F3622745D1}"/>
              </a:ext>
            </a:extLst>
          </p:cNvPr>
          <p:cNvSpPr/>
          <p:nvPr/>
        </p:nvSpPr>
        <p:spPr>
          <a:xfrm>
            <a:off x="2718033" y="66598"/>
            <a:ext cx="94739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фонда по видам документов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08D712-B6E0-4DED-9F78-94A08CE6E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" y="36316"/>
            <a:ext cx="1890920" cy="6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030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8A03B-3281-4C43-A2BF-62FB1B084297}"/>
              </a:ext>
            </a:extLst>
          </p:cNvPr>
          <p:cNvSpPr/>
          <p:nvPr/>
        </p:nvSpPr>
        <p:spPr>
          <a:xfrm>
            <a:off x="395913" y="1223443"/>
            <a:ext cx="6600506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Посетители ЦПТИ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авторы-изобретатели, ИП,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студенты ВУЗов и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СУЗов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специалисты предприятий и учреждений и др.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FA6885-A639-4F0A-9C70-CEDE22340AC9}"/>
              </a:ext>
            </a:extLst>
          </p:cNvPr>
          <p:cNvSpPr/>
          <p:nvPr/>
        </p:nvSpPr>
        <p:spPr>
          <a:xfrm>
            <a:off x="1770076" y="15704"/>
            <a:ext cx="104219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Посетители ЦПТИ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422ABB-8EE9-4E50-AC29-34039DFDDCA4}"/>
              </a:ext>
            </a:extLst>
          </p:cNvPr>
          <p:cNvSpPr/>
          <p:nvPr/>
        </p:nvSpPr>
        <p:spPr>
          <a:xfrm>
            <a:off x="395913" y="3429000"/>
            <a:ext cx="11337304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ЦПТИ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Магонова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Анатольевна - юрист в области охраны промышленной и интеллектуальной собственности Республики Беларусь. </a:t>
            </a:r>
          </a:p>
          <a:p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«Лучший работник службы по охране и управлению интеллектуальной собственностью».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Режим работы: вторник и четверг, 15.00 – 17.00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Тел. +375 232 29 45 48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8B3BED-EEE1-40F6-A816-A4BDED69F972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2018 -2021 годы оказано 299 консультаций </a:t>
            </a:r>
          </a:p>
        </p:txBody>
      </p:sp>
      <p:pic>
        <p:nvPicPr>
          <p:cNvPr id="9" name="Picture 9" descr="C:\Documents and Settings\User.RNTB.000\Рабочий стол\РЕМОНТ\чит.зал -окончание\напротив кафедры.jpg">
            <a:extLst>
              <a:ext uri="{FF2B5EF4-FFF2-40B4-BE49-F238E27FC236}">
                <a16:creationId xmlns:a16="http://schemas.microsoft.com/office/drawing/2014/main" id="{5A68DCED-36A7-4317-98AE-F4E2647F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8"/>
          <a:stretch/>
        </p:blipFill>
        <p:spPr bwMode="auto">
          <a:xfrm>
            <a:off x="8057391" y="820750"/>
            <a:ext cx="3614888" cy="2387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1725C1-E342-4281-89C9-C15067A2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49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38738"/>
            <a:ext cx="12191999" cy="100424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по адресу: пр. Ленина, 3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gomel@rlst.org.by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8-0232-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29-45-48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55655" y="3284991"/>
            <a:ext cx="3456384" cy="291623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</a:pPr>
            <a:endParaRPr lang="ru-RU" altLang="ru-RU" sz="1600" dirty="0"/>
          </a:p>
        </p:txBody>
      </p:sp>
      <p:pic>
        <p:nvPicPr>
          <p:cNvPr id="7" name="Picture 6" descr="C:\Documents and Settings\User.RNTB.000\Рабочий стол\РЕМОНТ\чит.зал -окончание\выставочные стеллаж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10" y="166048"/>
            <a:ext cx="7315183" cy="548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932A1-2FFA-4ED6-9141-8081BB659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4877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68" y="-61818"/>
            <a:ext cx="9937102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br>
              <a:rPr lang="ru-RU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55655" y="3284991"/>
            <a:ext cx="3456384" cy="291623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</a:pPr>
            <a:endParaRPr lang="ru-RU" alt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99548" y="2204864"/>
            <a:ext cx="4536504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endParaRPr lang="ru-RU" sz="17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9F4DBB-2212-48B6-8628-8EEBFE88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5" y="4644539"/>
            <a:ext cx="1506646" cy="1855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FA6B37B-3E59-455E-A83B-E3F40B23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53" y="4350062"/>
            <a:ext cx="2531817" cy="192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Фонд патентной документации общественного пользования">
            <a:extLst>
              <a:ext uri="{FF2B5EF4-FFF2-40B4-BE49-F238E27FC236}">
                <a16:creationId xmlns:a16="http://schemas.microsoft.com/office/drawing/2014/main" id="{B0E25597-98FF-4157-BDDB-67DCE005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22" y="4355710"/>
            <a:ext cx="1473150" cy="1917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10B1EB-D7EA-4870-8AAE-56F2FFEF96DD}"/>
              </a:ext>
            </a:extLst>
          </p:cNvPr>
          <p:cNvSpPr/>
          <p:nvPr/>
        </p:nvSpPr>
        <p:spPr>
          <a:xfrm>
            <a:off x="2223083" y="53549"/>
            <a:ext cx="977841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патентных документов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C30056-6870-49D0-A26D-81BD2F24ABAD}"/>
              </a:ext>
            </a:extLst>
          </p:cNvPr>
          <p:cNvSpPr/>
          <p:nvPr/>
        </p:nvSpPr>
        <p:spPr>
          <a:xfrm>
            <a:off x="447868" y="1307339"/>
            <a:ext cx="11439332" cy="24367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906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описания объектов промышленной собственности (И, ПМ, ПО, ТЗ)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 авторским свидетельствам и патентам стран мира;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906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официальные патентные бюллетени РБ;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906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классификационные материалы;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906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патентно-правовые издания;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906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периодические и книжные издания по интеллектуальной собственности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8D72DC-FDAB-4662-93F3-DF2311152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23" y="60073"/>
            <a:ext cx="1694707" cy="551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31228" t="5506" r="27996" b="6743"/>
          <a:stretch/>
        </p:blipFill>
        <p:spPr>
          <a:xfrm>
            <a:off x="5080469" y="4594984"/>
            <a:ext cx="1475186" cy="1904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031599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5944" y="1089031"/>
            <a:ext cx="8226055" cy="32624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СТБ 1180-99 Патентные исследования, содержание и порядок проведения 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Патентные исследования — это исследования технического уровня и тенденций развития объектов техники, их патентоспособности, патентной чистоты, конкурентоспособности на основе патентной и другой информации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1A0C06-BD05-4813-A0F8-331F5A95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" y="55714"/>
            <a:ext cx="1691990" cy="5503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10B1EB-D7EA-4870-8AAE-56F2FFEF96DD}"/>
              </a:ext>
            </a:extLst>
          </p:cNvPr>
          <p:cNvSpPr/>
          <p:nvPr/>
        </p:nvSpPr>
        <p:spPr>
          <a:xfrm>
            <a:off x="2223083" y="53549"/>
            <a:ext cx="977841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Беларуси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5004A1-5362-4E1A-8A92-DCE7FC13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3" y="1089031"/>
            <a:ext cx="3276111" cy="4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543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590092" y="1285537"/>
            <a:ext cx="10316721" cy="856068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технического уровня разработки или продукта, который предполагается поставлять на рынок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48725A-93B2-4F5C-983C-B0D7F79D4A99}"/>
              </a:ext>
            </a:extLst>
          </p:cNvPr>
          <p:cNvSpPr/>
          <p:nvPr/>
        </p:nvSpPr>
        <p:spPr>
          <a:xfrm>
            <a:off x="2306972" y="43302"/>
            <a:ext cx="96437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патентных исследований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3B523-0B61-408C-9C44-165C87E2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3" y="60073"/>
            <a:ext cx="1694707" cy="551235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>
            <a:off x="590092" y="4978196"/>
            <a:ext cx="7328423" cy="882678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патентоспособность объекта при принятии решения его запатентовать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590091" y="3900984"/>
            <a:ext cx="8440787" cy="487506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на патентную чистоту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590093" y="2823772"/>
            <a:ext cx="9251492" cy="460895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конкурентоспособности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22685136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05834"/>
            <a:ext cx="12192000" cy="1170381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ЦПТИ — наращивание инновационного потенциала Республики Беларусь путем информационной и научно-методической поддержки в сфере научной, научно-технической и инновационной деятельности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721" r="1667" b="7574"/>
          <a:stretch/>
        </p:blipFill>
        <p:spPr bwMode="auto">
          <a:xfrm>
            <a:off x="1314718" y="941223"/>
            <a:ext cx="8413003" cy="40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A121DEF-FC32-45CF-A7A1-73DD6AB0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33" y="103116"/>
            <a:ext cx="103268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3200" b="1" cap="none" dirty="0">
                <a:ln>
                  <a:noFill/>
                </a:ln>
                <a:solidFill>
                  <a:srgbClr val="052F6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технологий и инноваций (ЦПТИ)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3C3F43-1669-4EC1-A949-D9D3C0BA9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3990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75" y="6150830"/>
            <a:ext cx="11126024" cy="571000"/>
          </a:xfrm>
          <a:prstGeom prst="homePlate">
            <a:avLst/>
          </a:prstGeo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возможности дистанционного обучения в академии ВОИС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EB39E8-F964-48DD-A77E-827ED646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41" y="0"/>
            <a:ext cx="872688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3200" b="1" cap="none" dirty="0">
                <a:ln>
                  <a:noFill/>
                </a:ln>
                <a:solidFill>
                  <a:srgbClr val="052F6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ЦПТИ на бесплатной основе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CF850-A395-4CE8-ABC3-D9FEB2FB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79" y="103116"/>
            <a:ext cx="1562376" cy="508192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>
            <a:off x="151575" y="659956"/>
            <a:ext cx="8260905" cy="461665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патентным документам из фонда РНТБ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51575" y="1252433"/>
            <a:ext cx="10896637" cy="461665"/>
          </a:xfrm>
          <a:prstGeom prst="homePlate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удаленный доступ к национальным и зарубежным патентным документам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51577" y="1815961"/>
            <a:ext cx="11766486" cy="830997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помощь при проведении патентного поиска в локальных и удаленных базах данных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51575" y="2764210"/>
            <a:ext cx="9558031" cy="461665"/>
          </a:xfrm>
          <a:prstGeom prst="homePlate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навыкам проведения поиска в патентных  базах данных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51575" y="3331001"/>
            <a:ext cx="11453522" cy="830997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удаленных пользователей в рамках виртуальной справочной службы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1575" y="5581071"/>
            <a:ext cx="9322361" cy="461665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бесплатные консультации по интеллектуальной собственности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51576" y="4266458"/>
            <a:ext cx="11766487" cy="1200329"/>
          </a:xfrm>
          <a:prstGeom prst="homePlate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сигнальной информации о новых документах по тематическим запросам в системе избирательного распространения информации (ИРИ) в онлайн-режиме</a:t>
            </a:r>
          </a:p>
        </p:txBody>
      </p:sp>
    </p:spTree>
    <p:extLst>
      <p:ext uri="{BB962C8B-B14F-4D97-AF65-F5344CB8AC3E}">
        <p14:creationId xmlns:p14="http://schemas.microsoft.com/office/powerpoint/2010/main" val="70779393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029" y="107983"/>
            <a:ext cx="9775971" cy="584775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7EA460-0C1E-47EA-B767-7E13AEDC6306}"/>
              </a:ext>
            </a:extLst>
          </p:cNvPr>
          <p:cNvSpPr/>
          <p:nvPr/>
        </p:nvSpPr>
        <p:spPr>
          <a:xfrm>
            <a:off x="2416029" y="107984"/>
            <a:ext cx="97759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Платные услуги ЦПТИ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5F7E81-84FD-4E6E-88FC-F58B0D15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3" y="103116"/>
            <a:ext cx="1401973" cy="508192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409575" y="1333499"/>
            <a:ext cx="3257550" cy="42767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патентно-информационных поисков (тематический, нумерационный, именной/фирменный) для юридических и физических лиц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008436" y="1333499"/>
            <a:ext cx="3878264" cy="25812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Копирование, запись на электронный носитель, сканирование документов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8228011" y="1324193"/>
            <a:ext cx="3394079" cy="42860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соответствии с Прейскурантом на оказание платных библиотечно-информационных услуг РНТБ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6" y="4115198"/>
            <a:ext cx="3878264" cy="24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19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8485" y="1227078"/>
            <a:ext cx="9534617" cy="267765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информация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информация обо всех объектах промышленной собственности и средствах индивидуализации, которая публикуется национальными патентными ведомствами различных стран, ведомствами региональных и международных организаций, информационными центрами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4972-B476-4591-B53E-D746CFC70F91}"/>
              </a:ext>
            </a:extLst>
          </p:cNvPr>
          <p:cNvSpPr/>
          <p:nvPr/>
        </p:nvSpPr>
        <p:spPr>
          <a:xfrm>
            <a:off x="1845578" y="107983"/>
            <a:ext cx="101395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Патентная информация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C61D1E-1320-4ADD-801F-4FEB99CA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16"/>
            <a:ext cx="1536197" cy="50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51" y="4085230"/>
            <a:ext cx="3330083" cy="24975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53738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3601</TotalTime>
  <Words>743</Words>
  <Application>Microsoft Office PowerPoint</Application>
  <PresentationFormat>Широкоэкранный</PresentationFormat>
  <Paragraphs>135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Georgia</vt:lpstr>
      <vt:lpstr>Symbol</vt:lpstr>
      <vt:lpstr>Times New Roman</vt:lpstr>
      <vt:lpstr>Wingdings 3</vt:lpstr>
      <vt:lpstr>Сектор</vt:lpstr>
      <vt:lpstr>1_Сектор</vt:lpstr>
      <vt:lpstr>Информационное обеспечение проведения патентных исследований.  Патентная информация  и документация</vt:lpstr>
      <vt:lpstr> </vt:lpstr>
      <vt:lpstr>  </vt:lpstr>
      <vt:lpstr>Презентация PowerPoint</vt:lpstr>
      <vt:lpstr>Презентация PowerPoint</vt:lpstr>
      <vt:lpstr>Центр поддержки технологий и инноваций (ЦПТИ)</vt:lpstr>
      <vt:lpstr>Услуги ЦПТИ на бесплатной основе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https://rlst.org.by/informational-resources/teoriya-resheniya-izobretatelskih-zadach/</vt:lpstr>
      <vt:lpstr>Презентация PowerPoint</vt:lpstr>
      <vt:lpstr>Презентация PowerPoint</vt:lpstr>
      <vt:lpstr>Ждем вас по адресу: пр. Ленина, 3 Эл. почта: gomel@rlst.org.by Телефон: 8-0232-29-45-48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обеспечение проведения патентных исследований. Патентная информация и документация</dc:title>
  <dc:creator>Пользователь Windows</dc:creator>
  <cp:lastModifiedBy>Admin</cp:lastModifiedBy>
  <cp:revision>155</cp:revision>
  <dcterms:created xsi:type="dcterms:W3CDTF">2021-05-18T07:50:18Z</dcterms:created>
  <dcterms:modified xsi:type="dcterms:W3CDTF">2021-06-22T13:36:14Z</dcterms:modified>
</cp:coreProperties>
</file>