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66B0"/>
    <a:srgbClr val="20ABB2"/>
    <a:srgbClr val="235588"/>
    <a:srgbClr val="334C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64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944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38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478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67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62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926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900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4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99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99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C4AB7-BE17-4D94-92C3-FC1A4BCCD419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3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3.png"/><Relationship Id="rId7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microsoft.com/office/2007/relationships/hdphoto" Target="../media/hdphoto1.wdp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9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08"/>
          <a:stretch/>
        </p:blipFill>
        <p:spPr>
          <a:xfrm>
            <a:off x="0" y="3429"/>
            <a:ext cx="12191999" cy="13134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440907"/>
            <a:ext cx="12192000" cy="3114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l="23003" t="28687" b="70495"/>
          <a:stretch/>
        </p:blipFill>
        <p:spPr>
          <a:xfrm>
            <a:off x="1" y="794972"/>
            <a:ext cx="12192000" cy="71367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2933" y="922849"/>
            <a:ext cx="9831321" cy="471776"/>
          </a:xfrm>
        </p:spPr>
        <p:txBody>
          <a:bodyPr anchor="t">
            <a:normAutofit fontScale="90000"/>
          </a:bodyPr>
          <a:lstStyle/>
          <a:p>
            <a:pPr lv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ru-RU" sz="2400" b="1" dirty="0" smtClean="0"/>
              <a:t>ТЕХНОЛОГИИ ФИТОРЕМЕДИАЦИИ ТЕХНОГЕННО ПОВРЕЖДЕННЫХ ТЕРРИТОРИЙ</a:t>
            </a:r>
            <a:endParaRPr lang="ru-RU" sz="5400" i="1" spc="70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296327" y="4021665"/>
            <a:ext cx="11628781" cy="2650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latin typeface="+mj-lt"/>
                <a:cs typeface="Arial" panose="020B0604020202020204" pitchFamily="34" charset="0"/>
              </a:rPr>
              <a:t>Применение технологий позволяет с</a:t>
            </a:r>
            <a:r>
              <a:rPr lang="ru-RU" sz="1600" b="1" i="1" dirty="0" smtClean="0">
                <a:latin typeface="+mj-lt"/>
                <a:cs typeface="Arial" panose="020B0604020202020204" pitchFamily="34" charset="0"/>
              </a:rPr>
              <a:t>низить токсичность </a:t>
            </a:r>
            <a:r>
              <a:rPr lang="ru-RU" sz="1600" b="1" i="1" dirty="0">
                <a:latin typeface="+mj-lt"/>
                <a:cs typeface="Arial" panose="020B0604020202020204" pitchFamily="34" charset="0"/>
              </a:rPr>
              <a:t>и </a:t>
            </a:r>
            <a:r>
              <a:rPr lang="ru-RU" sz="1600" b="1" i="1" dirty="0" smtClean="0">
                <a:latin typeface="+mj-lt"/>
                <a:cs typeface="Arial" panose="020B0604020202020204" pitchFamily="34" charset="0"/>
              </a:rPr>
              <a:t>восстановить плодородие </a:t>
            </a:r>
            <a:r>
              <a:rPr lang="ru-RU" sz="1600" b="1" i="1" dirty="0" err="1">
                <a:latin typeface="+mj-lt"/>
                <a:cs typeface="Arial" panose="020B0604020202020204" pitchFamily="34" charset="0"/>
              </a:rPr>
              <a:t>техногенно</a:t>
            </a:r>
            <a:r>
              <a:rPr lang="ru-RU" sz="1600" b="1" i="1" dirty="0">
                <a:latin typeface="+mj-lt"/>
                <a:cs typeface="Arial" panose="020B0604020202020204" pitchFamily="34" charset="0"/>
              </a:rPr>
              <a:t>-поврежденных </a:t>
            </a:r>
            <a:r>
              <a:rPr lang="ru-RU" sz="1600" b="1" i="1" dirty="0" smtClean="0">
                <a:latin typeface="+mj-lt"/>
                <a:cs typeface="Arial" panose="020B0604020202020204" pitchFamily="34" charset="0"/>
              </a:rPr>
              <a:t>почв, </a:t>
            </a:r>
            <a:r>
              <a:rPr lang="ru-RU" sz="1600" b="1" i="1" dirty="0">
                <a:latin typeface="+mj-lt"/>
                <a:cs typeface="Arial" panose="020B0604020202020204" pitchFamily="34" charset="0"/>
              </a:rPr>
              <a:t>загрязненных различными </a:t>
            </a:r>
            <a:r>
              <a:rPr lang="ru-RU" sz="1600" b="1" i="1" dirty="0" err="1">
                <a:latin typeface="+mj-lt"/>
                <a:cs typeface="Arial" panose="020B0604020202020204" pitchFamily="34" charset="0"/>
              </a:rPr>
              <a:t>токсикантами</a:t>
            </a:r>
            <a:r>
              <a:rPr lang="ru-RU" sz="1600" b="1" i="1" dirty="0">
                <a:latin typeface="+mj-lt"/>
                <a:cs typeface="Arial" panose="020B0604020202020204" pitchFamily="34" charset="0"/>
              </a:rPr>
              <a:t> (радионуклиды, тяжелые металлы, нефтепродукты и пр</a:t>
            </a:r>
            <a:r>
              <a:rPr lang="ru-RU" sz="1600" b="1" i="1" dirty="0" smtClean="0">
                <a:latin typeface="+mj-lt"/>
                <a:cs typeface="Arial" panose="020B0604020202020204" pitchFamily="34" charset="0"/>
              </a:rPr>
              <a:t>.), </a:t>
            </a:r>
            <a:r>
              <a:rPr lang="ru-RU" sz="1600" b="1" i="1" dirty="0">
                <a:latin typeface="+mj-lt"/>
                <a:cs typeface="Arial" panose="020B0604020202020204" pitchFamily="34" charset="0"/>
              </a:rPr>
              <a:t>с помощью специально созданной системы </a:t>
            </a:r>
            <a:r>
              <a:rPr lang="ru-RU" sz="1600" b="1" i="1" dirty="0" smtClean="0">
                <a:latin typeface="+mj-lt"/>
                <a:cs typeface="Arial" panose="020B0604020202020204" pitchFamily="34" charset="0"/>
              </a:rPr>
              <a:t>«растения-микроорганизмы».</a:t>
            </a:r>
            <a:endParaRPr lang="ru-RU" sz="1600" b="1" i="1" dirty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600" b="1" i="1" dirty="0" smtClean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i="1" dirty="0" smtClean="0">
                <a:latin typeface="+mj-lt"/>
                <a:cs typeface="Arial" panose="020B0604020202020204" pitchFamily="34" charset="0"/>
              </a:rPr>
              <a:t>Разработчик(и):</a:t>
            </a:r>
            <a:endParaRPr lang="ru-RU" sz="1600" dirty="0" smtClean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+mj-lt"/>
                <a:cs typeface="Arial" panose="020B0604020202020204" pitchFamily="34" charset="0"/>
              </a:rPr>
              <a:t>Д-р биол. наук, доцент А.В. Щур, канд. с.-х. наук, доцент В.П. </a:t>
            </a:r>
            <a:r>
              <a:rPr lang="ru-RU" sz="1600" dirty="0" err="1" smtClean="0">
                <a:latin typeface="+mj-lt"/>
                <a:cs typeface="Arial" panose="020B0604020202020204" pitchFamily="34" charset="0"/>
              </a:rPr>
              <a:t>Валько</a:t>
            </a:r>
            <a:endParaRPr lang="ru-RU" sz="1600" dirty="0" smtClean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i="1" dirty="0" smtClean="0">
                <a:latin typeface="+mj-lt"/>
                <a:cs typeface="Arial" panose="020B0604020202020204" pitchFamily="34" charset="0"/>
              </a:rPr>
              <a:t>Контактные данные: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i="1" dirty="0" smtClean="0">
                <a:latin typeface="+mj-lt"/>
                <a:cs typeface="Arial" panose="020B0604020202020204" pitchFamily="34" charset="0"/>
              </a:rPr>
              <a:t>тел.: </a:t>
            </a:r>
            <a:r>
              <a:rPr lang="ru-RU" sz="1600" dirty="0" smtClean="0">
                <a:latin typeface="+mj-lt"/>
                <a:cs typeface="Arial" panose="020B0604020202020204" pitchFamily="34" charset="0"/>
              </a:rPr>
              <a:t>+375 222 </a:t>
            </a:r>
            <a:r>
              <a:rPr lang="ru-RU" sz="1600" dirty="0" smtClean="0">
                <a:latin typeface="+mj-lt"/>
                <a:cs typeface="Arial" panose="020B0604020202020204" pitchFamily="34" charset="0"/>
              </a:rPr>
              <a:t>22 24 50</a:t>
            </a:r>
            <a:endParaRPr lang="ru-RU" sz="1600" dirty="0" smtClean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i="1" dirty="0" smtClean="0">
                <a:latin typeface="+mj-lt"/>
                <a:cs typeface="Arial" panose="020B0604020202020204" pitchFamily="34" charset="0"/>
              </a:rPr>
              <a:t>тел. моб.: </a:t>
            </a:r>
            <a:r>
              <a:rPr lang="ru-RU" sz="1600" dirty="0" smtClean="0">
                <a:latin typeface="+mj-lt"/>
                <a:cs typeface="Arial" panose="020B0604020202020204" pitchFamily="34" charset="0"/>
              </a:rPr>
              <a:t>+</a:t>
            </a:r>
            <a:r>
              <a:rPr lang="ru-RU" sz="1600" dirty="0" smtClean="0">
                <a:latin typeface="+mj-lt"/>
                <a:cs typeface="Arial" panose="020B0604020202020204" pitchFamily="34" charset="0"/>
              </a:rPr>
              <a:t>37529 612 37 94</a:t>
            </a:r>
            <a:endParaRPr lang="ru-RU" sz="1600" dirty="0" smtClean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600" i="1" dirty="0" smtClean="0">
                <a:latin typeface="+mj-lt"/>
                <a:cs typeface="Arial" panose="020B0604020202020204" pitchFamily="34" charset="0"/>
              </a:rPr>
              <a:t>e-mail</a:t>
            </a:r>
            <a:r>
              <a:rPr lang="ru-RU" sz="1600" i="1" dirty="0">
                <a:latin typeface="+mj-lt"/>
                <a:cs typeface="Arial" panose="020B0604020202020204" pitchFamily="34" charset="0"/>
              </a:rPr>
              <a:t>: </a:t>
            </a:r>
            <a:r>
              <a:rPr lang="en-US" sz="1600" dirty="0" smtClean="0">
                <a:latin typeface="+mj-lt"/>
                <a:cs typeface="Arial" panose="020B0604020202020204" pitchFamily="34" charset="0"/>
              </a:rPr>
              <a:t>shchur@yandex.by</a:t>
            </a:r>
            <a:endParaRPr lang="en-US" sz="1600" dirty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600" b="1" i="1" dirty="0" smtClean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756" b="94933" l="13452" r="28173"/>
                    </a14:imgEffect>
                  </a14:imgLayer>
                </a14:imgProps>
              </a:ext>
            </a:extLst>
          </a:blip>
          <a:srcRect l="12546" t="82004" r="70671" b="4233"/>
          <a:stretch/>
        </p:blipFill>
        <p:spPr>
          <a:xfrm>
            <a:off x="230904" y="56551"/>
            <a:ext cx="562659" cy="685300"/>
          </a:xfrm>
          <a:prstGeom prst="rect">
            <a:avLst/>
          </a:prstGeom>
          <a:effectLst>
            <a:glow rad="12700">
              <a:schemeClr val="bg1">
                <a:alpha val="60000"/>
              </a:schemeClr>
            </a:glow>
          </a:effectLst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793564" y="113738"/>
            <a:ext cx="10517904" cy="4844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Межгосударственное образовательное учреждение высшего образования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</a:pPr>
            <a:r>
              <a:rPr lang="ru-RU" sz="1400" b="1" spc="7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«БЕЛОРУССКО-РОССИЙСКИЙ УНИВЕРСИТЕТ»</a:t>
            </a:r>
            <a:endParaRPr lang="ru-RU" sz="4000" spc="7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756" b="94933" l="13452" r="28173"/>
                    </a14:imgEffect>
                  </a14:imgLayer>
                </a14:imgProps>
              </a:ext>
            </a:extLst>
          </a:blip>
          <a:srcRect l="12546" t="82004" r="70671" b="4233"/>
          <a:stretch/>
        </p:blipFill>
        <p:spPr>
          <a:xfrm>
            <a:off x="11362450" y="56551"/>
            <a:ext cx="562659" cy="685300"/>
          </a:xfrm>
          <a:prstGeom prst="rect">
            <a:avLst/>
          </a:prstGeom>
          <a:effectLst>
            <a:glow rad="12700">
              <a:schemeClr val="bg1">
                <a:alpha val="60000"/>
              </a:schemeClr>
            </a:glow>
          </a:effec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228" y="2032045"/>
            <a:ext cx="1452663" cy="189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28" y="2032045"/>
            <a:ext cx="2595013" cy="190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/>
          <a:stretch/>
        </p:blipFill>
        <p:spPr bwMode="auto">
          <a:xfrm>
            <a:off x="7738533" y="2052945"/>
            <a:ext cx="2578270" cy="188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538" y="2032045"/>
            <a:ext cx="2544995" cy="1908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77"/>
          <a:stretch/>
        </p:blipFill>
        <p:spPr>
          <a:xfrm>
            <a:off x="5722730" y="2032045"/>
            <a:ext cx="1804137" cy="190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2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811" y="972177"/>
            <a:ext cx="8414456" cy="40062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err="1"/>
              <a:t>Фиторемедиация</a:t>
            </a:r>
            <a:r>
              <a:rPr lang="ru-RU" sz="2000" dirty="0"/>
              <a:t> способствует сохранению и улучшению окружающей среды, поскольку связана с выращиванием растений, улучшением почв и защитой их от эрозии.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i="1" dirty="0" smtClean="0"/>
              <a:t>Особенности </a:t>
            </a:r>
            <a:r>
              <a:rPr lang="ru-RU" sz="2000" b="1" i="1" dirty="0"/>
              <a:t>технологий</a:t>
            </a:r>
            <a:r>
              <a:rPr lang="ru-RU" sz="2000" b="1" i="1" dirty="0" smtClean="0"/>
              <a:t>:</a:t>
            </a:r>
            <a:endParaRPr lang="en-US" sz="2000" b="1" i="1" dirty="0" smtClean="0"/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+mj-lt"/>
                <a:cs typeface="Arial" panose="020B0604020202020204" pitchFamily="34" charset="0"/>
              </a:rPr>
              <a:t> Безотвальная </a:t>
            </a:r>
            <a:r>
              <a:rPr lang="ru-RU" sz="2000" dirty="0">
                <a:latin typeface="+mj-lt"/>
                <a:cs typeface="Arial" panose="020B0604020202020204" pitchFamily="34" charset="0"/>
              </a:rPr>
              <a:t>обработка почвы: </a:t>
            </a:r>
            <a:r>
              <a:rPr lang="ru-RU" sz="2000" dirty="0" err="1">
                <a:latin typeface="+mj-lt"/>
                <a:cs typeface="Arial" panose="020B0604020202020204" pitchFamily="34" charset="0"/>
              </a:rPr>
              <a:t>дискование</a:t>
            </a:r>
            <a:r>
              <a:rPr lang="ru-RU" sz="2000" dirty="0">
                <a:latin typeface="+mj-lt"/>
                <a:cs typeface="Arial" panose="020B0604020202020204" pitchFamily="34" charset="0"/>
              </a:rPr>
              <a:t> в сочетании с предпосевной обработкой </a:t>
            </a:r>
            <a:r>
              <a:rPr lang="ru-RU" sz="2000" dirty="0" smtClean="0">
                <a:latin typeface="+mj-lt"/>
                <a:cs typeface="Arial" panose="020B0604020202020204" pitchFamily="34" charset="0"/>
              </a:rPr>
              <a:t>почвы.</a:t>
            </a:r>
            <a:endParaRPr lang="ru-RU" sz="20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+mj-lt"/>
                <a:cs typeface="Arial" panose="020B0604020202020204" pitchFamily="34" charset="0"/>
              </a:rPr>
              <a:t> Подбор </a:t>
            </a:r>
            <a:r>
              <a:rPr lang="ru-RU" sz="2000" dirty="0">
                <a:latin typeface="+mj-lt"/>
                <a:cs typeface="Arial" panose="020B0604020202020204" pitchFamily="34" charset="0"/>
              </a:rPr>
              <a:t>растительной ассоциации с учетом типа и степени загрязнение </a:t>
            </a:r>
            <a:r>
              <a:rPr lang="ru-RU" sz="2000" dirty="0" smtClean="0">
                <a:latin typeface="+mj-lt"/>
                <a:cs typeface="Arial" panose="020B0604020202020204" pitchFamily="34" charset="0"/>
              </a:rPr>
              <a:t>почв.</a:t>
            </a:r>
            <a:endParaRPr lang="ru-RU" sz="20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+mj-lt"/>
                <a:cs typeface="Arial" panose="020B0604020202020204" pitchFamily="34" charset="0"/>
              </a:rPr>
              <a:t> Разработан </a:t>
            </a:r>
            <a:r>
              <a:rPr lang="ru-RU" sz="2000" dirty="0">
                <a:latin typeface="+mj-lt"/>
                <a:cs typeface="Arial" panose="020B0604020202020204" pitchFamily="34" charset="0"/>
              </a:rPr>
              <a:t>алгоритм внесения микробиологических удобрений для создания </a:t>
            </a:r>
            <a:r>
              <a:rPr lang="ru-RU" sz="2000" dirty="0" err="1">
                <a:latin typeface="+mj-lt"/>
                <a:cs typeface="Arial" panose="020B0604020202020204" pitchFamily="34" charset="0"/>
              </a:rPr>
              <a:t>микробно</a:t>
            </a:r>
            <a:r>
              <a:rPr lang="ru-RU" sz="2000" dirty="0">
                <a:latin typeface="+mj-lt"/>
                <a:cs typeface="Arial" panose="020B0604020202020204" pitchFamily="34" charset="0"/>
              </a:rPr>
              <a:t>-растительной </a:t>
            </a:r>
            <a:r>
              <a:rPr lang="ru-RU" sz="2000" dirty="0" smtClean="0">
                <a:latin typeface="+mj-lt"/>
                <a:cs typeface="Arial" panose="020B0604020202020204" pitchFamily="34" charset="0"/>
              </a:rPr>
              <a:t>ассоциации.</a:t>
            </a:r>
            <a:endParaRPr lang="ru-RU" sz="20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+mj-lt"/>
                <a:cs typeface="Arial" panose="020B0604020202020204" pitchFamily="34" charset="0"/>
              </a:rPr>
              <a:t> Высокоэффективная </a:t>
            </a:r>
            <a:r>
              <a:rPr lang="ru-RU" sz="2000" dirty="0">
                <a:latin typeface="+mj-lt"/>
                <a:cs typeface="Arial" panose="020B0604020202020204" pitchFamily="34" charset="0"/>
              </a:rPr>
              <a:t>технология с низкими </a:t>
            </a:r>
            <a:r>
              <a:rPr lang="ru-RU" sz="2000" dirty="0" smtClean="0">
                <a:latin typeface="+mj-lt"/>
                <a:cs typeface="Arial" panose="020B0604020202020204" pitchFamily="34" charset="0"/>
              </a:rPr>
              <a:t>затратами.</a:t>
            </a:r>
            <a:endParaRPr lang="ru-RU" sz="2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"/>
            <a:ext cx="12192000" cy="80346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90955"/>
          <a:stretch/>
        </p:blipFill>
        <p:spPr>
          <a:xfrm>
            <a:off x="0" y="83977"/>
            <a:ext cx="12192000" cy="662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756" b="94933" l="13452" r="28173"/>
                    </a14:imgEffect>
                  </a14:imgLayer>
                </a14:imgProps>
              </a:ext>
            </a:extLst>
          </a:blip>
          <a:srcRect l="12546" t="82004" r="70671" b="4233"/>
          <a:stretch/>
        </p:blipFill>
        <p:spPr>
          <a:xfrm>
            <a:off x="174531" y="86455"/>
            <a:ext cx="540195" cy="657939"/>
          </a:xfrm>
          <a:prstGeom prst="rect">
            <a:avLst/>
          </a:prstGeom>
          <a:effectLst>
            <a:glow rad="12700">
              <a:schemeClr val="bg1">
                <a:alpha val="6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726" y="255163"/>
            <a:ext cx="11375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ТЕХНОЛОГИИ ФИТОРЕМЕДИАЦИИ ТЕХНОГЕННО ПОВРЕЖДЕННЫХ ТЕРРИТОРИЙ</a:t>
            </a:r>
            <a:endParaRPr lang="ru-RU" b="1" spc="3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68"/>
          <a:stretch/>
        </p:blipFill>
        <p:spPr>
          <a:xfrm>
            <a:off x="8940800" y="972176"/>
            <a:ext cx="3073402" cy="13307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0" y="4299813"/>
            <a:ext cx="3073402" cy="23050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28" y="4425998"/>
            <a:ext cx="3712505" cy="21987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33" y="4445847"/>
            <a:ext cx="4097867" cy="21590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3" b="15254"/>
          <a:stretch/>
        </p:blipFill>
        <p:spPr>
          <a:xfrm>
            <a:off x="8940800" y="2471640"/>
            <a:ext cx="3073402" cy="165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610" y="972177"/>
            <a:ext cx="11559821" cy="251609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i="1" dirty="0" smtClean="0">
                <a:latin typeface="+mj-lt"/>
                <a:cs typeface="Arial" panose="020B0604020202020204" pitchFamily="34" charset="0"/>
              </a:rPr>
              <a:t>Преимущества</a:t>
            </a:r>
            <a:r>
              <a:rPr lang="ru-RU" sz="2000" b="1" i="1" dirty="0" smtClean="0">
                <a:latin typeface="+mj-lt"/>
                <a:cs typeface="Arial" panose="020B0604020202020204" pitchFamily="34" charset="0"/>
              </a:rPr>
              <a:t>:</a:t>
            </a:r>
            <a:endParaRPr lang="en-US" sz="2000" b="1" i="1" dirty="0" smtClean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+mj-lt"/>
                <a:cs typeface="Arial" panose="020B0604020202020204" pitchFamily="34" charset="0"/>
              </a:rPr>
              <a:t> Продуктивность </a:t>
            </a:r>
            <a:r>
              <a:rPr lang="ru-RU" sz="2000" dirty="0">
                <a:latin typeface="+mj-lt"/>
                <a:cs typeface="Arial" panose="020B0604020202020204" pitchFamily="34" charset="0"/>
              </a:rPr>
              <a:t>пашни увеличилась на </a:t>
            </a:r>
            <a:r>
              <a:rPr lang="ru-RU" sz="2000" dirty="0" smtClean="0">
                <a:latin typeface="+mj-lt"/>
                <a:cs typeface="Arial" panose="020B0604020202020204" pitchFamily="34" charset="0"/>
              </a:rPr>
              <a:t>44 %;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+mj-lt"/>
                <a:cs typeface="Arial" panose="020B0604020202020204" pitchFamily="34" charset="0"/>
              </a:rPr>
              <a:t> Экономия </a:t>
            </a:r>
            <a:r>
              <a:rPr lang="ru-RU" sz="2000" dirty="0">
                <a:latin typeface="+mj-lt"/>
                <a:cs typeface="Arial" panose="020B0604020202020204" pitchFamily="34" charset="0"/>
              </a:rPr>
              <a:t>топлива и суммарные эксплуатационные затраты снизились на </a:t>
            </a:r>
            <a:r>
              <a:rPr lang="ru-RU" sz="2000" dirty="0" smtClean="0">
                <a:latin typeface="+mj-lt"/>
                <a:cs typeface="Arial" panose="020B0604020202020204" pitchFamily="34" charset="0"/>
              </a:rPr>
              <a:t>55‒60 %; </a:t>
            </a:r>
            <a:endParaRPr lang="ru-RU" sz="2000" dirty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+mj-lt"/>
                <a:cs typeface="Arial" panose="020B0604020202020204" pitchFamily="34" charset="0"/>
              </a:rPr>
              <a:t> Средневзвешенное </a:t>
            </a:r>
            <a:r>
              <a:rPr lang="ru-RU" sz="2000" dirty="0">
                <a:latin typeface="+mj-lt"/>
                <a:cs typeface="Arial" panose="020B0604020202020204" pitchFamily="34" charset="0"/>
              </a:rPr>
              <a:t>содержание гумуса за период внедрения мероприятий увеличилось с 1,7 </a:t>
            </a:r>
            <a:r>
              <a:rPr lang="ru-RU" sz="2000" dirty="0" smtClean="0">
                <a:latin typeface="+mj-lt"/>
                <a:cs typeface="Arial" panose="020B0604020202020204" pitchFamily="34" charset="0"/>
              </a:rPr>
              <a:t>                            до 2,21 %.</a:t>
            </a:r>
            <a:endParaRPr lang="ru-RU" sz="2000" dirty="0">
              <a:latin typeface="+mj-lt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+mj-lt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i="1" dirty="0" smtClean="0">
                <a:latin typeface="+mj-lt"/>
                <a:cs typeface="Arial" panose="020B0604020202020204" pitchFamily="34" charset="0"/>
              </a:rPr>
              <a:t>Степень готовности проекта:</a:t>
            </a:r>
            <a:r>
              <a:rPr lang="en-US" sz="2000" b="1" i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+mj-lt"/>
                <a:cs typeface="Arial" panose="020B0604020202020204" pitchFamily="34" charset="0"/>
              </a:rPr>
              <a:t>технологии  оптимизируются под конкретные условия, при необходимости  создаются новые микробиологические препараты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"/>
            <a:ext cx="12192000" cy="80346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90955"/>
          <a:stretch/>
        </p:blipFill>
        <p:spPr>
          <a:xfrm>
            <a:off x="0" y="83977"/>
            <a:ext cx="12192000" cy="662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756" b="94933" l="13452" r="28173"/>
                    </a14:imgEffect>
                  </a14:imgLayer>
                </a14:imgProps>
              </a:ext>
            </a:extLst>
          </a:blip>
          <a:srcRect l="12546" t="82004" r="70671" b="4233"/>
          <a:stretch/>
        </p:blipFill>
        <p:spPr>
          <a:xfrm>
            <a:off x="174531" y="86455"/>
            <a:ext cx="540195" cy="657939"/>
          </a:xfrm>
          <a:prstGeom prst="rect">
            <a:avLst/>
          </a:prstGeom>
          <a:effectLst>
            <a:glow rad="12700">
              <a:schemeClr val="bg1">
                <a:alpha val="6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726" y="255163"/>
            <a:ext cx="11375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ТЕХНОЛОГИИ ФИТОРЕМЕДИАЦИИ ТЕХНОГЕННО ПОВРЕЖДЕННЫХ ТЕРРИТОРИЙ</a:t>
            </a:r>
            <a:endParaRPr lang="ru-RU" b="1" spc="30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Щур\ФОТО\Поля\DSC001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0644" y="3656975"/>
            <a:ext cx="3669209" cy="275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Щур\ФОТО\Поля\DSC0011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146" y="3657600"/>
            <a:ext cx="3699285" cy="275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Щур\ФОТО\Поля\IMG_468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911" y="3656975"/>
            <a:ext cx="3670177" cy="275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90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221</Words>
  <Application>Microsoft Office PowerPoint</Application>
  <PresentationFormat>Широкоэкранный</PresentationFormat>
  <Paragraphs>26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Constantia</vt:lpstr>
      <vt:lpstr>Wingdings</vt:lpstr>
      <vt:lpstr>Тема Office</vt:lpstr>
      <vt:lpstr>ТЕХНОЛОГИИ ФИТОРЕМЕДИАЦИИ ТЕХНОГЕННО ПОВРЕЖДЕННЫХ ТЕРРИТОРИЙ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117</cp:revision>
  <cp:lastPrinted>2019-12-23T09:56:04Z</cp:lastPrinted>
  <dcterms:created xsi:type="dcterms:W3CDTF">2019-12-03T08:02:16Z</dcterms:created>
  <dcterms:modified xsi:type="dcterms:W3CDTF">2020-02-23T10:03:09Z</dcterms:modified>
</cp:coreProperties>
</file>