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6B0"/>
    <a:srgbClr val="20ABB2"/>
    <a:srgbClr val="235588"/>
    <a:srgbClr val="33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94639" autoAdjust="0"/>
  </p:normalViewPr>
  <p:slideViewPr>
    <p:cSldViewPr snapToGrid="0">
      <p:cViewPr varScale="1">
        <p:scale>
          <a:sx n="73" d="100"/>
          <a:sy n="73" d="100"/>
        </p:scale>
        <p:origin x="-3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2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0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9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4AB7-BE17-4D94-92C3-FC1A4BCCD419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F88F-4C32-4DDE-A98C-010FC7FED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8"/>
          <a:stretch/>
        </p:blipFill>
        <p:spPr>
          <a:xfrm>
            <a:off x="0" y="3429"/>
            <a:ext cx="12191999" cy="1313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0907"/>
            <a:ext cx="12192000" cy="3114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03" t="28687" b="70495"/>
          <a:stretch/>
        </p:blipFill>
        <p:spPr>
          <a:xfrm>
            <a:off x="1" y="794972"/>
            <a:ext cx="12192000" cy="7136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0562" y="794972"/>
            <a:ext cx="9293692" cy="713670"/>
          </a:xfrm>
        </p:spPr>
        <p:txBody>
          <a:bodyPr anchor="t"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2100" b="1" dirty="0">
                <a:latin typeface="Constantia"/>
              </a:rPr>
              <a:t>Технология повышения износостойкости инструментальной и технологической оснастки</a:t>
            </a:r>
            <a:endParaRPr lang="ru-RU" sz="5400" i="1" spc="7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36000" y="4015609"/>
            <a:ext cx="11520000" cy="2650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Технология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позволяет повысить износостойкость (в 1,5 – 2,5 раза) инструментальной и технологической оснастки за счет воздействия на ее тлеющего разряда с удельной мощностью горения до 1 кВт/м</a:t>
            </a:r>
            <a:r>
              <a:rPr lang="ru-RU" sz="1600" baseline="30000" dirty="0">
                <a:latin typeface="+mj-lt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, возбуждаемого в среде остаточных атмосферных газов.</a:t>
            </a: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Разработчик(и):</a:t>
            </a:r>
            <a:endParaRPr lang="ru-RU" sz="1600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Шеменков Владимир Михайлович, канд. техн. наук, доцент.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+mj-lt"/>
                <a:cs typeface="Arial" panose="020B0604020202020204" pitchFamily="34" charset="0"/>
              </a:rPr>
              <a:t>Рабыко Марина Александровна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latin typeface="+mj-lt"/>
                <a:cs typeface="Arial" panose="020B0604020202020204" pitchFamily="34" charset="0"/>
              </a:rPr>
              <a:t>Контактные данные: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тел.: +375 22 223 02 53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latin typeface="+mj-lt"/>
                <a:cs typeface="Arial" panose="020B0604020202020204" pitchFamily="34" charset="0"/>
              </a:rPr>
              <a:t>тел. моб.: +375 44 740 06 64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latin typeface="+mj-lt"/>
                <a:cs typeface="Arial" panose="020B0604020202020204" pitchFamily="34" charset="0"/>
              </a:rPr>
              <a:t>e-mail</a:t>
            </a:r>
            <a:r>
              <a:rPr lang="ru-RU" sz="1600" i="1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600" i="1" dirty="0" smtClean="0">
                <a:latin typeface="+mj-lt"/>
                <a:cs typeface="Arial" panose="020B0604020202020204" pitchFamily="34" charset="0"/>
              </a:rPr>
              <a:t>Vshemenkov@yandex.ru</a:t>
            </a:r>
            <a:endParaRPr lang="en-US" sz="1600" i="1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b="1" i="1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230904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793564" y="113738"/>
            <a:ext cx="10517904" cy="484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Межгосударственное образовательное учреждение высшего образования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</a:pPr>
            <a:r>
              <a:rPr lang="ru-RU" sz="1400" b="1" spc="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«БЕЛОРУССКО-РОССИЙСКИЙ УНИВЕРСИТЕТ»</a:t>
            </a:r>
            <a:endParaRPr lang="ru-RU" sz="4000" spc="7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1362450" y="56551"/>
            <a:ext cx="562659" cy="685300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7963"/>
          <a:stretch/>
        </p:blipFill>
        <p:spPr bwMode="auto">
          <a:xfrm>
            <a:off x="2424395" y="1918740"/>
            <a:ext cx="1410961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/>
        </p:spPr>
      </p:pic>
      <p:pic>
        <p:nvPicPr>
          <p:cNvPr id="25" name="Picture 2" descr="E:\с Фотоаппарата\IMG_359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56256" r="14745"/>
          <a:stretch/>
        </p:blipFill>
        <p:spPr bwMode="auto">
          <a:xfrm>
            <a:off x="3931256" y="1918740"/>
            <a:ext cx="3282150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/>
        </p:spPr>
      </p:pic>
      <p:pic>
        <p:nvPicPr>
          <p:cNvPr id="26" name="Picture 6" descr="D:\RABOHCIA\Наука\IMG_064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9" t="8804" b="9520"/>
          <a:stretch/>
        </p:blipFill>
        <p:spPr bwMode="auto">
          <a:xfrm>
            <a:off x="8816168" y="1918740"/>
            <a:ext cx="3039832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/>
        </p:spPr>
      </p:pic>
      <p:pic>
        <p:nvPicPr>
          <p:cNvPr id="27" name="Рисунок 26" descr="G:\Documents\Доклад на защиту\IMG_0640.jpg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85" t="2986" r="31906" b="16219"/>
          <a:stretch/>
        </p:blipFill>
        <p:spPr bwMode="auto">
          <a:xfrm>
            <a:off x="7309306" y="1918740"/>
            <a:ext cx="1410962" cy="1908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22507" r="24801" b="3785"/>
          <a:stretch/>
        </p:blipFill>
        <p:spPr>
          <a:xfrm>
            <a:off x="336000" y="1918740"/>
            <a:ext cx="1992495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</p:spPr>
      </p:pic>
    </p:spTree>
    <p:extLst>
      <p:ext uri="{BB962C8B-B14F-4D97-AF65-F5344CB8AC3E}">
        <p14:creationId xmlns:p14="http://schemas.microsoft.com/office/powerpoint/2010/main" val="40791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11" y="972177"/>
            <a:ext cx="8084310" cy="53014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Область </a:t>
            </a:r>
            <a:r>
              <a:rPr lang="ru-RU" sz="2000" b="1" dirty="0">
                <a:latin typeface="+mj-lt"/>
                <a:cs typeface="Arial" panose="020B0604020202020204" pitchFamily="34" charset="0"/>
              </a:rPr>
              <a:t>применения</a:t>
            </a: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машиностроение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, инструментальное производство, станкостроение, приборостроение, авиастроение, упрочнение ответственных поверхностей после финишной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обработки.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Описание: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Повышение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износостойкости инструментальной и технологической оснастки осуществляется за счет структурно-фазового модифицирования поверхностного слоя изделия в результате бомбардировки рабочих поверхностей заряженными частицами под действием катодного падения потенциала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пульсирующего тлеющего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разряда в среде остаточных атмосферных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газов.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Основные технические характеристики: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Мощность горения разряда до 300 Вт.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Частота горения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разряда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50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– 130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кГц.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Время обработки до 60 мин.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Размеры обрабатываемого изделия, мм 300х300х300.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Температура нагрева поверхности изделия до 125 </a:t>
            </a:r>
            <a:r>
              <a:rPr lang="ru-RU" sz="2000" dirty="0" smtClean="0">
                <a:latin typeface="+mj-lt"/>
                <a:cs typeface="Arial" panose="020B0604020202020204" pitchFamily="34" charset="0"/>
                <a:sym typeface="Symbol"/>
              </a:rPr>
              <a:t>С.</a:t>
            </a:r>
            <a:endParaRPr lang="ru-RU" sz="2000" dirty="0">
              <a:latin typeface="+mj-lt"/>
              <a:cs typeface="Arial" panose="020B0604020202020204" pitchFamily="34" charset="0"/>
              <a:sym typeface="Symbol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+mj-lt"/>
                <a:cs typeface="Arial" panose="020B0604020202020204" pitchFamily="34" charset="0"/>
                <a:sym typeface="Symbol"/>
              </a:rPr>
              <a:t>Рабочая среда </a:t>
            </a:r>
            <a:r>
              <a:rPr lang="ru-RU" sz="2000" dirty="0">
                <a:latin typeface="+mj-lt"/>
                <a:cs typeface="Arial" panose="020B0604020202020204" pitchFamily="34" charset="0"/>
                <a:sym typeface="Symbol"/>
              </a:rPr>
              <a:t>– </a:t>
            </a:r>
            <a:r>
              <a:rPr lang="ru-RU" sz="2000" dirty="0" smtClean="0">
                <a:latin typeface="+mj-lt"/>
                <a:cs typeface="Arial" panose="020B0604020202020204" pitchFamily="34" charset="0"/>
                <a:sym typeface="Symbol"/>
              </a:rPr>
              <a:t>остаточные атмосферные газы, </a:t>
            </a:r>
            <a:r>
              <a:rPr lang="ru-RU" sz="2000" dirty="0">
                <a:latin typeface="+mj-lt"/>
                <a:cs typeface="Arial" panose="020B0604020202020204" pitchFamily="34" charset="0"/>
                <a:sym typeface="Symbol"/>
              </a:rPr>
              <a:t>давлением 1,3 – 13 Па</a:t>
            </a:r>
            <a:r>
              <a:rPr lang="ru-RU" sz="2000" dirty="0" smtClean="0">
                <a:latin typeface="+mj-lt"/>
                <a:cs typeface="Arial" panose="020B0604020202020204" pitchFamily="34" charset="0"/>
                <a:sym typeface="Symbol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55163"/>
            <a:ext cx="11375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3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НАИМЕНОВАНИЕ РАЗРАБОТКИ (КАК В ТАБЛИЦЕ)</a:t>
            </a:r>
            <a:endParaRPr lang="ru-RU" sz="1400" b="1" spc="30" dirty="0">
              <a:latin typeface="Constantia" panose="02030602050306030303" pitchFamily="18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8382425" y="2746729"/>
            <a:ext cx="3420000" cy="1659461"/>
            <a:chOff x="2599292" y="3291830"/>
            <a:chExt cx="3412868" cy="1656000"/>
          </a:xfrm>
        </p:grpSpPr>
        <p:grpSp>
          <p:nvGrpSpPr>
            <p:cNvPr id="13" name="Группа 12"/>
            <p:cNvGrpSpPr>
              <a:grpSpLocks noChangeAspect="1"/>
            </p:cNvGrpSpPr>
            <p:nvPr/>
          </p:nvGrpSpPr>
          <p:grpSpPr>
            <a:xfrm>
              <a:off x="4356160" y="3291830"/>
              <a:ext cx="1656000" cy="1656000"/>
              <a:chOff x="2051720" y="3580022"/>
              <a:chExt cx="1440000" cy="1440000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720" y="3580022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1466B0"/>
                </a:solidFill>
              </a:ln>
              <a:ex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087724" y="4587974"/>
                <a:ext cx="13679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после обработки</a:t>
                </a:r>
                <a:endPara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Группа 13"/>
            <p:cNvGrpSpPr>
              <a:grpSpLocks noChangeAspect="1"/>
            </p:cNvGrpSpPr>
            <p:nvPr/>
          </p:nvGrpSpPr>
          <p:grpSpPr>
            <a:xfrm>
              <a:off x="2599292" y="3291830"/>
              <a:ext cx="1656000" cy="1656000"/>
              <a:chOff x="3641688" y="3580022"/>
              <a:chExt cx="1440000" cy="1440000"/>
            </a:xfrm>
          </p:grpSpPr>
          <p:pic>
            <p:nvPicPr>
              <p:cNvPr id="15" name="Рисунок 4" descr="00-1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t="4387"/>
              <a:stretch/>
            </p:blipFill>
            <p:spPr bwMode="auto">
              <a:xfrm>
                <a:off x="3641688" y="3580022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1466B0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677692" y="4587974"/>
                <a:ext cx="136799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 обработки</a:t>
                </a:r>
                <a:endPara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9" name="Picture 7" descr="D:\Диссертация\Статья\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25" y="1050776"/>
            <a:ext cx="2340000" cy="1443001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/>
        </p:spPr>
      </p:pic>
      <p:pic>
        <p:nvPicPr>
          <p:cNvPr id="28" name="Рисунок 27" descr="DS00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25" y="4659141"/>
            <a:ext cx="2340000" cy="1704621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5220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12192000" cy="803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0955"/>
          <a:stretch/>
        </p:blipFill>
        <p:spPr>
          <a:xfrm>
            <a:off x="0" y="83977"/>
            <a:ext cx="12192000" cy="66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56" b="94933" l="13452" r="28173"/>
                    </a14:imgEffect>
                  </a14:imgLayer>
                </a14:imgProps>
              </a:ext>
            </a:extLst>
          </a:blip>
          <a:srcRect l="12546" t="82004" r="70671" b="4233"/>
          <a:stretch/>
        </p:blipFill>
        <p:spPr>
          <a:xfrm>
            <a:off x="174531" y="86455"/>
            <a:ext cx="540195" cy="657939"/>
          </a:xfrm>
          <a:prstGeom prst="rect">
            <a:avLst/>
          </a:prstGeom>
          <a:effectLst>
            <a:glow rad="12700">
              <a:schemeClr val="bg1">
                <a:alpha val="6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726" y="255163"/>
            <a:ext cx="11375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3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НАИМЕНОВАНИЕ РАЗРАБОТКИ (КАК В ТАБЛИЦЕ)</a:t>
            </a:r>
            <a:endParaRPr lang="ru-RU" sz="1400" b="1" spc="30" dirty="0">
              <a:latin typeface="Constantia" panose="0203060205030603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13" y="4572775"/>
            <a:ext cx="2199307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00" y="972177"/>
            <a:ext cx="11520000" cy="337576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Преимущества: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Простота конструкции используемого оборудования.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Нет жестких требований к качеству подготовки поверхностей.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Возможность обработки изделий сложной формы.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Экономичность процесса.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Малая длительность процесса обработки (до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60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мин).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Сохранность конструктивных размеров и макрогеометрии изделий.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Экологическая безопасность. Обработка осуществляется в среде остаточных атмосферных газов и процесс не предусматривает выбросов в атмосферу.</a:t>
            </a: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Износостойкость инструментальной и технологической оснастки увеличивается в 1,5...2 раза.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Степень готовности проекта: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 Полностью подготовленное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производство. В Белорусско-Российском университете функционирует лаборатория модифицирования материалов тлеющим разрядом. В лаборатории расположены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модернизированные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вакуумные установки для обработки тлеющим разрядом по заявляемой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технологии любой инструментальной и технологической оснастки.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+mj-lt"/>
                <a:cs typeface="Arial" panose="020B0604020202020204" pitchFamily="34" charset="0"/>
              </a:rPr>
              <a:t>Коммерческое предложение: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Модифицирование изделий заказчика на базе университета. Создание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участка по упрочнению инструментальной и технологической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оснастки у заказчика.</a:t>
            </a:r>
          </a:p>
        </p:txBody>
      </p:sp>
      <p:pic>
        <p:nvPicPr>
          <p:cNvPr id="22" name="Рисунок 21" descr="G:\E\Стенд\Фото на стенд\004-1.tif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746"/>
          <a:stretch/>
        </p:blipFill>
        <p:spPr bwMode="auto">
          <a:xfrm>
            <a:off x="7884569" y="4572775"/>
            <a:ext cx="1496096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E:\Наука\Выставки\Санкт-Петербург_2016\IMG_5849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48"/>
          <a:stretch/>
        </p:blipFill>
        <p:spPr bwMode="auto">
          <a:xfrm>
            <a:off x="2883010" y="4572775"/>
            <a:ext cx="1666694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6774"/>
          <a:stretch/>
        </p:blipFill>
        <p:spPr bwMode="auto">
          <a:xfrm>
            <a:off x="4774352" y="4572775"/>
            <a:ext cx="2885569" cy="1908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8" y="4572775"/>
            <a:ext cx="2213734" cy="1908000"/>
          </a:xfrm>
          <a:prstGeom prst="rect">
            <a:avLst/>
          </a:prstGeom>
          <a:solidFill>
            <a:schemeClr val="bg1"/>
          </a:solidFill>
          <a:ln w="12700">
            <a:solidFill>
              <a:srgbClr val="1466B0"/>
            </a:solidFill>
          </a:ln>
        </p:spPr>
      </p:pic>
    </p:spTree>
    <p:extLst>
      <p:ext uri="{BB962C8B-B14F-4D97-AF65-F5344CB8AC3E}">
        <p14:creationId xmlns:p14="http://schemas.microsoft.com/office/powerpoint/2010/main" val="1880901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352</Words>
  <Application>Microsoft Office PowerPoint</Application>
  <PresentationFormat>Произвольный</PresentationFormat>
  <Paragraphs>39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Технология повышения износостойкости инструментальной и технологической оснастки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Teta</cp:lastModifiedBy>
  <cp:revision>124</cp:revision>
  <cp:lastPrinted>2019-12-23T09:56:04Z</cp:lastPrinted>
  <dcterms:created xsi:type="dcterms:W3CDTF">2019-12-03T08:02:16Z</dcterms:created>
  <dcterms:modified xsi:type="dcterms:W3CDTF">2020-08-25T07:29:36Z</dcterms:modified>
</cp:coreProperties>
</file>