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EEF1"/>
    <a:srgbClr val="56D9E0"/>
    <a:srgbClr val="20ABB2"/>
    <a:srgbClr val="1466B0"/>
    <a:srgbClr val="D4A112"/>
    <a:srgbClr val="FF00FF"/>
    <a:srgbClr val="235588"/>
    <a:srgbClr val="334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73" autoAdjust="0"/>
  </p:normalViewPr>
  <p:slideViewPr>
    <p:cSldViewPr snapToGrid="0">
      <p:cViewPr varScale="1">
        <p:scale>
          <a:sx n="113" d="100"/>
          <a:sy n="113" d="100"/>
        </p:scale>
        <p:origin x="109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22" y="16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4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94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8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47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67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62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92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0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4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99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99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C4AB7-BE17-4D94-92C3-FC1A4BCCD419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3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08"/>
          <a:stretch/>
        </p:blipFill>
        <p:spPr>
          <a:xfrm>
            <a:off x="0" y="3429"/>
            <a:ext cx="12191999" cy="13134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440908"/>
            <a:ext cx="12192000" cy="6773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23003" t="28687" b="70495"/>
          <a:stretch/>
        </p:blipFill>
        <p:spPr>
          <a:xfrm>
            <a:off x="1" y="794972"/>
            <a:ext cx="12192000" cy="7136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9776" y="845131"/>
            <a:ext cx="11426747" cy="471776"/>
          </a:xfrm>
        </p:spPr>
        <p:txBody>
          <a:bodyPr anchor="t">
            <a:normAutofit fontScale="90000"/>
          </a:bodyPr>
          <a:lstStyle/>
          <a:p>
            <a:pPr lv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ru-RU" sz="2100" b="1" dirty="0">
                <a:latin typeface="Constantia"/>
              </a:rPr>
              <a:t>Технология совмещенного </a:t>
            </a:r>
            <a:r>
              <a:rPr lang="ru-RU" sz="2100" b="1" dirty="0" smtClean="0">
                <a:latin typeface="Constantia"/>
              </a:rPr>
              <a:t>магнитно-динамического </a:t>
            </a:r>
            <a:r>
              <a:rPr lang="ru-RU" sz="2100" b="1" dirty="0">
                <a:latin typeface="Constantia"/>
              </a:rPr>
              <a:t>накатывания в активной технологической среде</a:t>
            </a:r>
            <a:endParaRPr lang="ru-RU" sz="5400" i="1" spc="70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1" y="3643456"/>
            <a:ext cx="9944332" cy="32145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0000" algn="just">
              <a:lnSpc>
                <a:spcPct val="100000"/>
              </a:lnSpc>
              <a:spcBef>
                <a:spcPts val="0"/>
              </a:spcBef>
            </a:pPr>
            <a:r>
              <a:rPr lang="ru-RU" sz="1500" dirty="0" smtClean="0">
                <a:latin typeface="+mj-lt"/>
                <a:cs typeface="Arial" panose="020B0604020202020204" pitchFamily="34" charset="0"/>
              </a:rPr>
              <a:t>Технологии получения </a:t>
            </a:r>
            <a:r>
              <a:rPr lang="ru-RU" sz="1500" dirty="0" err="1" smtClean="0">
                <a:latin typeface="+mj-lt"/>
                <a:cs typeface="Arial" panose="020B0604020202020204" pitchFamily="34" charset="0"/>
              </a:rPr>
              <a:t>твердосмазочных</a:t>
            </a:r>
            <a:r>
              <a:rPr lang="ru-RU" sz="1500" dirty="0" smtClean="0">
                <a:latin typeface="+mj-lt"/>
                <a:cs typeface="Arial" panose="020B0604020202020204" pitchFamily="34" charset="0"/>
              </a:rPr>
              <a:t> покрытий на основе модификации поверхностного слоя деталей комплексным воздействием магнитным полем, импульсно-ударным деформированием и активной технологической средой, обеспечивающие повышение ресурса </a:t>
            </a:r>
            <a:r>
              <a:rPr lang="ru-RU" sz="1500" dirty="0" err="1" smtClean="0">
                <a:latin typeface="+mj-lt"/>
                <a:cs typeface="Arial" panose="020B0604020202020204" pitchFamily="34" charset="0"/>
              </a:rPr>
              <a:t>трибосопряжений</a:t>
            </a:r>
            <a:r>
              <a:rPr lang="ru-RU" sz="1500" dirty="0" smtClean="0">
                <a:latin typeface="+mj-lt"/>
                <a:cs typeface="Arial" panose="020B0604020202020204" pitchFamily="34" charset="0"/>
              </a:rPr>
              <a:t>, механизмов и узлов технических систем, экономию цветных металлов и снижение себестоимости изготовления деталей пар трения.</a:t>
            </a:r>
            <a:endParaRPr lang="ru-RU" sz="1500" b="1" i="1" dirty="0" smtClean="0">
              <a:latin typeface="+mj-lt"/>
              <a:cs typeface="Arial" panose="020B0604020202020204" pitchFamily="34" charset="0"/>
            </a:endParaRPr>
          </a:p>
          <a:p>
            <a:pPr marL="540000" algn="just">
              <a:lnSpc>
                <a:spcPct val="100000"/>
              </a:lnSpc>
              <a:spcBef>
                <a:spcPts val="0"/>
              </a:spcBef>
            </a:pPr>
            <a:endParaRPr lang="en-US" sz="600" b="1" i="1" dirty="0" smtClean="0">
              <a:latin typeface="+mj-lt"/>
              <a:cs typeface="Arial" panose="020B0604020202020204" pitchFamily="34" charset="0"/>
            </a:endParaRPr>
          </a:p>
          <a:p>
            <a:pPr marL="5400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latin typeface="Calibri Light" pitchFamily="34" charset="0"/>
                <a:cs typeface="Arial" charset="0"/>
              </a:rPr>
              <a:t>Разработчик(и):</a:t>
            </a:r>
          </a:p>
          <a:p>
            <a:pPr marL="540000"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+mj-lt"/>
                <a:cs typeface="Arial" panose="020B0604020202020204" pitchFamily="34" charset="0"/>
              </a:rPr>
              <a:t>Довгалев Александр Михайлович, канд. </a:t>
            </a:r>
            <a:r>
              <a:rPr lang="ru-RU" sz="1600" dirty="0" err="1" smtClean="0">
                <a:latin typeface="+mj-lt"/>
                <a:cs typeface="Arial" panose="020B0604020202020204" pitchFamily="34" charset="0"/>
              </a:rPr>
              <a:t>техн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. наук, доцент</a:t>
            </a:r>
          </a:p>
          <a:p>
            <a:pPr marL="540000"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+mj-lt"/>
                <a:cs typeface="Arial" panose="020B0604020202020204" pitchFamily="34" charset="0"/>
              </a:rPr>
              <a:t>Свирепа Дмитрий Михайлович, 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канд. </a:t>
            </a:r>
            <a:r>
              <a:rPr lang="ru-RU" sz="1600" dirty="0" err="1">
                <a:latin typeface="+mj-lt"/>
                <a:cs typeface="Arial" panose="020B0604020202020204" pitchFamily="34" charset="0"/>
              </a:rPr>
              <a:t>техн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. наук, доцент</a:t>
            </a:r>
          </a:p>
          <a:p>
            <a:pPr marL="5400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err="1">
                <a:latin typeface="Calibri Light" pitchFamily="34" charset="0"/>
                <a:cs typeface="Arial" charset="0"/>
              </a:rPr>
              <a:t>Тарадейко</a:t>
            </a:r>
            <a:r>
              <a:rPr lang="ru-RU" sz="1600" dirty="0">
                <a:latin typeface="Calibri Light" pitchFamily="34" charset="0"/>
                <a:cs typeface="Arial" charset="0"/>
              </a:rPr>
              <a:t> Иван Анатольевич, ассистент</a:t>
            </a:r>
          </a:p>
          <a:p>
            <a:pPr marL="5400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500" b="1" i="1" dirty="0">
              <a:latin typeface="Calibri Light" pitchFamily="34" charset="0"/>
              <a:cs typeface="Arial" charset="0"/>
            </a:endParaRPr>
          </a:p>
          <a:p>
            <a:pPr marL="5400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latin typeface="Calibri Light" pitchFamily="34" charset="0"/>
                <a:cs typeface="Arial" charset="0"/>
              </a:rPr>
              <a:t>Контактные данные:</a:t>
            </a:r>
          </a:p>
          <a:p>
            <a:pPr marL="540000" algn="just">
              <a:lnSpc>
                <a:spcPct val="100000"/>
              </a:lnSpc>
              <a:spcBef>
                <a:spcPts val="0"/>
              </a:spcBef>
            </a:pPr>
            <a:r>
              <a:rPr lang="ru-RU" sz="1600" i="1" dirty="0" smtClean="0">
                <a:latin typeface="+mj-lt"/>
                <a:cs typeface="Arial" panose="020B0604020202020204" pitchFamily="34" charset="0"/>
              </a:rPr>
              <a:t>тел.: +375 (222) 25-36-03</a:t>
            </a:r>
          </a:p>
          <a:p>
            <a:pPr marL="540000" algn="just">
              <a:lnSpc>
                <a:spcPct val="100000"/>
              </a:lnSpc>
              <a:spcBef>
                <a:spcPts val="0"/>
              </a:spcBef>
            </a:pPr>
            <a:r>
              <a:rPr lang="ru-RU" sz="1600" i="1" dirty="0" smtClean="0">
                <a:latin typeface="+mj-lt"/>
                <a:cs typeface="Arial" panose="020B0604020202020204" pitchFamily="34" charset="0"/>
              </a:rPr>
              <a:t>тел. моб: +375 (29) 345-40-56</a:t>
            </a:r>
            <a:endParaRPr lang="ru-RU" sz="1600" dirty="0" smtClean="0">
              <a:latin typeface="+mj-lt"/>
              <a:cs typeface="Arial" panose="020B0604020202020204" pitchFamily="34" charset="0"/>
            </a:endParaRPr>
          </a:p>
          <a:p>
            <a:pPr marL="540000" algn="just">
              <a:lnSpc>
                <a:spcPct val="100000"/>
              </a:lnSpc>
              <a:spcBef>
                <a:spcPts val="0"/>
              </a:spcBef>
            </a:pPr>
            <a:r>
              <a:rPr lang="en-US" sz="1600" i="1" dirty="0" smtClean="0">
                <a:latin typeface="+mj-lt"/>
                <a:cs typeface="Arial" panose="020B0604020202020204" pitchFamily="34" charset="0"/>
              </a:rPr>
              <a:t>e-mail</a:t>
            </a:r>
            <a:r>
              <a:rPr lang="ru-RU" sz="1600" i="1" dirty="0">
                <a:latin typeface="+mj-lt"/>
                <a:cs typeface="Arial" panose="020B0604020202020204" pitchFamily="34" charset="0"/>
              </a:rPr>
              <a:t>: </a:t>
            </a:r>
            <a:r>
              <a:rPr lang="en-US" sz="1600" dirty="0" smtClean="0">
                <a:latin typeface="+mj-lt"/>
                <a:cs typeface="Arial" panose="020B0604020202020204" pitchFamily="34" charset="0"/>
              </a:rPr>
              <a:t>rct.bru@tut.by</a:t>
            </a:r>
            <a:endParaRPr lang="en-US" sz="1600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b="1" i="1" dirty="0" smtClean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756" b="94933" l="13452" r="28173"/>
                    </a14:imgEffect>
                  </a14:imgLayer>
                </a14:imgProps>
              </a:ext>
            </a:extLst>
          </a:blip>
          <a:srcRect l="12546" t="82004" r="70671" b="4233"/>
          <a:stretch/>
        </p:blipFill>
        <p:spPr>
          <a:xfrm>
            <a:off x="230904" y="56551"/>
            <a:ext cx="562659" cy="685300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793564" y="113738"/>
            <a:ext cx="10517904" cy="4844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Межгосударственное образовательное учреждение высшего образования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</a:pPr>
            <a:r>
              <a:rPr lang="ru-RU" sz="1400" b="1" spc="7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«БЕЛОРУССКО-РОССИЙСКИЙ УНИВЕРСИТЕТ»</a:t>
            </a:r>
            <a:endParaRPr lang="ru-RU" sz="4000" spc="7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756" b="94933" l="13452" r="28173"/>
                    </a14:imgEffect>
                  </a14:imgLayer>
                </a14:imgProps>
              </a:ext>
            </a:extLst>
          </a:blip>
          <a:srcRect l="12546" t="82004" r="70671" b="4233"/>
          <a:stretch/>
        </p:blipFill>
        <p:spPr>
          <a:xfrm>
            <a:off x="11362450" y="56551"/>
            <a:ext cx="562659" cy="685300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pic>
        <p:nvPicPr>
          <p:cNvPr id="18" name="Рисунок 1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182" y="1781510"/>
            <a:ext cx="1902483" cy="24742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944331" y="4255776"/>
            <a:ext cx="224766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1 - оправка; </a:t>
            </a:r>
          </a:p>
          <a:p>
            <a:r>
              <a:rPr lang="ru-RU" sz="1100" dirty="0"/>
              <a:t>2, 3 </a:t>
            </a:r>
            <a:r>
              <a:rPr lang="ru-RU" sz="1100" dirty="0" smtClean="0"/>
              <a:t>– шайбы; </a:t>
            </a:r>
            <a:endParaRPr lang="ru-RU" sz="1100" dirty="0"/>
          </a:p>
          <a:p>
            <a:r>
              <a:rPr lang="ru-RU" sz="1100" dirty="0"/>
              <a:t>4 - кольцевая </a:t>
            </a:r>
            <a:r>
              <a:rPr lang="ru-RU" sz="1100" dirty="0" smtClean="0"/>
              <a:t>камера; </a:t>
            </a:r>
            <a:endParaRPr lang="ru-RU" sz="1100" dirty="0"/>
          </a:p>
          <a:p>
            <a:r>
              <a:rPr lang="ru-RU" sz="1100" dirty="0"/>
              <a:t>5 - деформирующие </a:t>
            </a:r>
            <a:r>
              <a:rPr lang="ru-RU" sz="1100" dirty="0" smtClean="0"/>
              <a:t>шары; </a:t>
            </a:r>
            <a:endParaRPr lang="ru-RU" sz="1100" dirty="0"/>
          </a:p>
          <a:p>
            <a:r>
              <a:rPr lang="ru-RU" sz="1100" dirty="0"/>
              <a:t>6, 7 </a:t>
            </a:r>
            <a:r>
              <a:rPr lang="ru-RU" sz="1100" dirty="0" smtClean="0"/>
              <a:t>– диски;</a:t>
            </a:r>
            <a:endParaRPr lang="ru-RU" sz="1100" dirty="0"/>
          </a:p>
          <a:p>
            <a:r>
              <a:rPr lang="ru-RU" sz="1100" dirty="0"/>
              <a:t>8, 9, 16, 17 - </a:t>
            </a:r>
            <a:r>
              <a:rPr lang="ru-RU" sz="1100" dirty="0" smtClean="0"/>
              <a:t>аксиальные отверстия; </a:t>
            </a:r>
            <a:endParaRPr lang="ru-RU" sz="1100" dirty="0"/>
          </a:p>
          <a:p>
            <a:r>
              <a:rPr lang="ru-RU" sz="1100" dirty="0"/>
              <a:t>10, 11, 18, 19 - цилиндрические постоянные </a:t>
            </a:r>
            <a:r>
              <a:rPr lang="ru-RU" sz="1100" dirty="0" smtClean="0"/>
              <a:t>магниты; </a:t>
            </a:r>
            <a:endParaRPr lang="ru-RU" sz="1100" dirty="0"/>
          </a:p>
          <a:p>
            <a:r>
              <a:rPr lang="ru-RU" sz="1100" dirty="0"/>
              <a:t>12, 13 </a:t>
            </a:r>
            <a:r>
              <a:rPr lang="ru-RU" sz="1100" dirty="0" smtClean="0"/>
              <a:t>– </a:t>
            </a:r>
            <a:r>
              <a:rPr lang="ru-RU" sz="1100" dirty="0" err="1" smtClean="0"/>
              <a:t>магнитоприводы</a:t>
            </a:r>
            <a:r>
              <a:rPr lang="ru-RU" sz="1100" dirty="0" smtClean="0"/>
              <a:t>; </a:t>
            </a:r>
            <a:endParaRPr lang="ru-RU" sz="1100" dirty="0"/>
          </a:p>
          <a:p>
            <a:r>
              <a:rPr lang="ru-RU" sz="1100" dirty="0"/>
              <a:t>14, 15 </a:t>
            </a:r>
            <a:r>
              <a:rPr lang="ru-RU" sz="1100" dirty="0" smtClean="0"/>
              <a:t>– обоймы;</a:t>
            </a:r>
            <a:endParaRPr lang="ru-RU" sz="1100" dirty="0"/>
          </a:p>
          <a:p>
            <a:r>
              <a:rPr lang="ru-RU" sz="1100" dirty="0"/>
              <a:t>20 - </a:t>
            </a:r>
            <a:r>
              <a:rPr lang="ru-RU" sz="1100" dirty="0" err="1"/>
              <a:t>магнитопроводный</a:t>
            </a:r>
            <a:r>
              <a:rPr lang="ru-RU" sz="1100" dirty="0"/>
              <a:t> </a:t>
            </a:r>
            <a:r>
              <a:rPr lang="ru-RU" sz="1100" dirty="0" smtClean="0"/>
              <a:t>диск; </a:t>
            </a:r>
            <a:endParaRPr lang="ru-RU" sz="1100" dirty="0"/>
          </a:p>
          <a:p>
            <a:r>
              <a:rPr lang="ru-RU" sz="1100" dirty="0"/>
              <a:t>21 </a:t>
            </a:r>
            <a:r>
              <a:rPr lang="ru-RU" sz="1100" dirty="0" smtClean="0"/>
              <a:t>– периодическая поверхность;</a:t>
            </a:r>
          </a:p>
          <a:p>
            <a:r>
              <a:rPr lang="ru-RU" sz="1100" dirty="0" smtClean="0"/>
              <a:t>22 – упрочняемая деталь</a:t>
            </a:r>
            <a:endParaRPr lang="ru-RU" sz="1100" dirty="0"/>
          </a:p>
          <a:p>
            <a:endParaRPr lang="ru-RU" dirty="0"/>
          </a:p>
        </p:txBody>
      </p:sp>
      <p:pic>
        <p:nvPicPr>
          <p:cNvPr id="23" name="Рисунок 22" descr="Рельеф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956" y="2031586"/>
            <a:ext cx="2662445" cy="17012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043116" y="1785641"/>
            <a:ext cx="24635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1 – активная технологическая среда; 2 – обрабатываемая поверхность</a:t>
            </a:r>
            <a:r>
              <a:rPr lang="ru-RU" sz="1100" dirty="0" smtClean="0"/>
              <a:t>;</a:t>
            </a:r>
            <a:endParaRPr lang="en-US" sz="1100" dirty="0" smtClean="0"/>
          </a:p>
          <a:p>
            <a:r>
              <a:rPr lang="ru-RU" sz="1100" dirty="0" smtClean="0"/>
              <a:t> </a:t>
            </a:r>
            <a:r>
              <a:rPr lang="ru-RU" sz="1100" dirty="0"/>
              <a:t>3 – </a:t>
            </a:r>
            <a:r>
              <a:rPr lang="ru-RU" sz="1100" dirty="0" err="1"/>
              <a:t>ферромагнитная</a:t>
            </a:r>
            <a:r>
              <a:rPr lang="ru-RU" sz="1100" dirty="0"/>
              <a:t> деталь; </a:t>
            </a:r>
            <a:br>
              <a:rPr lang="ru-RU" sz="1100" dirty="0"/>
            </a:br>
            <a:r>
              <a:rPr lang="ru-RU" sz="1100" dirty="0"/>
              <a:t>4 – деформирующие шары инструмента; </a:t>
            </a:r>
            <a:endParaRPr lang="en-US" sz="1100" dirty="0" smtClean="0"/>
          </a:p>
          <a:p>
            <a:r>
              <a:rPr lang="ru-RU" sz="1100" dirty="0" smtClean="0"/>
              <a:t>5 </a:t>
            </a:r>
            <a:r>
              <a:rPr lang="ru-RU" sz="1100" dirty="0"/>
              <a:t>– источники магнитного поля инструмента; </a:t>
            </a:r>
            <a:endParaRPr lang="en-US" sz="1100" dirty="0" smtClean="0"/>
          </a:p>
          <a:p>
            <a:r>
              <a:rPr lang="ru-RU" sz="1100" dirty="0" smtClean="0"/>
              <a:t>6 </a:t>
            </a:r>
            <a:r>
              <a:rPr lang="ru-RU" sz="1100" dirty="0"/>
              <a:t>– линии индукции магнитного поля; 7 – антифрикционное </a:t>
            </a:r>
            <a:r>
              <a:rPr lang="ru-RU" sz="1100" dirty="0" err="1"/>
              <a:t>твердосмазочное</a:t>
            </a:r>
            <a:r>
              <a:rPr lang="ru-RU" sz="1100" dirty="0"/>
              <a:t> покрытие</a:t>
            </a:r>
          </a:p>
          <a:p>
            <a:endParaRPr lang="ru-RU" dirty="0"/>
          </a:p>
        </p:txBody>
      </p:sp>
      <p:pic>
        <p:nvPicPr>
          <p:cNvPr id="2050" name="Picture 2" descr="D:\Тарадейко\Выставочная и др. деятельность\Фото СМДН+АТС (Довгалев, листок)\IMG_088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5" t="6786" r="3268" b="11549"/>
          <a:stretch/>
        </p:blipFill>
        <p:spPr bwMode="auto">
          <a:xfrm rot="10800000" flipH="1" flipV="1">
            <a:off x="653849" y="1781510"/>
            <a:ext cx="2444937" cy="178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336679" y="1654895"/>
            <a:ext cx="2439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Схема осуществления технологии</a:t>
            </a:r>
            <a:endParaRPr lang="ru-RU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0118856" y="1576029"/>
            <a:ext cx="1478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Схема инструмента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407912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628" y="1100667"/>
            <a:ext cx="9096907" cy="54356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i="1" dirty="0">
                <a:latin typeface="+mj-lt"/>
                <a:cs typeface="Arial" panose="020B0604020202020204" pitchFamily="34" charset="0"/>
              </a:rPr>
              <a:t>Область применения: </a:t>
            </a:r>
            <a:r>
              <a:rPr lang="ru-RU" sz="5600" dirty="0" smtClean="0">
                <a:latin typeface="+mj-lt"/>
              </a:rPr>
              <a:t>Разработанные технологии относятся </a:t>
            </a:r>
            <a:r>
              <a:rPr lang="ru-RU" sz="5600" dirty="0">
                <a:latin typeface="+mj-lt"/>
              </a:rPr>
              <a:t>к нанотехнологиям поверхностной модификации и </a:t>
            </a:r>
            <a:r>
              <a:rPr lang="ru-RU" sz="5600" dirty="0" smtClean="0">
                <a:latin typeface="+mj-lt"/>
              </a:rPr>
              <a:t>могут быть использованы </a:t>
            </a:r>
            <a:r>
              <a:rPr lang="ru-RU" sz="5600" dirty="0">
                <a:latin typeface="+mj-lt"/>
              </a:rPr>
              <a:t>в машиностроении, автомобилестроении, приборостроении, авиастроении, станкостроении, ремонтном производстве и при изготовлении изделий космической техники, работающих в сложных условиях (ограниченной смазки, без смазки, в вакууме и </a:t>
            </a:r>
            <a:r>
              <a:rPr lang="ru-RU" sz="5600" dirty="0" smtClean="0">
                <a:latin typeface="+mj-lt"/>
              </a:rPr>
              <a:t>т.п.).</a:t>
            </a:r>
            <a:endParaRPr lang="ru-RU" sz="5600" dirty="0">
              <a:latin typeface="+mj-lt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4400" dirty="0">
              <a:latin typeface="+mj-lt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i="1" dirty="0">
                <a:latin typeface="+mj-lt"/>
                <a:cs typeface="Arial" panose="020B0604020202020204" pitchFamily="34" charset="0"/>
              </a:rPr>
              <a:t>Описание: </a:t>
            </a:r>
            <a:r>
              <a:rPr lang="ru-RU" sz="5600" dirty="0" smtClean="0">
                <a:latin typeface="+mj-lt"/>
              </a:rPr>
              <a:t>Разработаны </a:t>
            </a:r>
            <a:r>
              <a:rPr lang="ru-RU" sz="5600" dirty="0">
                <a:latin typeface="+mj-lt"/>
              </a:rPr>
              <a:t>принципиально </a:t>
            </a:r>
            <a:r>
              <a:rPr lang="ru-RU" sz="5600" dirty="0" smtClean="0">
                <a:latin typeface="+mj-lt"/>
              </a:rPr>
              <a:t>новые технологии </a:t>
            </a:r>
            <a:r>
              <a:rPr lang="ru-RU" sz="5600" dirty="0">
                <a:latin typeface="+mj-lt"/>
              </a:rPr>
              <a:t>модификации поверхностного слоя деталей пар трения, </a:t>
            </a:r>
            <a:r>
              <a:rPr lang="ru-RU" sz="5600" dirty="0" smtClean="0">
                <a:latin typeface="+mj-lt"/>
              </a:rPr>
              <a:t>обеспечивающие </a:t>
            </a:r>
            <a:r>
              <a:rPr lang="ru-RU" sz="5600" dirty="0">
                <a:latin typeface="+mj-lt"/>
              </a:rPr>
              <a:t>повышение их ресурса, согласно </a:t>
            </a:r>
            <a:r>
              <a:rPr lang="ru-RU" sz="5600" dirty="0" smtClean="0">
                <a:latin typeface="+mj-lt"/>
              </a:rPr>
              <a:t>которым </a:t>
            </a:r>
            <a:r>
              <a:rPr lang="ru-RU" sz="5600" dirty="0">
                <a:latin typeface="+mj-lt"/>
              </a:rPr>
              <a:t>на поверхность ферромагнитной детали одновременно воздействуют вращающимся магнитным полем с индукцией 0,01-1,20 Тл и многократным импульсно-ударным деформированием, осуществляемым колеблющимися деформирующими шарами инструмента. При этом процесс совмещенной упрочняющей обработки выполняют в активной технологической среде, состоящей из соединений мягких </a:t>
            </a:r>
            <a:r>
              <a:rPr lang="ru-RU" sz="5600" dirty="0" smtClean="0">
                <a:latin typeface="+mj-lt"/>
              </a:rPr>
              <a:t>металлов или их ультра и мелкодисперсных порошков, а также </a:t>
            </a:r>
            <a:r>
              <a:rPr lang="ru-RU" sz="5600" dirty="0">
                <a:latin typeface="+mj-lt"/>
              </a:rPr>
              <a:t>веществ, восстанавливающих металлы и активизирующих процесс растворения химически стойких </a:t>
            </a:r>
            <a:r>
              <a:rPr lang="ru-RU" sz="5600" dirty="0" smtClean="0">
                <a:latin typeface="+mj-lt"/>
              </a:rPr>
              <a:t>окислов.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+mj-lt"/>
              </a:rPr>
              <a:t>Принципиальной </a:t>
            </a:r>
            <a:r>
              <a:rPr lang="ru-RU" sz="5600" dirty="0">
                <a:latin typeface="+mj-lt"/>
              </a:rPr>
              <a:t>новизной </a:t>
            </a:r>
            <a:r>
              <a:rPr lang="ru-RU" sz="5600" dirty="0" smtClean="0">
                <a:latin typeface="+mj-lt"/>
              </a:rPr>
              <a:t>созданных технологий </a:t>
            </a:r>
            <a:r>
              <a:rPr lang="ru-RU" sz="5600" dirty="0">
                <a:latin typeface="+mj-lt"/>
              </a:rPr>
              <a:t>является возможность получения на деталях пар трения модифицированного поверхностного слоя, состоящего из антифрикционного </a:t>
            </a:r>
            <a:r>
              <a:rPr lang="ru-RU" sz="5600" dirty="0" err="1">
                <a:latin typeface="+mj-lt"/>
              </a:rPr>
              <a:t>твердосмазочного</a:t>
            </a:r>
            <a:r>
              <a:rPr lang="ru-RU" sz="5600" dirty="0">
                <a:latin typeface="+mj-lt"/>
              </a:rPr>
              <a:t> покрытия различного состава (зависит от компонентов применяемой активной технологической среды), расположенного под покрытием в основном материале </a:t>
            </a:r>
            <a:r>
              <a:rPr lang="ru-RU" sz="5600" dirty="0" err="1" smtClean="0">
                <a:latin typeface="+mj-lt"/>
              </a:rPr>
              <a:t>наноструктурированного</a:t>
            </a:r>
            <a:r>
              <a:rPr lang="ru-RU" sz="5600" dirty="0" smtClean="0">
                <a:latin typeface="+mj-lt"/>
              </a:rPr>
              <a:t> </a:t>
            </a:r>
            <a:r>
              <a:rPr lang="ru-RU" sz="5600" dirty="0" err="1">
                <a:latin typeface="+mj-lt"/>
              </a:rPr>
              <a:t>субзеренного</a:t>
            </a:r>
            <a:r>
              <a:rPr lang="ru-RU" sz="5600" dirty="0">
                <a:latin typeface="+mj-lt"/>
              </a:rPr>
              <a:t> слоя с размерами субзерен до 100 </a:t>
            </a:r>
            <a:r>
              <a:rPr lang="ru-RU" sz="5600" dirty="0" err="1">
                <a:latin typeface="+mj-lt"/>
              </a:rPr>
              <a:t>нм</a:t>
            </a:r>
            <a:r>
              <a:rPr lang="ru-RU" sz="5600" dirty="0">
                <a:latin typeface="+mj-lt"/>
              </a:rPr>
              <a:t> и размещенного еще ниже (в глубь детали) мелкодисперсного </a:t>
            </a:r>
            <a:r>
              <a:rPr lang="ru-RU" sz="5600" dirty="0" err="1">
                <a:latin typeface="+mj-lt"/>
              </a:rPr>
              <a:t>субзеренного</a:t>
            </a:r>
            <a:r>
              <a:rPr lang="ru-RU" sz="5600" dirty="0">
                <a:latin typeface="+mj-lt"/>
              </a:rPr>
              <a:t> </a:t>
            </a:r>
            <a:r>
              <a:rPr lang="ru-RU" sz="5600" dirty="0" smtClean="0">
                <a:latin typeface="+mj-lt"/>
              </a:rPr>
              <a:t>упрочненного слоя</a:t>
            </a:r>
            <a:r>
              <a:rPr lang="ru-RU" sz="5600" dirty="0" smtClean="0">
                <a:latin typeface="+mj-lt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i="1" dirty="0">
                <a:latin typeface="+mj-lt"/>
                <a:cs typeface="Arial" panose="020B0604020202020204" pitchFamily="34" charset="0"/>
              </a:rPr>
              <a:t> </a:t>
            </a:r>
            <a:r>
              <a:rPr lang="ru-RU" sz="7200" b="1" i="1" dirty="0">
                <a:latin typeface="+mj-lt"/>
                <a:cs typeface="Arial" panose="020B0604020202020204" pitchFamily="34" charset="0"/>
              </a:rPr>
              <a:t>Основные характеристики:</a:t>
            </a:r>
            <a:endParaRPr lang="ru-RU" sz="7200" b="1" i="1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600" spc="-10" dirty="0" smtClean="0">
                <a:latin typeface="+mj-lt"/>
              </a:rPr>
              <a:t>создание </a:t>
            </a:r>
            <a:r>
              <a:rPr lang="ru-RU" sz="5600" spc="-10" dirty="0">
                <a:latin typeface="+mj-lt"/>
              </a:rPr>
              <a:t>в поверхностном слое </a:t>
            </a:r>
            <a:r>
              <a:rPr lang="ru-RU" sz="5600" spc="-10" dirty="0" smtClean="0">
                <a:latin typeface="+mj-lt"/>
              </a:rPr>
              <a:t>ферромагнитных </a:t>
            </a:r>
            <a:r>
              <a:rPr lang="ru-RU" sz="5600" spc="-10" dirty="0">
                <a:latin typeface="+mj-lt"/>
              </a:rPr>
              <a:t>деталей остаточных напряжений сжатия </a:t>
            </a:r>
            <a:r>
              <a:rPr lang="ru-RU" sz="5600" spc="-10" dirty="0" smtClean="0">
                <a:latin typeface="+mj-lt"/>
              </a:rPr>
              <a:t>до </a:t>
            </a:r>
            <a:r>
              <a:rPr lang="ru-RU" sz="5600" spc="-10" dirty="0">
                <a:latin typeface="+mj-lt"/>
              </a:rPr>
              <a:t>980 </a:t>
            </a:r>
            <a:r>
              <a:rPr lang="ru-RU" sz="5600" spc="-10" dirty="0" smtClean="0">
                <a:latin typeface="+mj-lt"/>
              </a:rPr>
              <a:t>МПа;</a:t>
            </a:r>
            <a:endParaRPr lang="ru-RU" sz="5600" spc="-10" dirty="0"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+mj-lt"/>
              </a:rPr>
              <a:t>снижение </a:t>
            </a:r>
            <a:r>
              <a:rPr lang="ru-RU" sz="5600" dirty="0">
                <a:latin typeface="+mj-lt"/>
              </a:rPr>
              <a:t>шероховатости </a:t>
            </a:r>
            <a:r>
              <a:rPr lang="ru-RU" sz="5600" dirty="0" smtClean="0">
                <a:latin typeface="+mj-lt"/>
              </a:rPr>
              <a:t>заготовок </a:t>
            </a:r>
            <a:r>
              <a:rPr lang="ru-RU" sz="5600" dirty="0">
                <a:latin typeface="+mj-lt"/>
              </a:rPr>
              <a:t>(по параметру </a:t>
            </a:r>
            <a:r>
              <a:rPr lang="en-US" sz="5600" dirty="0">
                <a:latin typeface="+mj-lt"/>
              </a:rPr>
              <a:t>Ra</a:t>
            </a:r>
            <a:r>
              <a:rPr lang="ru-RU" sz="5600" dirty="0">
                <a:latin typeface="+mj-lt"/>
              </a:rPr>
              <a:t>) с 1,60-0,16 до </a:t>
            </a:r>
            <a:r>
              <a:rPr lang="ru-RU" sz="5600" dirty="0" smtClean="0">
                <a:latin typeface="+mj-lt"/>
              </a:rPr>
              <a:t>0,20-0,08 </a:t>
            </a:r>
            <a:r>
              <a:rPr lang="ru-RU" sz="5600" dirty="0">
                <a:latin typeface="+mj-lt"/>
              </a:rPr>
              <a:t>мкм;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+mj-lt"/>
              </a:rPr>
              <a:t>упрочнение </a:t>
            </a:r>
            <a:r>
              <a:rPr lang="ru-RU" sz="5600" dirty="0">
                <a:latin typeface="+mj-lt"/>
              </a:rPr>
              <a:t>поверхностного слоя ферромагнитных деталей на глубину 0,01-1,0 мм;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+mj-lt"/>
              </a:rPr>
              <a:t>снижение </a:t>
            </a:r>
            <a:r>
              <a:rPr lang="ru-RU" sz="5600" dirty="0">
                <a:latin typeface="+mj-lt"/>
              </a:rPr>
              <a:t>коэффициента трения скольжения </a:t>
            </a:r>
            <a:r>
              <a:rPr lang="ru-RU" sz="5600" dirty="0" smtClean="0">
                <a:latin typeface="+mj-lt"/>
              </a:rPr>
              <a:t>упрочненной поверхности в </a:t>
            </a:r>
            <a:r>
              <a:rPr lang="ru-RU" sz="5600" dirty="0">
                <a:latin typeface="+mj-lt"/>
              </a:rPr>
              <a:t>1,2-1,6 раза;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+mj-lt"/>
              </a:rPr>
              <a:t>повышение </a:t>
            </a:r>
            <a:r>
              <a:rPr lang="ru-RU" sz="5600" dirty="0">
                <a:latin typeface="+mj-lt"/>
              </a:rPr>
              <a:t>износостойкости поверхности деталей в 4,1-4,9 раза.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"/>
            <a:ext cx="12192000" cy="80346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0955"/>
          <a:stretch/>
        </p:blipFill>
        <p:spPr>
          <a:xfrm>
            <a:off x="0" y="83977"/>
            <a:ext cx="12192000" cy="662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756" b="94933" l="13452" r="28173"/>
                    </a14:imgEffect>
                  </a14:imgLayer>
                </a14:imgProps>
              </a:ext>
            </a:extLst>
          </a:blip>
          <a:srcRect l="12546" t="82004" r="70671" b="4233"/>
          <a:stretch/>
        </p:blipFill>
        <p:spPr>
          <a:xfrm>
            <a:off x="174531" y="86455"/>
            <a:ext cx="540195" cy="657939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726" y="247846"/>
            <a:ext cx="11375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onstantia"/>
              </a:rPr>
              <a:t>Технология совмещенного магнитно-динамического накатывания в активной технологической среде</a:t>
            </a:r>
            <a:endParaRPr lang="ru-RU" sz="1600" b="1" spc="3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pic>
        <p:nvPicPr>
          <p:cNvPr id="13" name="Рисунок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972" y="1174076"/>
            <a:ext cx="2146299" cy="149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11893" y="2672304"/>
            <a:ext cx="235673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/>
              <a:t>1 – </a:t>
            </a:r>
            <a:r>
              <a:rPr lang="ru-RU" sz="1050" dirty="0" err="1"/>
              <a:t>твердосмазочное</a:t>
            </a:r>
            <a:r>
              <a:rPr lang="ru-RU" sz="1050" dirty="0"/>
              <a:t> покрытие;</a:t>
            </a:r>
          </a:p>
          <a:p>
            <a:r>
              <a:rPr lang="ru-RU" sz="1050" dirty="0"/>
              <a:t>2 – </a:t>
            </a:r>
            <a:r>
              <a:rPr lang="ru-RU" sz="1050" dirty="0" err="1"/>
              <a:t>наноструктурированный</a:t>
            </a:r>
            <a:r>
              <a:rPr lang="ru-RU" sz="1050" dirty="0"/>
              <a:t> слой </a:t>
            </a:r>
            <a:endParaRPr lang="ru-RU" sz="1050" dirty="0" smtClean="0"/>
          </a:p>
          <a:p>
            <a:r>
              <a:rPr lang="ru-RU" sz="1050" dirty="0" smtClean="0"/>
              <a:t>(</a:t>
            </a:r>
            <a:r>
              <a:rPr lang="ru-RU" sz="1050" dirty="0"/>
              <a:t>с размером субзерен до 100 </a:t>
            </a:r>
            <a:r>
              <a:rPr lang="ru-RU" sz="1050" dirty="0" err="1"/>
              <a:t>нм</a:t>
            </a:r>
            <a:r>
              <a:rPr lang="ru-RU" sz="1050" dirty="0"/>
              <a:t>);</a:t>
            </a:r>
          </a:p>
          <a:p>
            <a:r>
              <a:rPr lang="ru-RU" sz="1050" dirty="0"/>
              <a:t>3 – мелкодисперсный </a:t>
            </a:r>
            <a:r>
              <a:rPr lang="ru-RU" sz="1050" dirty="0" err="1"/>
              <a:t>субзеренный</a:t>
            </a:r>
            <a:r>
              <a:rPr lang="ru-RU" sz="1050" dirty="0"/>
              <a:t> </a:t>
            </a:r>
          </a:p>
          <a:p>
            <a:r>
              <a:rPr lang="ru-RU" sz="1050" dirty="0" smtClean="0"/>
              <a:t>слой </a:t>
            </a:r>
            <a:r>
              <a:rPr lang="ru-RU" sz="1050" dirty="0"/>
              <a:t>(с размером субзерен </a:t>
            </a:r>
            <a:r>
              <a:rPr lang="en-US" sz="1050" dirty="0"/>
              <a:t>&gt;</a:t>
            </a:r>
            <a:r>
              <a:rPr lang="ru-RU" sz="1050" dirty="0" smtClean="0"/>
              <a:t> </a:t>
            </a:r>
            <a:r>
              <a:rPr lang="ru-RU" sz="1050" dirty="0"/>
              <a:t>100 </a:t>
            </a:r>
            <a:r>
              <a:rPr lang="ru-RU" sz="1050" dirty="0" err="1"/>
              <a:t>нм</a:t>
            </a:r>
            <a:r>
              <a:rPr lang="ru-RU" sz="1050" dirty="0"/>
              <a:t>);</a:t>
            </a:r>
          </a:p>
          <a:p>
            <a:r>
              <a:rPr lang="ru-RU" sz="1050" dirty="0"/>
              <a:t>4 – основной материал заготовки</a:t>
            </a:r>
          </a:p>
          <a:p>
            <a:endParaRPr lang="ru-RU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1924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D:\Тарадейко\ГБ1619ф окончательный отчет\СЭМ\Бел-Рос Унив2\12\1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761" y="4150459"/>
            <a:ext cx="2294639" cy="24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9541535" y="3688794"/>
            <a:ext cx="2727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Микроструктура поверхностного слоя</a:t>
            </a:r>
          </a:p>
          <a:p>
            <a:pPr algn="ctr"/>
            <a:r>
              <a:rPr lang="ru-RU" sz="1200" b="1" dirty="0" smtClean="0"/>
              <a:t>стального образца</a:t>
            </a:r>
            <a:endParaRPr lang="ru-RU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846850" y="906821"/>
            <a:ext cx="2032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Схема поверхностного слоя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5220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610" y="905252"/>
            <a:ext cx="11559821" cy="3201890"/>
          </a:xfrm>
          <a:noFill/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b="1" i="1" dirty="0">
                <a:latin typeface="+mj-lt"/>
                <a:cs typeface="Arial" panose="020B0604020202020204" pitchFamily="34" charset="0"/>
              </a:rPr>
              <a:t>Преимущества:</a:t>
            </a: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latin typeface="+mj-lt"/>
              </a:rPr>
              <a:t>повышение износостойкости поверхностей деталей пар трения;</a:t>
            </a: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latin typeface="+mj-lt"/>
              </a:rPr>
              <a:t>исключение </a:t>
            </a:r>
            <a:r>
              <a:rPr lang="ru-RU" sz="1400" dirty="0">
                <a:latin typeface="+mj-lt"/>
              </a:rPr>
              <a:t>из </a:t>
            </a:r>
            <a:r>
              <a:rPr lang="ru-RU" sz="1400" dirty="0" smtClean="0">
                <a:latin typeface="+mj-lt"/>
              </a:rPr>
              <a:t>технологических процессов </a:t>
            </a:r>
            <a:r>
              <a:rPr lang="ru-RU" sz="1400" dirty="0">
                <a:latin typeface="+mj-lt"/>
              </a:rPr>
              <a:t>изготовления деталей пар трения операций абразивной обработки;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+mj-lt"/>
              </a:rPr>
              <a:t>отсутствие </a:t>
            </a:r>
            <a:r>
              <a:rPr lang="ru-RU" sz="1400" dirty="0">
                <a:latin typeface="+mj-lt"/>
              </a:rPr>
              <a:t>деформации упрочняемых нежестких (тонкостенных) заготовок;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+mj-lt"/>
              </a:rPr>
              <a:t>повышение </a:t>
            </a:r>
            <a:r>
              <a:rPr lang="ru-RU" sz="1400" dirty="0">
                <a:latin typeface="+mj-lt"/>
              </a:rPr>
              <a:t>производительности процесса упрочнения (за счет совмещения </a:t>
            </a:r>
            <a:r>
              <a:rPr lang="ru-RU" sz="1400" dirty="0" smtClean="0">
                <a:latin typeface="+mj-lt"/>
              </a:rPr>
              <a:t>операций </a:t>
            </a:r>
            <a:r>
              <a:rPr lang="ru-RU" sz="1400" dirty="0">
                <a:latin typeface="+mj-lt"/>
              </a:rPr>
              <a:t>и увеличения подачи инструмента</a:t>
            </a:r>
            <a:r>
              <a:rPr lang="ru-RU" sz="1400" dirty="0" smtClean="0">
                <a:latin typeface="+mj-lt"/>
              </a:rPr>
              <a:t>);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+mj-lt"/>
              </a:rPr>
              <a:t>восстановление размеров изношенных поверхностей деталей;</a:t>
            </a:r>
            <a:endParaRPr lang="ru-RU" sz="14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+mj-lt"/>
              </a:rPr>
              <a:t>получение </a:t>
            </a:r>
            <a:r>
              <a:rPr lang="ru-RU" sz="1400" dirty="0">
                <a:latin typeface="+mj-lt"/>
              </a:rPr>
              <a:t>на поверхности деталей пар трения </a:t>
            </a:r>
            <a:r>
              <a:rPr lang="ru-RU" sz="1400" dirty="0" err="1">
                <a:latin typeface="+mj-lt"/>
              </a:rPr>
              <a:t>твердосмазочных</a:t>
            </a:r>
            <a:r>
              <a:rPr lang="ru-RU" sz="1400" dirty="0">
                <a:latin typeface="+mj-lt"/>
              </a:rPr>
              <a:t> покрытий на основе цветных металлов и сплавов;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+mj-lt"/>
              </a:rPr>
              <a:t>экономия </a:t>
            </a:r>
            <a:r>
              <a:rPr lang="ru-RU" sz="1400" dirty="0">
                <a:latin typeface="+mj-lt"/>
              </a:rPr>
              <a:t>цветных металлов и снижение себестоимости изготовления деталей пар </a:t>
            </a:r>
            <a:r>
              <a:rPr lang="ru-RU" sz="1400" dirty="0" smtClean="0">
                <a:latin typeface="+mj-lt"/>
              </a:rPr>
              <a:t>трения.</a:t>
            </a:r>
            <a:endParaRPr lang="ru-RU" sz="1400" dirty="0"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800" dirty="0" smtClean="0"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i="1" dirty="0">
                <a:latin typeface="+mj-lt"/>
                <a:cs typeface="Arial" panose="020B0604020202020204" pitchFamily="34" charset="0"/>
              </a:rPr>
              <a:t>Степень готовности проекта: </a:t>
            </a:r>
            <a:r>
              <a:rPr lang="ru-RU" sz="1400" dirty="0" smtClean="0">
                <a:latin typeface="+mj-lt"/>
                <a:cs typeface="Arial" panose="020B0604020202020204" pitchFamily="34" charset="0"/>
              </a:rPr>
              <a:t>Технология внедрена в производство.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900" dirty="0">
              <a:ln>
                <a:solidFill>
                  <a:srgbClr val="1466B0"/>
                </a:solidFill>
              </a:ln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i="1" dirty="0">
                <a:latin typeface="+mj-lt"/>
                <a:cs typeface="Arial" panose="020B0604020202020204" pitchFamily="34" charset="0"/>
              </a:rPr>
              <a:t>Коммерческое предложение: </a:t>
            </a:r>
            <a:r>
              <a:rPr lang="ru-RU" sz="1400" dirty="0" smtClean="0">
                <a:latin typeface="+mj-lt"/>
              </a:rPr>
              <a:t>Трансфер </a:t>
            </a:r>
            <a:r>
              <a:rPr lang="ru-RU" sz="1400" dirty="0">
                <a:latin typeface="+mj-lt"/>
              </a:rPr>
              <a:t>технологии, продажа лицензии, разработка технологической и конструкторской документации, сопровождение внедрения технологии </a:t>
            </a:r>
            <a:r>
              <a:rPr lang="ru-RU" sz="1400" dirty="0" smtClean="0">
                <a:latin typeface="+mj-lt"/>
              </a:rPr>
              <a:t>у заказчика.</a:t>
            </a:r>
            <a:endParaRPr lang="ru-RU" sz="1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"/>
            <a:ext cx="12192000" cy="80346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0955"/>
          <a:stretch/>
        </p:blipFill>
        <p:spPr>
          <a:xfrm>
            <a:off x="0" y="83977"/>
            <a:ext cx="12192000" cy="662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756" b="94933" l="13452" r="28173"/>
                    </a14:imgEffect>
                  </a14:imgLayer>
                </a14:imgProps>
              </a:ext>
            </a:extLst>
          </a:blip>
          <a:srcRect l="12546" t="82004" r="70671" b="4233"/>
          <a:stretch/>
        </p:blipFill>
        <p:spPr>
          <a:xfrm>
            <a:off x="174531" y="86455"/>
            <a:ext cx="540195" cy="657939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726" y="247846"/>
            <a:ext cx="11375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onstantia"/>
              </a:rPr>
              <a:t>Технология совмещенного магнитно-динамического накатывания в активной технологической среде</a:t>
            </a:r>
            <a:endParaRPr lang="ru-RU" sz="1600" b="1" spc="3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pic>
        <p:nvPicPr>
          <p:cNvPr id="15" name="Рисунок 37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r="-2"/>
          <a:stretch/>
        </p:blipFill>
        <p:spPr bwMode="auto">
          <a:xfrm>
            <a:off x="876246" y="3699291"/>
            <a:ext cx="3315114" cy="121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47" y="4823458"/>
            <a:ext cx="3315114" cy="1890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K:\Диплом 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597" y="3471338"/>
            <a:ext cx="2338985" cy="32194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K:\Патент 0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622" y="3462863"/>
            <a:ext cx="2355778" cy="32425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0620" y="3422292"/>
            <a:ext cx="2666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Рентгеноспектральный микроанализ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88090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570</Words>
  <Application>Microsoft Office PowerPoint</Application>
  <PresentationFormat>Широкоэкранный</PresentationFormat>
  <Paragraphs>67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Constantia</vt:lpstr>
      <vt:lpstr>Тема Office</vt:lpstr>
      <vt:lpstr>Технология совмещенного магнитно-динамического накатывания в активной технологической среде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129</cp:revision>
  <cp:lastPrinted>2020-01-16T09:00:40Z</cp:lastPrinted>
  <dcterms:created xsi:type="dcterms:W3CDTF">2019-12-03T08:02:16Z</dcterms:created>
  <dcterms:modified xsi:type="dcterms:W3CDTF">2020-01-28T08:58:58Z</dcterms:modified>
</cp:coreProperties>
</file>