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36" r:id="rId2"/>
    <p:sldId id="337" r:id="rId3"/>
    <p:sldId id="334" r:id="rId4"/>
    <p:sldId id="258" r:id="rId5"/>
    <p:sldId id="259" r:id="rId6"/>
    <p:sldId id="261" r:id="rId7"/>
    <p:sldId id="276" r:id="rId8"/>
    <p:sldId id="263" r:id="rId9"/>
    <p:sldId id="277" r:id="rId10"/>
    <p:sldId id="266" r:id="rId11"/>
    <p:sldId id="275" r:id="rId12"/>
    <p:sldId id="268" r:id="rId13"/>
    <p:sldId id="335" r:id="rId14"/>
    <p:sldId id="274" r:id="rId15"/>
    <p:sldId id="271" r:id="rId16"/>
    <p:sldId id="272" r:id="rId17"/>
    <p:sldId id="273" r:id="rId18"/>
    <p:sldId id="265" r:id="rId19"/>
    <p:sldId id="257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4F81BD"/>
    <a:srgbClr val="B9CDE5"/>
    <a:srgbClr val="B9CDEA"/>
    <a:srgbClr val="4F81A7"/>
    <a:srgbClr val="0066FF"/>
    <a:srgbClr val="008000"/>
    <a:srgbClr val="006600"/>
    <a:srgbClr val="0033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94660"/>
  </p:normalViewPr>
  <p:slideViewPr>
    <p:cSldViewPr>
      <p:cViewPr varScale="1">
        <p:scale>
          <a:sx n="104" d="100"/>
          <a:sy n="104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22B0-B8D2-4070-BF15-7720EDFBFFD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C2EE-4675-4381-95C8-9CD0CBC89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1" y="1772816"/>
            <a:ext cx="8979143" cy="374441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Многофункциональный измерительный комплекс «</a:t>
            </a:r>
            <a:r>
              <a:rPr lang="ru-RU" sz="2800" dirty="0" err="1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Alma</a:t>
            </a:r>
            <a: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Meter</a:t>
            </a:r>
            <a: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 2» – </a:t>
            </a:r>
            <a:b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новое поколение измерительного</a:t>
            </a:r>
            <a:b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оборудования</a:t>
            </a:r>
            <a:endParaRPr lang="ru-RU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Сайт\логотипы\Унитехпром БГУ_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024337" cy="1731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99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70799"/>
            <a:ext cx="8136725" cy="56165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Анализатор-генератор цифровых сигналов В-341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7" y="1340768"/>
            <a:ext cx="5495924" cy="4659983"/>
          </a:xfrm>
        </p:spPr>
        <p:txBody>
          <a:bodyPr anchor="t">
            <a:noAutofit/>
          </a:bodyPr>
          <a:lstStyle/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число входных каналов анализатора – 8 (исследуемые цифровые сигналы поступают через активный пробник);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число выходных каналов цифрового генератора – 8 (снимаются с выходных разъемов выносного блока цифрового генератора);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входные параметры канала активного пробника:</a:t>
            </a:r>
          </a:p>
          <a:p>
            <a:pPr marL="630936" lvl="2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входное активное сопротивление – не менее 100 кОм;</a:t>
            </a:r>
          </a:p>
          <a:p>
            <a:pPr marL="630936" lvl="2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входная емкость – не более 10 пФ;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логические уровни формируемых цифровых сигналов каналов цифрового генератора:</a:t>
            </a:r>
          </a:p>
          <a:p>
            <a:pPr marL="630936" lvl="2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выходное напряжение низкого уровня Uвых0 – не более 0,5 В;</a:t>
            </a:r>
          </a:p>
          <a:p>
            <a:pPr marL="630936" lvl="2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выходное напряжение высокого уровня Uвых1 – не менее 2,5 В;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анализатором цифровых сигналов размахом от 500 мВ до 15 В;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установка уровня дискриминации входных цифровых сигналов анализатора для каждого из 8 каналов пробника;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пределы установки уровня дискриминации –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5 В;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пределы допускаемой основной погрешности установки уровня дискриминации –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150 мВ;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частота опорного внутреннего тактового генератора – 100 МГц;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пределы относительной погрешности установки частоты дискретизации анализатора не более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 0,01 %;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глубина встроенной памяти выборок – 16 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Мвыборок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/канал;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с компьютером – LAN 100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2.0;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115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120 мм;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масса – 0,5 кг.</a:t>
            </a:r>
          </a:p>
          <a:p>
            <a:pPr lvl="0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В-341 перед_400">
            <a:extLst>
              <a:ext uri="{FF2B5EF4-FFF2-40B4-BE49-F238E27FC236}">
                <a16:creationId xmlns:a16="http://schemas.microsoft.com/office/drawing/2014/main" id="{65EB2273-2EB3-4EEA-894B-E6AF63DBC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9" y="2093212"/>
            <a:ext cx="3190517" cy="13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2D683E21-A89D-42CB-A341-A4F801EB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48227-F404-48B1-8DB5-6F73D4FC755A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03CCADEE-4D2A-49AC-8630-3098C2AD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51169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57251"/>
            <a:ext cx="8320980" cy="64503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Регистрирующий преобразователь аналоговых сигналов В-384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502290"/>
            <a:ext cx="5252514" cy="2862814"/>
          </a:xfrm>
        </p:spPr>
        <p:txBody>
          <a:bodyPr anchor="t">
            <a:no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число изолированных входных измерительных каналов – 4;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гальваническая развязка (напряжением до 500 В) каждого из измерительных каналов друг от друга и от интерфейса с управляющим компьютером;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входное сопротивление каждого из измерительных каналов – 1 МОм;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входной диапазон измеряемых напряжений 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10 В;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разрядность АЦП – 16 бит;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пределы погрешности преобразователя при измерении напряжения постоянного тока, В:</a:t>
            </a:r>
          </a:p>
          <a:p>
            <a:pPr marL="630936" lvl="2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(0,1 %·Uизм+0,001),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Uизм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значение измеряемого напряжения, В;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частота дискретизации АЦП – 1 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Мвыб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/с;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глубина встроенной памяти выборок – 1 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Мвыб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/канал;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диапазон измерения временных интервалов от 100 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до 5 с;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с компьютером – LAN 100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2.0;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115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190 мм;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масса – 0,5 кг.</a:t>
            </a: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В-384 перед_400">
            <a:extLst>
              <a:ext uri="{FF2B5EF4-FFF2-40B4-BE49-F238E27FC236}">
                <a16:creationId xmlns:a16="http://schemas.microsoft.com/office/drawing/2014/main" id="{A4445F29-31D4-4465-ABF0-71D5F45B8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15" y="2178646"/>
            <a:ext cx="2845232" cy="12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6C341654-1B34-429E-BE99-F04B7377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461803-F53B-4B10-AD1F-29DC2EB1A281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0D790F9-858D-48D5-8ECA-468C019FD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22325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80572"/>
            <a:ext cx="7992709" cy="56875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Регистрирующий преобразователь–мультиметр В-385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276" y="1340768"/>
            <a:ext cx="5416152" cy="4305876"/>
          </a:xfrm>
        </p:spPr>
        <p:txBody>
          <a:bodyPr anchor="t">
            <a:no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число каналов измерения напряжения – 2;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диапазон измерения напряжений – от минус 30 до 30 В;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число каналов измерения тока – 2;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диапазон измерения тока – от 10 мкА до 1 А;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гальваническая развязка (напряжением до 500 В) каждого из измерительных каналов друг от друга и от интерфейса с управляющим компьютером;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пределы абсолютной погрешности преобразователя при измерении напряжения постоянного тока, В:</a:t>
            </a:r>
          </a:p>
          <a:p>
            <a:pPr marL="630936" lvl="2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(0,3 %·Uизм+0,002),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Uизм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значение измеряемого напряжения, В;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пределы основной абсолютной погрешности при измерении силы постоянного тока:</a:t>
            </a:r>
          </a:p>
          <a:p>
            <a:pPr marL="630936" lvl="2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диапазона токов от 10 мкА до 10 мА: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(0,3 %·Iизм+0,001) мА,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изм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значение измеряемого тока, мА</a:t>
            </a:r>
          </a:p>
          <a:p>
            <a:pPr marL="630936" lvl="2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диапазона токов от 10 мА до 1 А: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(0,3 %·Iизм+0,0001) А,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изм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значение измеряемого тока, А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с компьютером – LAN 100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2.0;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115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170 мм;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масса – 0,5 кг.</a:t>
            </a: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В-385 перед_400">
            <a:extLst>
              <a:ext uri="{FF2B5EF4-FFF2-40B4-BE49-F238E27FC236}">
                <a16:creationId xmlns:a16="http://schemas.microsoft.com/office/drawing/2014/main" id="{F50D03E9-734D-4011-943A-F0748B43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5" y="1874744"/>
            <a:ext cx="3328560" cy="15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441094DB-FA13-4596-BA89-C4BAD710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85E648-6C41-4599-8F88-A5482E7CEEFF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826EF838-A247-4AEF-BF09-FB0F6AA1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91505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92" y="760431"/>
            <a:ext cx="8962108" cy="99417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Измеритель сигналов от датчиков с мостовой схемой подключения В-362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340768"/>
            <a:ext cx="5505725" cy="4608512"/>
          </a:xfrm>
        </p:spPr>
        <p:txBody>
          <a:bodyPr anchor="t">
            <a:noAutofit/>
          </a:bodyPr>
          <a:lstStyle/>
          <a:p>
            <a:pPr lvl="0"/>
            <a:r>
              <a:rPr lang="ru-RU" sz="1400" dirty="0"/>
              <a:t>обеспечивает регистрацию сигналов от </a:t>
            </a:r>
            <a:r>
              <a:rPr lang="ru-RU" sz="1400" dirty="0" err="1"/>
              <a:t>полномостовых</a:t>
            </a:r>
            <a:r>
              <a:rPr lang="ru-RU" sz="1400" dirty="0"/>
              <a:t> и </a:t>
            </a:r>
            <a:r>
              <a:rPr lang="ru-RU" sz="1400" dirty="0" err="1"/>
              <a:t>полумостовых</a:t>
            </a:r>
            <a:r>
              <a:rPr lang="ru-RU" sz="1400" dirty="0"/>
              <a:t> схем включения с помощью четырех дифференциальных измерительных каналов;</a:t>
            </a:r>
          </a:p>
          <a:p>
            <a:pPr lvl="0"/>
            <a:r>
              <a:rPr lang="ru-RU" sz="1400" dirty="0"/>
              <a:t>число измерительных каналов – 4;</a:t>
            </a:r>
          </a:p>
          <a:p>
            <a:pPr lvl="0"/>
            <a:r>
              <a:rPr lang="ru-RU" sz="1400" dirty="0"/>
              <a:t>разрядность АЦП – 16 бит;</a:t>
            </a:r>
          </a:p>
          <a:p>
            <a:pPr lvl="0"/>
            <a:r>
              <a:rPr lang="ru-RU" sz="1400" dirty="0"/>
              <a:t>гальваническая развязка (напряжением до 500 В) каждого из измерительных каналов друг от друга и от интерфейса с управляющим компьютером;</a:t>
            </a:r>
          </a:p>
          <a:p>
            <a:pPr lvl="0"/>
            <a:r>
              <a:rPr lang="ru-RU" sz="1400" dirty="0"/>
              <a:t>диапазон частот дискретизации – от 1 </a:t>
            </a:r>
            <a:r>
              <a:rPr lang="ru-RU" sz="1400" dirty="0" err="1"/>
              <a:t>выб</a:t>
            </a:r>
            <a:r>
              <a:rPr lang="ru-RU" sz="1400" dirty="0"/>
              <a:t>/с до 250 </a:t>
            </a:r>
            <a:r>
              <a:rPr lang="ru-RU" sz="1400" dirty="0" err="1"/>
              <a:t>Квыб</a:t>
            </a:r>
            <a:r>
              <a:rPr lang="ru-RU" sz="1400" dirty="0"/>
              <a:t>/с;</a:t>
            </a:r>
          </a:p>
          <a:p>
            <a:pPr lvl="0"/>
            <a:r>
              <a:rPr lang="ru-RU" sz="1400" dirty="0"/>
              <a:t>максимальная глубина памяти –  1 </a:t>
            </a:r>
            <a:r>
              <a:rPr lang="ru-RU" sz="1400" dirty="0" err="1"/>
              <a:t>Мвыб</a:t>
            </a:r>
            <a:r>
              <a:rPr lang="ru-RU" sz="1400" dirty="0"/>
              <a:t>/канал;</a:t>
            </a:r>
          </a:p>
          <a:p>
            <a:pPr lvl="0"/>
            <a:r>
              <a:rPr lang="ru-RU" sz="1400" dirty="0"/>
              <a:t>напряжение встроенного источника опорного напряжения 5 В;</a:t>
            </a:r>
          </a:p>
          <a:p>
            <a:pPr lvl="0"/>
            <a:r>
              <a:rPr lang="ru-RU" sz="1400" dirty="0"/>
              <a:t>номинальный ток питания внешних датчиков 70 мА;</a:t>
            </a:r>
          </a:p>
          <a:p>
            <a:pPr lvl="0"/>
            <a:r>
              <a:rPr lang="ru-RU" sz="1400" dirty="0"/>
              <a:t>диапазоны входных сигналов – от 10 до 40 мВ;</a:t>
            </a:r>
          </a:p>
          <a:p>
            <a:pPr lvl="0"/>
            <a:r>
              <a:rPr lang="ru-RU" sz="1400" dirty="0"/>
              <a:t>пределы приведенной погрешности измерения напряжения постоянного тока – </a:t>
            </a:r>
            <a:r>
              <a:rPr lang="ru-RU" sz="1400" dirty="0">
                <a:sym typeface="Symbol" panose="05050102010706020507" pitchFamily="18" charset="2"/>
              </a:rPr>
              <a:t></a:t>
            </a:r>
            <a:r>
              <a:rPr lang="ru-RU" sz="1400" dirty="0"/>
              <a:t>0,2 %.</a:t>
            </a:r>
          </a:p>
          <a:p>
            <a:pPr lvl="0"/>
            <a:r>
              <a:rPr lang="ru-RU" sz="1400" dirty="0"/>
              <a:t>интерфейсы с компьютером – LAN 100</a:t>
            </a:r>
            <a:r>
              <a:rPr lang="en-US" sz="1400" dirty="0"/>
              <a:t>Mbit</a:t>
            </a:r>
            <a:r>
              <a:rPr lang="ru-RU" sz="1400" dirty="0"/>
              <a:t> и </a:t>
            </a:r>
            <a:r>
              <a:rPr lang="en-US" sz="1400" dirty="0"/>
              <a:t>USB </a:t>
            </a:r>
            <a:r>
              <a:rPr lang="ru-RU" sz="1400" dirty="0"/>
              <a:t>2.0;</a:t>
            </a:r>
          </a:p>
          <a:p>
            <a:pPr lvl="0"/>
            <a:r>
              <a:rPr lang="ru-RU" sz="1400" dirty="0"/>
              <a:t>габаритные размеры – 115</a:t>
            </a:r>
            <a:r>
              <a:rPr lang="ru-RU" sz="1400" dirty="0">
                <a:sym typeface="Symbol" panose="05050102010706020507" pitchFamily="18" charset="2"/>
              </a:rPr>
              <a:t></a:t>
            </a:r>
            <a:r>
              <a:rPr lang="ru-RU" sz="1400" dirty="0"/>
              <a:t>40</a:t>
            </a:r>
            <a:r>
              <a:rPr lang="ru-RU" sz="1400" dirty="0">
                <a:sym typeface="Symbol" panose="05050102010706020507" pitchFamily="18" charset="2"/>
              </a:rPr>
              <a:t></a:t>
            </a:r>
            <a:r>
              <a:rPr lang="ru-RU" sz="1400" dirty="0"/>
              <a:t>170 мм;</a:t>
            </a:r>
          </a:p>
          <a:p>
            <a:r>
              <a:rPr lang="ru-RU" sz="1400" dirty="0"/>
              <a:t>масса – 0,5 кг.</a:t>
            </a:r>
          </a:p>
        </p:txBody>
      </p:sp>
      <p:pic>
        <p:nvPicPr>
          <p:cNvPr id="4098" name="Picture 2" descr="В-362 перед_400">
            <a:extLst>
              <a:ext uri="{FF2B5EF4-FFF2-40B4-BE49-F238E27FC236}">
                <a16:creationId xmlns:a16="http://schemas.microsoft.com/office/drawing/2014/main" id="{C79D047A-C6E5-4778-AE1D-0411CF522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" y="2218882"/>
            <a:ext cx="3264694" cy="12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6EA28918-2257-44ED-92A4-3970B100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7DA404-ED83-4D1D-B1B0-64A55AFBE7A1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82A3C191-8CFB-4FB5-8B80-D8F39C2F7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44273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57251"/>
            <a:ext cx="6664796" cy="67261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Измеритель сигналов от ICP-датчиков В-363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484784"/>
            <a:ext cx="5153024" cy="2880320"/>
          </a:xfrm>
        </p:spPr>
        <p:txBody>
          <a:bodyPr anchor="t">
            <a:no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 для регистрации сигналов от датчиков ICP-типа.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число измерительных каналов – 4;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диапазон входных сигналов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2,5 В;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разрядность АЦП – 16 бит;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гальваническая развязка (напряжением до 500 В) каждого из измерительных каналов друг от друга и от интерфейса с управляющим компьютером;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диапазон частот дискретизации – от 1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выб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/с до 250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Квыб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/с;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величина тока питания датчика типа ICP на выходе канала – 4 мА, 10 мА (в диапазоне напряжений от 0,5 до 22 В);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пределы приведенной погрешности измерения напряжения переменного тока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0,2 %;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с компьютером – LAN 100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2.0;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115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190 мм;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масса – 0,5 кг.</a:t>
            </a:r>
          </a:p>
        </p:txBody>
      </p:sp>
      <p:pic>
        <p:nvPicPr>
          <p:cNvPr id="7" name="Picture 4" descr="В-363 перед_400">
            <a:extLst>
              <a:ext uri="{FF2B5EF4-FFF2-40B4-BE49-F238E27FC236}">
                <a16:creationId xmlns:a16="http://schemas.microsoft.com/office/drawing/2014/main" id="{F764496B-758D-4B26-AD0E-C6768F27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94369"/>
            <a:ext cx="2980303" cy="10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DB3951C0-54B4-4D06-A0E1-0A29828F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1160BE-51D2-4B9D-9D2A-05A7E7B74DAA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DF7E9E8D-F46B-434A-B987-34DB2263D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83700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93" y="1000770"/>
            <a:ext cx="4962265" cy="52909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Измеритель температуры В-391</a:t>
            </a:r>
          </a:p>
        </p:txBody>
      </p:sp>
      <p:pic>
        <p:nvPicPr>
          <p:cNvPr id="6146" name="Picture 2" descr="В-391 перед_400">
            <a:extLst>
              <a:ext uri="{FF2B5EF4-FFF2-40B4-BE49-F238E27FC236}">
                <a16:creationId xmlns:a16="http://schemas.microsoft.com/office/drawing/2014/main" id="{7081F502-C4F8-4CA2-BFAC-164972BC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300" y="2159948"/>
            <a:ext cx="2876616" cy="10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9" y="1601874"/>
            <a:ext cx="5322310" cy="3496580"/>
          </a:xfrm>
        </p:spPr>
        <p:txBody>
          <a:bodyPr anchor="t">
            <a:no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 для измерения и регистрации сигналов от термопар J-, К-типа и датчиков температуры типа PТ100;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число измерительных каналов – 4;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разрядность АЦП – 16 бит;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диапазон частот дискретизации – от 1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выб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/с до 100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выб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/с;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диапазон измерения температуры при подключении внешних датчиков:</a:t>
            </a:r>
          </a:p>
          <a:p>
            <a:pPr marL="630936" lvl="2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минус 50 до плюс 250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для датчика PT100;</a:t>
            </a:r>
          </a:p>
          <a:p>
            <a:pPr marL="630936" lvl="2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минус 10 до плюс 50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для термопар типа K и типа J;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пределы погрешности измерения температуры: </a:t>
            </a:r>
          </a:p>
          <a:p>
            <a:pPr marL="630936" lvl="2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канала с датчиком PT100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0,7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marL="630936" lvl="2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каналов с термопарами тика K и J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1,5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с компьютером – LAN 100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2.0;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115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120 мм;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масса – 0,4 кг.</a:t>
            </a:r>
          </a:p>
          <a:p>
            <a:pPr lvl="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9DDB5A7A-A3EB-430F-AB12-EAE50FB7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2FD077-F107-4BCE-A0EC-7F2CFCC300A5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E1362C02-E6AF-4309-9809-B5A3E1125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80206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131094"/>
            <a:ext cx="4879181" cy="47078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Базовый модуль В-301-LAN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25" y="1676186"/>
            <a:ext cx="5743549" cy="1786235"/>
          </a:xfrm>
        </p:spPr>
        <p:txBody>
          <a:bodyPr>
            <a:no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встроенный блок интерфейса LAN 1 Гбит (1 вход – 5 выходов);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встроенный сетевой блок питания измерительных модулей (1 вход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230 В и 4 выхода + 5 В / 3А);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набор кабелей (сетевой, питания модулей, интерфейсные);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55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240 мм;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масса – 1,7 кг.</a:t>
            </a:r>
          </a:p>
        </p:txBody>
      </p:sp>
      <p:pic>
        <p:nvPicPr>
          <p:cNvPr id="7171" name="Picture 3" descr="В-301 перед_400">
            <a:extLst>
              <a:ext uri="{FF2B5EF4-FFF2-40B4-BE49-F238E27FC236}">
                <a16:creationId xmlns:a16="http://schemas.microsoft.com/office/drawing/2014/main" id="{0E33AD24-946A-4E9A-BA11-D5CAD7E21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1168896"/>
            <a:ext cx="1679345" cy="409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82A726D-697D-45A7-A807-1CE775449CD4}"/>
              </a:ext>
            </a:extLst>
          </p:cNvPr>
          <p:cNvSpPr txBox="1">
            <a:spLocks/>
          </p:cNvSpPr>
          <p:nvPr/>
        </p:nvSpPr>
        <p:spPr>
          <a:xfrm>
            <a:off x="619126" y="3649295"/>
            <a:ext cx="4879181" cy="56194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модуль В-302-USB</a:t>
            </a:r>
            <a:endParaRPr lang="ru-RU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1B6B55ED-F12F-448E-8589-328D4585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F2E2B7-6E90-45F4-89C8-DE4F48C49F1B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5B3A4585-2C31-40CE-A939-C2B2F0AD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64E4EB4-D659-4291-9543-F412E8FA3B6F}"/>
              </a:ext>
            </a:extLst>
          </p:cNvPr>
          <p:cNvSpPr txBox="1">
            <a:spLocks/>
          </p:cNvSpPr>
          <p:nvPr/>
        </p:nvSpPr>
        <p:spPr>
          <a:xfrm>
            <a:off x="619126" y="4213464"/>
            <a:ext cx="5743549" cy="178623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встроенный блок интерфейса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3.1 (1 вход – 4 выхода);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встроенный сетевой блок питания измерительных модулей (1 вход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230 В и 4 выхода + 5 В / 3А);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набор кабелей (сетевой, питания модулей, интерфейсные);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55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240 мм;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масса – 1,7 кг.</a:t>
            </a:r>
          </a:p>
        </p:txBody>
      </p:sp>
    </p:spTree>
    <p:extLst>
      <p:ext uri="{BB962C8B-B14F-4D97-AF65-F5344CB8AC3E}">
        <p14:creationId xmlns:p14="http://schemas.microsoft.com/office/powerpoint/2010/main" val="58158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200" y="1904467"/>
            <a:ext cx="3754752" cy="99417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Модуль лабораторного источника питания В-310</a:t>
            </a:r>
          </a:p>
        </p:txBody>
      </p:sp>
      <p:pic>
        <p:nvPicPr>
          <p:cNvPr id="8194" name="Picture 2" descr="В-310 перед_400">
            <a:extLst>
              <a:ext uri="{FF2B5EF4-FFF2-40B4-BE49-F238E27FC236}">
                <a16:creationId xmlns:a16="http://schemas.microsoft.com/office/drawing/2014/main" id="{A1D73F9B-5F12-4746-9ACD-D5B993B8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694" y="1204265"/>
            <a:ext cx="1581100" cy="36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533" y="3011237"/>
            <a:ext cx="3754752" cy="2386263"/>
          </a:xfrm>
        </p:spPr>
        <p:txBody>
          <a:bodyPr anchor="t">
            <a:no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источник тока напряжением ±12 В – до 1 А;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источник тока напряжением ±5 В – до 2 А;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пределы погрешности установки напряжений питания – ±10 %;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отдельный тумблер питания и коммутация на передней панели; 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55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245 мм;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масса – 2,0 кг.</a:t>
            </a:r>
          </a:p>
          <a:p>
            <a:pPr lvl="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1FFE9BC9-87F3-4905-9D8B-07F876BD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C162E2-DFA4-476A-BECC-9FED73A72D2B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22ECF96-2A0F-4BD8-8259-5BA0F746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95473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>
            <a:extLst>
              <a:ext uri="{FF2B5EF4-FFF2-40B4-BE49-F238E27FC236}">
                <a16:creationId xmlns:a16="http://schemas.microsoft.com/office/drawing/2014/main" id="{63FEC991-BAEC-4105-9E42-C86A1B50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80" y="977310"/>
            <a:ext cx="1661020" cy="24516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">
            <a:extLst>
              <a:ext uri="{FF2B5EF4-FFF2-40B4-BE49-F238E27FC236}">
                <a16:creationId xmlns:a16="http://schemas.microsoft.com/office/drawing/2014/main" id="{664E19A6-33EF-4F66-B692-E310806AE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992" y="3453257"/>
            <a:ext cx="1756816" cy="24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A0FEC89-88DB-4BE1-8C0B-7D3AC563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660" y="1601874"/>
            <a:ext cx="4817136" cy="2839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ТУ BY 100235722.245-2019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 в Государственном реестре средств измерений Республики Беларусь под № РБ 03 23 7068 19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 об утверждении типа средств измерений № 12645 от 27.06.2019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Декларация соответствия требованиям технических регламентов Таможенного союза ТР ТС 004/2011 и ТР ТС 020/2011.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D731725A-EE20-4120-ABFA-7A1E0FCC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68BDF6-557C-47A3-B0D0-A09C570247F1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F1FCEC0-EC1A-4FE1-B69D-B6B254026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94698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640960" cy="8843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3335"/>
            <a:ext cx="9144000" cy="10772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88640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679450" algn="l"/>
              </a:tabLst>
              <a:defRPr/>
            </a:pPr>
            <a:r>
              <a:rPr lang="ru-RU" sz="1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 «УНИТЕХПРОМ БГУ» со статусом научно-технологического парка</a:t>
            </a:r>
            <a:endParaRPr lang="ru-RU" sz="1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Сайт\логотипы\Унитехпром БГУ_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754817" cy="432048"/>
          </a:xfrm>
          <a:prstGeom prst="rect">
            <a:avLst/>
          </a:prstGeom>
          <a:noFill/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612132" y="2088654"/>
            <a:ext cx="4499992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Учебно-научно-производственное республиканское унитарное предприятие «УНИТЕХПРОМ БГУ»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220045, Республика Беларусь, г. Минск, ул. Курчатова 1, оф. 10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000" b="1" dirty="0">
                <a:solidFill>
                  <a:srgbClr val="0033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unitehprom.bsu.by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unitehprombgu@gmail.com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тел\факс: (8017) 2120926</a:t>
            </a:r>
            <a:endParaRPr lang="ru-RU" sz="3200" b="1" dirty="0">
              <a:solidFill>
                <a:srgbClr val="00336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D22FA3-5741-4550-A00F-83095C490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6" y="1093543"/>
            <a:ext cx="8661548" cy="577436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F2F84C-78DE-4F65-9DDF-E394FC54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lang="ru-RU" sz="4400" dirty="0" err="1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Alma</a:t>
            </a:r>
            <a:r>
              <a:rPr lang="ru-RU" sz="44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Meter</a:t>
            </a:r>
            <a:r>
              <a:rPr lang="ru-RU" sz="44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 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6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13DE25-D40C-48B0-9141-FAB174F0F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709254"/>
            <a:ext cx="5356859" cy="2097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состав комплекса входит 11 типов измерительных модулей различного назначения, каждый из которых может использоваться как в составе измерительной станции, так и в качестве самостоятельного измерительного прибора. Кроме того, имеется 2 типа базовых блоков со встроенными источниками питания модулей и интерфейсами, а также лабораторный источник постоянного тока.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потребностей покупателя в состав комплекса может быть включена произвольная комбинация измерительных модулей, базовых и лабораторных блоков.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Каждый из измерительных модулей представляет собой компьютерно-ориентированный прибор, имеющий два быстродействующих интерфейса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3.1 (либо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2.0) 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1 Гбит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100Мбит).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7" descr="IMG_1278_400">
            <a:extLst>
              <a:ext uri="{FF2B5EF4-FFF2-40B4-BE49-F238E27FC236}">
                <a16:creationId xmlns:a16="http://schemas.microsoft.com/office/drawing/2014/main" id="{DA9BCBD0-A4F3-4720-A04F-CC734F0A5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r="17867" b="1"/>
          <a:stretch/>
        </p:blipFill>
        <p:spPr bwMode="auto">
          <a:xfrm>
            <a:off x="5667193" y="857258"/>
            <a:ext cx="3476807" cy="3776862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4756C9C-C97F-44CC-B89B-45C06AC16EAB}"/>
              </a:ext>
            </a:extLst>
          </p:cNvPr>
          <p:cNvSpPr txBox="1">
            <a:spLocks/>
          </p:cNvSpPr>
          <p:nvPr/>
        </p:nvSpPr>
        <p:spPr>
          <a:xfrm>
            <a:off x="491490" y="1289115"/>
            <a:ext cx="4199861" cy="6255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 Meter</a:t>
            </a:r>
            <a:r>
              <a:rPr lang="ru-RU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2»</a:t>
            </a:r>
            <a:br>
              <a:rPr lang="ru-RU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FC8D2C3-78BE-4A26-A7A0-F98B33BF981A}"/>
              </a:ext>
            </a:extLst>
          </p:cNvPr>
          <p:cNvSpPr txBox="1">
            <a:spLocks/>
          </p:cNvSpPr>
          <p:nvPr/>
        </p:nvSpPr>
        <p:spPr>
          <a:xfrm>
            <a:off x="498401" y="5054223"/>
            <a:ext cx="8271510" cy="12742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Многофункциональный измерительный комплекс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Alma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Meter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2» предназначен для использования в научно-исследовательских и учебных лабораториях, в испытательных, метрологических и иных службах промышленных предприятий и др.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E6E64C2E-D54A-496D-947B-3477248D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47C60A-B215-495F-B9E5-6F6761B30A22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CF1AB0E-2010-4F44-9677-BF5B72E8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41233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2BF8BD-4545-4541-800B-6ED680F95FF2}"/>
              </a:ext>
            </a:extLst>
          </p:cNvPr>
          <p:cNvSpPr txBox="1">
            <a:spLocks/>
          </p:cNvSpPr>
          <p:nvPr/>
        </p:nvSpPr>
        <p:spPr>
          <a:xfrm>
            <a:off x="624751" y="1131094"/>
            <a:ext cx="789052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модулей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«Alma Meter 2»: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5B5FFC-1079-41C0-8BB0-C51E5F70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51" y="1844824"/>
            <a:ext cx="7886699" cy="3352706"/>
          </a:xfr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быстродействующий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цифровой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осциллограф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В-321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цифровой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осциллограф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В-322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генератор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сигналов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произвольной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В-331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широкодиапазонный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генератор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сигналов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В-333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анализатор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генератор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цифровых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сигналов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В-341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измеритель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сигналов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датчиков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мостовой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схемой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подключения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В-362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измеритель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сигналов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ICP-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датчиков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В-363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регистрирующий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преобразователь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аналоговых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сигналов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(АЦП)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В-384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регистрирующий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преобразователь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мультиметр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В-385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высокоскоростной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регистратор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аналоговых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сигналов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(АЦП)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В-386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измеритель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В-391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В-301-LAN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встроенными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блоками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интерфейса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LAN 1Gbit,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измерительных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модулей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набором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кабелей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В-301-USB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встроенными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блоками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интерфейса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USB 3.1,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измерительных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модулей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набором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кабелей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лабораторного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источника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В-310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(±12 В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 А; 5 В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 А).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061E8DF0-A555-45F3-BFC8-24A427A3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C081AF-EA08-488A-9D00-6713415CDE02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A670803-8EA3-4080-8AF9-1E81DC79F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71980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57251"/>
            <a:ext cx="8189136" cy="99417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Быстродействующий цифровой осциллограф В-321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01874"/>
            <a:ext cx="7168852" cy="4246147"/>
          </a:xfrm>
        </p:spPr>
        <p:txBody>
          <a:bodyPr anchor="t">
            <a:no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число входных каналов – 2;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входное сопротивление 1 МОм / 50 Ом;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полоса пропускания входного тракта – от 0 до 300 МГц; 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частота дискретизации для однократных сигналов – до 1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Гвыб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/с;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частота дискретизации в режиме эквивалентных выборок – до 20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Гвыб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/с;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вертикальное разрешение – 8 бит;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коэффициенты вертикального отклонения – от 2 мВ/дел до 5 В/дел;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пределы основной приведенной погрешности при измерении напряжения (по отношению к диапазону регистрации сигналов)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1 %;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диапазон коэффициентов развертки – от 4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/дел до 1 с/дел;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пределы относительной погрешности измерения периода и частоты сигналов – до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0,0125 %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размер буферной памяти – 64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Мвыборок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/канал;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предыстории и задержка запуска регистрации;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с компьютером – LAN 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Gbit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3.1;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модуля – 180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240 мм;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масса – 1,2 кг.</a:t>
            </a:r>
          </a:p>
        </p:txBody>
      </p:sp>
      <p:pic>
        <p:nvPicPr>
          <p:cNvPr id="3074" name="Picture 2" descr="В-321 перед_400">
            <a:extLst>
              <a:ext uri="{FF2B5EF4-FFF2-40B4-BE49-F238E27FC236}">
                <a16:creationId xmlns:a16="http://schemas.microsoft.com/office/drawing/2014/main" id="{1C77CDEB-EE9B-4AA7-AE56-F9FD9E7B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5203753"/>
            <a:ext cx="2847593" cy="12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1428E2B0-EAC0-47E8-A469-528168D3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F009B2-47E9-44A2-9F18-401CBFFE1357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5757A0E-1C68-4012-89C1-C09D0510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60961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860858"/>
            <a:ext cx="4392309" cy="56706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Цифровой осциллограф В-322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7" y="1340768"/>
            <a:ext cx="5508104" cy="4394328"/>
          </a:xfrm>
        </p:spPr>
        <p:txBody>
          <a:bodyPr anchor="t">
            <a:no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число входных каналов – 2; 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входное сопротивление 1 МОм;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полоса пропускания входного тракта – от 0 до 150 МГц;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частота дискретизации для однократных сигналов – до 200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Мвыб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/с;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частота дискретизации в режиме эквивалентных выборок – до 20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Гвыб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/с;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вертикальное разрешение – 10 бит;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коэффициенты вертикального отклонения – от 5 мВ/дел до 5 В/дел;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пределы основной приведенной погрешности при измерении напряжения (по отношению к диапазону регистрации сигналов)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1 %;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диапазон коэффициентов развертки – от 5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/дел до 1 с/дел;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пределы относительной погрешности измерения периода и частоты сигналов – до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0,0125 %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размер буферной памяти – 64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Мвыборок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/канал;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дополнительный встроенный ЦАП 12 бит,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10 В, 100 кГц;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с компьютером – LAN 100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2.0;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150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190 мм, масса – 0,7 кг.</a:t>
            </a:r>
          </a:p>
        </p:txBody>
      </p:sp>
      <p:pic>
        <p:nvPicPr>
          <p:cNvPr id="7" name="Picture 4" descr="В-322 перед_400">
            <a:extLst>
              <a:ext uri="{FF2B5EF4-FFF2-40B4-BE49-F238E27FC236}">
                <a16:creationId xmlns:a16="http://schemas.microsoft.com/office/drawing/2014/main" id="{7F6EC341-2D9F-455F-B439-9FAA1624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29872"/>
            <a:ext cx="3733800" cy="15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9ABBA83E-C35F-4C83-B65B-2CFDE40C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E21E2C-CC19-49AE-85ED-D56938DA4956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D12BFE75-30DD-4152-8464-B8309820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05804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855194"/>
            <a:ext cx="8684839" cy="55758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Высокоскоростной регистратор аналоговых сигналов В-386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412776"/>
            <a:ext cx="4880569" cy="2531940"/>
          </a:xfrm>
        </p:spPr>
        <p:txBody>
          <a:bodyPr anchor="t">
            <a:no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число входных каналов – 2;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диапазон частот дискретизации АЦП: от 10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Выб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/с до 100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Мвыб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/с;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разрешение – 16 бит;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входной диапазон измеряемых напряжений – ±10 В;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размер буферной памяти – 16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Мвыборок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/канал;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пределы погрешности при измерении напряжения постоянного тока, В:</a:t>
            </a:r>
          </a:p>
          <a:p>
            <a:pPr lvl="2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(0,1 %·Uизм+0,001),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где U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изм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значение измеряемого напряжения, В;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измерение временных интервалов в диапазоне от 100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5 с;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пределы относительной погрешности измерения периода сигналов – 0,02 %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канал внешней синхронизации, уровни входных сигналов – TTL;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с компьютером – LAN 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Gbit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3.1;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150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190 мм;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масса – 0,5 кг.</a:t>
            </a:r>
          </a:p>
          <a:p>
            <a:pPr lvl="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В-386 перед_400">
            <a:extLst>
              <a:ext uri="{FF2B5EF4-FFF2-40B4-BE49-F238E27FC236}">
                <a16:creationId xmlns:a16="http://schemas.microsoft.com/office/drawing/2014/main" id="{BD067B20-5BBC-4EE6-BB28-D872C7BA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6" y="2139822"/>
            <a:ext cx="3308258" cy="128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B7BEBE9E-DF99-47C8-909F-FCB747F2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9F9A71D-77E9-428F-ACB5-F2038127F46D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56DCBC5-1890-448E-9274-7680703EF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43218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57251"/>
            <a:ext cx="8568773" cy="60007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Генератор сигналов произвольной формы В-331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1" y="1457325"/>
            <a:ext cx="5562599" cy="4543425"/>
          </a:xfrm>
        </p:spPr>
        <p:txBody>
          <a:bodyPr anchor="t">
            <a:noAutofit/>
          </a:bodyPr>
          <a:lstStyle/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число выходных каналов – 2;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выходное сопротивление – 50 Ом;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частота дискретизации формируемого генератором сигнала – 250 МГц;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разрядность ЦАП – 16 бит;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диапазон частот формируемых генератором периодических сигналов – от 0,1 Гц до 25 МГц;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типы формируемых сигналов: напряжение постоянного тока; синусоидальной формы; прямоугольной формы; треугольной формы; экспоненциальной формы; псевдослучайного шума; аналитически задаваемый сигнал; на основе данных из файла.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пределы абсолютной погрешности установки генератором частоты сигналов:</a:t>
            </a:r>
          </a:p>
          <a:p>
            <a:pPr marL="630936" lvl="2" indent="0">
              <a:buNone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(0,01 + 5∙10-5 ∙ f) Гц,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где f – установленное значение частоты, Гц;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диапазоны выходного напряжения:</a:t>
            </a:r>
          </a:p>
          <a:p>
            <a:pPr marL="630936" lvl="2" indent="0">
              <a:buNone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±10 В, ±3 В при работе на нагрузку ≥10 кОм;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пределы основной абсолютной погрешности установки напряжения постоянного тока, В:</a:t>
            </a:r>
          </a:p>
          <a:p>
            <a:pPr marL="630936" lvl="2" indent="0">
              <a:buNone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(0,005 + 0,001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U);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где U – установленное значение выходного напряжения, В;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буферной памяти – 16 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Мвыборок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/канал;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режимы запуска сигналов: внутренний (однократный либо непрерывный); внешний;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выходного синхроимпульса на отдельном выходе;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с компьютером – LAN 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Gbit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3.1;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150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190 мм;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масса – 0,7 кг.</a:t>
            </a:r>
          </a:p>
        </p:txBody>
      </p:sp>
      <p:pic>
        <p:nvPicPr>
          <p:cNvPr id="7170" name="Picture 2" descr="В-331_перед_400">
            <a:extLst>
              <a:ext uri="{FF2B5EF4-FFF2-40B4-BE49-F238E27FC236}">
                <a16:creationId xmlns:a16="http://schemas.microsoft.com/office/drawing/2014/main" id="{2D2D730D-9BD9-4D82-BFC9-92723FA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" y="2238111"/>
            <a:ext cx="3171825" cy="126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E68B9838-703D-4B0D-9934-25B5A12D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A4C5C1-566B-4310-9B0E-F4F981F61D5F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ACD6CD85-6AA8-474C-8C3C-E91D2D5F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59182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02AE-7CA5-402F-8AF5-0C5EA23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5" y="857251"/>
            <a:ext cx="6876254" cy="55552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Широкодиапазонный генератор сигналов В-333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31C7-6D1C-462A-B047-37A3BD0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5" y="1412776"/>
            <a:ext cx="5796135" cy="3412529"/>
          </a:xfrm>
        </p:spPr>
        <p:txBody>
          <a:bodyPr anchor="t">
            <a:noAutofit/>
          </a:bodyPr>
          <a:lstStyle/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число выходных каналов – 2;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выходное сопротивление – 50 Ом;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диапазон частот формируемых сигналов для канала А – от 0,1 Гц до 10 МГц; для канала В – от 0,1 до 300 МГц;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разрядность ЦАП – 14 бит;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типы формируемых сигналов: напряжение постоянного тока; синусоидальной формы; прямоугольной формы; треугольной формы; экспоненциальной формы; псевдослучайного шума; аналитически задаваемый сигнал; на основе данных из файла.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пределы абсолютной погрешности установки генератором частоты сигналов:</a:t>
            </a:r>
          </a:p>
          <a:p>
            <a:pPr marL="630936" lvl="2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(0,01 + 5∙10</a:t>
            </a:r>
            <a:r>
              <a:rPr lang="ru-RU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∙ f) Гц,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где f – установленное значение частоты, Гц;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диапазоны выходного напряжения для канала А:</a:t>
            </a:r>
          </a:p>
          <a:p>
            <a:pPr marL="630936" lvl="2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±10 В, ±3 В при работе на нагрузку ≥10 кОм;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диапазон выходного напряжения для канала В для нагрузки 50 Ом – от 0,5 до 1 В, в единицах измерения среднеквадратическое значение (СКЗ);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пределы основной абсолютной погрешности установки напряжения постоянного тока для канала А, В:</a:t>
            </a:r>
          </a:p>
          <a:p>
            <a:pPr marL="630936" lvl="2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(0,005 + 0,003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U) для нагрузки ≥10 кОм;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где U – установленное значение выходного напряжения, В;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выходного синхроимпульса на отдельном выходе;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 с компьютером – LAN 100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USB 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2.0;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– 115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190 мм;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масса – 0,6 кг.</a:t>
            </a:r>
          </a:p>
          <a:p>
            <a:pPr lvl="0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В-333_перед_400">
            <a:extLst>
              <a:ext uri="{FF2B5EF4-FFF2-40B4-BE49-F238E27FC236}">
                <a16:creationId xmlns:a16="http://schemas.microsoft.com/office/drawing/2014/main" id="{63AA911D-237B-463C-A698-A0394FFA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03806"/>
            <a:ext cx="2743201" cy="12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Сайт\логотипы\Унитехпром БГУ_лого.png">
            <a:extLst>
              <a:ext uri="{FF2B5EF4-FFF2-40B4-BE49-F238E27FC236}">
                <a16:creationId xmlns:a16="http://schemas.microsoft.com/office/drawing/2014/main" id="{C586BAE6-9132-4EEB-A997-AB63EF3A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2"/>
            <a:ext cx="648072" cy="37094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4061DD-7546-453D-B150-7C8AC37DC34A}"/>
              </a:ext>
            </a:extLst>
          </p:cNvPr>
          <p:cNvSpPr/>
          <p:nvPr/>
        </p:nvSpPr>
        <p:spPr>
          <a:xfrm>
            <a:off x="0" y="760431"/>
            <a:ext cx="9144000" cy="76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tabLst>
                <a:tab pos="679450" algn="l"/>
              </a:tabLst>
              <a:defRPr/>
            </a:pPr>
            <a:endParaRPr lang="ru-RU" sz="100" b="1" dirty="0">
              <a:solidFill>
                <a:srgbClr val="39639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7208BB66-1533-4AE2-B551-4ADB27FC8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-4731"/>
            <a:ext cx="724468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r"/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Продукция службы информационно-измерительных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256982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675</TotalTime>
  <Words>2488</Words>
  <Application>Microsoft Office PowerPoint</Application>
  <PresentationFormat>Экран (4:3)</PresentationFormat>
  <Paragraphs>245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Многофункциональный измерительный комплекс «Alma Meter 2» –  новое поколение измерительного оборудования</vt:lpstr>
      <vt:lpstr>«Alma Meter 2»</vt:lpstr>
      <vt:lpstr>Презентация PowerPoint</vt:lpstr>
      <vt:lpstr>Презентация PowerPoint</vt:lpstr>
      <vt:lpstr>Быстродействующий цифровой осциллограф В-321</vt:lpstr>
      <vt:lpstr>Цифровой осциллограф В-322</vt:lpstr>
      <vt:lpstr>Высокоскоростной регистратор аналоговых сигналов В-386</vt:lpstr>
      <vt:lpstr>Генератор сигналов произвольной формы В-331</vt:lpstr>
      <vt:lpstr>Широкодиапазонный генератор сигналов В-333</vt:lpstr>
      <vt:lpstr>Анализатор-генератор цифровых сигналов В-341</vt:lpstr>
      <vt:lpstr>Регистрирующий преобразователь аналоговых сигналов В-384</vt:lpstr>
      <vt:lpstr>Регистрирующий преобразователь–мультиметр В-385</vt:lpstr>
      <vt:lpstr>Измеритель сигналов от датчиков с мостовой схемой подключения В-362</vt:lpstr>
      <vt:lpstr>Измеритель сигналов от ICP-датчиков В-363</vt:lpstr>
      <vt:lpstr>Измеритель температуры В-391</vt:lpstr>
      <vt:lpstr>Базовый модуль В-301-LAN</vt:lpstr>
      <vt:lpstr>Модуль лабораторного источника питания В-310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Учебно-научно-производственное республиканское унитарное предприятие «УНИТЕХПРОМ БГУ"  со статусом научно-технологического парка</dc:title>
  <dc:creator>Пользователь</dc:creator>
  <cp:lastModifiedBy>Igor P. Stetsko</cp:lastModifiedBy>
  <cp:revision>91</cp:revision>
  <cp:lastPrinted>2019-11-19T08:16:20Z</cp:lastPrinted>
  <dcterms:created xsi:type="dcterms:W3CDTF">2018-08-21T13:49:54Z</dcterms:created>
  <dcterms:modified xsi:type="dcterms:W3CDTF">2020-09-30T06:48:09Z</dcterms:modified>
</cp:coreProperties>
</file>