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60" r:id="rId1"/>
  </p:sldMasterIdLst>
  <p:notesMasterIdLst>
    <p:notesMasterId r:id="rId45"/>
  </p:notesMasterIdLst>
  <p:sldIdLst>
    <p:sldId id="659" r:id="rId2"/>
    <p:sldId id="660" r:id="rId3"/>
    <p:sldId id="630" r:id="rId4"/>
    <p:sldId id="631" r:id="rId5"/>
    <p:sldId id="642" r:id="rId6"/>
    <p:sldId id="610" r:id="rId7"/>
    <p:sldId id="625" r:id="rId8"/>
    <p:sldId id="611" r:id="rId9"/>
    <p:sldId id="639" r:id="rId10"/>
    <p:sldId id="640" r:id="rId11"/>
    <p:sldId id="580" r:id="rId12"/>
    <p:sldId id="618" r:id="rId13"/>
    <p:sldId id="624" r:id="rId14"/>
    <p:sldId id="620" r:id="rId15"/>
    <p:sldId id="621" r:id="rId16"/>
    <p:sldId id="622" r:id="rId17"/>
    <p:sldId id="623" r:id="rId18"/>
    <p:sldId id="644" r:id="rId19"/>
    <p:sldId id="647" r:id="rId20"/>
    <p:sldId id="646" r:id="rId21"/>
    <p:sldId id="652" r:id="rId22"/>
    <p:sldId id="654" r:id="rId23"/>
    <p:sldId id="581" r:id="rId24"/>
    <p:sldId id="582" r:id="rId25"/>
    <p:sldId id="633" r:id="rId26"/>
    <p:sldId id="634" r:id="rId27"/>
    <p:sldId id="635" r:id="rId28"/>
    <p:sldId id="704" r:id="rId29"/>
    <p:sldId id="706" r:id="rId30"/>
    <p:sldId id="479" r:id="rId31"/>
    <p:sldId id="480" r:id="rId32"/>
    <p:sldId id="707" r:id="rId33"/>
    <p:sldId id="481" r:id="rId34"/>
    <p:sldId id="700" r:id="rId35"/>
    <p:sldId id="482" r:id="rId36"/>
    <p:sldId id="532" r:id="rId37"/>
    <p:sldId id="701" r:id="rId38"/>
    <p:sldId id="483" r:id="rId39"/>
    <p:sldId id="702" r:id="rId40"/>
    <p:sldId id="627" r:id="rId41"/>
    <p:sldId id="641" r:id="rId42"/>
    <p:sldId id="559" r:id="rId43"/>
    <p:sldId id="699" r:id="rId44"/>
  </p:sldIdLst>
  <p:sldSz cx="9144000" cy="6858000" type="screen4x3"/>
  <p:notesSz cx="6735763" cy="9866313"/>
  <p:defaultTextStyle>
    <a:defPPr>
      <a:defRPr lang="ru-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5613" indent="1588" algn="l" rtl="0" fontAlgn="base">
      <a:spcBef>
        <a:spcPct val="0"/>
      </a:spcBef>
      <a:spcAft>
        <a:spcPct val="0"/>
      </a:spcAft>
      <a:defRPr kern="1200">
        <a:solidFill>
          <a:schemeClr val="tx1"/>
        </a:solidFill>
        <a:latin typeface="Arial" pitchFamily="34" charset="0"/>
        <a:ea typeface="+mn-ea"/>
        <a:cs typeface="Arial" pitchFamily="34" charset="0"/>
      </a:defRPr>
    </a:lvl2pPr>
    <a:lvl3pPr marL="912813" indent="1588" algn="l" rtl="0" fontAlgn="base">
      <a:spcBef>
        <a:spcPct val="0"/>
      </a:spcBef>
      <a:spcAft>
        <a:spcPct val="0"/>
      </a:spcAft>
      <a:defRPr kern="1200">
        <a:solidFill>
          <a:schemeClr val="tx1"/>
        </a:solidFill>
        <a:latin typeface="Arial" pitchFamily="34" charset="0"/>
        <a:ea typeface="+mn-ea"/>
        <a:cs typeface="Arial" pitchFamily="34" charset="0"/>
      </a:defRPr>
    </a:lvl3pPr>
    <a:lvl4pPr marL="1370013" indent="1588" algn="l" rtl="0" fontAlgn="base">
      <a:spcBef>
        <a:spcPct val="0"/>
      </a:spcBef>
      <a:spcAft>
        <a:spcPct val="0"/>
      </a:spcAft>
      <a:defRPr kern="1200">
        <a:solidFill>
          <a:schemeClr val="tx1"/>
        </a:solidFill>
        <a:latin typeface="Arial" pitchFamily="34" charset="0"/>
        <a:ea typeface="+mn-ea"/>
        <a:cs typeface="Arial" pitchFamily="34" charset="0"/>
      </a:defRPr>
    </a:lvl4pPr>
    <a:lvl5pPr marL="1827213" indent="1588"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1C3CD3-9D46-4D55-B69C-2815ABD0A23E}" v="421" dt="2019-10-24T09:51:00.324"/>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41" autoAdjust="0"/>
    <p:restoredTop sz="94660"/>
  </p:normalViewPr>
  <p:slideViewPr>
    <p:cSldViewPr>
      <p:cViewPr>
        <p:scale>
          <a:sx n="125" d="100"/>
          <a:sy n="125" d="100"/>
        </p:scale>
        <p:origin x="-1140" y="4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9413" cy="49371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14763" y="0"/>
            <a:ext cx="2919412" cy="493713"/>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8FA72E4-DEBE-4F70-AD4B-8565B947B724}" type="datetimeFigureOut">
              <a:rPr lang="ru-RU"/>
              <a:pPr>
                <a:defRPr/>
              </a:pPr>
              <a:t>24.10.2019</a:t>
            </a:fld>
            <a:endParaRPr lang="ru-RU"/>
          </a:p>
        </p:txBody>
      </p:sp>
      <p:sp>
        <p:nvSpPr>
          <p:cNvPr id="4" name="Образ слайда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73100" y="4686300"/>
            <a:ext cx="5389563" cy="4440238"/>
          </a:xfrm>
          <a:prstGeom prst="rect">
            <a:avLst/>
          </a:prstGeom>
        </p:spPr>
        <p:txBody>
          <a:bodyPr vert="horz" lIns="91440" tIns="45720" rIns="91440" bIns="45720" rtlCol="0">
            <a:normAutofit/>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14763" y="9371013"/>
            <a:ext cx="2919412" cy="493712"/>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020B717F-BBDE-4B9B-940C-98E9B8ABF97E}" type="slidenum">
              <a:rPr lang="ru-RU"/>
              <a:pPr>
                <a:defRPr/>
              </a:pPr>
              <a:t>‹#›</a:t>
            </a:fld>
            <a:endParaRPr lang="ru-RU"/>
          </a:p>
        </p:txBody>
      </p:sp>
    </p:spTree>
    <p:extLst>
      <p:ext uri="{BB962C8B-B14F-4D97-AF65-F5344CB8AC3E}">
        <p14:creationId xmlns:p14="http://schemas.microsoft.com/office/powerpoint/2010/main" xmlns="" val="366522104"/>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mn-lt"/>
        <a:ea typeface="+mn-ea"/>
        <a:cs typeface="+mn-cs"/>
      </a:defRPr>
    </a:lvl1pPr>
    <a:lvl2pPr marL="455613" algn="l" defTabSz="912813" rtl="0" eaLnBrk="0" fontAlgn="base" hangingPunct="0">
      <a:spcBef>
        <a:spcPct val="30000"/>
      </a:spcBef>
      <a:spcAft>
        <a:spcPct val="0"/>
      </a:spcAft>
      <a:defRPr sz="1200" kern="1200">
        <a:solidFill>
          <a:schemeClr val="tx1"/>
        </a:solidFill>
        <a:latin typeface="+mn-lt"/>
        <a:ea typeface="+mn-ea"/>
        <a:cs typeface="+mn-cs"/>
      </a:defRPr>
    </a:lvl2pPr>
    <a:lvl3pPr marL="912813" algn="l" defTabSz="912813" rtl="0" eaLnBrk="0" fontAlgn="base" hangingPunct="0">
      <a:spcBef>
        <a:spcPct val="30000"/>
      </a:spcBef>
      <a:spcAft>
        <a:spcPct val="0"/>
      </a:spcAft>
      <a:defRPr sz="1200" kern="1200">
        <a:solidFill>
          <a:schemeClr val="tx1"/>
        </a:solidFill>
        <a:latin typeface="+mn-lt"/>
        <a:ea typeface="+mn-ea"/>
        <a:cs typeface="+mn-cs"/>
      </a:defRPr>
    </a:lvl3pPr>
    <a:lvl4pPr marL="1370013" algn="l" defTabSz="912813" rtl="0" eaLnBrk="0" fontAlgn="base" hangingPunct="0">
      <a:spcBef>
        <a:spcPct val="30000"/>
      </a:spcBef>
      <a:spcAft>
        <a:spcPct val="0"/>
      </a:spcAft>
      <a:defRPr sz="1200" kern="1200">
        <a:solidFill>
          <a:schemeClr val="tx1"/>
        </a:solidFill>
        <a:latin typeface="+mn-lt"/>
        <a:ea typeface="+mn-ea"/>
        <a:cs typeface="+mn-cs"/>
      </a:defRPr>
    </a:lvl4pPr>
    <a:lvl5pPr marL="1827213" algn="l" defTabSz="912813"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Заголовок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a:t>Образец заголовка</a:t>
            </a:r>
            <a:endParaRPr kumimoji="0"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a:t>Образец подзаголовка</a:t>
            </a:r>
            <a:endParaRPr kumimoji="0" lang="en-US"/>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pPr>
              <a:defRPr/>
            </a:pPr>
            <a:fld id="{C2126659-D96C-4DB5-813C-1148D04D2C64}" type="datetimeFigureOut">
              <a:rPr lang="ru-RU" smtClean="0"/>
              <a:pPr>
                <a:defRPr/>
              </a:pPr>
              <a:t>24.10.2019</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pPr>
              <a:defRPr/>
            </a:pPr>
            <a:endParaRPr lang="ru-RU"/>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pPr>
              <a:defRPr/>
            </a:pPr>
            <a:fld id="{D77F1923-2CD3-4333-90F5-9222D7854F91}" type="slidenum">
              <a:rPr lang="ru-RU" smtClean="0"/>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fld id="{96E0C1B2-F160-4AC5-A054-152D9666066A}" type="datetimeFigureOut">
              <a:rPr lang="ru-RU" smtClean="0"/>
              <a:pPr>
                <a:defRPr/>
              </a:pPr>
              <a:t>24.10.2019</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C3092867-6F13-4960-86CE-3E96F9B37612}" type="slidenum">
              <a:rPr lang="ru-RU" smtClean="0"/>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fld id="{00B0F04A-D0EA-4BA9-A4B8-2E2BA4B22685}" type="datetimeFigureOut">
              <a:rPr lang="ru-RU" smtClean="0"/>
              <a:pPr>
                <a:defRPr/>
              </a:pPr>
              <a:t>24.10.2019</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C1CDFF02-FCDE-409D-98C3-C7FDE908F4BB}" type="slidenum">
              <a:rPr lang="ru-RU" smtClean="0"/>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7813"/>
            <a:ext cx="8229600" cy="58531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Дата 9"/>
          <p:cNvSpPr>
            <a:spLocks noGrp="1"/>
          </p:cNvSpPr>
          <p:nvPr>
            <p:ph type="dt" sz="half" idx="10"/>
          </p:nvPr>
        </p:nvSpPr>
        <p:spPr/>
        <p:txBody>
          <a:bodyPr/>
          <a:lstStyle>
            <a:lvl1pPr>
              <a:defRPr/>
            </a:lvl1pPr>
          </a:lstStyle>
          <a:p>
            <a:pPr>
              <a:defRPr/>
            </a:pPr>
            <a:fld id="{AD72FB90-DF9B-4CE0-B965-D73E64E259DB}" type="datetimeFigureOut">
              <a:rPr lang="ru-RU"/>
              <a:pPr>
                <a:defRPr/>
              </a:pPr>
              <a:t>24.10.2019</a:t>
            </a:fld>
            <a:endParaRPr lang="ru-RU"/>
          </a:p>
        </p:txBody>
      </p:sp>
      <p:sp>
        <p:nvSpPr>
          <p:cNvPr id="4" name="Нижний колонтитул 21"/>
          <p:cNvSpPr>
            <a:spLocks noGrp="1"/>
          </p:cNvSpPr>
          <p:nvPr>
            <p:ph type="ftr" sz="quarter" idx="11"/>
          </p:nvPr>
        </p:nvSpPr>
        <p:spPr/>
        <p:txBody>
          <a:bodyPr/>
          <a:lstStyle>
            <a:lvl1pPr>
              <a:defRPr/>
            </a:lvl1pPr>
          </a:lstStyle>
          <a:p>
            <a:pPr>
              <a:defRPr/>
            </a:pPr>
            <a:endParaRPr lang="ru-RU"/>
          </a:p>
        </p:txBody>
      </p:sp>
      <p:sp>
        <p:nvSpPr>
          <p:cNvPr id="5" name="Номер слайда 17"/>
          <p:cNvSpPr>
            <a:spLocks noGrp="1"/>
          </p:cNvSpPr>
          <p:nvPr>
            <p:ph type="sldNum" sz="quarter" idx="12"/>
          </p:nvPr>
        </p:nvSpPr>
        <p:spPr/>
        <p:txBody>
          <a:bodyPr/>
          <a:lstStyle>
            <a:lvl1pPr>
              <a:defRPr/>
            </a:lvl1pPr>
          </a:lstStyle>
          <a:p>
            <a:pPr>
              <a:defRPr/>
            </a:pPr>
            <a:fld id="{8843C85E-08E4-4A3E-BF00-E35596B9F98F}"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fld id="{BADE370D-FE72-4A4F-B8A5-E4E121A7C9F2}" type="datetimeFigureOut">
              <a:rPr lang="ru-RU" smtClean="0"/>
              <a:pPr>
                <a:defRPr/>
              </a:pPr>
              <a:t>24.10.2019</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900E5740-16F2-4E40-A7C1-9D88A07F344E}" type="slidenum">
              <a:rPr lang="ru-RU" smtClean="0"/>
              <a:pPr>
                <a:defRPr/>
              </a:pPr>
              <a:t>‹#›</a:t>
            </a:fld>
            <a:endParaRPr lang="ru-RU"/>
          </a:p>
        </p:txBody>
      </p:sp>
      <p:sp>
        <p:nvSpPr>
          <p:cNvPr id="7" name="Заголовок 6"/>
          <p:cNvSpPr>
            <a:spLocks noGrp="1"/>
          </p:cNvSpPr>
          <p:nvPr>
            <p:ph type="title"/>
          </p:nvPr>
        </p:nvSpPr>
        <p:spPr/>
        <p:txBody>
          <a:bodyPr rtlCol="0"/>
          <a:lstStyle/>
          <a:p>
            <a:r>
              <a:rPr kumimoji="0" lang="ru-RU"/>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pPr>
              <a:defRPr/>
            </a:pPr>
            <a:fld id="{2996B1AD-4B77-43DF-A326-C0FC496B16B3}" type="datetimeFigureOut">
              <a:rPr lang="ru-RU" smtClean="0"/>
              <a:pPr>
                <a:defRPr/>
              </a:pPr>
              <a:t>24.10.2019</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CB22977E-95B7-494F-8957-C8A0D6CADE12}" type="slidenum">
              <a:rPr lang="ru-RU" smtClean="0"/>
              <a:pPr>
                <a:defRPr/>
              </a:pPr>
              <a:t>‹#›</a:t>
            </a:fld>
            <a:endParaRPr lang="ru-RU"/>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Содержимое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pPr>
              <a:defRPr/>
            </a:pPr>
            <a:fld id="{C887342E-F4CA-4C0C-ABAD-1717E0D91550}" type="datetimeFigureOut">
              <a:rPr lang="ru-RU" smtClean="0"/>
              <a:pPr>
                <a:defRPr/>
              </a:pPr>
              <a:t>24.10.2019</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20AD0D10-2826-4F1F-A4E0-15BD8695A9B2}" type="slidenum">
              <a:rPr lang="ru-RU" smtClean="0"/>
              <a:pPr>
                <a:defRPr/>
              </a:pPr>
              <a:t>‹#›</a:t>
            </a:fld>
            <a:endParaRPr lang="ru-RU"/>
          </a:p>
        </p:txBody>
      </p:sp>
      <p:sp>
        <p:nvSpPr>
          <p:cNvPr id="8" name="Заголовок 7"/>
          <p:cNvSpPr>
            <a:spLocks noGrp="1"/>
          </p:cNvSpPr>
          <p:nvPr>
            <p:ph type="title"/>
          </p:nvPr>
        </p:nvSpPr>
        <p:spPr/>
        <p:txBody>
          <a:bodyPr rtlCol="0"/>
          <a:lstStyle/>
          <a:p>
            <a:r>
              <a:rPr kumimoji="0" lang="ru-RU"/>
              <a:t>Образец заголовка</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Содержимое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Содержимое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pPr>
              <a:defRPr/>
            </a:pPr>
            <a:fld id="{FFB5BFC2-0688-4377-93E5-038266900750}" type="datetimeFigureOut">
              <a:rPr lang="ru-RU" smtClean="0"/>
              <a:pPr>
                <a:defRPr/>
              </a:pPr>
              <a:t>24.10.2019</a:t>
            </a:fld>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879B422C-A20A-45BA-8E52-FDB3C32DA933}" type="slidenum">
              <a:rPr lang="ru-RU" smtClean="0"/>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defRPr/>
            </a:pPr>
            <a:fld id="{B4874D19-8056-437A-98A9-5BB906CD4D05}" type="datetimeFigureOut">
              <a:rPr lang="ru-RU" smtClean="0"/>
              <a:pPr>
                <a:defRPr/>
              </a:pPr>
              <a:t>24.10.2019</a:t>
            </a:fld>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8860FEA3-DA22-4DB2-A428-159A48AC8236}" type="slidenum">
              <a:rPr lang="ru-RU" smtClean="0"/>
              <a:pPr>
                <a:defRPr/>
              </a:pPr>
              <a:t>‹#›</a:t>
            </a:fld>
            <a:endParaRPr lang="ru-RU"/>
          </a:p>
        </p:txBody>
      </p:sp>
      <p:sp>
        <p:nvSpPr>
          <p:cNvPr id="6" name="Заголовок 5"/>
          <p:cNvSpPr>
            <a:spLocks noGrp="1"/>
          </p:cNvSpPr>
          <p:nvPr>
            <p:ph type="title"/>
          </p:nvPr>
        </p:nvSpPr>
        <p:spPr/>
        <p:txBody>
          <a:bodyPr rtlCol="0"/>
          <a:lstStyle/>
          <a:p>
            <a:r>
              <a:rPr kumimoji="0" lang="ru-RU"/>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94D44C7F-85C7-4FA5-8071-B3DCD3B062C6}" type="datetimeFigureOut">
              <a:rPr lang="ru-RU" smtClean="0"/>
              <a:pPr>
                <a:defRPr/>
              </a:pPr>
              <a:t>24.10.2019</a:t>
            </a:fld>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0A1D26A6-F1AF-4995-9654-2B1A75B3EE15}" type="slidenum">
              <a:rPr lang="ru-RU" smtClean="0"/>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Содержимое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p>
            <a:pPr>
              <a:defRPr/>
            </a:pPr>
            <a:fld id="{F533E2F3-1EE1-4D5C-9250-25915D6F924C}" type="datetimeFigureOut">
              <a:rPr lang="ru-RU" smtClean="0"/>
              <a:pPr>
                <a:defRPr/>
              </a:pPr>
              <a:t>24.10.2019</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C9A7A3E3-8F8F-4EE0-883D-9A550CA597BF}" type="slidenum">
              <a:rPr lang="ru-RU" smtClean="0"/>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pPr>
              <a:defRPr/>
            </a:pPr>
            <a:fld id="{A0ED85BB-733F-4A8C-B1C7-CDF893A01A81}" type="datetimeFigureOut">
              <a:rPr lang="ru-RU" smtClean="0"/>
              <a:pPr>
                <a:defRPr/>
              </a:pPr>
              <a:t>24.10.2019</a:t>
            </a:fld>
            <a:endParaRPr lang="ru-RU"/>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ru-RU"/>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pPr>
              <a:defRPr/>
            </a:pPr>
            <a:fld id="{312BEAA0-47B8-432F-9F30-F74A97FE1316}" type="slidenum">
              <a:rPr lang="ru-RU" smtClean="0"/>
              <a:pPr>
                <a:defRPr/>
              </a:pPr>
              <a:t>‹#›</a:t>
            </a:fld>
            <a:endParaRPr lang="ru-RU"/>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a:t>Образец заголовка</a:t>
            </a:r>
            <a:endParaRPr kumimoji="0" lang="en-US"/>
          </a:p>
        </p:txBody>
      </p:sp>
      <p:sp>
        <p:nvSpPr>
          <p:cNvPr id="8" name="Полилиния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олилиния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олилиния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ru-RU"/>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fld id="{305954D8-6911-4C3E-9237-DA67EE0CBBEB}" type="datetimeFigureOut">
              <a:rPr lang="ru-RU" smtClean="0"/>
              <a:pPr>
                <a:defRPr/>
              </a:pPr>
              <a:t>24.10.2019</a:t>
            </a:fld>
            <a:endParaRPr lang="ru-RU"/>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ru-RU"/>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FD676ADA-2ECF-4724-B9CB-DD8C56387722}" type="slidenum">
              <a:rPr lang="ru-RU" smtClean="0"/>
              <a:pPr>
                <a:defRPr/>
              </a:pPr>
              <a:t>‹#›</a:t>
            </a:fld>
            <a:endParaRPr lang="ru-RU"/>
          </a:p>
        </p:txBody>
      </p:sp>
    </p:spTree>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microsoft.com/office/2007/relationships/hdphoto" Target="NUL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2.jpeg"/><Relationship Id="rId5" Type="http://schemas.openxmlformats.org/officeDocument/2006/relationships/oleObject" Target="../embeddings/oleObject1.bin"/><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9.jpeg"/><Relationship Id="rId7"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42.jpeg"/><Relationship Id="rId11" Type="http://schemas.openxmlformats.org/officeDocument/2006/relationships/image" Target="../media/image45.png"/><Relationship Id="rId5" Type="http://schemas.openxmlformats.org/officeDocument/2006/relationships/image" Target="../media/image41.jpeg"/><Relationship Id="rId10" Type="http://schemas.openxmlformats.org/officeDocument/2006/relationships/image" Target="../media/image2.png"/><Relationship Id="rId4" Type="http://schemas.openxmlformats.org/officeDocument/2006/relationships/image" Target="../media/image40.jpeg"/><Relationship Id="rId9" Type="http://schemas.openxmlformats.org/officeDocument/2006/relationships/image" Target="../media/image44.jpe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9.jpeg"/><Relationship Id="rId7"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oleObject" Target="../embeddings/oleObject6.bin"/></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206424" y="1880592"/>
            <a:ext cx="6326016" cy="2247814"/>
          </a:xfrm>
        </p:spPr>
        <p:txBody>
          <a:bodyPr>
            <a:noAutofit/>
          </a:bodyPr>
          <a:lstStyle/>
          <a:p>
            <a:pPr algn="ctr"/>
            <a:r>
              <a:rPr lang="ru-RU" sz="2800" dirty="0"/>
              <a:t>Оригинальные лекарственные средства для локальной химиотерапии злокачественных новообразований, производства УП «УНИТЕХПРОМ БГУ»</a:t>
            </a:r>
          </a:p>
        </p:txBody>
      </p:sp>
      <p:sp>
        <p:nvSpPr>
          <p:cNvPr id="5" name="Заголовок 2"/>
          <p:cNvSpPr txBox="1">
            <a:spLocks/>
          </p:cNvSpPr>
          <p:nvPr/>
        </p:nvSpPr>
        <p:spPr>
          <a:xfrm>
            <a:off x="251520" y="4221088"/>
            <a:ext cx="8892480" cy="1728192"/>
          </a:xfrm>
          <a:prstGeom prst="rect">
            <a:avLst/>
          </a:prstGeom>
        </p:spPr>
        <p:txBody>
          <a:bodyPr vert="horz" rtlCol="0" anchor="ctr">
            <a:normAutofit/>
            <a:scene3d>
              <a:camera prst="orthographicFront"/>
              <a:lightRig rig="soft" dir="t"/>
            </a:scene3d>
            <a:sp3d prstMaterial="softEdge">
              <a:bevelT w="25400" h="254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2000" b="1" i="0" u="none" strike="noStrike" kern="1200" cap="none" spc="0" normalizeH="0" baseline="0" noProof="0" dirty="0">
              <a:ln>
                <a:noFill/>
              </a:ln>
              <a:solidFill>
                <a:schemeClr val="tx2"/>
              </a:solidFill>
              <a:effectLst>
                <a:outerShdw blurRad="31750" dist="25400" dir="5400000" algn="tl" rotWithShape="0">
                  <a:srgbClr val="000000">
                    <a:alpha val="25000"/>
                  </a:srgbClr>
                </a:outerShdw>
              </a:effectLst>
              <a:uLnTx/>
              <a:uFillTx/>
              <a:latin typeface="+mj-lt"/>
              <a:ea typeface="+mj-ea"/>
              <a:cs typeface="+mj-cs"/>
            </a:endParaRPr>
          </a:p>
        </p:txBody>
      </p:sp>
      <p:pic>
        <p:nvPicPr>
          <p:cNvPr id="8" name="Picture 2" descr="D:\Сайт\логотипы\Унитехпром БГУ_лого.png"/>
          <p:cNvPicPr>
            <a:picLocks noChangeAspect="1" noChangeArrowheads="1"/>
          </p:cNvPicPr>
          <p:nvPr/>
        </p:nvPicPr>
        <p:blipFill>
          <a:blip r:embed="rId2" cstate="print"/>
          <a:srcRect/>
          <a:stretch>
            <a:fillRect/>
          </a:stretch>
        </p:blipFill>
        <p:spPr bwMode="auto">
          <a:xfrm>
            <a:off x="6444208" y="170525"/>
            <a:ext cx="2088232" cy="1195280"/>
          </a:xfrm>
          <a:prstGeom prst="rect">
            <a:avLst/>
          </a:prstGeom>
          <a:noFill/>
        </p:spPr>
      </p:pic>
      <p:sp>
        <p:nvSpPr>
          <p:cNvPr id="4" name="Прямоугольник 3"/>
          <p:cNvSpPr/>
          <p:nvPr/>
        </p:nvSpPr>
        <p:spPr>
          <a:xfrm>
            <a:off x="2411760" y="4221088"/>
            <a:ext cx="5976664" cy="1354217"/>
          </a:xfrm>
          <a:prstGeom prst="rect">
            <a:avLst/>
          </a:prstGeom>
        </p:spPr>
        <p:txBody>
          <a:bodyPr wrap="square">
            <a:spAutoFit/>
          </a:bodyPr>
          <a:lstStyle/>
          <a:p>
            <a:pPr lvl="0" algn="ctr" fontAlgn="auto">
              <a:spcAft>
                <a:spcPts val="0"/>
              </a:spcAft>
              <a:defRPr/>
            </a:pPr>
            <a:endParaRPr lang="ru-RU" b="1" dirty="0">
              <a:solidFill>
                <a:schemeClr val="tx2"/>
              </a:solidFill>
              <a:effectLst>
                <a:outerShdw blurRad="31750" dist="25400" dir="5400000" algn="tl" rotWithShape="0">
                  <a:srgbClr val="000000">
                    <a:alpha val="25000"/>
                  </a:srgbClr>
                </a:outerShdw>
              </a:effectLst>
              <a:latin typeface="Times New Roman" pitchFamily="18" charset="0"/>
              <a:cs typeface="Times New Roman" pitchFamily="18" charset="0"/>
            </a:endParaRPr>
          </a:p>
          <a:p>
            <a:pPr lvl="0" algn="ctr" fontAlgn="auto">
              <a:spcAft>
                <a:spcPts val="0"/>
              </a:spcAft>
              <a:defRPr/>
            </a:pPr>
            <a:r>
              <a:rPr lang="ru-RU" b="1" dirty="0">
                <a:solidFill>
                  <a:schemeClr val="tx2"/>
                </a:solidFill>
                <a:effectLst>
                  <a:outerShdw blurRad="31750" dist="25400" dir="5400000" algn="tl" rotWithShape="0">
                    <a:srgbClr val="000000">
                      <a:alpha val="25000"/>
                    </a:srgbClr>
                  </a:outerShdw>
                </a:effectLst>
                <a:latin typeface="Times New Roman" pitchFamily="18" charset="0"/>
                <a:cs typeface="Times New Roman" pitchFamily="18" charset="0"/>
              </a:rPr>
              <a:t>сайт: </a:t>
            </a:r>
            <a:r>
              <a:rPr lang="en-US" b="1" dirty="0">
                <a:solidFill>
                  <a:schemeClr val="tx2"/>
                </a:solidFill>
                <a:effectLst>
                  <a:outerShdw blurRad="31750" dist="25400" dir="5400000" algn="tl" rotWithShape="0">
                    <a:srgbClr val="000000">
                      <a:alpha val="25000"/>
                    </a:srgbClr>
                  </a:outerShdw>
                </a:effectLst>
                <a:latin typeface="Times New Roman" pitchFamily="18" charset="0"/>
                <a:cs typeface="Times New Roman" pitchFamily="18" charset="0"/>
              </a:rPr>
              <a:t>unitehprom.bsu.by</a:t>
            </a:r>
          </a:p>
          <a:p>
            <a:pPr lvl="0" algn="ctr" fontAlgn="auto">
              <a:spcAft>
                <a:spcPts val="0"/>
              </a:spcAft>
              <a:defRPr/>
            </a:pPr>
            <a:r>
              <a:rPr lang="en-US" b="1" dirty="0">
                <a:solidFill>
                  <a:schemeClr val="tx2"/>
                </a:solidFill>
                <a:effectLst>
                  <a:outerShdw blurRad="31750" dist="25400" dir="5400000" algn="tl" rotWithShape="0">
                    <a:srgbClr val="000000">
                      <a:alpha val="25000"/>
                    </a:srgbClr>
                  </a:outerShdw>
                </a:effectLst>
                <a:latin typeface="Times New Roman" pitchFamily="18" charset="0"/>
                <a:cs typeface="Times New Roman" pitchFamily="18" charset="0"/>
              </a:rPr>
              <a:t>e-mail: unitehprombgu@gmail.com</a:t>
            </a:r>
          </a:p>
          <a:p>
            <a:pPr lvl="0" algn="ctr" fontAlgn="auto">
              <a:spcAft>
                <a:spcPts val="0"/>
              </a:spcAft>
              <a:defRPr/>
            </a:pPr>
            <a:r>
              <a:rPr lang="ru-RU" b="1" dirty="0">
                <a:solidFill>
                  <a:schemeClr val="tx2"/>
                </a:solidFill>
                <a:effectLst>
                  <a:outerShdw blurRad="31750" dist="25400" dir="5400000" algn="tl" rotWithShape="0">
                    <a:srgbClr val="000000">
                      <a:alpha val="25000"/>
                    </a:srgbClr>
                  </a:outerShdw>
                </a:effectLst>
                <a:latin typeface="Times New Roman" pitchFamily="18" charset="0"/>
                <a:cs typeface="Times New Roman" pitchFamily="18" charset="0"/>
              </a:rPr>
              <a:t>тел\факс: (+375 17) 2120926</a:t>
            </a:r>
            <a:endParaRPr lang="ru-RU" sz="2800" b="1" dirty="0">
              <a:solidFill>
                <a:schemeClr val="tx2"/>
              </a:solidFill>
              <a:effectLst>
                <a:outerShdw blurRad="31750" dist="25400" dir="5400000" algn="tl" rotWithShape="0">
                  <a:srgbClr val="000000">
                    <a:alpha val="25000"/>
                  </a:srgbClr>
                </a:outerShdw>
              </a:effectLst>
            </a:endParaRPr>
          </a:p>
        </p:txBody>
      </p:sp>
      <p:pic>
        <p:nvPicPr>
          <p:cNvPr id="9" name="Picture 7" descr="герб БГУ"/>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45009" y="170525"/>
            <a:ext cx="957262" cy="135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36815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7505" y="1412777"/>
            <a:ext cx="3463132" cy="4176464"/>
          </a:xfrm>
        </p:spPr>
        <p:txBody>
          <a:bodyPr>
            <a:noAutofit/>
          </a:bodyPr>
          <a:lstStyle/>
          <a:p>
            <a:pPr marL="0" indent="12700" algn="just">
              <a:spcBef>
                <a:spcPts val="0"/>
              </a:spcBef>
              <a:buNone/>
            </a:pPr>
            <a:r>
              <a:rPr lang="ru-RU" sz="1500" dirty="0">
                <a:latin typeface="Times New Roman" pitchFamily="18" charset="0"/>
                <a:cs typeface="Times New Roman" pitchFamily="18" charset="0"/>
              </a:rPr>
              <a:t>УП «Унитехпром БГУ»  осуществляет</a:t>
            </a:r>
          </a:p>
          <a:p>
            <a:pPr marL="0" indent="12700" algn="just">
              <a:spcBef>
                <a:spcPts val="0"/>
              </a:spcBef>
              <a:buNone/>
            </a:pPr>
            <a:r>
              <a:rPr lang="ru-RU" sz="1500" dirty="0">
                <a:latin typeface="Times New Roman" pitchFamily="18" charset="0"/>
                <a:cs typeface="Times New Roman" pitchFamily="18" charset="0"/>
              </a:rPr>
              <a:t>Малотоннажное производство оригинальных и </a:t>
            </a:r>
            <a:r>
              <a:rPr lang="ru-RU" sz="1500" dirty="0" err="1">
                <a:latin typeface="Times New Roman" pitchFamily="18" charset="0"/>
                <a:cs typeface="Times New Roman" pitchFamily="18" charset="0"/>
              </a:rPr>
              <a:t>генерических</a:t>
            </a:r>
            <a:r>
              <a:rPr lang="ru-RU" sz="1500" dirty="0">
                <a:latin typeface="Times New Roman" pitchFamily="18" charset="0"/>
                <a:cs typeface="Times New Roman" pitchFamily="18" charset="0"/>
              </a:rPr>
              <a:t> фармацевтических субстанций и лекарственных средств, разработанных в лаборатории химии полисахаридов НИИ ФХП БГУ, соответствующих стандартам  GMP».</a:t>
            </a:r>
          </a:p>
          <a:p>
            <a:pPr marL="0" indent="12700" algn="just">
              <a:spcBef>
                <a:spcPts val="0"/>
              </a:spcBef>
              <a:buNone/>
            </a:pPr>
            <a:r>
              <a:rPr lang="ru-RU" sz="1500" dirty="0">
                <a:latin typeface="Times New Roman" pitchFamily="18" charset="0"/>
                <a:cs typeface="Times New Roman" pitchFamily="18" charset="0"/>
              </a:rPr>
              <a:t>Производственные участки оснащены современным фармацевтическим оборудованием.</a:t>
            </a:r>
            <a:endParaRPr lang="ru-RU" sz="1500" b="1" dirty="0">
              <a:latin typeface="Times New Roman" pitchFamily="18" charset="0"/>
              <a:cs typeface="Times New Roman" pitchFamily="18" charset="0"/>
            </a:endParaRPr>
          </a:p>
        </p:txBody>
      </p:sp>
      <p:pic>
        <p:nvPicPr>
          <p:cNvPr id="4" name="Picture 2" descr="D:\Сайт\логотипы\Унитехпром БГУ_лого.png"/>
          <p:cNvPicPr>
            <a:picLocks noChangeAspect="1" noChangeArrowheads="1"/>
          </p:cNvPicPr>
          <p:nvPr/>
        </p:nvPicPr>
        <p:blipFill>
          <a:blip r:embed="rId2" cstate="print"/>
          <a:srcRect/>
          <a:stretch>
            <a:fillRect/>
          </a:stretch>
        </p:blipFill>
        <p:spPr bwMode="auto">
          <a:xfrm>
            <a:off x="323528" y="116632"/>
            <a:ext cx="754817" cy="432048"/>
          </a:xfrm>
          <a:prstGeom prst="rect">
            <a:avLst/>
          </a:prstGeom>
          <a:noFill/>
        </p:spPr>
      </p:pic>
      <p:sp>
        <p:nvSpPr>
          <p:cNvPr id="5" name="Прямоугольник 4"/>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11" name="Рисунок 10" descr="C:\Users\-\Dropbox\фото\Рисунок1.jpg"/>
          <p:cNvPicPr/>
          <p:nvPr/>
        </p:nvPicPr>
        <p:blipFill>
          <a:blip r:embed="rId3" cstate="print">
            <a:extLst>
              <a:ext uri="{BEBA8EAE-BF5A-486C-A8C5-ECC9F3942E4B}">
                <a14:imgProps xmlns:a14="http://schemas.microsoft.com/office/drawing/2010/main" xmlns="">
                  <a14:imgLayer r:embed="rId4">
                    <a14:imgEffect>
                      <a14:brightnessContrast bright="20000" contrast="20000"/>
                    </a14:imgEffect>
                  </a14:imgLayer>
                </a14:imgProps>
              </a:ext>
              <a:ext uri="{28A0092B-C50C-407E-A947-70E740481C1C}">
                <a14:useLocalDpi xmlns:a14="http://schemas.microsoft.com/office/drawing/2010/main" xmlns="" val="0"/>
              </a:ext>
            </a:extLst>
          </a:blip>
          <a:srcRect/>
          <a:stretch>
            <a:fillRect/>
          </a:stretch>
        </p:blipFill>
        <p:spPr bwMode="auto">
          <a:xfrm>
            <a:off x="3570637" y="888319"/>
            <a:ext cx="2448272" cy="3185177"/>
          </a:xfrm>
          <a:prstGeom prst="rect">
            <a:avLst/>
          </a:prstGeom>
          <a:noFill/>
          <a:ln>
            <a:noFill/>
          </a:ln>
        </p:spPr>
      </p:pic>
      <p:pic>
        <p:nvPicPr>
          <p:cNvPr id="12" name="Рисунок 11" descr="пр-во темзоломида без подписей"/>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43790" y="4329684"/>
            <a:ext cx="2901420" cy="1664845"/>
          </a:xfrm>
          <a:prstGeom prst="rect">
            <a:avLst/>
          </a:prstGeom>
          <a:noFill/>
          <a:ln>
            <a:noFill/>
          </a:ln>
        </p:spPr>
      </p:pic>
      <p:pic>
        <p:nvPicPr>
          <p:cNvPr id="13" name="Рисунок 12" descr="C:\Users\-\Dropbox\фото\IMG_2615.JPG"/>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012013" y="945660"/>
            <a:ext cx="2870076" cy="1733550"/>
          </a:xfrm>
          <a:prstGeom prst="rect">
            <a:avLst/>
          </a:prstGeom>
          <a:noFill/>
          <a:ln>
            <a:noFill/>
          </a:ln>
        </p:spPr>
      </p:pic>
      <p:pic>
        <p:nvPicPr>
          <p:cNvPr id="14" name="Рисунок 13" descr="C:\Users\-\Dropbox\фото\IMG_2611.JPG"/>
          <p:cNvPicPr/>
          <p:nvPr/>
        </p:nvPicPr>
        <p:blipFill>
          <a:blip r:embed="rId7" cstate="print">
            <a:extLst>
              <a:ext uri="{28A0092B-C50C-407E-A947-70E740481C1C}">
                <a14:useLocalDpi xmlns:a14="http://schemas.microsoft.com/office/drawing/2010/main" xmlns="" val="0"/>
              </a:ext>
            </a:extLst>
          </a:blip>
          <a:srcRect b="3964"/>
          <a:stretch>
            <a:fillRect/>
          </a:stretch>
        </p:blipFill>
        <p:spPr bwMode="auto">
          <a:xfrm>
            <a:off x="6038622" y="2683453"/>
            <a:ext cx="2906588" cy="1657350"/>
          </a:xfrm>
          <a:prstGeom prst="rect">
            <a:avLst/>
          </a:prstGeom>
          <a:noFill/>
          <a:ln>
            <a:noFill/>
          </a:ln>
        </p:spPr>
      </p:pic>
      <p:pic>
        <p:nvPicPr>
          <p:cNvPr id="15" name="Рисунок 14" descr="чистый коридор  без подписей"/>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586708" y="4077739"/>
            <a:ext cx="2448272" cy="1944216"/>
          </a:xfrm>
          <a:prstGeom prst="rect">
            <a:avLst/>
          </a:prstGeom>
          <a:noFill/>
          <a:ln>
            <a:noFill/>
          </a:ln>
        </p:spPr>
      </p:pic>
      <p:sp>
        <p:nvSpPr>
          <p:cNvPr id="16" name="Прямоугольник 15"/>
          <p:cNvSpPr/>
          <p:nvPr/>
        </p:nvSpPr>
        <p:spPr>
          <a:xfrm>
            <a:off x="0" y="616415"/>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204217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1" name="Прямоугольник 2"/>
          <p:cNvSpPr>
            <a:spLocks noChangeArrowheads="1"/>
          </p:cNvSpPr>
          <p:nvPr/>
        </p:nvSpPr>
        <p:spPr bwMode="auto">
          <a:xfrm>
            <a:off x="4781407" y="1338872"/>
            <a:ext cx="4357687" cy="1882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spcAft>
                <a:spcPts val="500"/>
              </a:spcAft>
            </a:pPr>
            <a:r>
              <a:rPr lang="ru-RU" altLang="zh-CN" b="1" u="sng" dirty="0">
                <a:effectLst>
                  <a:outerShdw blurRad="38100" dist="38100" dir="2700000" algn="tl">
                    <a:srgbClr val="000000">
                      <a:alpha val="43137"/>
                    </a:srgbClr>
                  </a:outerShdw>
                </a:effectLst>
                <a:latin typeface="Times New Roman" panose="02020603050405020304" pitchFamily="18" charset="0"/>
                <a:ea typeface="华文楷体"/>
                <a:cs typeface="Times New Roman" panose="02020603050405020304" pitchFamily="18" charset="0"/>
              </a:rPr>
              <a:t>Показания к применению </a:t>
            </a:r>
          </a:p>
          <a:p>
            <a:pPr algn="ctr" eaLnBrk="1" hangingPunct="1">
              <a:spcAft>
                <a:spcPts val="500"/>
              </a:spcAft>
            </a:pPr>
            <a:r>
              <a:rPr lang="ru-RU" altLang="zh-CN" dirty="0">
                <a:latin typeface="Times New Roman" pitchFamily="18" charset="0"/>
                <a:ea typeface="华文楷体"/>
                <a:cs typeface="Times New Roman" panose="02020603050405020304" pitchFamily="18" charset="0"/>
              </a:rPr>
              <a:t>- </a:t>
            </a:r>
            <a:r>
              <a:rPr lang="ru-RU" altLang="zh-CN" b="1" dirty="0">
                <a:latin typeface="Times New Roman" pitchFamily="18" charset="0"/>
                <a:ea typeface="华文楷体"/>
                <a:cs typeface="Times New Roman" panose="02020603050405020304" pitchFamily="18" charset="0"/>
              </a:rPr>
              <a:t>злокачественные новообразования головного мозга</a:t>
            </a:r>
          </a:p>
          <a:p>
            <a:pPr algn="ctr" eaLnBrk="1" hangingPunct="1">
              <a:spcAft>
                <a:spcPts val="500"/>
              </a:spcAft>
            </a:pPr>
            <a:r>
              <a:rPr lang="ru-RU" altLang="zh-CN" dirty="0">
                <a:latin typeface="Times New Roman" panose="02020603050405020304" pitchFamily="18" charset="0"/>
                <a:ea typeface="华文楷体"/>
                <a:cs typeface="Times New Roman" panose="02020603050405020304" pitchFamily="18" charset="0"/>
              </a:rPr>
              <a:t>-</a:t>
            </a:r>
            <a:r>
              <a:rPr lang="ru-RU" altLang="zh-CN" b="1" dirty="0">
                <a:latin typeface="Times New Roman" pitchFamily="18" charset="0"/>
                <a:ea typeface="华文楷体"/>
                <a:cs typeface="Times New Roman" panose="02020603050405020304" pitchFamily="18" charset="0"/>
              </a:rPr>
              <a:t> злокачественные опухоли шеи, полости рта, языка, носа и придаточных пазух</a:t>
            </a:r>
          </a:p>
        </p:txBody>
      </p:sp>
      <p:pic>
        <p:nvPicPr>
          <p:cNvPr id="17412" name="Picture 5" descr="фото_Цисплацел_"/>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36052" y="2434640"/>
            <a:ext cx="2641584" cy="2007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3" name="Picture 3" descr="Цисплатин2 copy"/>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8931" y="3658827"/>
            <a:ext cx="1823568" cy="1850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4" name="Прямоугольник 7"/>
          <p:cNvSpPr>
            <a:spLocks noChangeArrowheads="1"/>
          </p:cNvSpPr>
          <p:nvPr/>
        </p:nvSpPr>
        <p:spPr bwMode="auto">
          <a:xfrm>
            <a:off x="323528" y="5100510"/>
            <a:ext cx="8591425" cy="1154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p>
            <a:pPr algn="just">
              <a:spcAft>
                <a:spcPts val="300"/>
              </a:spcAft>
            </a:pPr>
            <a:endParaRPr lang="ru-RU" altLang="ru-RU" sz="1600" i="1" dirty="0">
              <a:latin typeface="Times New Roman"/>
              <a:cs typeface="Times New Roman"/>
            </a:endParaRPr>
          </a:p>
          <a:p>
            <a:pPr algn="just">
              <a:spcAft>
                <a:spcPts val="300"/>
              </a:spcAft>
            </a:pPr>
            <a:endParaRPr lang="ru-RU" altLang="ru-RU" sz="1600" i="1" dirty="0">
              <a:latin typeface="Times New Roman"/>
              <a:cs typeface="Times New Roman"/>
            </a:endParaRPr>
          </a:p>
          <a:p>
            <a:pPr algn="just">
              <a:spcAft>
                <a:spcPts val="300"/>
              </a:spcAft>
            </a:pPr>
            <a:r>
              <a:rPr lang="ru-RU" altLang="ru-RU" sz="1600" i="1" dirty="0">
                <a:latin typeface="Times New Roman"/>
                <a:cs typeface="Times New Roman"/>
              </a:rPr>
              <a:t>Препарат включен в Протоколы лечения онкологических больных и поставляется в медицинские учреждения по государственному заказу.</a:t>
            </a:r>
            <a:endParaRPr lang="ru-RU"/>
          </a:p>
        </p:txBody>
      </p:sp>
      <p:graphicFrame>
        <p:nvGraphicFramePr>
          <p:cNvPr id="17415" name="Object 2"/>
          <p:cNvGraphicFramePr>
            <a:graphicFrameLocks noChangeAspect="1"/>
          </p:cNvGraphicFramePr>
          <p:nvPr>
            <p:extLst>
              <p:ext uri="{D42A27DB-BD31-4B8C-83A1-F6EECF244321}">
                <p14:modId xmlns:p14="http://schemas.microsoft.com/office/powerpoint/2010/main" xmlns="" val="3721282201"/>
              </p:ext>
            </p:extLst>
          </p:nvPr>
        </p:nvGraphicFramePr>
        <p:xfrm>
          <a:off x="4920303" y="3224819"/>
          <a:ext cx="3990250" cy="2284387"/>
        </p:xfrm>
        <a:graphic>
          <a:graphicData uri="http://schemas.openxmlformats.org/presentationml/2006/ole">
            <p:oleObj spid="_x0000_s25609" name="Диаграмма" r:id="rId5" imgW="7686551" imgH="3924341" progId="">
              <p:embed/>
            </p:oleObj>
          </a:graphicData>
        </a:graphic>
      </p:graphicFrame>
      <p:pic>
        <p:nvPicPr>
          <p:cNvPr id="17416" name="Рисунок 9" descr="C:\Users\User\Desktop\Производ-ство\IMG_9064.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68932" y="1422389"/>
            <a:ext cx="1823568" cy="211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Прямоугольник 1"/>
          <p:cNvSpPr/>
          <p:nvPr/>
        </p:nvSpPr>
        <p:spPr>
          <a:xfrm>
            <a:off x="0" y="485596"/>
            <a:ext cx="9139094" cy="856773"/>
          </a:xfrm>
          <a:prstGeom prst="rect">
            <a:avLst/>
          </a:prstGeom>
        </p:spPr>
        <p:txBody>
          <a:bodyPr wrap="square">
            <a:spAutoFit/>
          </a:bodyPr>
          <a:lstStyle/>
          <a:p>
            <a:pPr algn="ctr" eaLnBrk="1" hangingPunct="1">
              <a:lnSpc>
                <a:spcPct val="75000"/>
              </a:lnSpc>
              <a:defRPr/>
            </a:pPr>
            <a:r>
              <a:rPr lang="ru-RU" sz="22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22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200" b="1" dirty="0">
                <a:solidFill>
                  <a:schemeClr val="tx2"/>
                </a:solidFill>
                <a:effectLst>
                  <a:outerShdw blurRad="38100" dist="38100" dir="2700000" algn="tl">
                    <a:srgbClr val="000000">
                      <a:alpha val="43137"/>
                    </a:srgbClr>
                  </a:outerShdw>
                </a:effectLst>
                <a:latin typeface="Times New Roman" pitchFamily="18" charset="0"/>
                <a:ea typeface="Arial CYR" charset="-52"/>
                <a:cs typeface="Times New Roman" pitchFamily="18" charset="0"/>
              </a:rPr>
              <a:t> Производственный участок по выпуску лекарственного средства «Цисплацел» </a:t>
            </a:r>
            <a:endParaRPr lang="ru-RU" sz="2200" b="1"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Прямоугольник 15"/>
          <p:cNvSpPr/>
          <p:nvPr/>
        </p:nvSpPr>
        <p:spPr>
          <a:xfrm>
            <a:off x="0" y="620688"/>
            <a:ext cx="9183891" cy="104737"/>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12" name="Прямоугольник 11"/>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14" name="Picture 2" descr="D:\Сайт\логотипы\Унитехпром БГУ_лого.png"/>
          <p:cNvPicPr>
            <a:picLocks noChangeAspect="1" noChangeArrowheads="1"/>
          </p:cNvPicPr>
          <p:nvPr/>
        </p:nvPicPr>
        <p:blipFill>
          <a:blip r:embed="rId7" cstate="print"/>
          <a:srcRect/>
          <a:stretch>
            <a:fillRect/>
          </a:stretch>
        </p:blipFill>
        <p:spPr bwMode="auto">
          <a:xfrm>
            <a:off x="323528" y="116632"/>
            <a:ext cx="754817" cy="432048"/>
          </a:xfrm>
          <a:prstGeom prst="rect">
            <a:avLst/>
          </a:prstGeom>
          <a:noFill/>
        </p:spPr>
      </p:pic>
    </p:spTree>
    <p:extLst>
      <p:ext uri="{BB962C8B-B14F-4D97-AF65-F5344CB8AC3E}">
        <p14:creationId xmlns:p14="http://schemas.microsoft.com/office/powerpoint/2010/main" xmlns="" val="880740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Grp="1" noChangeArrowheads="1"/>
          </p:cNvSpPr>
          <p:nvPr>
            <p:ph type="title" idx="4294967295"/>
          </p:nvPr>
        </p:nvSpPr>
        <p:spPr>
          <a:xfrm>
            <a:off x="0" y="719138"/>
            <a:ext cx="9144000" cy="1038225"/>
          </a:xfrm>
        </p:spPr>
        <p:txBody>
          <a:bodyPr wrap="square" lIns="18000" tIns="10800" rIns="18000" bIns="10800" anchor="ctr">
            <a:spAutoFit/>
          </a:bodyPr>
          <a:lstStyle/>
          <a:p>
            <a:pPr algn="ctr" eaLnBrk="1" hangingPunct="1"/>
            <a:r>
              <a:rPr lang="ru-RU" altLang="ru-RU" sz="2200" b="1" dirty="0">
                <a:latin typeface="Times New Roman" panose="02020603050405020304" pitchFamily="18" charset="0"/>
                <a:cs typeface="Times New Roman" panose="02020603050405020304" pitchFamily="18" charset="0"/>
              </a:rPr>
              <a:t>Результаты клинических испытаний </a:t>
            </a:r>
            <a:br>
              <a:rPr lang="ru-RU" altLang="ru-RU" sz="2200" b="1" dirty="0">
                <a:latin typeface="Times New Roman" panose="02020603050405020304" pitchFamily="18" charset="0"/>
                <a:cs typeface="Times New Roman" panose="02020603050405020304" pitchFamily="18" charset="0"/>
              </a:rPr>
            </a:br>
            <a:r>
              <a:rPr lang="ru-RU" altLang="ru-RU" sz="2200" b="1" dirty="0">
                <a:latin typeface="Times New Roman" panose="02020603050405020304" pitchFamily="18" charset="0"/>
                <a:cs typeface="Times New Roman" panose="02020603050405020304" pitchFamily="18" charset="0"/>
              </a:rPr>
              <a:t>(злокачественные опухоли в области головы и шеи) препарата «</a:t>
            </a:r>
            <a:r>
              <a:rPr lang="ru-RU" altLang="ru-RU" sz="2200" b="1" dirty="0" err="1">
                <a:latin typeface="Times New Roman" panose="02020603050405020304" pitchFamily="18" charset="0"/>
                <a:cs typeface="Times New Roman" panose="02020603050405020304" pitchFamily="18" charset="0"/>
              </a:rPr>
              <a:t>Цисплацел</a:t>
            </a:r>
            <a:r>
              <a:rPr lang="ru-RU" altLang="ru-RU" sz="2200" b="1" dirty="0">
                <a:latin typeface="Times New Roman" panose="02020603050405020304" pitchFamily="18" charset="0"/>
                <a:cs typeface="Times New Roman" panose="02020603050405020304" pitchFamily="18" charset="0"/>
              </a:rPr>
              <a:t>»</a:t>
            </a:r>
          </a:p>
        </p:txBody>
      </p:sp>
      <p:sp>
        <p:nvSpPr>
          <p:cNvPr id="1028" name="Rectangle 9"/>
          <p:cNvSpPr>
            <a:spLocks noChangeArrowheads="1"/>
          </p:cNvSpPr>
          <p:nvPr/>
        </p:nvSpPr>
        <p:spPr bwMode="auto">
          <a:xfrm>
            <a:off x="4256014" y="5755482"/>
            <a:ext cx="4859338"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panose="020B0604020202020204" pitchFamily="34" charset="0"/>
                <a:cs typeface="Times New Roman" panose="02020603050405020304" pitchFamily="18" charset="0"/>
              </a:defRPr>
            </a:lvl1pPr>
            <a:lvl2pPr marL="742950" indent="-285750" eaLnBrk="0" hangingPunct="0">
              <a:defRPr>
                <a:solidFill>
                  <a:schemeClr val="tx1"/>
                </a:solidFill>
                <a:latin typeface="Arial" panose="020B0604020202020204" pitchFamily="34" charset="0"/>
                <a:cs typeface="Times New Roman" panose="02020603050405020304" pitchFamily="18" charset="0"/>
              </a:defRPr>
            </a:lvl2pPr>
            <a:lvl3pPr marL="1143000" indent="-228600" eaLnBrk="0" hangingPunct="0">
              <a:defRPr>
                <a:solidFill>
                  <a:schemeClr val="tx1"/>
                </a:solidFill>
                <a:latin typeface="Arial" panose="020B0604020202020204" pitchFamily="34" charset="0"/>
                <a:cs typeface="Times New Roman" panose="02020603050405020304" pitchFamily="18" charset="0"/>
              </a:defRPr>
            </a:lvl3pPr>
            <a:lvl4pPr marL="1600200" indent="-228600" eaLnBrk="0" hangingPunct="0">
              <a:defRPr>
                <a:solidFill>
                  <a:schemeClr val="tx1"/>
                </a:solidFill>
                <a:latin typeface="Arial" panose="020B0604020202020204" pitchFamily="34" charset="0"/>
                <a:cs typeface="Times New Roman" panose="02020603050405020304" pitchFamily="18" charset="0"/>
              </a:defRPr>
            </a:lvl4pPr>
            <a:lvl5pPr marL="2057400" indent="-228600" eaLnBrk="0" hangingPunct="0">
              <a:defRPr>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9pPr>
          </a:lstStyle>
          <a:p>
            <a:pPr algn="ctr"/>
            <a:r>
              <a:rPr lang="ru-RU" altLang="ru-RU" sz="1600" b="1" dirty="0">
                <a:latin typeface="Times New Roman" panose="02020603050405020304" pitchFamily="18" charset="0"/>
              </a:rPr>
              <a:t>Медиана выживаемости больных после локальной химиотерапии препаратом «</a:t>
            </a:r>
            <a:r>
              <a:rPr lang="ru-RU" altLang="ru-RU" sz="1600" b="1" dirty="0" err="1">
                <a:latin typeface="Times New Roman" panose="02020603050405020304" pitchFamily="18" charset="0"/>
              </a:rPr>
              <a:t>Цисплацел</a:t>
            </a:r>
            <a:r>
              <a:rPr lang="ru-RU" altLang="ru-RU" sz="1600" b="1" dirty="0">
                <a:latin typeface="Times New Roman" panose="02020603050405020304" pitchFamily="18" charset="0"/>
              </a:rPr>
              <a:t>»</a:t>
            </a:r>
          </a:p>
        </p:txBody>
      </p:sp>
      <p:graphicFrame>
        <p:nvGraphicFramePr>
          <p:cNvPr id="1026" name="Object 13"/>
          <p:cNvGraphicFramePr>
            <a:graphicFrameLocks noChangeAspect="1"/>
          </p:cNvGraphicFramePr>
          <p:nvPr>
            <p:extLst>
              <p:ext uri="{D42A27DB-BD31-4B8C-83A1-F6EECF244321}">
                <p14:modId xmlns:p14="http://schemas.microsoft.com/office/powerpoint/2010/main" xmlns="" val="2786975424"/>
              </p:ext>
            </p:extLst>
          </p:nvPr>
        </p:nvGraphicFramePr>
        <p:xfrm>
          <a:off x="4067175" y="1907351"/>
          <a:ext cx="4897438" cy="3795713"/>
        </p:xfrm>
        <a:graphic>
          <a:graphicData uri="http://schemas.openxmlformats.org/presentationml/2006/ole">
            <p:oleObj spid="_x0000_s26633" name="CorelDRAW" r:id="rId3" imgW="3153960" imgH="2558160" progId="">
              <p:embed/>
            </p:oleObj>
          </a:graphicData>
        </a:graphic>
      </p:graphicFrame>
      <p:sp>
        <p:nvSpPr>
          <p:cNvPr id="1032" name="Rectangle 14"/>
          <p:cNvSpPr>
            <a:spLocks noChangeArrowheads="1"/>
          </p:cNvSpPr>
          <p:nvPr/>
        </p:nvSpPr>
        <p:spPr bwMode="auto">
          <a:xfrm>
            <a:off x="177800" y="2132856"/>
            <a:ext cx="3889375" cy="3570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Times New Roman" panose="02020603050405020304" pitchFamily="18" charset="0"/>
              </a:defRPr>
            </a:lvl1pPr>
            <a:lvl2pPr marL="742950" indent="-285750" eaLnBrk="0" hangingPunct="0">
              <a:defRPr>
                <a:solidFill>
                  <a:schemeClr val="tx1"/>
                </a:solidFill>
                <a:latin typeface="Arial" panose="020B0604020202020204" pitchFamily="34" charset="0"/>
                <a:cs typeface="Times New Roman" panose="02020603050405020304" pitchFamily="18" charset="0"/>
              </a:defRPr>
            </a:lvl2pPr>
            <a:lvl3pPr marL="1143000" indent="-228600" eaLnBrk="0" hangingPunct="0">
              <a:defRPr>
                <a:solidFill>
                  <a:schemeClr val="tx1"/>
                </a:solidFill>
                <a:latin typeface="Arial" panose="020B0604020202020204" pitchFamily="34" charset="0"/>
                <a:cs typeface="Times New Roman" panose="02020603050405020304" pitchFamily="18" charset="0"/>
              </a:defRPr>
            </a:lvl3pPr>
            <a:lvl4pPr marL="1600200" indent="-228600" eaLnBrk="0" hangingPunct="0">
              <a:defRPr>
                <a:solidFill>
                  <a:schemeClr val="tx1"/>
                </a:solidFill>
                <a:latin typeface="Arial" panose="020B0604020202020204" pitchFamily="34" charset="0"/>
                <a:cs typeface="Times New Roman" panose="02020603050405020304" pitchFamily="18" charset="0"/>
              </a:defRPr>
            </a:lvl4pPr>
            <a:lvl5pPr marL="2057400" indent="-228600" eaLnBrk="0" hangingPunct="0">
              <a:defRPr>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9pPr>
          </a:lstStyle>
          <a:p>
            <a:pPr algn="just">
              <a:spcAft>
                <a:spcPts val="300"/>
              </a:spcAft>
              <a:defRPr/>
            </a:pPr>
            <a:r>
              <a:rPr lang="ru-RU" altLang="ru-RU" sz="1700" dirty="0">
                <a:latin typeface="Times New Roman" panose="02020603050405020304" pitchFamily="18" charset="0"/>
              </a:rPr>
              <a:t>По данным ГУ «РНПЦ неврологии и нейрохирургии» МЗ РБ имплантация</a:t>
            </a:r>
            <a:r>
              <a:rPr lang="en-US" altLang="ru-RU" sz="1700" dirty="0">
                <a:latin typeface="Times New Roman" panose="02020603050405020304" pitchFamily="18" charset="0"/>
              </a:rPr>
              <a:t> </a:t>
            </a:r>
            <a:endParaRPr lang="ru-RU" altLang="ru-RU" sz="1700" dirty="0">
              <a:latin typeface="Times New Roman" panose="02020603050405020304" pitchFamily="18" charset="0"/>
            </a:endParaRPr>
          </a:p>
          <a:p>
            <a:pPr algn="just">
              <a:spcAft>
                <a:spcPts val="300"/>
              </a:spcAft>
              <a:defRPr/>
            </a:pPr>
            <a:r>
              <a:rPr lang="ru-RU" altLang="ru-RU" sz="1700" dirty="0">
                <a:latin typeface="Times New Roman" panose="02020603050405020304" pitchFamily="18" charset="0"/>
              </a:rPr>
              <a:t>ЛС «</a:t>
            </a:r>
            <a:r>
              <a:rPr lang="ru-RU" altLang="ru-RU" sz="1700" dirty="0" err="1">
                <a:latin typeface="Times New Roman" panose="02020603050405020304" pitchFamily="18" charset="0"/>
              </a:rPr>
              <a:t>Цисплацел</a:t>
            </a:r>
            <a:r>
              <a:rPr lang="ru-RU" altLang="ru-RU" sz="1700" dirty="0">
                <a:latin typeface="Times New Roman" panose="02020603050405020304" pitchFamily="18" charset="0"/>
              </a:rPr>
              <a:t>» в ложе хирургически удаленных </a:t>
            </a:r>
            <a:r>
              <a:rPr lang="ru-RU" altLang="ru-RU" sz="1700" dirty="0" err="1">
                <a:latin typeface="Times New Roman" panose="02020603050405020304" pitchFamily="18" charset="0"/>
              </a:rPr>
              <a:t>высокозлокачественных</a:t>
            </a:r>
            <a:r>
              <a:rPr lang="ru-RU" altLang="ru-RU" sz="1700" dirty="0">
                <a:latin typeface="Times New Roman" panose="02020603050405020304" pitchFamily="18" charset="0"/>
              </a:rPr>
              <a:t> </a:t>
            </a:r>
            <a:r>
              <a:rPr lang="en-US" altLang="ru-RU" sz="1700" dirty="0">
                <a:latin typeface="Times New Roman" panose="02020603050405020304" pitchFamily="18" charset="0"/>
              </a:rPr>
              <a:t> </a:t>
            </a:r>
            <a:endParaRPr lang="ru-RU" altLang="ru-RU" sz="1700" dirty="0">
              <a:latin typeface="Times New Roman" panose="02020603050405020304" pitchFamily="18" charset="0"/>
            </a:endParaRPr>
          </a:p>
          <a:p>
            <a:pPr algn="just">
              <a:spcAft>
                <a:spcPts val="300"/>
              </a:spcAft>
              <a:defRPr/>
            </a:pPr>
            <a:r>
              <a:rPr lang="ru-RU" altLang="ru-RU" sz="1700" dirty="0">
                <a:latin typeface="Times New Roman" panose="02020603050405020304" pitchFamily="18" charset="0"/>
              </a:rPr>
              <a:t>глиом головного мозга (</a:t>
            </a:r>
            <a:r>
              <a:rPr lang="ru-RU" altLang="ru-RU" sz="1700" dirty="0" err="1">
                <a:latin typeface="Times New Roman" panose="02020603050405020304" pitchFamily="18" charset="0"/>
              </a:rPr>
              <a:t>Grade</a:t>
            </a:r>
            <a:r>
              <a:rPr lang="ru-RU" altLang="ru-RU" sz="1700" dirty="0">
                <a:latin typeface="Times New Roman" panose="02020603050405020304" pitchFamily="18" charset="0"/>
              </a:rPr>
              <a:t> III-IV) с последующим проведением курса лучевой терапии увеличивает однолетнюю выживаемость пациентов с 67,6±10,1% до</a:t>
            </a:r>
            <a:r>
              <a:rPr lang="en-US" altLang="ru-RU" sz="1700" dirty="0">
                <a:latin typeface="Times New Roman" panose="02020603050405020304" pitchFamily="18" charset="0"/>
              </a:rPr>
              <a:t> </a:t>
            </a:r>
            <a:r>
              <a:rPr lang="ru-RU" altLang="ru-RU" sz="1700" dirty="0">
                <a:latin typeface="Times New Roman" panose="02020603050405020304" pitchFamily="18" charset="0"/>
              </a:rPr>
              <a:t>90,9±6,1%, трехлетнюю выживаемость с 12,1±7,9% до 25,3±10,9%, пятилетнюю</a:t>
            </a:r>
            <a:r>
              <a:rPr lang="en-US" altLang="ru-RU" sz="1700" dirty="0">
                <a:latin typeface="Times New Roman" panose="02020603050405020304" pitchFamily="18" charset="0"/>
              </a:rPr>
              <a:t> </a:t>
            </a:r>
            <a:r>
              <a:rPr lang="ru-RU" altLang="ru-RU" sz="1700" dirty="0">
                <a:latin typeface="Times New Roman" panose="02020603050405020304" pitchFamily="18" charset="0"/>
              </a:rPr>
              <a:t>выживаемость с 12,1±7,9% до 16,8±10,9% (р=0,048).</a:t>
            </a:r>
            <a:r>
              <a:rPr lang="ru-RU" altLang="ru-RU" sz="1700" i="1" dirty="0">
                <a:latin typeface="Times New Roman" panose="02020603050405020304" pitchFamily="18" charset="0"/>
              </a:rPr>
              <a:t> </a:t>
            </a:r>
            <a:endParaRPr lang="en-US" altLang="ru-RU" sz="1700" i="1" dirty="0">
              <a:latin typeface="Times New Roman" panose="02020603050405020304" pitchFamily="18" charset="0"/>
            </a:endParaRPr>
          </a:p>
        </p:txBody>
      </p:sp>
      <p:pic>
        <p:nvPicPr>
          <p:cNvPr id="9" name="Picture 2" descr="D:\Сайт\логотипы\Унитехпром БГУ_лого.png"/>
          <p:cNvPicPr>
            <a:picLocks noChangeAspect="1" noChangeArrowheads="1"/>
          </p:cNvPicPr>
          <p:nvPr/>
        </p:nvPicPr>
        <p:blipFill>
          <a:blip r:embed="rId4" cstate="print"/>
          <a:srcRect/>
          <a:stretch>
            <a:fillRect/>
          </a:stretch>
        </p:blipFill>
        <p:spPr bwMode="auto">
          <a:xfrm>
            <a:off x="323528" y="116632"/>
            <a:ext cx="754817" cy="432048"/>
          </a:xfrm>
          <a:prstGeom prst="rect">
            <a:avLst/>
          </a:prstGeom>
          <a:noFill/>
        </p:spPr>
      </p:pic>
      <p:sp>
        <p:nvSpPr>
          <p:cNvPr id="10" name="Прямоугольник 9"/>
          <p:cNvSpPr/>
          <p:nvPr/>
        </p:nvSpPr>
        <p:spPr>
          <a:xfrm>
            <a:off x="-27725" y="620688"/>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11" name="Прямоугольник 10"/>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11772172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1058756" y="1988840"/>
            <a:ext cx="7200900" cy="3816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just">
              <a:lnSpc>
                <a:spcPct val="110000"/>
              </a:lnSpc>
              <a:buClr>
                <a:schemeClr val="tx1"/>
              </a:buClr>
              <a:buSzTx/>
              <a:buNone/>
            </a:pPr>
            <a:r>
              <a:rPr lang="ru-RU" altLang="ru-RU" sz="2400" dirty="0">
                <a:latin typeface="Times New Roman" panose="02020603050405020304" pitchFamily="18" charset="0"/>
                <a:cs typeface="Times New Roman" panose="02020603050405020304" pitchFamily="18" charset="0"/>
              </a:rPr>
              <a:t>По данным Государственного научно-исследовательского центра онкологии и медицинской радиологии им. А.А. Александрова Министерства здравоохранения Республики Беларусь, применение препарата «</a:t>
            </a:r>
            <a:r>
              <a:rPr lang="ru-RU" altLang="ru-RU" sz="2400" dirty="0" err="1">
                <a:latin typeface="Times New Roman" panose="02020603050405020304" pitchFamily="18" charset="0"/>
                <a:cs typeface="Times New Roman" panose="02020603050405020304" pitchFamily="18" charset="0"/>
              </a:rPr>
              <a:t>Цисплацел</a:t>
            </a:r>
            <a:r>
              <a:rPr lang="ru-RU" altLang="ru-RU" sz="2400" dirty="0">
                <a:latin typeface="Times New Roman" panose="02020603050405020304" pitchFamily="18" charset="0"/>
                <a:cs typeface="Times New Roman" panose="02020603050405020304" pitchFamily="18" charset="0"/>
              </a:rPr>
              <a:t>» после хирургического удаления локальных опухолей головы и шеи, в том числе распространяющихся на основание черепа, увеличивает выживаемость без рецидива и годичную выживаемость на 12% и 15% соответственно.</a:t>
            </a:r>
            <a:endParaRPr lang="ru-RU" altLang="ru-RU" sz="2000" dirty="0">
              <a:latin typeface="Times New Roman" panose="02020603050405020304" pitchFamily="18" charset="0"/>
              <a:cs typeface="Times New Roman" panose="02020603050405020304" pitchFamily="18" charset="0"/>
            </a:endParaRPr>
          </a:p>
        </p:txBody>
      </p:sp>
      <p:sp>
        <p:nvSpPr>
          <p:cNvPr id="13317" name="Rectangle 4"/>
          <p:cNvSpPr>
            <a:spLocks noChangeArrowheads="1"/>
          </p:cNvSpPr>
          <p:nvPr/>
        </p:nvSpPr>
        <p:spPr bwMode="auto">
          <a:xfrm>
            <a:off x="8461375" y="6230938"/>
            <a:ext cx="431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Tx/>
              <a:buNone/>
            </a:pPr>
            <a:r>
              <a:rPr lang="en-US" altLang="ru-RU" sz="1800" b="1">
                <a:latin typeface="Times New Roman" panose="02020603050405020304" pitchFamily="18" charset="0"/>
              </a:rPr>
              <a:t>6</a:t>
            </a:r>
          </a:p>
        </p:txBody>
      </p:sp>
      <p:sp>
        <p:nvSpPr>
          <p:cNvPr id="13318" name="Rectangle 5"/>
          <p:cNvSpPr>
            <a:spLocks noChangeArrowheads="1"/>
          </p:cNvSpPr>
          <p:nvPr/>
        </p:nvSpPr>
        <p:spPr bwMode="auto">
          <a:xfrm>
            <a:off x="1281537" y="705875"/>
            <a:ext cx="6553200" cy="1129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000" tIns="10800" rIns="18000" bIns="10800" anchor="ct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ru-RU" altLang="ru-RU" sz="24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Результаты клинических испытаний (злокачественные опухоли в области головы и шеи) препарата «</a:t>
            </a:r>
            <a:r>
              <a:rPr lang="ru-RU" altLang="ru-RU" sz="2400" b="1" dirty="0" err="1">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Cisplacel</a:t>
            </a:r>
            <a:r>
              <a:rPr lang="ru-RU" altLang="ru-RU" sz="24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pic>
        <p:nvPicPr>
          <p:cNvPr id="7" name="Picture 2" descr="D:\Сайт\логотипы\Унитехпром БГУ_лого.png"/>
          <p:cNvPicPr>
            <a:picLocks noChangeAspect="1" noChangeArrowheads="1"/>
          </p:cNvPicPr>
          <p:nvPr/>
        </p:nvPicPr>
        <p:blipFill>
          <a:blip r:embed="rId2" cstate="print"/>
          <a:srcRect/>
          <a:stretch>
            <a:fillRect/>
          </a:stretch>
        </p:blipFill>
        <p:spPr bwMode="auto">
          <a:xfrm>
            <a:off x="323528" y="116632"/>
            <a:ext cx="754817" cy="432048"/>
          </a:xfrm>
          <a:prstGeom prst="rect">
            <a:avLst/>
          </a:prstGeom>
          <a:noFill/>
        </p:spPr>
      </p:pic>
      <p:sp>
        <p:nvSpPr>
          <p:cNvPr id="10" name="Прямоугольник 9"/>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sp>
        <p:nvSpPr>
          <p:cNvPr id="9" name="Прямоугольник 8"/>
          <p:cNvSpPr/>
          <p:nvPr/>
        </p:nvSpPr>
        <p:spPr>
          <a:xfrm>
            <a:off x="0" y="620396"/>
            <a:ext cx="9130137" cy="96559"/>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97726570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8" descr="Копия 051"/>
          <p:cNvPicPr>
            <a:picLocks noGrp="1" noChangeAspect="1" noChangeArrowheads="1"/>
          </p:cNvPicPr>
          <p:nvPr>
            <p:ph type="clipArt" sz="half" idx="4294967295"/>
          </p:nvPr>
        </p:nvPicPr>
        <p:blipFill>
          <a:blip r:embed="rId2" cstate="print">
            <a:lum contrast="-12000"/>
            <a:extLst>
              <a:ext uri="{28A0092B-C50C-407E-A947-70E740481C1C}">
                <a14:useLocalDpi xmlns:a14="http://schemas.microsoft.com/office/drawing/2010/main" xmlns="" val="0"/>
              </a:ext>
            </a:extLst>
          </a:blip>
          <a:srcRect/>
          <a:stretch>
            <a:fillRect/>
          </a:stretch>
        </p:blipFill>
        <p:spPr>
          <a:xfrm>
            <a:off x="0" y="1787525"/>
            <a:ext cx="1714500" cy="1916113"/>
          </a:xfrm>
        </p:spPr>
      </p:pic>
      <p:sp>
        <p:nvSpPr>
          <p:cNvPr id="10243" name="Rectangle 4"/>
          <p:cNvSpPr>
            <a:spLocks noGrp="1" noChangeArrowheads="1"/>
          </p:cNvSpPr>
          <p:nvPr>
            <p:ph type="body" sz="half" idx="4294967295"/>
          </p:nvPr>
        </p:nvSpPr>
        <p:spPr>
          <a:xfrm>
            <a:off x="3851275" y="4364038"/>
            <a:ext cx="5292725" cy="1225550"/>
          </a:xfrm>
        </p:spPr>
        <p:txBody>
          <a:bodyPr/>
          <a:lstStyle/>
          <a:p>
            <a:pPr marL="0" indent="0" algn="ctr" eaLnBrk="1" hangingPunct="1">
              <a:lnSpc>
                <a:spcPct val="90000"/>
              </a:lnSpc>
              <a:buFont typeface="Wingdings" panose="05000000000000000000" pitchFamily="2" charset="2"/>
              <a:buNone/>
            </a:pPr>
            <a:r>
              <a:rPr lang="ru-RU" altLang="ru-RU" sz="2000" b="1" dirty="0">
                <a:latin typeface="Times New Roman" panose="02020603050405020304" pitchFamily="18" charset="0"/>
                <a:cs typeface="Times New Roman" panose="02020603050405020304" pitchFamily="18" charset="0"/>
              </a:rPr>
              <a:t>Препарат «</a:t>
            </a:r>
            <a:r>
              <a:rPr lang="ru-RU" altLang="ru-RU" sz="2000" b="1" dirty="0" err="1">
                <a:latin typeface="Times New Roman" panose="02020603050405020304" pitchFamily="18" charset="0"/>
                <a:cs typeface="Times New Roman" panose="02020603050405020304" pitchFamily="18" charset="0"/>
              </a:rPr>
              <a:t>Цисплацел</a:t>
            </a:r>
            <a:r>
              <a:rPr lang="ru-RU" altLang="ru-RU" sz="2000" b="1" dirty="0">
                <a:latin typeface="Times New Roman" panose="02020603050405020304" pitchFamily="18" charset="0"/>
                <a:cs typeface="Times New Roman" panose="02020603050405020304" pitchFamily="18" charset="0"/>
              </a:rPr>
              <a:t>» на компьютерном томографе  визуализируется, как полоска, облегающая ложе удалённого новообразования</a:t>
            </a:r>
          </a:p>
        </p:txBody>
      </p:sp>
      <p:pic>
        <p:nvPicPr>
          <p:cNvPr id="10244" name="Picture 11" descr="2-0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00250" y="1928813"/>
            <a:ext cx="1943100" cy="191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12" descr="0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000250" y="3944938"/>
            <a:ext cx="1905000" cy="187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6" name="Picture 13" descr="2-0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819525" y="2276475"/>
            <a:ext cx="1905000" cy="187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7" name="Picture 14" descr="2-0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49225" y="4113213"/>
            <a:ext cx="1905000"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8" name="Line 15"/>
          <p:cNvSpPr>
            <a:spLocks noChangeShapeType="1"/>
          </p:cNvSpPr>
          <p:nvPr/>
        </p:nvSpPr>
        <p:spPr bwMode="auto">
          <a:xfrm flipV="1">
            <a:off x="1387475" y="4846638"/>
            <a:ext cx="228600" cy="762000"/>
          </a:xfrm>
          <a:prstGeom prst="line">
            <a:avLst/>
          </a:prstGeom>
          <a:noFill/>
          <a:ln w="38100">
            <a:solidFill>
              <a:srgbClr val="FFFF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ru-RU"/>
          </a:p>
        </p:txBody>
      </p:sp>
      <p:sp>
        <p:nvSpPr>
          <p:cNvPr id="10249" name="Line 16"/>
          <p:cNvSpPr>
            <a:spLocks noChangeShapeType="1"/>
          </p:cNvSpPr>
          <p:nvPr/>
        </p:nvSpPr>
        <p:spPr bwMode="auto">
          <a:xfrm flipV="1">
            <a:off x="2863850" y="5097463"/>
            <a:ext cx="381000" cy="457200"/>
          </a:xfrm>
          <a:prstGeom prst="line">
            <a:avLst/>
          </a:prstGeom>
          <a:noFill/>
          <a:ln w="38100">
            <a:solidFill>
              <a:srgbClr val="FFFF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ru-RU"/>
          </a:p>
        </p:txBody>
      </p:sp>
      <p:sp>
        <p:nvSpPr>
          <p:cNvPr id="10250" name="Line 17"/>
          <p:cNvSpPr>
            <a:spLocks noChangeShapeType="1"/>
          </p:cNvSpPr>
          <p:nvPr/>
        </p:nvSpPr>
        <p:spPr bwMode="auto">
          <a:xfrm flipH="1" flipV="1">
            <a:off x="4232275" y="3370263"/>
            <a:ext cx="457200" cy="381000"/>
          </a:xfrm>
          <a:prstGeom prst="line">
            <a:avLst/>
          </a:prstGeom>
          <a:noFill/>
          <a:ln w="38100">
            <a:solidFill>
              <a:srgbClr val="FFFF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ru-RU"/>
          </a:p>
        </p:txBody>
      </p:sp>
      <p:sp>
        <p:nvSpPr>
          <p:cNvPr id="10251" name="Line 18"/>
          <p:cNvSpPr>
            <a:spLocks noChangeShapeType="1"/>
          </p:cNvSpPr>
          <p:nvPr/>
        </p:nvSpPr>
        <p:spPr bwMode="auto">
          <a:xfrm>
            <a:off x="3079750" y="2578100"/>
            <a:ext cx="76200" cy="457200"/>
          </a:xfrm>
          <a:prstGeom prst="line">
            <a:avLst/>
          </a:prstGeom>
          <a:noFill/>
          <a:ln w="38100">
            <a:solidFill>
              <a:srgbClr val="FFFF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ru-RU"/>
          </a:p>
        </p:txBody>
      </p:sp>
      <p:sp>
        <p:nvSpPr>
          <p:cNvPr id="10252" name="Line 19"/>
          <p:cNvSpPr>
            <a:spLocks noChangeShapeType="1"/>
          </p:cNvSpPr>
          <p:nvPr/>
        </p:nvSpPr>
        <p:spPr bwMode="auto">
          <a:xfrm flipV="1">
            <a:off x="1135063" y="2505075"/>
            <a:ext cx="0" cy="457200"/>
          </a:xfrm>
          <a:prstGeom prst="line">
            <a:avLst/>
          </a:prstGeom>
          <a:noFill/>
          <a:ln w="38100">
            <a:solidFill>
              <a:srgbClr val="FFFF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ru-RU"/>
          </a:p>
        </p:txBody>
      </p:sp>
      <p:sp>
        <p:nvSpPr>
          <p:cNvPr id="10255" name="Rectangle 4"/>
          <p:cNvSpPr>
            <a:spLocks noChangeArrowheads="1"/>
          </p:cNvSpPr>
          <p:nvPr/>
        </p:nvSpPr>
        <p:spPr bwMode="auto">
          <a:xfrm>
            <a:off x="8461375" y="6230938"/>
            <a:ext cx="431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Times New Roman" panose="02020603050405020304" pitchFamily="18" charset="0"/>
              </a:defRPr>
            </a:lvl1pPr>
            <a:lvl2pPr marL="742950" indent="-285750" eaLnBrk="0" hangingPunct="0">
              <a:defRPr>
                <a:solidFill>
                  <a:schemeClr val="tx1"/>
                </a:solidFill>
                <a:latin typeface="Arial" panose="020B0604020202020204" pitchFamily="34" charset="0"/>
                <a:cs typeface="Times New Roman" panose="02020603050405020304" pitchFamily="18" charset="0"/>
              </a:defRPr>
            </a:lvl2pPr>
            <a:lvl3pPr marL="1143000" indent="-228600" eaLnBrk="0" hangingPunct="0">
              <a:defRPr>
                <a:solidFill>
                  <a:schemeClr val="tx1"/>
                </a:solidFill>
                <a:latin typeface="Arial" panose="020B0604020202020204" pitchFamily="34" charset="0"/>
                <a:cs typeface="Times New Roman" panose="02020603050405020304" pitchFamily="18" charset="0"/>
              </a:defRPr>
            </a:lvl3pPr>
            <a:lvl4pPr marL="1600200" indent="-228600" eaLnBrk="0" hangingPunct="0">
              <a:defRPr>
                <a:solidFill>
                  <a:schemeClr val="tx1"/>
                </a:solidFill>
                <a:latin typeface="Arial" panose="020B0604020202020204" pitchFamily="34" charset="0"/>
                <a:cs typeface="Times New Roman" panose="02020603050405020304" pitchFamily="18" charset="0"/>
              </a:defRPr>
            </a:lvl4pPr>
            <a:lvl5pPr marL="2057400" indent="-228600" eaLnBrk="0" hangingPunct="0">
              <a:defRPr>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9pPr>
          </a:lstStyle>
          <a:p>
            <a:pPr algn="ctr"/>
            <a:r>
              <a:rPr lang="en-US" altLang="ru-RU" b="1">
                <a:latin typeface="Times New Roman" panose="02020603050405020304" pitchFamily="18" charset="0"/>
              </a:rPr>
              <a:t>7</a:t>
            </a:r>
          </a:p>
        </p:txBody>
      </p:sp>
      <p:sp>
        <p:nvSpPr>
          <p:cNvPr id="10256" name="Rectangle 5"/>
          <p:cNvSpPr>
            <a:spLocks noChangeArrowheads="1"/>
          </p:cNvSpPr>
          <p:nvPr/>
        </p:nvSpPr>
        <p:spPr bwMode="auto">
          <a:xfrm>
            <a:off x="-13863" y="754858"/>
            <a:ext cx="9144000" cy="698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8000" tIns="10800" rIns="18000" bIns="10800" anchor="ctr">
            <a:spAutoFit/>
          </a:bodyPr>
          <a:lstStyle>
            <a:lvl1pPr eaLnBrk="0" hangingPunct="0">
              <a:defRPr>
                <a:solidFill>
                  <a:schemeClr val="tx1"/>
                </a:solidFill>
                <a:latin typeface="Arial" panose="020B0604020202020204" pitchFamily="34" charset="0"/>
                <a:cs typeface="Times New Roman" panose="02020603050405020304" pitchFamily="18" charset="0"/>
              </a:defRPr>
            </a:lvl1pPr>
            <a:lvl2pPr marL="742950" indent="-285750" eaLnBrk="0" hangingPunct="0">
              <a:defRPr>
                <a:solidFill>
                  <a:schemeClr val="tx1"/>
                </a:solidFill>
                <a:latin typeface="Arial" panose="020B0604020202020204" pitchFamily="34" charset="0"/>
                <a:cs typeface="Times New Roman" panose="02020603050405020304" pitchFamily="18" charset="0"/>
              </a:defRPr>
            </a:lvl2pPr>
            <a:lvl3pPr marL="1143000" indent="-228600" eaLnBrk="0" hangingPunct="0">
              <a:defRPr>
                <a:solidFill>
                  <a:schemeClr val="tx1"/>
                </a:solidFill>
                <a:latin typeface="Arial" panose="020B0604020202020204" pitchFamily="34" charset="0"/>
                <a:cs typeface="Times New Roman" panose="02020603050405020304" pitchFamily="18" charset="0"/>
              </a:defRPr>
            </a:lvl3pPr>
            <a:lvl4pPr marL="1600200" indent="-228600" eaLnBrk="0" hangingPunct="0">
              <a:defRPr>
                <a:solidFill>
                  <a:schemeClr val="tx1"/>
                </a:solidFill>
                <a:latin typeface="Arial" panose="020B0604020202020204" pitchFamily="34" charset="0"/>
                <a:cs typeface="Times New Roman" panose="02020603050405020304" pitchFamily="18" charset="0"/>
              </a:defRPr>
            </a:lvl4pPr>
            <a:lvl5pPr marL="2057400" indent="-228600" eaLnBrk="0" hangingPunct="0">
              <a:defRPr>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9pPr>
          </a:lstStyle>
          <a:p>
            <a:pPr algn="ctr" eaLnBrk="1" hangingPunct="1"/>
            <a:r>
              <a:rPr lang="ru-RU" altLang="ru-RU" sz="2200" b="1" dirty="0">
                <a:solidFill>
                  <a:schemeClr val="tx2"/>
                </a:solidFill>
                <a:effectLst>
                  <a:outerShdw blurRad="38100" dist="38100" dir="2700000" algn="tl">
                    <a:srgbClr val="000000">
                      <a:alpha val="43137"/>
                    </a:srgbClr>
                  </a:outerShdw>
                </a:effectLst>
                <a:latin typeface="Times New Roman" panose="02020603050405020304" pitchFamily="18" charset="0"/>
              </a:rPr>
              <a:t>Послеоперационный компьютерно-</a:t>
            </a:r>
            <a:r>
              <a:rPr lang="ru-RU" altLang="ru-RU" sz="2200" b="1" dirty="0" err="1">
                <a:solidFill>
                  <a:schemeClr val="tx2"/>
                </a:solidFill>
                <a:effectLst>
                  <a:outerShdw blurRad="38100" dist="38100" dir="2700000" algn="tl">
                    <a:srgbClr val="000000">
                      <a:alpha val="43137"/>
                    </a:srgbClr>
                  </a:outerShdw>
                </a:effectLst>
                <a:latin typeface="Times New Roman" panose="02020603050405020304" pitchFamily="18" charset="0"/>
              </a:rPr>
              <a:t>томографический</a:t>
            </a:r>
            <a:r>
              <a:rPr lang="ru-RU" altLang="ru-RU" sz="2200" b="1" dirty="0">
                <a:solidFill>
                  <a:schemeClr val="tx2"/>
                </a:solidFill>
                <a:effectLst>
                  <a:outerShdw blurRad="38100" dist="38100" dir="2700000" algn="tl">
                    <a:srgbClr val="000000">
                      <a:alpha val="43137"/>
                    </a:srgbClr>
                  </a:outerShdw>
                </a:effectLst>
                <a:latin typeface="Times New Roman" panose="02020603050405020304" pitchFamily="18" charset="0"/>
              </a:rPr>
              <a:t> контроль в визуализации послеоперационных изменений головного мозга</a:t>
            </a:r>
          </a:p>
        </p:txBody>
      </p:sp>
      <p:pic>
        <p:nvPicPr>
          <p:cNvPr id="17" name="Picture 2" descr="D:\Сайт\логотипы\Унитехпром БГУ_лого.png"/>
          <p:cNvPicPr>
            <a:picLocks noChangeAspect="1" noChangeArrowheads="1"/>
          </p:cNvPicPr>
          <p:nvPr/>
        </p:nvPicPr>
        <p:blipFill>
          <a:blip r:embed="rId7" cstate="print"/>
          <a:srcRect/>
          <a:stretch>
            <a:fillRect/>
          </a:stretch>
        </p:blipFill>
        <p:spPr bwMode="auto">
          <a:xfrm>
            <a:off x="323528" y="116632"/>
            <a:ext cx="754817" cy="432048"/>
          </a:xfrm>
          <a:prstGeom prst="rect">
            <a:avLst/>
          </a:prstGeom>
          <a:noFill/>
        </p:spPr>
      </p:pic>
      <p:sp>
        <p:nvSpPr>
          <p:cNvPr id="18" name="Прямоугольник 17"/>
          <p:cNvSpPr/>
          <p:nvPr/>
        </p:nvSpPr>
        <p:spPr>
          <a:xfrm>
            <a:off x="0" y="620396"/>
            <a:ext cx="9130137" cy="96559"/>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19" name="Прямоугольник 18"/>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85650642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Grp="1" noChangeAspect="1"/>
          </p:cNvGraphicFramePr>
          <p:nvPr>
            <p:ph idx="4294967295"/>
            <p:extLst>
              <p:ext uri="{D42A27DB-BD31-4B8C-83A1-F6EECF244321}">
                <p14:modId xmlns:p14="http://schemas.microsoft.com/office/powerpoint/2010/main" xmlns="" val="1920557583"/>
              </p:ext>
            </p:extLst>
          </p:nvPr>
        </p:nvGraphicFramePr>
        <p:xfrm>
          <a:off x="968375" y="1454150"/>
          <a:ext cx="8175625" cy="4173538"/>
        </p:xfrm>
        <a:graphic>
          <a:graphicData uri="http://schemas.openxmlformats.org/presentationml/2006/ole">
            <p:oleObj spid="_x0000_s29705" name="Диаграмма" r:id="rId3" imgW="7686551" imgH="3924341" progId="">
              <p:embed/>
            </p:oleObj>
          </a:graphicData>
        </a:graphic>
      </p:graphicFrame>
      <p:sp>
        <p:nvSpPr>
          <p:cNvPr id="2053" name="Rectangle 4"/>
          <p:cNvSpPr>
            <a:spLocks noChangeArrowheads="1"/>
          </p:cNvSpPr>
          <p:nvPr/>
        </p:nvSpPr>
        <p:spPr bwMode="auto">
          <a:xfrm>
            <a:off x="8461375" y="6230938"/>
            <a:ext cx="431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Times New Roman" panose="02020603050405020304" pitchFamily="18" charset="0"/>
              </a:defRPr>
            </a:lvl1pPr>
            <a:lvl2pPr marL="742950" indent="-285750" eaLnBrk="0" hangingPunct="0">
              <a:defRPr>
                <a:solidFill>
                  <a:schemeClr val="tx1"/>
                </a:solidFill>
                <a:latin typeface="Arial" panose="020B0604020202020204" pitchFamily="34" charset="0"/>
                <a:cs typeface="Times New Roman" panose="02020603050405020304" pitchFamily="18" charset="0"/>
              </a:defRPr>
            </a:lvl2pPr>
            <a:lvl3pPr marL="1143000" indent="-228600" eaLnBrk="0" hangingPunct="0">
              <a:defRPr>
                <a:solidFill>
                  <a:schemeClr val="tx1"/>
                </a:solidFill>
                <a:latin typeface="Arial" panose="020B0604020202020204" pitchFamily="34" charset="0"/>
                <a:cs typeface="Times New Roman" panose="02020603050405020304" pitchFamily="18" charset="0"/>
              </a:defRPr>
            </a:lvl3pPr>
            <a:lvl4pPr marL="1600200" indent="-228600" eaLnBrk="0" hangingPunct="0">
              <a:defRPr>
                <a:solidFill>
                  <a:schemeClr val="tx1"/>
                </a:solidFill>
                <a:latin typeface="Arial" panose="020B0604020202020204" pitchFamily="34" charset="0"/>
                <a:cs typeface="Times New Roman" panose="02020603050405020304" pitchFamily="18" charset="0"/>
              </a:defRPr>
            </a:lvl4pPr>
            <a:lvl5pPr marL="2057400" indent="-228600" eaLnBrk="0" hangingPunct="0">
              <a:defRPr>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9pPr>
          </a:lstStyle>
          <a:p>
            <a:pPr algn="ctr"/>
            <a:r>
              <a:rPr lang="en-US" altLang="ru-RU" b="1">
                <a:latin typeface="Times New Roman" panose="02020603050405020304" pitchFamily="18" charset="0"/>
              </a:rPr>
              <a:t>8</a:t>
            </a:r>
          </a:p>
        </p:txBody>
      </p:sp>
      <p:sp>
        <p:nvSpPr>
          <p:cNvPr id="2054" name="Rectangle 5"/>
          <p:cNvSpPr>
            <a:spLocks noChangeArrowheads="1"/>
          </p:cNvSpPr>
          <p:nvPr/>
        </p:nvSpPr>
        <p:spPr bwMode="auto">
          <a:xfrm>
            <a:off x="0" y="693629"/>
            <a:ext cx="9143999" cy="637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8000" tIns="10800" rIns="18000" bIns="10800" anchor="ctr">
            <a:spAutoFit/>
          </a:bodyPr>
          <a:lstStyle>
            <a:lvl1pPr eaLnBrk="0" hangingPunct="0">
              <a:defRPr>
                <a:solidFill>
                  <a:schemeClr val="tx1"/>
                </a:solidFill>
                <a:latin typeface="Arial" panose="020B0604020202020204" pitchFamily="34" charset="0"/>
                <a:cs typeface="Times New Roman" panose="02020603050405020304" pitchFamily="18" charset="0"/>
              </a:defRPr>
            </a:lvl1pPr>
            <a:lvl2pPr marL="742950" indent="-285750" eaLnBrk="0" hangingPunct="0">
              <a:defRPr>
                <a:solidFill>
                  <a:schemeClr val="tx1"/>
                </a:solidFill>
                <a:latin typeface="Arial" panose="020B0604020202020204" pitchFamily="34" charset="0"/>
                <a:cs typeface="Times New Roman" panose="02020603050405020304" pitchFamily="18" charset="0"/>
              </a:defRPr>
            </a:lvl2pPr>
            <a:lvl3pPr marL="1143000" indent="-228600" eaLnBrk="0" hangingPunct="0">
              <a:defRPr>
                <a:solidFill>
                  <a:schemeClr val="tx1"/>
                </a:solidFill>
                <a:latin typeface="Arial" panose="020B0604020202020204" pitchFamily="34" charset="0"/>
                <a:cs typeface="Times New Roman" panose="02020603050405020304" pitchFamily="18" charset="0"/>
              </a:defRPr>
            </a:lvl3pPr>
            <a:lvl4pPr marL="1600200" indent="-228600" eaLnBrk="0" hangingPunct="0">
              <a:defRPr>
                <a:solidFill>
                  <a:schemeClr val="tx1"/>
                </a:solidFill>
                <a:latin typeface="Arial" panose="020B0604020202020204" pitchFamily="34" charset="0"/>
                <a:cs typeface="Times New Roman" panose="02020603050405020304" pitchFamily="18" charset="0"/>
              </a:defRPr>
            </a:lvl4pPr>
            <a:lvl5pPr marL="2057400" indent="-228600" eaLnBrk="0" hangingPunct="0">
              <a:defRPr>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9pPr>
          </a:lstStyle>
          <a:p>
            <a:pPr algn="ctr" eaLnBrk="1" hangingPunct="1"/>
            <a:r>
              <a:rPr lang="ru-RU" altLang="ru-RU" sz="2000" b="1" dirty="0">
                <a:solidFill>
                  <a:schemeClr val="tx2"/>
                </a:solidFill>
                <a:effectLst>
                  <a:outerShdw blurRad="38100" dist="38100" dir="2700000" algn="tl">
                    <a:srgbClr val="000000">
                      <a:alpha val="43137"/>
                    </a:srgbClr>
                  </a:outerShdw>
                </a:effectLst>
                <a:latin typeface="Times New Roman" panose="02020603050405020304" pitchFamily="18" charset="0"/>
              </a:rPr>
              <a:t>Сравнительная оценка эффективности локальной химиотерапии супратенториальных </a:t>
            </a:r>
            <a:r>
              <a:rPr lang="ru-RU" altLang="ru-RU" sz="2000" b="1" dirty="0" err="1">
                <a:solidFill>
                  <a:schemeClr val="tx2"/>
                </a:solidFill>
                <a:effectLst>
                  <a:outerShdw blurRad="38100" dist="38100" dir="2700000" algn="tl">
                    <a:srgbClr val="000000">
                      <a:alpha val="43137"/>
                    </a:srgbClr>
                  </a:outerShdw>
                </a:effectLst>
                <a:latin typeface="Times New Roman" panose="02020603050405020304" pitchFamily="18" charset="0"/>
              </a:rPr>
              <a:t>глиобластом</a:t>
            </a:r>
            <a:endParaRPr lang="ru-RU" altLang="ru-RU" sz="2000" b="1" dirty="0">
              <a:solidFill>
                <a:schemeClr val="tx2"/>
              </a:solidFill>
              <a:effectLst>
                <a:outerShdw blurRad="38100" dist="38100" dir="2700000" algn="tl">
                  <a:srgbClr val="000000">
                    <a:alpha val="43137"/>
                  </a:srgbClr>
                </a:outerShdw>
              </a:effectLst>
              <a:latin typeface="Times New Roman" panose="02020603050405020304" pitchFamily="18" charset="0"/>
            </a:endParaRPr>
          </a:p>
        </p:txBody>
      </p:sp>
      <p:pic>
        <p:nvPicPr>
          <p:cNvPr id="7" name="Picture 2" descr="D:\Сайт\логотипы\Унитехпром БГУ_лого.png"/>
          <p:cNvPicPr>
            <a:picLocks noChangeAspect="1" noChangeArrowheads="1"/>
          </p:cNvPicPr>
          <p:nvPr/>
        </p:nvPicPr>
        <p:blipFill>
          <a:blip r:embed="rId4" cstate="print"/>
          <a:srcRect/>
          <a:stretch>
            <a:fillRect/>
          </a:stretch>
        </p:blipFill>
        <p:spPr bwMode="auto">
          <a:xfrm>
            <a:off x="323528" y="116632"/>
            <a:ext cx="754817" cy="432048"/>
          </a:xfrm>
          <a:prstGeom prst="rect">
            <a:avLst/>
          </a:prstGeom>
          <a:noFill/>
        </p:spPr>
      </p:pic>
      <p:sp>
        <p:nvSpPr>
          <p:cNvPr id="9" name="Прямоугольник 8"/>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sp>
        <p:nvSpPr>
          <p:cNvPr id="10" name="Прямоугольник 9"/>
          <p:cNvSpPr/>
          <p:nvPr/>
        </p:nvSpPr>
        <p:spPr>
          <a:xfrm>
            <a:off x="0" y="620396"/>
            <a:ext cx="9130137" cy="96559"/>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48265289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612775" y="4016375"/>
            <a:ext cx="8207375" cy="214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36000" tIns="36000" rIns="36000" bIns="36000" anchor="ctr">
            <a:spAutoFit/>
          </a:bodyPr>
          <a:lstStyle>
            <a:lvl1pPr marL="179388" indent="9525" eaLnBrk="0" hangingPunct="0">
              <a:defRPr>
                <a:solidFill>
                  <a:schemeClr val="tx1"/>
                </a:solidFill>
                <a:latin typeface="Arial" panose="020B0604020202020204" pitchFamily="34" charset="0"/>
                <a:cs typeface="Times New Roman" panose="02020603050405020304" pitchFamily="18" charset="0"/>
              </a:defRPr>
            </a:lvl1pPr>
            <a:lvl2pPr marL="742950" indent="-285750" eaLnBrk="0" hangingPunct="0">
              <a:defRPr>
                <a:solidFill>
                  <a:schemeClr val="tx1"/>
                </a:solidFill>
                <a:latin typeface="Arial" panose="020B0604020202020204" pitchFamily="34" charset="0"/>
                <a:cs typeface="Times New Roman" panose="02020603050405020304" pitchFamily="18" charset="0"/>
              </a:defRPr>
            </a:lvl2pPr>
            <a:lvl3pPr marL="1143000" indent="-228600" eaLnBrk="0" hangingPunct="0">
              <a:defRPr>
                <a:solidFill>
                  <a:schemeClr val="tx1"/>
                </a:solidFill>
                <a:latin typeface="Arial" panose="020B0604020202020204" pitchFamily="34" charset="0"/>
                <a:cs typeface="Times New Roman" panose="02020603050405020304" pitchFamily="18" charset="0"/>
              </a:defRPr>
            </a:lvl3pPr>
            <a:lvl4pPr marL="1600200" indent="-228600" eaLnBrk="0" hangingPunct="0">
              <a:defRPr>
                <a:solidFill>
                  <a:schemeClr val="tx1"/>
                </a:solidFill>
                <a:latin typeface="Arial" panose="020B0604020202020204" pitchFamily="34" charset="0"/>
                <a:cs typeface="Times New Roman" panose="02020603050405020304" pitchFamily="18" charset="0"/>
              </a:defRPr>
            </a:lvl4pPr>
            <a:lvl5pPr marL="2057400" indent="-228600" eaLnBrk="0" hangingPunct="0">
              <a:defRPr>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9pPr>
          </a:lstStyle>
          <a:p>
            <a:pPr algn="just">
              <a:lnSpc>
                <a:spcPct val="120000"/>
              </a:lnSpc>
            </a:pPr>
            <a:r>
              <a:rPr lang="ru-RU" altLang="ru-RU" sz="1900" b="1" dirty="0">
                <a:latin typeface="Times New Roman" panose="02020603050405020304" pitchFamily="18" charset="0"/>
              </a:rPr>
              <a:t>по сравнению с единственным импортным  аналогом </a:t>
            </a:r>
            <a:r>
              <a:rPr lang="ru-RU" altLang="ru-RU" sz="1900" i="1" dirty="0">
                <a:latin typeface="Times New Roman" panose="02020603050405020304" pitchFamily="18" charset="0"/>
              </a:rPr>
              <a:t>- препаратом «</a:t>
            </a:r>
            <a:r>
              <a:rPr lang="ru-RU" altLang="ru-RU" sz="1900" i="1" dirty="0" err="1">
                <a:latin typeface="Times New Roman" panose="02020603050405020304" pitchFamily="18" charset="0"/>
              </a:rPr>
              <a:t>Глиадел</a:t>
            </a:r>
            <a:r>
              <a:rPr lang="ru-RU" altLang="ru-RU" sz="1900" i="1" dirty="0">
                <a:latin typeface="Times New Roman" panose="02020603050405020304" pitchFamily="18" charset="0"/>
              </a:rPr>
              <a:t>», производства фирмы «</a:t>
            </a:r>
            <a:r>
              <a:rPr lang="en-US" altLang="ru-RU" sz="1900" i="1" dirty="0">
                <a:latin typeface="Times New Roman" panose="02020603050405020304" pitchFamily="18" charset="0"/>
              </a:rPr>
              <a:t>MGI</a:t>
            </a:r>
            <a:r>
              <a:rPr lang="ru-RU" altLang="ru-RU" sz="1900" i="1" dirty="0">
                <a:latin typeface="Times New Roman" panose="02020603050405020304" pitchFamily="18" charset="0"/>
              </a:rPr>
              <a:t> </a:t>
            </a:r>
            <a:r>
              <a:rPr lang="en-US" altLang="ru-RU" sz="1900" i="1" dirty="0" err="1">
                <a:latin typeface="Times New Roman" panose="02020603050405020304" pitchFamily="18" charset="0"/>
              </a:rPr>
              <a:t>Pharma</a:t>
            </a:r>
            <a:r>
              <a:rPr lang="ru-RU" altLang="ru-RU" sz="1900" i="1" dirty="0">
                <a:latin typeface="Times New Roman" panose="02020603050405020304" pitchFamily="18" charset="0"/>
              </a:rPr>
              <a:t>, </a:t>
            </a:r>
            <a:r>
              <a:rPr lang="ru-RU" altLang="ru-RU" sz="1900" i="1" dirty="0" err="1">
                <a:latin typeface="Times New Roman" panose="02020603050405020304" pitchFamily="18" charset="0"/>
              </a:rPr>
              <a:t>Inc</a:t>
            </a:r>
            <a:r>
              <a:rPr lang="ru-RU" altLang="ru-RU" sz="1900" i="1" dirty="0">
                <a:latin typeface="Times New Roman" panose="02020603050405020304" pitchFamily="18" charset="0"/>
              </a:rPr>
              <a:t>.» (США): </a:t>
            </a:r>
          </a:p>
          <a:p>
            <a:pPr algn="just">
              <a:lnSpc>
                <a:spcPct val="120000"/>
              </a:lnSpc>
              <a:buFontTx/>
              <a:buChar char="-"/>
            </a:pPr>
            <a:r>
              <a:rPr lang="ru-RU" altLang="ru-RU" sz="1900" i="1" dirty="0">
                <a:latin typeface="Times New Roman" panose="02020603050405020304" pitchFamily="18" charset="0"/>
              </a:rPr>
              <a:t> </a:t>
            </a:r>
            <a:r>
              <a:rPr lang="ru-RU" altLang="ru-RU" sz="1900" dirty="0">
                <a:latin typeface="Times New Roman" panose="02020603050405020304" pitchFamily="18" charset="0"/>
              </a:rPr>
              <a:t> </a:t>
            </a:r>
            <a:r>
              <a:rPr lang="ru-RU" altLang="ru-RU" sz="1900" i="1" dirty="0">
                <a:latin typeface="Times New Roman" panose="02020603050405020304" pitchFamily="18" charset="0"/>
              </a:rPr>
              <a:t>цена упаковки препарата «</a:t>
            </a:r>
            <a:r>
              <a:rPr lang="ru-RU" altLang="ru-RU" sz="1900" i="1" dirty="0" err="1">
                <a:latin typeface="Times New Roman" panose="02020603050405020304" pitchFamily="18" charset="0"/>
              </a:rPr>
              <a:t>Цисплацел</a:t>
            </a:r>
            <a:r>
              <a:rPr lang="ru-RU" altLang="ru-RU" sz="1900" i="1" dirty="0">
                <a:latin typeface="Times New Roman" panose="02020603050405020304" pitchFamily="18" charset="0"/>
              </a:rPr>
              <a:t>» в 50 раз ниже цены аналога (стоимость 1 упаковки аналога – 15 000 долл. США);</a:t>
            </a:r>
          </a:p>
          <a:p>
            <a:pPr algn="just">
              <a:lnSpc>
                <a:spcPct val="120000"/>
              </a:lnSpc>
              <a:buFontTx/>
              <a:buChar char="-"/>
            </a:pPr>
            <a:r>
              <a:rPr lang="ru-RU" altLang="ru-RU" sz="1900" i="1" dirty="0">
                <a:latin typeface="Times New Roman" panose="02020603050405020304" pitchFamily="18" charset="0"/>
              </a:rPr>
              <a:t> более высокая стабильность препарата при хранении;</a:t>
            </a:r>
          </a:p>
          <a:p>
            <a:pPr algn="just">
              <a:lnSpc>
                <a:spcPct val="120000"/>
              </a:lnSpc>
              <a:buFontTx/>
              <a:buChar char="-"/>
            </a:pPr>
            <a:r>
              <a:rPr lang="en-US" altLang="ru-RU" sz="1900" i="1" dirty="0">
                <a:latin typeface="Times New Roman" panose="02020603050405020304" pitchFamily="18" charset="0"/>
              </a:rPr>
              <a:t> </a:t>
            </a:r>
            <a:r>
              <a:rPr lang="ru-RU" altLang="ru-RU" sz="1900" i="1" dirty="0">
                <a:latin typeface="Times New Roman" panose="02020603050405020304" pitchFamily="18" charset="0"/>
              </a:rPr>
              <a:t>не требуется дополнительное применение </a:t>
            </a:r>
            <a:r>
              <a:rPr lang="ru-RU" altLang="ru-RU" sz="1900" i="1" dirty="0" err="1">
                <a:latin typeface="Times New Roman" panose="02020603050405020304" pitchFamily="18" charset="0"/>
              </a:rPr>
              <a:t>гемостатических</a:t>
            </a:r>
            <a:r>
              <a:rPr lang="ru-RU" altLang="ru-RU" sz="1900" i="1" dirty="0">
                <a:latin typeface="Times New Roman" panose="02020603050405020304" pitchFamily="18" charset="0"/>
              </a:rPr>
              <a:t> средств</a:t>
            </a:r>
          </a:p>
        </p:txBody>
      </p:sp>
      <p:sp>
        <p:nvSpPr>
          <p:cNvPr id="11267" name="Rectangle 5"/>
          <p:cNvSpPr>
            <a:spLocks noChangeArrowheads="1"/>
          </p:cNvSpPr>
          <p:nvPr/>
        </p:nvSpPr>
        <p:spPr bwMode="auto">
          <a:xfrm>
            <a:off x="541338" y="1231900"/>
            <a:ext cx="8423275" cy="286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lIns="36000" tIns="36000" rIns="36000" bIns="36000" anchor="ctr">
            <a:spAutoFit/>
          </a:bodyPr>
          <a:lstStyle>
            <a:lvl1pPr marL="177800" eaLnBrk="0" hangingPunct="0">
              <a:defRPr>
                <a:solidFill>
                  <a:schemeClr val="tx1"/>
                </a:solidFill>
                <a:latin typeface="Arial" panose="020B0604020202020204" pitchFamily="34" charset="0"/>
                <a:cs typeface="Times New Roman" panose="02020603050405020304" pitchFamily="18" charset="0"/>
              </a:defRPr>
            </a:lvl1pPr>
            <a:lvl2pPr marL="742950" indent="-285750" eaLnBrk="0" hangingPunct="0">
              <a:defRPr>
                <a:solidFill>
                  <a:schemeClr val="tx1"/>
                </a:solidFill>
                <a:latin typeface="Arial" panose="020B0604020202020204" pitchFamily="34" charset="0"/>
                <a:cs typeface="Times New Roman" panose="02020603050405020304" pitchFamily="18" charset="0"/>
              </a:defRPr>
            </a:lvl2pPr>
            <a:lvl3pPr marL="1143000" indent="-228600" eaLnBrk="0" hangingPunct="0">
              <a:defRPr>
                <a:solidFill>
                  <a:schemeClr val="tx1"/>
                </a:solidFill>
                <a:latin typeface="Arial" panose="020B0604020202020204" pitchFamily="34" charset="0"/>
                <a:cs typeface="Times New Roman" panose="02020603050405020304" pitchFamily="18" charset="0"/>
              </a:defRPr>
            </a:lvl3pPr>
            <a:lvl4pPr marL="1600200" indent="-228600" eaLnBrk="0" hangingPunct="0">
              <a:defRPr>
                <a:solidFill>
                  <a:schemeClr val="tx1"/>
                </a:solidFill>
                <a:latin typeface="Arial" panose="020B0604020202020204" pitchFamily="34" charset="0"/>
                <a:cs typeface="Times New Roman" panose="02020603050405020304" pitchFamily="18" charset="0"/>
              </a:defRPr>
            </a:lvl4pPr>
            <a:lvl5pPr marL="2057400" indent="-228600" eaLnBrk="0" hangingPunct="0">
              <a:defRPr>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9pPr>
          </a:lstStyle>
          <a:p>
            <a:pPr algn="just">
              <a:lnSpc>
                <a:spcPct val="120000"/>
              </a:lnSpc>
            </a:pPr>
            <a:r>
              <a:rPr lang="ru-RU" altLang="ru-RU" sz="2000" b="1" dirty="0">
                <a:latin typeface="Times New Roman" panose="02020603050405020304" pitchFamily="18" charset="0"/>
              </a:rPr>
              <a:t>по сравнению с традиционным лечением:</a:t>
            </a:r>
          </a:p>
          <a:p>
            <a:pPr algn="just">
              <a:lnSpc>
                <a:spcPct val="120000"/>
              </a:lnSpc>
              <a:buFontTx/>
              <a:buChar char="-"/>
            </a:pPr>
            <a:r>
              <a:rPr lang="ru-RU" altLang="ru-RU" sz="1900" i="1" dirty="0">
                <a:latin typeface="Times New Roman" panose="02020603050405020304" pitchFamily="18" charset="0"/>
              </a:rPr>
              <a:t> целенаправленный транспорт </a:t>
            </a:r>
            <a:r>
              <a:rPr lang="ru-RU" altLang="ru-RU" sz="1900" i="1" dirty="0" err="1">
                <a:latin typeface="Times New Roman" panose="02020603050405020304" pitchFamily="18" charset="0"/>
              </a:rPr>
              <a:t>цитостатика</a:t>
            </a:r>
            <a:r>
              <a:rPr lang="ru-RU" altLang="ru-RU" sz="1900" i="1" dirty="0">
                <a:latin typeface="Times New Roman" panose="02020603050405020304" pitchFamily="18" charset="0"/>
              </a:rPr>
              <a:t> в область пораженного органа;</a:t>
            </a:r>
          </a:p>
          <a:p>
            <a:pPr algn="just">
              <a:lnSpc>
                <a:spcPct val="120000"/>
              </a:lnSpc>
              <a:buFontTx/>
              <a:buChar char="-"/>
            </a:pPr>
            <a:r>
              <a:rPr lang="ru-RU" altLang="ru-RU" sz="1900" i="1" dirty="0">
                <a:latin typeface="Times New Roman" panose="02020603050405020304" pitchFamily="18" charset="0"/>
              </a:rPr>
              <a:t> </a:t>
            </a:r>
            <a:r>
              <a:rPr lang="ru-RU" altLang="ru-RU" sz="1900" i="1" dirty="0" err="1">
                <a:latin typeface="Times New Roman" panose="02020603050405020304" pitchFamily="18" charset="0"/>
              </a:rPr>
              <a:t>пролонгирование</a:t>
            </a:r>
            <a:r>
              <a:rPr lang="ru-RU" altLang="ru-RU" sz="1900" i="1" dirty="0">
                <a:latin typeface="Times New Roman" panose="02020603050405020304" pitchFamily="18" charset="0"/>
              </a:rPr>
              <a:t> лечебного эффекта;</a:t>
            </a:r>
          </a:p>
          <a:p>
            <a:pPr algn="just">
              <a:lnSpc>
                <a:spcPct val="120000"/>
              </a:lnSpc>
              <a:buFontTx/>
              <a:buChar char="-"/>
            </a:pPr>
            <a:r>
              <a:rPr lang="ru-RU" altLang="ru-RU" sz="1900" i="1" dirty="0">
                <a:latin typeface="Times New Roman" panose="02020603050405020304" pitchFamily="18" charset="0"/>
              </a:rPr>
              <a:t> потенцирование эффекта лучевой терапии;</a:t>
            </a:r>
          </a:p>
          <a:p>
            <a:pPr algn="just">
              <a:lnSpc>
                <a:spcPct val="120000"/>
              </a:lnSpc>
              <a:buFontTx/>
              <a:buChar char="-"/>
            </a:pPr>
            <a:r>
              <a:rPr lang="ru-RU" altLang="ru-RU" sz="1900" i="1" dirty="0">
                <a:latin typeface="Times New Roman" panose="02020603050405020304" pitchFamily="18" charset="0"/>
              </a:rPr>
              <a:t> обеспечение гемостаза;</a:t>
            </a:r>
          </a:p>
          <a:p>
            <a:pPr algn="just">
              <a:lnSpc>
                <a:spcPct val="120000"/>
              </a:lnSpc>
              <a:buFontTx/>
              <a:buChar char="-"/>
            </a:pPr>
            <a:r>
              <a:rPr lang="ru-RU" altLang="ru-RU" sz="1900" i="1" dirty="0">
                <a:latin typeface="Times New Roman" panose="02020603050405020304" pitchFamily="18" charset="0"/>
              </a:rPr>
              <a:t> уменьшение суммарной дозы </a:t>
            </a:r>
            <a:r>
              <a:rPr lang="ru-RU" altLang="ru-RU" sz="1900" i="1" dirty="0" err="1">
                <a:latin typeface="Times New Roman" panose="02020603050405020304" pitchFamily="18" charset="0"/>
              </a:rPr>
              <a:t>цитостатика</a:t>
            </a:r>
            <a:r>
              <a:rPr lang="ru-RU" altLang="ru-RU" sz="1900" i="1" dirty="0">
                <a:latin typeface="Times New Roman" panose="02020603050405020304" pitchFamily="18" charset="0"/>
              </a:rPr>
              <a:t> и снижение токсической нагрузки на организм;</a:t>
            </a:r>
          </a:p>
          <a:p>
            <a:pPr algn="just">
              <a:lnSpc>
                <a:spcPct val="120000"/>
              </a:lnSpc>
              <a:buFontTx/>
              <a:buChar char="-"/>
            </a:pPr>
            <a:r>
              <a:rPr lang="ru-RU" altLang="ru-RU" sz="1900" i="1" dirty="0">
                <a:latin typeface="Times New Roman" panose="02020603050405020304" pitchFamily="18" charset="0"/>
              </a:rPr>
              <a:t> полная </a:t>
            </a:r>
            <a:r>
              <a:rPr lang="ru-RU" altLang="ru-RU" sz="1900" i="1" dirty="0" err="1">
                <a:latin typeface="Times New Roman" panose="02020603050405020304" pitchFamily="18" charset="0"/>
              </a:rPr>
              <a:t>биорассасываемость</a:t>
            </a:r>
            <a:r>
              <a:rPr lang="ru-RU" altLang="ru-RU" sz="1900" i="1" dirty="0">
                <a:latin typeface="Times New Roman" panose="02020603050405020304" pitchFamily="18" charset="0"/>
              </a:rPr>
              <a:t> при имплантации</a:t>
            </a:r>
          </a:p>
        </p:txBody>
      </p:sp>
      <p:sp>
        <p:nvSpPr>
          <p:cNvPr id="11270" name="Rectangle 4"/>
          <p:cNvSpPr>
            <a:spLocks noChangeArrowheads="1"/>
          </p:cNvSpPr>
          <p:nvPr/>
        </p:nvSpPr>
        <p:spPr bwMode="auto">
          <a:xfrm>
            <a:off x="8461375" y="6230938"/>
            <a:ext cx="431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Times New Roman" panose="02020603050405020304" pitchFamily="18" charset="0"/>
              </a:defRPr>
            </a:lvl1pPr>
            <a:lvl2pPr marL="742950" indent="-285750" eaLnBrk="0" hangingPunct="0">
              <a:defRPr>
                <a:solidFill>
                  <a:schemeClr val="tx1"/>
                </a:solidFill>
                <a:latin typeface="Arial" panose="020B0604020202020204" pitchFamily="34" charset="0"/>
                <a:cs typeface="Times New Roman" panose="02020603050405020304" pitchFamily="18" charset="0"/>
              </a:defRPr>
            </a:lvl2pPr>
            <a:lvl3pPr marL="1143000" indent="-228600" eaLnBrk="0" hangingPunct="0">
              <a:defRPr>
                <a:solidFill>
                  <a:schemeClr val="tx1"/>
                </a:solidFill>
                <a:latin typeface="Arial" panose="020B0604020202020204" pitchFamily="34" charset="0"/>
                <a:cs typeface="Times New Roman" panose="02020603050405020304" pitchFamily="18" charset="0"/>
              </a:defRPr>
            </a:lvl3pPr>
            <a:lvl4pPr marL="1600200" indent="-228600" eaLnBrk="0" hangingPunct="0">
              <a:defRPr>
                <a:solidFill>
                  <a:schemeClr val="tx1"/>
                </a:solidFill>
                <a:latin typeface="Arial" panose="020B0604020202020204" pitchFamily="34" charset="0"/>
                <a:cs typeface="Times New Roman" panose="02020603050405020304" pitchFamily="18" charset="0"/>
              </a:defRPr>
            </a:lvl4pPr>
            <a:lvl5pPr marL="2057400" indent="-228600" eaLnBrk="0" hangingPunct="0">
              <a:defRPr>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9pPr>
          </a:lstStyle>
          <a:p>
            <a:pPr algn="ctr"/>
            <a:r>
              <a:rPr lang="en-US" altLang="ru-RU" b="1">
                <a:latin typeface="Times New Roman" panose="02020603050405020304" pitchFamily="18" charset="0"/>
              </a:rPr>
              <a:t>9</a:t>
            </a:r>
          </a:p>
        </p:txBody>
      </p:sp>
      <p:sp>
        <p:nvSpPr>
          <p:cNvPr id="11271" name="Rectangle 5"/>
          <p:cNvSpPr>
            <a:spLocks noChangeArrowheads="1"/>
          </p:cNvSpPr>
          <p:nvPr/>
        </p:nvSpPr>
        <p:spPr bwMode="auto">
          <a:xfrm>
            <a:off x="0" y="742126"/>
            <a:ext cx="9144000" cy="391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8000" tIns="10800" rIns="18000" bIns="10800" anchor="ctr">
            <a:spAutoFit/>
          </a:bodyPr>
          <a:lstStyle>
            <a:lvl1pPr eaLnBrk="0" hangingPunct="0">
              <a:defRPr>
                <a:solidFill>
                  <a:schemeClr val="tx1"/>
                </a:solidFill>
                <a:latin typeface="Arial" panose="020B0604020202020204" pitchFamily="34" charset="0"/>
                <a:cs typeface="Times New Roman" panose="02020603050405020304" pitchFamily="18" charset="0"/>
              </a:defRPr>
            </a:lvl1pPr>
            <a:lvl2pPr marL="742950" indent="-285750" eaLnBrk="0" hangingPunct="0">
              <a:defRPr>
                <a:solidFill>
                  <a:schemeClr val="tx1"/>
                </a:solidFill>
                <a:latin typeface="Arial" panose="020B0604020202020204" pitchFamily="34" charset="0"/>
                <a:cs typeface="Times New Roman" panose="02020603050405020304" pitchFamily="18" charset="0"/>
              </a:defRPr>
            </a:lvl2pPr>
            <a:lvl3pPr marL="1143000" indent="-228600" eaLnBrk="0" hangingPunct="0">
              <a:defRPr>
                <a:solidFill>
                  <a:schemeClr val="tx1"/>
                </a:solidFill>
                <a:latin typeface="Arial" panose="020B0604020202020204" pitchFamily="34" charset="0"/>
                <a:cs typeface="Times New Roman" panose="02020603050405020304" pitchFamily="18" charset="0"/>
              </a:defRPr>
            </a:lvl3pPr>
            <a:lvl4pPr marL="1600200" indent="-228600" eaLnBrk="0" hangingPunct="0">
              <a:defRPr>
                <a:solidFill>
                  <a:schemeClr val="tx1"/>
                </a:solidFill>
                <a:latin typeface="Arial" panose="020B0604020202020204" pitchFamily="34" charset="0"/>
                <a:cs typeface="Times New Roman" panose="02020603050405020304" pitchFamily="18" charset="0"/>
              </a:defRPr>
            </a:lvl4pPr>
            <a:lvl5pPr marL="2057400" indent="-228600" eaLnBrk="0" hangingPunct="0">
              <a:defRPr>
                <a:solidFill>
                  <a:schemeClr val="tx1"/>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Times New Roman" panose="02020603050405020304" pitchFamily="18" charset="0"/>
              </a:defRPr>
            </a:lvl9pPr>
          </a:lstStyle>
          <a:p>
            <a:pPr algn="ctr" eaLnBrk="1" hangingPunct="1"/>
            <a:r>
              <a:rPr lang="ru-RU" altLang="ru-RU" sz="2400" b="1" dirty="0">
                <a:solidFill>
                  <a:schemeClr val="tx2"/>
                </a:solidFill>
                <a:effectLst>
                  <a:outerShdw blurRad="38100" dist="38100" dir="2700000" algn="tl">
                    <a:srgbClr val="000000">
                      <a:alpha val="43137"/>
                    </a:srgbClr>
                  </a:outerShdw>
                </a:effectLst>
                <a:latin typeface="Times New Roman" panose="02020603050405020304" pitchFamily="18" charset="0"/>
              </a:rPr>
              <a:t>Конкурентные преимущества:</a:t>
            </a:r>
          </a:p>
        </p:txBody>
      </p:sp>
      <p:pic>
        <p:nvPicPr>
          <p:cNvPr id="9" name="Picture 2" descr="D:\Сайт\логотипы\Унитехпром БГУ_лого.png"/>
          <p:cNvPicPr>
            <a:picLocks noChangeAspect="1" noChangeArrowheads="1"/>
          </p:cNvPicPr>
          <p:nvPr/>
        </p:nvPicPr>
        <p:blipFill>
          <a:blip r:embed="rId2" cstate="print"/>
          <a:srcRect/>
          <a:stretch>
            <a:fillRect/>
          </a:stretch>
        </p:blipFill>
        <p:spPr bwMode="auto">
          <a:xfrm>
            <a:off x="323528" y="116632"/>
            <a:ext cx="754817" cy="432048"/>
          </a:xfrm>
          <a:prstGeom prst="rect">
            <a:avLst/>
          </a:prstGeom>
          <a:noFill/>
        </p:spPr>
      </p:pic>
      <p:sp>
        <p:nvSpPr>
          <p:cNvPr id="11" name="Прямоугольник 10"/>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sp>
        <p:nvSpPr>
          <p:cNvPr id="12" name="Прямоугольник 11"/>
          <p:cNvSpPr/>
          <p:nvPr/>
        </p:nvSpPr>
        <p:spPr>
          <a:xfrm>
            <a:off x="0" y="620396"/>
            <a:ext cx="9130137" cy="96559"/>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84096780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Рисунок 10" descr="http://www.revolutionhealth.com/images/multum/Alkeran%202%20mg.jpg"/>
          <p:cNvPicPr>
            <a:picLocks noChangeAspect="1" noChangeArrowheads="1"/>
          </p:cNvPicPr>
          <p:nvPr/>
        </p:nvPicPr>
        <p:blipFill>
          <a:blip r:embed="rId2" cstate="print"/>
          <a:srcRect/>
          <a:stretch>
            <a:fillRect/>
          </a:stretch>
        </p:blipFill>
        <p:spPr bwMode="auto">
          <a:xfrm>
            <a:off x="1979712" y="1916832"/>
            <a:ext cx="2859087" cy="2144712"/>
          </a:xfrm>
          <a:prstGeom prst="rect">
            <a:avLst/>
          </a:prstGeom>
          <a:noFill/>
          <a:ln w="9525">
            <a:noFill/>
            <a:miter lim="800000"/>
            <a:headEnd/>
            <a:tailEnd/>
          </a:ln>
        </p:spPr>
      </p:pic>
      <p:pic>
        <p:nvPicPr>
          <p:cNvPr id="39940" name="Содержимое 6" descr="http://www.mims.com/PIC/Singapore/Gliadel%20wafer_47485.gif"/>
          <p:cNvPicPr>
            <a:picLocks/>
          </p:cNvPicPr>
          <p:nvPr/>
        </p:nvPicPr>
        <p:blipFill>
          <a:blip r:embed="rId3" cstate="print"/>
          <a:srcRect/>
          <a:stretch>
            <a:fillRect/>
          </a:stretch>
        </p:blipFill>
        <p:spPr bwMode="auto">
          <a:xfrm>
            <a:off x="0" y="1700808"/>
            <a:ext cx="2238375" cy="2571750"/>
          </a:xfrm>
          <a:prstGeom prst="rect">
            <a:avLst/>
          </a:prstGeom>
          <a:noFill/>
          <a:ln w="9525">
            <a:noFill/>
            <a:miter lim="800000"/>
            <a:headEnd/>
            <a:tailEnd/>
          </a:ln>
        </p:spPr>
      </p:pic>
      <p:pic>
        <p:nvPicPr>
          <p:cNvPr id="39943" name="Содержимое 8" descr="http://www.fhp.bsu.by/images/cisplacel1.jpg"/>
          <p:cNvPicPr>
            <a:picLocks/>
          </p:cNvPicPr>
          <p:nvPr/>
        </p:nvPicPr>
        <p:blipFill>
          <a:blip r:embed="rId4" cstate="print"/>
          <a:srcRect/>
          <a:stretch>
            <a:fillRect/>
          </a:stretch>
        </p:blipFill>
        <p:spPr bwMode="auto">
          <a:xfrm>
            <a:off x="4932040" y="1628800"/>
            <a:ext cx="4000500" cy="2857500"/>
          </a:xfrm>
          <a:prstGeom prst="rect">
            <a:avLst/>
          </a:prstGeom>
          <a:noFill/>
          <a:ln w="9525">
            <a:noFill/>
            <a:miter lim="800000"/>
            <a:headEnd/>
            <a:tailEnd/>
          </a:ln>
        </p:spPr>
      </p:pic>
      <p:sp>
        <p:nvSpPr>
          <p:cNvPr id="9" name="Прямоугольник 8"/>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11" name="Picture 2" descr="D:\Сайт\логотипы\Унитехпром БГУ_лого.png"/>
          <p:cNvPicPr>
            <a:picLocks noChangeAspect="1" noChangeArrowheads="1"/>
          </p:cNvPicPr>
          <p:nvPr/>
        </p:nvPicPr>
        <p:blipFill>
          <a:blip r:embed="rId5" cstate="print"/>
          <a:srcRect/>
          <a:stretch>
            <a:fillRect/>
          </a:stretch>
        </p:blipFill>
        <p:spPr bwMode="auto">
          <a:xfrm>
            <a:off x="323528" y="116632"/>
            <a:ext cx="754817" cy="432048"/>
          </a:xfrm>
          <a:prstGeom prst="rect">
            <a:avLst/>
          </a:prstGeom>
          <a:noFill/>
        </p:spPr>
      </p:pic>
      <p:graphicFrame>
        <p:nvGraphicFramePr>
          <p:cNvPr id="13" name="Таблица 12"/>
          <p:cNvGraphicFramePr>
            <a:graphicFrameLocks noGrp="1"/>
          </p:cNvGraphicFramePr>
          <p:nvPr/>
        </p:nvGraphicFramePr>
        <p:xfrm>
          <a:off x="107504" y="4725144"/>
          <a:ext cx="8856984" cy="1204817"/>
        </p:xfrm>
        <a:graphic>
          <a:graphicData uri="http://schemas.openxmlformats.org/drawingml/2006/table">
            <a:tbl>
              <a:tblPr firstRow="1" bandRow="1">
                <a:tableStyleId>{5C22544A-7EE6-4342-B048-85BDC9FD1C3A}</a:tableStyleId>
              </a:tblPr>
              <a:tblGrid>
                <a:gridCol w="4350799">
                  <a:extLst>
                    <a:ext uri="{9D8B030D-6E8A-4147-A177-3AD203B41FA5}">
                      <a16:colId xmlns="" xmlns:a16="http://schemas.microsoft.com/office/drawing/2014/main" val="20000"/>
                    </a:ext>
                  </a:extLst>
                </a:gridCol>
                <a:gridCol w="4506185">
                  <a:extLst>
                    <a:ext uri="{9D8B030D-6E8A-4147-A177-3AD203B41FA5}">
                      <a16:colId xmlns="" xmlns:a16="http://schemas.microsoft.com/office/drawing/2014/main" val="20001"/>
                    </a:ext>
                  </a:extLst>
                </a:gridCol>
              </a:tblGrid>
              <a:tr h="473297">
                <a:tc>
                  <a:txBody>
                    <a:bodyPr/>
                    <a:lstStyle/>
                    <a:p>
                      <a:pPr algn="ctr"/>
                      <a:r>
                        <a:rPr kumimoji="0" lang="ru-RU" sz="1800" b="1" kern="1200" cap="all" dirty="0">
                          <a:solidFill>
                            <a:schemeClr val="accent4">
                              <a:lumMod val="75000"/>
                            </a:schemeClr>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a:t>
                      </a:r>
                      <a:r>
                        <a:rPr kumimoji="0" lang="ru-RU" sz="1800" b="1" kern="1200" cap="all" dirty="0" err="1">
                          <a:solidFill>
                            <a:schemeClr val="accent4">
                              <a:lumMod val="75000"/>
                            </a:schemeClr>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Глиадел</a:t>
                      </a:r>
                      <a:r>
                        <a:rPr kumimoji="0" lang="ru-RU" sz="1800" b="1" kern="1200" cap="all" dirty="0">
                          <a:solidFill>
                            <a:schemeClr val="accent4">
                              <a:lumMod val="75000"/>
                            </a:schemeClr>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 </a:t>
                      </a:r>
                      <a:endParaRPr lang="ru-RU" dirty="0"/>
                    </a:p>
                  </a:txBody>
                  <a:tcPr>
                    <a:solidFill>
                      <a:schemeClr val="bg2"/>
                    </a:solidFill>
                  </a:tcPr>
                </a:tc>
                <a:tc>
                  <a:txBody>
                    <a:bodyPr/>
                    <a:lstStyle/>
                    <a:p>
                      <a:pPr algn="ctr"/>
                      <a:r>
                        <a:rPr lang="ru-RU" sz="1800" cap="all" dirty="0">
                          <a:solidFill>
                            <a:schemeClr val="accent4">
                              <a:lumMod val="75000"/>
                            </a:schemeClr>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«Цисплацел» </a:t>
                      </a:r>
                      <a:r>
                        <a:rPr kumimoji="0" lang="ru-RU" sz="1800" b="1" kern="1200" cap="all" dirty="0">
                          <a:solidFill>
                            <a:schemeClr val="accent4">
                              <a:lumMod val="75000"/>
                            </a:schemeClr>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                                                 </a:t>
                      </a:r>
                      <a:endParaRPr lang="ru-RU" dirty="0"/>
                    </a:p>
                  </a:txBody>
                  <a:tcPr>
                    <a:solidFill>
                      <a:schemeClr val="bg2"/>
                    </a:solidFill>
                  </a:tcPr>
                </a:tc>
                <a:extLst>
                  <a:ext uri="{0D108BD9-81ED-4DB2-BD59-A6C34878D82A}">
                    <a16:rowId xmlns="" xmlns:a16="http://schemas.microsoft.com/office/drawing/2014/main" val="10000"/>
                  </a:ext>
                </a:extLst>
              </a:tr>
              <a:tr h="274212">
                <a:tc>
                  <a:txBody>
                    <a:bodyPr/>
                    <a:lstStyle/>
                    <a:p>
                      <a:pPr algn="ctr"/>
                      <a:r>
                        <a:rPr lang="ru-RU" altLang="ru-RU" sz="1800" i="1" dirty="0">
                          <a:latin typeface="Times New Roman" panose="02020603050405020304" pitchFamily="18" charset="0"/>
                        </a:rPr>
                        <a:t>«</a:t>
                      </a:r>
                      <a:r>
                        <a:rPr lang="en-US" altLang="ru-RU" sz="1800" i="1" dirty="0" err="1">
                          <a:latin typeface="Times New Roman" panose="02020603050405020304" pitchFamily="18" charset="0"/>
                        </a:rPr>
                        <a:t>MGI</a:t>
                      </a:r>
                      <a:r>
                        <a:rPr lang="ru-RU" altLang="ru-RU" sz="1800" i="1" dirty="0">
                          <a:latin typeface="Times New Roman" panose="02020603050405020304" pitchFamily="18" charset="0"/>
                        </a:rPr>
                        <a:t> </a:t>
                      </a:r>
                      <a:r>
                        <a:rPr lang="en-US" altLang="ru-RU" sz="1800" i="1" dirty="0" err="1">
                          <a:latin typeface="Times New Roman" panose="02020603050405020304" pitchFamily="18" charset="0"/>
                        </a:rPr>
                        <a:t>Pharma</a:t>
                      </a:r>
                      <a:r>
                        <a:rPr lang="ru-RU" altLang="ru-RU" sz="1800" i="1" dirty="0">
                          <a:latin typeface="Times New Roman" panose="02020603050405020304" pitchFamily="18" charset="0"/>
                        </a:rPr>
                        <a:t>, </a:t>
                      </a:r>
                      <a:r>
                        <a:rPr lang="ru-RU" altLang="ru-RU" sz="1800" i="1" dirty="0" err="1">
                          <a:latin typeface="Times New Roman" panose="02020603050405020304" pitchFamily="18" charset="0"/>
                        </a:rPr>
                        <a:t>Inc</a:t>
                      </a:r>
                      <a:r>
                        <a:rPr lang="ru-RU" altLang="ru-RU" sz="1800" i="1" dirty="0">
                          <a:latin typeface="Times New Roman" panose="02020603050405020304" pitchFamily="18" charset="0"/>
                        </a:rPr>
                        <a:t>.» (США) </a:t>
                      </a:r>
                      <a:endParaRPr lang="ru-RU" dirty="0"/>
                    </a:p>
                  </a:txBody>
                  <a:tcPr/>
                </a:tc>
                <a:tc>
                  <a:txBody>
                    <a:bodyPr/>
                    <a:lstStyle/>
                    <a:p>
                      <a:pPr algn="ctr"/>
                      <a:r>
                        <a:rPr lang="ru-RU" altLang="ru-RU" sz="1800" i="1" dirty="0">
                          <a:latin typeface="Times New Roman" panose="02020603050405020304" pitchFamily="18" charset="0"/>
                        </a:rPr>
                        <a:t>УП «Унитехпром БГУ» (</a:t>
                      </a:r>
                      <a:r>
                        <a:rPr lang="ru-RU" altLang="ru-RU" sz="1800" i="1" dirty="0" err="1">
                          <a:latin typeface="Times New Roman" panose="02020603050405020304" pitchFamily="18" charset="0"/>
                        </a:rPr>
                        <a:t>РБ</a:t>
                      </a:r>
                      <a:r>
                        <a:rPr lang="ru-RU" altLang="ru-RU" sz="1800" i="1" dirty="0">
                          <a:latin typeface="Times New Roman" panose="02020603050405020304" pitchFamily="18" charset="0"/>
                        </a:rPr>
                        <a:t>)</a:t>
                      </a:r>
                      <a:endParaRPr lang="ru-RU" dirty="0"/>
                    </a:p>
                  </a:txBody>
                  <a:tcPr/>
                </a:tc>
                <a:extLst>
                  <a:ext uri="{0D108BD9-81ED-4DB2-BD59-A6C34878D82A}">
                    <a16:rowId xmlns="" xmlns:a16="http://schemas.microsoft.com/office/drawing/2014/main" val="10001"/>
                  </a:ext>
                </a:extLst>
              </a:tr>
              <a:tr h="274212">
                <a:tc>
                  <a:txBody>
                    <a:bodyPr/>
                    <a:lstStyle/>
                    <a:p>
                      <a:pPr algn="ctr"/>
                      <a:r>
                        <a:rPr kumimoji="0" lang="ru-RU" sz="1800" kern="1200" cap="all" dirty="0">
                          <a:solidFill>
                            <a:schemeClr val="accent4">
                              <a:lumMod val="75000"/>
                            </a:schemeClr>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a:t>
                      </a:r>
                      <a:r>
                        <a:rPr kumimoji="0" lang="ru-RU" sz="1800" kern="1200" cap="all" dirty="0" err="1">
                          <a:solidFill>
                            <a:schemeClr val="accent4">
                              <a:lumMod val="75000"/>
                            </a:schemeClr>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кармустин</a:t>
                      </a:r>
                      <a:r>
                        <a:rPr kumimoji="0" lang="ru-RU" sz="1800" kern="1200" cap="all" dirty="0">
                          <a:solidFill>
                            <a:schemeClr val="accent4">
                              <a:lumMod val="75000"/>
                            </a:schemeClr>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 </a:t>
                      </a:r>
                      <a:endParaRPr lang="ru-RU" dirty="0"/>
                    </a:p>
                  </a:txBody>
                  <a:tcPr>
                    <a:solidFill>
                      <a:schemeClr val="bg2"/>
                    </a:solidFill>
                  </a:tcPr>
                </a:tc>
                <a:tc>
                  <a:txBody>
                    <a:bodyPr/>
                    <a:lstStyle/>
                    <a:p>
                      <a:pPr marL="0" indent="0" algn="ctr"/>
                      <a:r>
                        <a:rPr kumimoji="0" lang="ru-RU" sz="1800" kern="1200" cap="all" dirty="0">
                          <a:solidFill>
                            <a:schemeClr val="accent4">
                              <a:lumMod val="75000"/>
                            </a:schemeClr>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a:t>
                      </a:r>
                      <a:r>
                        <a:rPr kumimoji="0" lang="ru-RU" sz="1800" kern="1200" cap="all" dirty="0" err="1">
                          <a:solidFill>
                            <a:schemeClr val="accent4">
                              <a:lumMod val="75000"/>
                            </a:schemeClr>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Цисплатин</a:t>
                      </a:r>
                      <a:r>
                        <a:rPr kumimoji="0" lang="ru-RU" sz="1800" kern="1200" cap="all" dirty="0">
                          <a:solidFill>
                            <a:schemeClr val="accent4">
                              <a:lumMod val="75000"/>
                            </a:schemeClr>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a:t>
                      </a:r>
                      <a:endParaRPr lang="ru-RU" dirty="0"/>
                    </a:p>
                  </a:txBody>
                  <a:tcPr>
                    <a:solidFill>
                      <a:schemeClr val="bg2"/>
                    </a:solidFill>
                  </a:tcPr>
                </a:tc>
                <a:extLst>
                  <a:ext uri="{0D108BD9-81ED-4DB2-BD59-A6C34878D82A}">
                    <a16:rowId xmlns="" xmlns:a16="http://schemas.microsoft.com/office/drawing/2014/main" val="10002"/>
                  </a:ext>
                </a:extLst>
              </a:tr>
            </a:tbl>
          </a:graphicData>
        </a:graphic>
      </p:graphicFrame>
      <p:sp>
        <p:nvSpPr>
          <p:cNvPr id="10" name="Прямоугольник 9"/>
          <p:cNvSpPr/>
          <p:nvPr/>
        </p:nvSpPr>
        <p:spPr>
          <a:xfrm>
            <a:off x="0" y="620396"/>
            <a:ext cx="9130137" cy="96559"/>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038066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27725" y="620688"/>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9" name="Прямоугольник 8"/>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11" name="Picture 2" descr="D:\Сайт\логотипы\Унитехпром БГУ_лого.png"/>
          <p:cNvPicPr>
            <a:picLocks noChangeAspect="1" noChangeArrowheads="1"/>
          </p:cNvPicPr>
          <p:nvPr/>
        </p:nvPicPr>
        <p:blipFill>
          <a:blip r:embed="rId2" cstate="print"/>
          <a:srcRect/>
          <a:stretch>
            <a:fillRect/>
          </a:stretch>
        </p:blipFill>
        <p:spPr bwMode="auto">
          <a:xfrm>
            <a:off x="323528" y="116632"/>
            <a:ext cx="754817" cy="432048"/>
          </a:xfrm>
          <a:prstGeom prst="rect">
            <a:avLst/>
          </a:prstGeom>
          <a:noFill/>
        </p:spPr>
      </p:pic>
      <p:sp>
        <p:nvSpPr>
          <p:cNvPr id="2" name="Прямоугольник 1"/>
          <p:cNvSpPr/>
          <p:nvPr/>
        </p:nvSpPr>
        <p:spPr>
          <a:xfrm>
            <a:off x="827584" y="852419"/>
            <a:ext cx="7776864" cy="707886"/>
          </a:xfrm>
          <a:prstGeom prst="rect">
            <a:avLst/>
          </a:prstGeom>
        </p:spPr>
        <p:txBody>
          <a:bodyPr wrap="square">
            <a:spAutoFit/>
          </a:bodyPr>
          <a:lstStyle/>
          <a:p>
            <a:pPr algn="ctr"/>
            <a:r>
              <a:rPr lang="ru-RU" altLang="ru-RU" sz="2000" b="1" dirty="0"/>
              <a:t>Расширение области применения отечественного лекарственного препарата </a:t>
            </a:r>
            <a:r>
              <a:rPr lang="ru-RU" altLang="ru-RU" sz="2000" b="1" dirty="0" err="1"/>
              <a:t>Цисплацел</a:t>
            </a:r>
            <a:r>
              <a:rPr lang="ru-RU" altLang="ru-RU" sz="2000" b="1" dirty="0"/>
              <a:t>.</a:t>
            </a:r>
          </a:p>
        </p:txBody>
      </p:sp>
      <p:sp>
        <p:nvSpPr>
          <p:cNvPr id="3" name="Прямоугольник 2"/>
          <p:cNvSpPr/>
          <p:nvPr/>
        </p:nvSpPr>
        <p:spPr>
          <a:xfrm>
            <a:off x="827584" y="2060848"/>
            <a:ext cx="7632848" cy="1631216"/>
          </a:xfrm>
          <a:prstGeom prst="rect">
            <a:avLst/>
          </a:prstGeom>
        </p:spPr>
        <p:txBody>
          <a:bodyPr wrap="square">
            <a:spAutoFit/>
          </a:bodyPr>
          <a:lstStyle/>
          <a:p>
            <a:pPr algn="just">
              <a:spcAft>
                <a:spcPts val="600"/>
              </a:spcAft>
            </a:pPr>
            <a:r>
              <a:rPr lang="ru-RU" altLang="ru-RU" sz="2000" dirty="0"/>
              <a:t>Препарат «</a:t>
            </a:r>
            <a:r>
              <a:rPr lang="ru-RU" altLang="ru-RU" sz="2000" dirty="0" err="1"/>
              <a:t>Цисплацел</a:t>
            </a:r>
            <a:r>
              <a:rPr lang="ru-RU" altLang="ru-RU" sz="2000" dirty="0"/>
              <a:t>» используется для проведения </a:t>
            </a:r>
            <a:r>
              <a:rPr lang="ru-RU" altLang="ru-RU" sz="2000" dirty="0" err="1"/>
              <a:t>интраперитонеальной</a:t>
            </a:r>
            <a:r>
              <a:rPr lang="ru-RU" altLang="ru-RU" sz="2000" dirty="0"/>
              <a:t> химиотерапии после радикального хирургического лечения рака </a:t>
            </a:r>
            <a:r>
              <a:rPr lang="ru-RU" altLang="ru-RU" sz="2000" dirty="0">
                <a:ea typeface="Times New Roman" panose="02020603050405020304" pitchFamily="18" charset="0"/>
              </a:rPr>
              <a:t>желудка</a:t>
            </a:r>
            <a:r>
              <a:rPr lang="ru-RU" altLang="ru-RU" sz="2000" dirty="0"/>
              <a:t> для снижения риска развития </a:t>
            </a:r>
            <a:r>
              <a:rPr lang="ru-RU" altLang="ru-RU" sz="2000" dirty="0" err="1"/>
              <a:t>локорегионарных</a:t>
            </a:r>
            <a:r>
              <a:rPr lang="ru-RU" altLang="ru-RU" sz="2000" dirty="0"/>
              <a:t> рецидивов и диссеминации опухоли по брюшине.</a:t>
            </a:r>
          </a:p>
        </p:txBody>
      </p:sp>
      <p:sp>
        <p:nvSpPr>
          <p:cNvPr id="4" name="Прямоугольник 3"/>
          <p:cNvSpPr/>
          <p:nvPr/>
        </p:nvSpPr>
        <p:spPr>
          <a:xfrm>
            <a:off x="827584" y="3884830"/>
            <a:ext cx="7632848" cy="1477328"/>
          </a:xfrm>
          <a:prstGeom prst="rect">
            <a:avLst/>
          </a:prstGeom>
        </p:spPr>
        <p:txBody>
          <a:bodyPr wrap="square">
            <a:spAutoFit/>
          </a:bodyPr>
          <a:lstStyle/>
          <a:p>
            <a:pPr algn="just"/>
            <a:r>
              <a:rPr lang="ru-RU" altLang="ru-RU" b="1" dirty="0"/>
              <a:t>Разработан способ профилактики </a:t>
            </a:r>
            <a:r>
              <a:rPr lang="ru-RU" altLang="ru-RU" b="1" dirty="0" err="1"/>
              <a:t>локорегионарных</a:t>
            </a:r>
            <a:r>
              <a:rPr lang="ru-RU" altLang="ru-RU" b="1" dirty="0"/>
              <a:t> рецидивов и отдаленных метастазов (диссеминации опухоли по брюшине) у радикально оперированных пациентов, страдающих раком желудка IB–IIIC стадий с использованием отечественного лекарственного средства «</a:t>
            </a:r>
            <a:r>
              <a:rPr lang="ru-RU" altLang="ru-RU" b="1" dirty="0" err="1"/>
              <a:t>Цисплацел</a:t>
            </a:r>
            <a:r>
              <a:rPr lang="ru-RU" altLang="ru-RU" b="1" dirty="0"/>
              <a:t>».</a:t>
            </a:r>
          </a:p>
        </p:txBody>
      </p:sp>
    </p:spTree>
    <p:extLst>
      <p:ext uri="{BB962C8B-B14F-4D97-AF65-F5344CB8AC3E}">
        <p14:creationId xmlns:p14="http://schemas.microsoft.com/office/powerpoint/2010/main" xmlns="" val="293012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27725" y="620688"/>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9" name="Прямоугольник 8"/>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11" name="Picture 2" descr="D:\Сайт\логотипы\Унитехпром БГУ_лого.png"/>
          <p:cNvPicPr>
            <a:picLocks noChangeAspect="1" noChangeArrowheads="1"/>
          </p:cNvPicPr>
          <p:nvPr/>
        </p:nvPicPr>
        <p:blipFill>
          <a:blip r:embed="rId2" cstate="print"/>
          <a:srcRect/>
          <a:stretch>
            <a:fillRect/>
          </a:stretch>
        </p:blipFill>
        <p:spPr bwMode="auto">
          <a:xfrm>
            <a:off x="323528" y="116632"/>
            <a:ext cx="754817" cy="432048"/>
          </a:xfrm>
          <a:prstGeom prst="rect">
            <a:avLst/>
          </a:prstGeom>
          <a:noFill/>
        </p:spPr>
      </p:pic>
      <p:sp>
        <p:nvSpPr>
          <p:cNvPr id="2" name="Прямоугольник 1"/>
          <p:cNvSpPr/>
          <p:nvPr/>
        </p:nvSpPr>
        <p:spPr>
          <a:xfrm>
            <a:off x="539552" y="852418"/>
            <a:ext cx="7848872" cy="4493538"/>
          </a:xfrm>
          <a:prstGeom prst="rect">
            <a:avLst/>
          </a:prstGeom>
        </p:spPr>
        <p:txBody>
          <a:bodyPr wrap="square">
            <a:spAutoFit/>
          </a:bodyPr>
          <a:lstStyle/>
          <a:p>
            <a:pPr algn="just">
              <a:spcAft>
                <a:spcPts val="600"/>
              </a:spcAft>
            </a:pPr>
            <a:r>
              <a:rPr lang="ru-RU" altLang="ru-RU" sz="2200" dirty="0">
                <a:ea typeface="Times New Roman" panose="02020603050405020304" pitchFamily="18" charset="0"/>
              </a:rPr>
              <a:t>Способ применения: после радикального хирургического лечения рака желудка в объеме стандартной или комбинированной </a:t>
            </a:r>
            <a:r>
              <a:rPr lang="ru-RU" altLang="ru-RU" sz="2200" dirty="0" err="1">
                <a:ea typeface="Times New Roman" panose="02020603050405020304" pitchFamily="18" charset="0"/>
              </a:rPr>
              <a:t>гастрэктомии</a:t>
            </a:r>
            <a:r>
              <a:rPr lang="ru-RU" altLang="ru-RU" sz="2200" dirty="0">
                <a:ea typeface="Times New Roman" panose="02020603050405020304" pitchFamily="18" charset="0"/>
              </a:rPr>
              <a:t>/субтотальной резекции желудка в сочетании с </a:t>
            </a:r>
            <a:r>
              <a:rPr lang="ru-RU" altLang="ru-RU" sz="2200" dirty="0" err="1">
                <a:ea typeface="Times New Roman" panose="02020603050405020304" pitchFamily="18" charset="0"/>
              </a:rPr>
              <a:t>лимфодиссекцией</a:t>
            </a:r>
            <a:r>
              <a:rPr lang="ru-RU" altLang="ru-RU" sz="2200" dirty="0">
                <a:ea typeface="Times New Roman" panose="02020603050405020304" pitchFamily="18" charset="0"/>
              </a:rPr>
              <a:t> </a:t>
            </a:r>
            <a:r>
              <a:rPr lang="en-US" altLang="ru-RU" sz="2200" dirty="0">
                <a:ea typeface="Times New Roman" panose="02020603050405020304" pitchFamily="18" charset="0"/>
              </a:rPr>
              <a:t>D</a:t>
            </a:r>
            <a:r>
              <a:rPr lang="ru-RU" altLang="ru-RU" sz="2200" dirty="0">
                <a:ea typeface="Times New Roman" panose="02020603050405020304" pitchFamily="18" charset="0"/>
              </a:rPr>
              <a:t>2. После завершения </a:t>
            </a:r>
            <a:r>
              <a:rPr lang="ru-RU" altLang="ru-RU" sz="2200" dirty="0" err="1">
                <a:ea typeface="Times New Roman" panose="02020603050405020304" pitchFamily="18" charset="0"/>
              </a:rPr>
              <a:t>лимфодиссекции</a:t>
            </a:r>
            <a:r>
              <a:rPr lang="ru-RU" altLang="ru-RU" sz="2200" dirty="0">
                <a:ea typeface="Times New Roman" panose="02020603050405020304" pitchFamily="18" charset="0"/>
              </a:rPr>
              <a:t>, удаления желудка с опухолью</a:t>
            </a:r>
            <a:r>
              <a:rPr lang="ru-RU" altLang="ru-RU" sz="2200" dirty="0">
                <a:ea typeface="TimesNewRomanPSMT"/>
              </a:rPr>
              <a:t> салфетки «</a:t>
            </a:r>
            <a:r>
              <a:rPr lang="ru-RU" altLang="ru-RU" sz="2200" dirty="0" err="1">
                <a:ea typeface="TimesNewRomanPSMT"/>
              </a:rPr>
              <a:t>Цисплацела</a:t>
            </a:r>
            <a:r>
              <a:rPr lang="ru-RU" altLang="ru-RU" sz="2200" dirty="0">
                <a:ea typeface="TimesNewRomanPSMT"/>
              </a:rPr>
              <a:t>» укладываются черепицеобразно 1-2 слоями до достижения суммарной дозы препарата из расчета 50 мг/м</a:t>
            </a:r>
            <a:r>
              <a:rPr lang="ru-RU" altLang="ru-RU" sz="2200" baseline="30000" dirty="0">
                <a:ea typeface="TimesNewRomanPSMT"/>
              </a:rPr>
              <a:t>2</a:t>
            </a:r>
            <a:r>
              <a:rPr lang="ru-RU" altLang="ru-RU" sz="2200" dirty="0">
                <a:ea typeface="TimesNewRomanPSMT"/>
              </a:rPr>
              <a:t> на мягкие ткани в зоне </a:t>
            </a:r>
            <a:r>
              <a:rPr lang="ru-RU" altLang="ru-RU" sz="2200" dirty="0" err="1">
                <a:ea typeface="TimesNewRomanPSMT"/>
              </a:rPr>
              <a:t>лимфодиссекции</a:t>
            </a:r>
            <a:r>
              <a:rPr lang="ru-RU" altLang="ru-RU" sz="2200" dirty="0">
                <a:ea typeface="TimesNewRomanPSMT"/>
              </a:rPr>
              <a:t> </a:t>
            </a:r>
            <a:r>
              <a:rPr lang="ru-RU" altLang="ru-RU" sz="2200" dirty="0" err="1">
                <a:ea typeface="TimesNewRomanPSMT"/>
              </a:rPr>
              <a:t>гепатодуоденальной</a:t>
            </a:r>
            <a:r>
              <a:rPr lang="ru-RU" altLang="ru-RU" sz="2200" dirty="0">
                <a:ea typeface="TimesNewRomanPSMT"/>
              </a:rPr>
              <a:t> связки, по ходу чревного ствола, общей печеночной и селезеночной артерии, заднюю брюшную стенку в проекции левого надпочечника. После этого рану ушивают, дренируя брюшную полость.</a:t>
            </a:r>
            <a:endParaRPr lang="ru-RU" altLang="ru-RU" sz="2200" dirty="0">
              <a:ea typeface="Times New Roman" panose="02020603050405020304" pitchFamily="18" charset="0"/>
            </a:endParaRPr>
          </a:p>
        </p:txBody>
      </p:sp>
    </p:spTree>
    <p:extLst>
      <p:ext uri="{BB962C8B-B14F-4D97-AF65-F5344CB8AC3E}">
        <p14:creationId xmlns:p14="http://schemas.microsoft.com/office/powerpoint/2010/main" xmlns="" val="2833629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Прямоугольник 3"/>
          <p:cNvSpPr>
            <a:spLocks noChangeArrowheads="1"/>
          </p:cNvSpPr>
          <p:nvPr/>
        </p:nvSpPr>
        <p:spPr bwMode="auto">
          <a:xfrm>
            <a:off x="302224" y="878012"/>
            <a:ext cx="8497193" cy="2808461"/>
          </a:xfrm>
          <a:prstGeom prst="rect">
            <a:avLst/>
          </a:prstGeom>
          <a:noFill/>
          <a:ln w="9525">
            <a:noFill/>
            <a:miter lim="800000"/>
            <a:headEnd/>
            <a:tailEnd/>
          </a:ln>
        </p:spPr>
        <p:txBody>
          <a:bodyPr wrap="square" anchor="t">
            <a:spAutoFit/>
          </a:bodyPr>
          <a:lstStyle/>
          <a:p>
            <a:pPr algn="ctr"/>
            <a:r>
              <a:rPr lang="ru-RU" b="1"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Учебно-научно-производственное республиканское унитарное предприятие </a:t>
            </a:r>
            <a:r>
              <a:rPr lang="ru-RU" sz="2000" b="1"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«УНИТЕХПРОМ БГУ»</a:t>
            </a:r>
            <a:endParaRPr lang="ru-RU" sz="2800" b="1"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endParaRPr>
          </a:p>
          <a:p>
            <a:pPr algn="ctr"/>
            <a:endParaRPr lang="ru-RU" sz="1050" dirty="0">
              <a:solidFill>
                <a:schemeClr val="tx2"/>
              </a:solidFill>
              <a:latin typeface="Times New Roman" pitchFamily="18" charset="0"/>
              <a:cs typeface="Times New Roman" pitchFamily="18" charset="0"/>
            </a:endParaRPr>
          </a:p>
          <a:p>
            <a:pPr algn="just"/>
            <a:r>
              <a:rPr lang="ru-RU" sz="1600" dirty="0">
                <a:latin typeface="Times New Roman" pitchFamily="18" charset="0"/>
                <a:cs typeface="Times New Roman" pitchFamily="18" charset="0"/>
              </a:rPr>
              <a:t>Создано 30.09.1999 г. приказом ректора БГУ для внедрения научных разработок ученых БГУ: «от научной идеи до организации производства и выпуска инновационной продукции».</a:t>
            </a:r>
          </a:p>
          <a:p>
            <a:pPr algn="just"/>
            <a:r>
              <a:rPr lang="ru-RU" sz="1600" dirty="0">
                <a:latin typeface="Times New Roman" pitchFamily="18" charset="0"/>
                <a:cs typeface="Times New Roman" pitchFamily="18" charset="0"/>
              </a:rPr>
              <a:t>Форма собственности – государственная.</a:t>
            </a:r>
          </a:p>
          <a:p>
            <a:pPr algn="just"/>
            <a:r>
              <a:rPr lang="ru-RU" sz="1600" dirty="0">
                <a:latin typeface="Times New Roman"/>
                <a:cs typeface="Times New Roman"/>
              </a:rPr>
              <a:t>Предприятие занимается разработкой и внедрением в производство современных химико-аналитических и специальных технологий, производством нестандартного оборудования, измерительных и медицинских приборов, лекарственных средств и фармацевтических субстанций. </a:t>
            </a:r>
            <a:endParaRPr lang="ru-RU" sz="1600" dirty="0">
              <a:latin typeface="Times New Roman" pitchFamily="18" charset="0"/>
              <a:cs typeface="Times New Roman" pitchFamily="18" charset="0"/>
            </a:endParaRPr>
          </a:p>
          <a:p>
            <a:pPr algn="just"/>
            <a:endParaRPr lang="ru-RU" sz="1600" dirty="0">
              <a:latin typeface="Times New Roman" pitchFamily="18" charset="0"/>
              <a:cs typeface="Times New Roman" pitchFamily="18" charset="0"/>
            </a:endParaRPr>
          </a:p>
        </p:txBody>
      </p:sp>
      <p:sp>
        <p:nvSpPr>
          <p:cNvPr id="28" name="Прямоугольник 27"/>
          <p:cNvSpPr/>
          <p:nvPr/>
        </p:nvSpPr>
        <p:spPr>
          <a:xfrm>
            <a:off x="0" y="616415"/>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pic>
        <p:nvPicPr>
          <p:cNvPr id="33" name="Picture 2" descr="D:\Юля\Картинки\IMG_3235-2 копия.jpg"/>
          <p:cNvPicPr>
            <a:picLocks noChangeAspect="1" noChangeArrowheads="1"/>
          </p:cNvPicPr>
          <p:nvPr/>
        </p:nvPicPr>
        <p:blipFill>
          <a:blip r:embed="rId2" cstate="print">
            <a:lum bright="36000" contrast="-22000"/>
          </a:blip>
          <a:srcRect/>
          <a:stretch>
            <a:fillRect/>
          </a:stretch>
        </p:blipFill>
        <p:spPr bwMode="auto">
          <a:xfrm>
            <a:off x="2987824" y="3379179"/>
            <a:ext cx="4392488" cy="2777954"/>
          </a:xfrm>
          <a:prstGeom prst="rect">
            <a:avLst/>
          </a:prstGeom>
          <a:noFill/>
          <a:ln w="9525">
            <a:noFill/>
            <a:miter lim="800000"/>
            <a:headEnd/>
            <a:tailEnd/>
          </a:ln>
        </p:spPr>
      </p:pic>
      <p:sp>
        <p:nvSpPr>
          <p:cNvPr id="12" name="Прямоугольник 11"/>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14" name="Picture 2" descr="D:\Сайт\логотипы\Унитехпром БГУ_лого.png"/>
          <p:cNvPicPr>
            <a:picLocks noChangeAspect="1" noChangeArrowheads="1"/>
          </p:cNvPicPr>
          <p:nvPr/>
        </p:nvPicPr>
        <p:blipFill>
          <a:blip r:embed="rId3" cstate="print"/>
          <a:srcRect/>
          <a:stretch>
            <a:fillRect/>
          </a:stretch>
        </p:blipFill>
        <p:spPr bwMode="auto">
          <a:xfrm>
            <a:off x="323528" y="116632"/>
            <a:ext cx="754817" cy="432048"/>
          </a:xfrm>
          <a:prstGeom prst="rect">
            <a:avLst/>
          </a:prstGeom>
          <a:noFill/>
        </p:spPr>
      </p:pic>
    </p:spTree>
    <p:extLst>
      <p:ext uri="{BB962C8B-B14F-4D97-AF65-F5344CB8AC3E}">
        <p14:creationId xmlns:p14="http://schemas.microsoft.com/office/powerpoint/2010/main" xmlns="" val="3233462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11" name="Picture 2" descr="D:\Сайт\логотипы\Унитехпром БГУ_лого.png"/>
          <p:cNvPicPr>
            <a:picLocks noChangeAspect="1" noChangeArrowheads="1"/>
          </p:cNvPicPr>
          <p:nvPr/>
        </p:nvPicPr>
        <p:blipFill>
          <a:blip r:embed="rId2" cstate="print"/>
          <a:srcRect/>
          <a:stretch>
            <a:fillRect/>
          </a:stretch>
        </p:blipFill>
        <p:spPr bwMode="auto">
          <a:xfrm>
            <a:off x="323528" y="116632"/>
            <a:ext cx="754817" cy="432048"/>
          </a:xfrm>
          <a:prstGeom prst="rect">
            <a:avLst/>
          </a:prstGeom>
          <a:noFill/>
        </p:spPr>
      </p:pic>
      <p:sp>
        <p:nvSpPr>
          <p:cNvPr id="2" name="Прямоугольник 1"/>
          <p:cNvSpPr/>
          <p:nvPr/>
        </p:nvSpPr>
        <p:spPr>
          <a:xfrm>
            <a:off x="467544" y="1124744"/>
            <a:ext cx="8136904" cy="338554"/>
          </a:xfrm>
          <a:prstGeom prst="rect">
            <a:avLst/>
          </a:prstGeom>
        </p:spPr>
        <p:txBody>
          <a:bodyPr wrap="square">
            <a:spAutoFit/>
          </a:bodyPr>
          <a:lstStyle/>
          <a:p>
            <a:pPr algn="ctr"/>
            <a:r>
              <a:rPr lang="ru-RU" sz="1600" b="1" dirty="0"/>
              <a:t>ПРИМЕНЕНИЕ ЦИСПЛАЦЕЛА В </a:t>
            </a:r>
            <a:r>
              <a:rPr lang="ru-RU" sz="1600" b="1" dirty="0" smtClean="0"/>
              <a:t>ОНКОВЕРТЕБРОЛОГИИ:</a:t>
            </a:r>
            <a:endParaRPr lang="ru-RU" sz="1600" b="1" dirty="0"/>
          </a:p>
        </p:txBody>
      </p:sp>
      <p:sp>
        <p:nvSpPr>
          <p:cNvPr id="3" name="Прямоугольник 2"/>
          <p:cNvSpPr/>
          <p:nvPr/>
        </p:nvSpPr>
        <p:spPr>
          <a:xfrm>
            <a:off x="971601" y="1463299"/>
            <a:ext cx="7272808" cy="646331"/>
          </a:xfrm>
          <a:prstGeom prst="rect">
            <a:avLst/>
          </a:prstGeom>
        </p:spPr>
        <p:txBody>
          <a:bodyPr wrap="square">
            <a:spAutoFit/>
          </a:bodyPr>
          <a:lstStyle/>
          <a:p>
            <a:r>
              <a:rPr lang="ru-RU" dirty="0" smtClean="0"/>
              <a:t>позвонки </a:t>
            </a:r>
            <a:r>
              <a:rPr lang="ru-RU" dirty="0"/>
              <a:t>и </a:t>
            </a:r>
            <a:r>
              <a:rPr lang="ru-RU" dirty="0" err="1"/>
              <a:t>паравертебральные</a:t>
            </a:r>
            <a:r>
              <a:rPr lang="ru-RU" dirty="0"/>
              <a:t> мягкие ткани всех отделов позвоночника </a:t>
            </a:r>
          </a:p>
        </p:txBody>
      </p:sp>
      <p:pic>
        <p:nvPicPr>
          <p:cNvPr id="7" name="Объект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59832" y="2109630"/>
            <a:ext cx="3528392" cy="4150350"/>
          </a:xfrm>
          <a:prstGeom prst="rect">
            <a:avLst/>
          </a:prstGeom>
        </p:spPr>
      </p:pic>
      <p:sp>
        <p:nvSpPr>
          <p:cNvPr id="10" name="Прямоугольник 9"/>
          <p:cNvSpPr/>
          <p:nvPr/>
        </p:nvSpPr>
        <p:spPr>
          <a:xfrm>
            <a:off x="0" y="620396"/>
            <a:ext cx="9130137" cy="96559"/>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203665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675892" y="1774031"/>
            <a:ext cx="3362338" cy="4109007"/>
          </a:xfrm>
        </p:spPr>
        <p:txBody>
          <a:bodyPr>
            <a:normAutofit/>
          </a:bodyPr>
          <a:lstStyle/>
          <a:p>
            <a:r>
              <a:rPr lang="ru-RU" sz="2400" dirty="0"/>
              <a:t>Вид операционного поля после укладывания салфеток </a:t>
            </a:r>
            <a:r>
              <a:rPr lang="ru-RU" sz="2400" b="1" dirty="0">
                <a:solidFill>
                  <a:schemeClr val="accent5">
                    <a:lumMod val="75000"/>
                  </a:schemeClr>
                </a:solidFill>
              </a:rPr>
              <a:t>Цисплацел</a:t>
            </a:r>
          </a:p>
        </p:txBody>
      </p:sp>
      <p:pic>
        <p:nvPicPr>
          <p:cNvPr id="4" name="Рисунок 5"/>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724868"/>
            <a:ext cx="5675893" cy="426670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Заголовок 1"/>
          <p:cNvSpPr txBox="1">
            <a:spLocks/>
          </p:cNvSpPr>
          <p:nvPr/>
        </p:nvSpPr>
        <p:spPr>
          <a:xfrm>
            <a:off x="1074761" y="1131094"/>
            <a:ext cx="7799695" cy="369094"/>
          </a:xfrm>
          <a:prstGeom prst="rect">
            <a:avLst/>
          </a:prstGeom>
        </p:spPr>
        <p:txBody>
          <a:bodyPr vert="horz" lIns="68580" tIns="34290" rIns="68580" bIns="3429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ru-RU" sz="2400" b="1" dirty="0"/>
          </a:p>
        </p:txBody>
      </p:sp>
      <p:sp>
        <p:nvSpPr>
          <p:cNvPr id="6" name="Прямоугольник 5"/>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7" name="Picture 2" descr="D:\Сайт\логотипы\Унитехпром БГУ_лого.png"/>
          <p:cNvPicPr>
            <a:picLocks noChangeAspect="1" noChangeArrowheads="1"/>
          </p:cNvPicPr>
          <p:nvPr/>
        </p:nvPicPr>
        <p:blipFill>
          <a:blip r:embed="rId3" cstate="print"/>
          <a:srcRect/>
          <a:stretch>
            <a:fillRect/>
          </a:stretch>
        </p:blipFill>
        <p:spPr bwMode="auto">
          <a:xfrm>
            <a:off x="323528" y="116632"/>
            <a:ext cx="754817" cy="432048"/>
          </a:xfrm>
          <a:prstGeom prst="rect">
            <a:avLst/>
          </a:prstGeom>
          <a:noFill/>
        </p:spPr>
      </p:pic>
      <p:sp>
        <p:nvSpPr>
          <p:cNvPr id="8" name="Прямоугольник 7"/>
          <p:cNvSpPr/>
          <p:nvPr/>
        </p:nvSpPr>
        <p:spPr>
          <a:xfrm>
            <a:off x="0" y="616415"/>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837479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15175"/>
            <a:ext cx="8229600" cy="1143000"/>
          </a:xfrm>
        </p:spPr>
        <p:txBody>
          <a:bodyPr>
            <a:normAutofit fontScale="90000"/>
          </a:bodyPr>
          <a:lstStyle/>
          <a:p>
            <a:r>
              <a:rPr lang="ru-RU" dirty="0">
                <a:latin typeface="Verdana" panose="020B0604030504040204" pitchFamily="34" charset="0"/>
                <a:ea typeface="Verdana" panose="020B0604030504040204" pitchFamily="34" charset="0"/>
                <a:cs typeface="Verdana" panose="020B0604030504040204" pitchFamily="34" charset="0"/>
              </a:rPr>
              <a:t>Каков потенциальный </a:t>
            </a:r>
            <a:br>
              <a:rPr lang="ru-RU" dirty="0">
                <a:latin typeface="Verdana" panose="020B0604030504040204" pitchFamily="34" charset="0"/>
                <a:ea typeface="Verdana" panose="020B0604030504040204" pitchFamily="34" charset="0"/>
                <a:cs typeface="Verdana" panose="020B0604030504040204" pitchFamily="34" charset="0"/>
              </a:rPr>
            </a:br>
            <a:r>
              <a:rPr lang="ru-RU" dirty="0">
                <a:latin typeface="Verdana" panose="020B0604030504040204" pitchFamily="34" charset="0"/>
                <a:ea typeface="Verdana" panose="020B0604030504040204" pitchFamily="34" charset="0"/>
                <a:cs typeface="Verdana" panose="020B0604030504040204" pitchFamily="34" charset="0"/>
              </a:rPr>
              <a:t>рынок / конкуренты</a:t>
            </a:r>
            <a:endParaRPr lang="ru-RU" dirty="0"/>
          </a:p>
        </p:txBody>
      </p:sp>
      <p:sp>
        <p:nvSpPr>
          <p:cNvPr id="3" name="Объект 2"/>
          <p:cNvSpPr>
            <a:spLocks noGrp="1"/>
          </p:cNvSpPr>
          <p:nvPr>
            <p:ph idx="1"/>
          </p:nvPr>
        </p:nvSpPr>
        <p:spPr>
          <a:xfrm>
            <a:off x="457200" y="1953312"/>
            <a:ext cx="8229600" cy="3923959"/>
          </a:xfrm>
        </p:spPr>
        <p:txBody>
          <a:bodyPr>
            <a:noAutofit/>
          </a:bodyPr>
          <a:lstStyle/>
          <a:p>
            <a:pPr marL="0" indent="0" algn="just">
              <a:buNone/>
            </a:pPr>
            <a:r>
              <a:rPr lang="ru-RU" sz="1500" dirty="0">
                <a:latin typeface="Arial" panose="020B0604020202020204" pitchFamily="34" charset="0"/>
                <a:cs typeface="Arial" panose="020B0604020202020204" pitchFamily="34" charset="0"/>
              </a:rPr>
              <a:t>Показаниями к применению ЛС «Цисплацел», согласно инструкции по медицинскому применению являются: проведение локальной химиотерапии после полного или частичного удаления супратенториальных нейроэпителиальных опухолей головного мозга вне зависимости от степени их злокачественности, а также после удаления злокачественных новообразований области головы и шеи (резекции верхней челюсти, опухоли орбиты, шейные </a:t>
            </a:r>
            <a:r>
              <a:rPr lang="ru-RU" sz="1500" dirty="0" err="1">
                <a:latin typeface="Arial" panose="020B0604020202020204" pitchFamily="34" charset="0"/>
                <a:cs typeface="Arial" panose="020B0604020202020204" pitchFamily="34" charset="0"/>
              </a:rPr>
              <a:t>лимфаденэктомии</a:t>
            </a:r>
            <a:r>
              <a:rPr lang="ru-RU" sz="1500" dirty="0">
                <a:latin typeface="Arial" panose="020B0604020202020204" pitchFamily="34" charset="0"/>
                <a:cs typeface="Arial" panose="020B0604020202020204" pitchFamily="34" charset="0"/>
              </a:rPr>
              <a:t>, удаления опухолей мягких тканей и др.), что позволяет использовать ЛС «Цисплацел» при лечении злокачественных опухолей шейного отдела позвоночника и </a:t>
            </a:r>
            <a:r>
              <a:rPr lang="ru-RU" sz="1500" dirty="0" err="1">
                <a:latin typeface="Arial" panose="020B0604020202020204" pitchFamily="34" charset="0"/>
                <a:cs typeface="Arial" panose="020B0604020202020204" pitchFamily="34" charset="0"/>
              </a:rPr>
              <a:t>паравертебральных</a:t>
            </a:r>
            <a:r>
              <a:rPr lang="ru-RU" sz="1500" dirty="0">
                <a:latin typeface="Arial" panose="020B0604020202020204" pitchFamily="34" charset="0"/>
                <a:cs typeface="Arial" panose="020B0604020202020204" pitchFamily="34" charset="0"/>
              </a:rPr>
              <a:t> мягких тканей шеи.</a:t>
            </a:r>
          </a:p>
          <a:p>
            <a:pPr marL="0" indent="0" algn="just">
              <a:buNone/>
            </a:pPr>
            <a:r>
              <a:rPr lang="ru-RU" sz="1500" b="1" dirty="0">
                <a:latin typeface="Arial" panose="020B0604020202020204" pitchFamily="34" charset="0"/>
                <a:cs typeface="Arial" panose="020B0604020202020204" pitchFamily="34" charset="0"/>
              </a:rPr>
              <a:t>В настоящее время</a:t>
            </a:r>
            <a:r>
              <a:rPr lang="ru-RU" sz="1500" dirty="0">
                <a:latin typeface="Arial" panose="020B0604020202020204" pitchFamily="34" charset="0"/>
                <a:cs typeface="Arial" panose="020B0604020202020204" pitchFamily="34" charset="0"/>
              </a:rPr>
              <a:t> </a:t>
            </a:r>
            <a:r>
              <a:rPr lang="ru-RU" sz="1500" b="1" dirty="0">
                <a:latin typeface="Arial" panose="020B0604020202020204" pitchFamily="34" charset="0"/>
                <a:cs typeface="Arial" panose="020B0604020202020204" pitchFamily="34" charset="0"/>
              </a:rPr>
              <a:t>расширена область применения ЛС «Цисплацел»</a:t>
            </a:r>
            <a:r>
              <a:rPr lang="ru-RU" sz="1500" dirty="0">
                <a:latin typeface="Arial" panose="020B0604020202020204" pitchFamily="34" charset="0"/>
                <a:cs typeface="Arial" panose="020B0604020202020204" pitchFamily="34" charset="0"/>
              </a:rPr>
              <a:t> и разрешено  использование его при лечении злокачественных опухолей позвонков и </a:t>
            </a:r>
            <a:r>
              <a:rPr lang="ru-RU" sz="1500" dirty="0" err="1">
                <a:latin typeface="Arial" panose="020B0604020202020204" pitchFamily="34" charset="0"/>
                <a:cs typeface="Arial" panose="020B0604020202020204" pitchFamily="34" charset="0"/>
              </a:rPr>
              <a:t>паравертебральных</a:t>
            </a:r>
            <a:r>
              <a:rPr lang="ru-RU" sz="1500" dirty="0">
                <a:latin typeface="Arial" panose="020B0604020202020204" pitchFamily="34" charset="0"/>
                <a:cs typeface="Arial" panose="020B0604020202020204" pitchFamily="34" charset="0"/>
              </a:rPr>
              <a:t> мягких тканей всех отделов позвоночника, а не только шейного, с целью уменьшения вероятности локального рецидива опухоли и тем самым позволит продлить активную, полноценную жизнь пациента.</a:t>
            </a:r>
          </a:p>
          <a:p>
            <a:pPr marL="0" indent="0" algn="just">
              <a:buNone/>
            </a:pPr>
            <a:r>
              <a:rPr lang="ru-RU" sz="1500" b="1" dirty="0">
                <a:latin typeface="Arial" panose="020B0604020202020204" pitchFamily="34" charset="0"/>
                <a:cs typeface="Arial" panose="020B0604020202020204" pitchFamily="34" charset="0"/>
              </a:rPr>
              <a:t>Аналогов лекарственного средства для лечения злокачественных опухолей позвонков и </a:t>
            </a:r>
            <a:r>
              <a:rPr lang="ru-RU" sz="1500" b="1" dirty="0" err="1">
                <a:latin typeface="Arial" panose="020B0604020202020204" pitchFamily="34" charset="0"/>
                <a:cs typeface="Arial" panose="020B0604020202020204" pitchFamily="34" charset="0"/>
              </a:rPr>
              <a:t>паравертебральных</a:t>
            </a:r>
            <a:r>
              <a:rPr lang="ru-RU" sz="1500" b="1" dirty="0">
                <a:latin typeface="Arial" panose="020B0604020202020204" pitchFamily="34" charset="0"/>
                <a:cs typeface="Arial" panose="020B0604020202020204" pitchFamily="34" charset="0"/>
              </a:rPr>
              <a:t> мягких тканей всех отделов позвоночника нет в мире!</a:t>
            </a:r>
          </a:p>
        </p:txBody>
      </p:sp>
      <p:sp>
        <p:nvSpPr>
          <p:cNvPr id="5" name="Прямоугольник 4"/>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6" name="Picture 2" descr="D:\Сайт\логотипы\Унитехпром БГУ_лого.png"/>
          <p:cNvPicPr>
            <a:picLocks noChangeAspect="1" noChangeArrowheads="1"/>
          </p:cNvPicPr>
          <p:nvPr/>
        </p:nvPicPr>
        <p:blipFill>
          <a:blip r:embed="rId2" cstate="print"/>
          <a:srcRect/>
          <a:stretch>
            <a:fillRect/>
          </a:stretch>
        </p:blipFill>
        <p:spPr bwMode="auto">
          <a:xfrm>
            <a:off x="323528" y="116632"/>
            <a:ext cx="754817" cy="432048"/>
          </a:xfrm>
          <a:prstGeom prst="rect">
            <a:avLst/>
          </a:prstGeom>
          <a:noFill/>
        </p:spPr>
      </p:pic>
      <p:sp>
        <p:nvSpPr>
          <p:cNvPr id="7" name="Прямоугольник 6"/>
          <p:cNvSpPr/>
          <p:nvPr/>
        </p:nvSpPr>
        <p:spPr>
          <a:xfrm>
            <a:off x="0" y="616415"/>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843449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5" name="Picture 5" descr="C:\Users\User\Desktop\производство для доклада\IMG_906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50901" y="1354814"/>
            <a:ext cx="3214687"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Прямоугольник 5"/>
          <p:cNvSpPr/>
          <p:nvPr/>
        </p:nvSpPr>
        <p:spPr>
          <a:xfrm>
            <a:off x="4643438" y="1785938"/>
            <a:ext cx="4214812" cy="3693319"/>
          </a:xfrm>
          <a:prstGeom prst="rect">
            <a:avLst/>
          </a:prstGeom>
        </p:spPr>
        <p:txBody>
          <a:bodyPr>
            <a:spAutoFit/>
          </a:bodyPr>
          <a:lstStyle/>
          <a:p>
            <a:pPr algn="ctr" eaLnBrk="1" hangingPunct="1">
              <a:defRPr/>
            </a:pPr>
            <a:r>
              <a:rPr lang="ru-RU" dirty="0">
                <a:latin typeface="Times New Roman" panose="02020603050405020304" pitchFamily="18" charset="0"/>
                <a:cs typeface="Times New Roman" panose="02020603050405020304" pitchFamily="18" charset="0"/>
              </a:rPr>
              <a:t>Производство относится к области тонкого органического синтеза</a:t>
            </a:r>
          </a:p>
          <a:p>
            <a:pPr algn="ctr" eaLnBrk="1" hangingPunct="1">
              <a:defRPr/>
            </a:pPr>
            <a:endParaRPr lang="ru-RU" dirty="0">
              <a:latin typeface="Times New Roman" panose="02020603050405020304" pitchFamily="18" charset="0"/>
              <a:cs typeface="Times New Roman" panose="02020603050405020304" pitchFamily="18" charset="0"/>
            </a:endParaRPr>
          </a:p>
          <a:p>
            <a:pPr algn="ctr" eaLnBrk="1" hangingPunct="1">
              <a:defRPr/>
            </a:pPr>
            <a:endParaRPr lang="ru-RU" dirty="0">
              <a:latin typeface="Times New Roman" panose="02020603050405020304" pitchFamily="18" charset="0"/>
              <a:cs typeface="Times New Roman" panose="02020603050405020304" pitchFamily="18" charset="0"/>
            </a:endParaRPr>
          </a:p>
          <a:p>
            <a:pPr algn="ctr" eaLnBrk="1" hangingPunct="1">
              <a:defRPr/>
            </a:pPr>
            <a:endParaRPr lang="ru-RU" dirty="0">
              <a:latin typeface="Times New Roman" panose="02020603050405020304" pitchFamily="18" charset="0"/>
              <a:cs typeface="Times New Roman" panose="02020603050405020304" pitchFamily="18" charset="0"/>
            </a:endParaRPr>
          </a:p>
          <a:p>
            <a:pPr algn="ctr" eaLnBrk="1" hangingPunct="1">
              <a:defRPr/>
            </a:pPr>
            <a:endParaRPr lang="ru-RU" dirty="0">
              <a:latin typeface="Times New Roman" panose="02020603050405020304" pitchFamily="18" charset="0"/>
              <a:cs typeface="Times New Roman" panose="02020603050405020304" pitchFamily="18" charset="0"/>
            </a:endParaRPr>
          </a:p>
          <a:p>
            <a:pPr algn="ctr" eaLnBrk="1" hangingPunct="1">
              <a:defRPr/>
            </a:pPr>
            <a:endParaRPr lang="ru-RU" dirty="0">
              <a:latin typeface="Times New Roman" panose="02020603050405020304" pitchFamily="18" charset="0"/>
              <a:cs typeface="Times New Roman" panose="02020603050405020304" pitchFamily="18" charset="0"/>
            </a:endParaRPr>
          </a:p>
          <a:p>
            <a:pPr algn="ctr" eaLnBrk="1" hangingPunct="1">
              <a:defRPr/>
            </a:pPr>
            <a:endParaRPr lang="ru-RU" dirty="0">
              <a:solidFill>
                <a:schemeClr val="accent2">
                  <a:lumMod val="60000"/>
                  <a:lumOff val="40000"/>
                </a:schemeClr>
              </a:solidFill>
              <a:latin typeface="Times New Roman" panose="02020603050405020304" pitchFamily="18" charset="0"/>
              <a:cs typeface="Times New Roman" panose="02020603050405020304" pitchFamily="18" charset="0"/>
            </a:endParaRPr>
          </a:p>
          <a:p>
            <a:pPr algn="ctr" eaLnBrk="1" hangingPunct="1">
              <a:defRPr/>
            </a:pPr>
            <a:endParaRPr lang="ru-RU" dirty="0">
              <a:solidFill>
                <a:schemeClr val="accent2">
                  <a:lumMod val="60000"/>
                  <a:lumOff val="40000"/>
                </a:schemeClr>
              </a:solidFill>
              <a:latin typeface="Times New Roman" panose="02020603050405020304" pitchFamily="18" charset="0"/>
              <a:cs typeface="Times New Roman" panose="02020603050405020304" pitchFamily="18" charset="0"/>
            </a:endParaRPr>
          </a:p>
          <a:p>
            <a:pPr algn="ctr" eaLnBrk="1" hangingPunct="1">
              <a:defRPr/>
            </a:pPr>
            <a:endParaRPr lang="ru-RU" dirty="0">
              <a:solidFill>
                <a:schemeClr val="accent2">
                  <a:lumMod val="60000"/>
                  <a:lumOff val="40000"/>
                </a:schemeClr>
              </a:solidFill>
              <a:latin typeface="Times New Roman" panose="02020603050405020304" pitchFamily="18" charset="0"/>
              <a:cs typeface="Times New Roman" panose="02020603050405020304" pitchFamily="18" charset="0"/>
            </a:endParaRPr>
          </a:p>
          <a:p>
            <a:pPr algn="ctr" eaLnBrk="1" hangingPunct="1">
              <a:defRPr/>
            </a:pPr>
            <a:r>
              <a:rPr lang="ru-RU" b="1" dirty="0">
                <a:latin typeface="Times New Roman" panose="02020603050405020304" pitchFamily="18" charset="0"/>
                <a:cs typeface="Times New Roman" panose="02020603050405020304" pitchFamily="18" charset="0"/>
              </a:rPr>
              <a:t>Потребитель субстанции и производитель ГЛФ «</a:t>
            </a:r>
            <a:r>
              <a:rPr lang="ru-RU" b="1" dirty="0" err="1">
                <a:latin typeface="Times New Roman" panose="02020603050405020304" pitchFamily="18" charset="0"/>
                <a:cs typeface="Times New Roman" panose="02020603050405020304" pitchFamily="18" charset="0"/>
              </a:rPr>
              <a:t>Темобел</a:t>
            </a:r>
            <a:r>
              <a:rPr lang="ru-RU" b="1" dirty="0">
                <a:latin typeface="Times New Roman" panose="02020603050405020304" pitchFamily="18" charset="0"/>
                <a:cs typeface="Times New Roman" panose="02020603050405020304" pitchFamily="18" charset="0"/>
              </a:rPr>
              <a:t>» – РУП «</a:t>
            </a:r>
            <a:r>
              <a:rPr lang="ru-RU" b="1" dirty="0" err="1">
                <a:latin typeface="Times New Roman" panose="02020603050405020304" pitchFamily="18" charset="0"/>
                <a:cs typeface="Times New Roman" panose="02020603050405020304" pitchFamily="18" charset="0"/>
              </a:rPr>
              <a:t>Белмедпрепараты</a:t>
            </a:r>
            <a:r>
              <a:rPr lang="ru-RU" b="1" dirty="0">
                <a:solidFill>
                  <a:schemeClr val="accent5">
                    <a:lumMod val="50000"/>
                  </a:schemeClr>
                </a:solidFill>
                <a:latin typeface="Times New Roman" panose="02020603050405020304" pitchFamily="18" charset="0"/>
                <a:cs typeface="Times New Roman" panose="02020603050405020304" pitchFamily="18" charset="0"/>
              </a:rPr>
              <a:t>»</a:t>
            </a:r>
          </a:p>
        </p:txBody>
      </p:sp>
      <p:graphicFrame>
        <p:nvGraphicFramePr>
          <p:cNvPr id="18438" name="Object 6"/>
          <p:cNvGraphicFramePr>
            <a:graphicFrameLocks noChangeAspect="1"/>
          </p:cNvGraphicFramePr>
          <p:nvPr>
            <p:extLst>
              <p:ext uri="{D42A27DB-BD31-4B8C-83A1-F6EECF244321}">
                <p14:modId xmlns:p14="http://schemas.microsoft.com/office/powerpoint/2010/main" xmlns="" val="1939239106"/>
              </p:ext>
            </p:extLst>
          </p:nvPr>
        </p:nvGraphicFramePr>
        <p:xfrm>
          <a:off x="4716463" y="2786063"/>
          <a:ext cx="4284662" cy="1795462"/>
        </p:xfrm>
        <a:graphic>
          <a:graphicData uri="http://schemas.openxmlformats.org/presentationml/2006/ole">
            <p:oleObj spid="_x0000_s37897" r:id="rId4" imgW="6728916" imgH="2081882" progId="">
              <p:embed/>
            </p:oleObj>
          </a:graphicData>
        </a:graphic>
      </p:graphicFrame>
      <p:pic>
        <p:nvPicPr>
          <p:cNvPr id="18439" name="Picture 27" descr="Темозоломид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44227" y="4869160"/>
            <a:ext cx="1079500"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0"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769421" y="4869160"/>
            <a:ext cx="1214437"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Прямоугольник 1"/>
          <p:cNvSpPr/>
          <p:nvPr/>
        </p:nvSpPr>
        <p:spPr>
          <a:xfrm>
            <a:off x="166936" y="448332"/>
            <a:ext cx="8782726" cy="1154162"/>
          </a:xfrm>
          <a:prstGeom prst="rect">
            <a:avLst/>
          </a:prstGeom>
        </p:spPr>
        <p:txBody>
          <a:bodyPr wrap="square">
            <a:spAutoFit/>
          </a:bodyPr>
          <a:lstStyle/>
          <a:p>
            <a:pPr algn="ctr" eaLnBrk="1" hangingPunct="1">
              <a:lnSpc>
                <a:spcPct val="75000"/>
              </a:lnSpc>
              <a:defRPr/>
            </a:pPr>
            <a:r>
              <a:rPr lang="ru-RU" sz="24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ru-RU" sz="24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400" b="1" dirty="0">
                <a:solidFill>
                  <a:schemeClr val="tx2"/>
                </a:solidFill>
                <a:effectLst>
                  <a:outerShdw blurRad="38100" dist="38100" dir="2700000" algn="tl">
                    <a:srgbClr val="000000">
                      <a:alpha val="43137"/>
                    </a:srgbClr>
                  </a:outerShdw>
                </a:effectLst>
                <a:latin typeface="Times New Roman" pitchFamily="18" charset="0"/>
                <a:ea typeface="Arial CYR" charset="-52"/>
                <a:cs typeface="Times New Roman" pitchFamily="18" charset="0"/>
              </a:rPr>
              <a:t> Производственный участок по выпуску субстанции «</a:t>
            </a:r>
            <a:r>
              <a:rPr lang="ru-RU" sz="2400" b="1" dirty="0" err="1">
                <a:solidFill>
                  <a:schemeClr val="tx2"/>
                </a:solidFill>
                <a:effectLst>
                  <a:outerShdw blurRad="38100" dist="38100" dir="2700000" algn="tl">
                    <a:srgbClr val="000000">
                      <a:alpha val="43137"/>
                    </a:srgbClr>
                  </a:outerShdw>
                </a:effectLst>
                <a:latin typeface="Times New Roman" pitchFamily="18" charset="0"/>
                <a:ea typeface="Arial CYR" charset="-52"/>
                <a:cs typeface="Times New Roman" pitchFamily="18" charset="0"/>
              </a:rPr>
              <a:t>Темозоломид</a:t>
            </a:r>
            <a:r>
              <a:rPr lang="ru-RU" sz="2400" b="1" dirty="0">
                <a:solidFill>
                  <a:schemeClr val="tx2"/>
                </a:solidFill>
                <a:effectLst>
                  <a:outerShdw blurRad="38100" dist="38100" dir="2700000" algn="tl">
                    <a:srgbClr val="000000">
                      <a:alpha val="43137"/>
                    </a:srgbClr>
                  </a:outerShdw>
                </a:effectLst>
                <a:latin typeface="Times New Roman" pitchFamily="18" charset="0"/>
                <a:ea typeface="Arial CYR" charset="-52"/>
                <a:cs typeface="Times New Roman" pitchFamily="18" charset="0"/>
              </a:rPr>
              <a:t>»</a:t>
            </a:r>
            <a:endParaRPr lang="ru-RU" sz="2400" dirty="0">
              <a:solidFill>
                <a:schemeClr val="tx2"/>
              </a:solidFill>
              <a:effectLst>
                <a:outerShdw blurRad="38100" dist="38100" dir="2700000" algn="tl">
                  <a:srgbClr val="000000">
                    <a:alpha val="43137"/>
                  </a:srgbClr>
                </a:outerShdw>
              </a:effectLst>
              <a:latin typeface="Times New Roman" pitchFamily="18" charset="0"/>
              <a:cs typeface="Times New Roman" panose="02020603050405020304" pitchFamily="18" charset="0"/>
            </a:endParaRPr>
          </a:p>
          <a:p>
            <a:pPr algn="ctr" eaLnBrk="1" hangingPunct="1">
              <a:lnSpc>
                <a:spcPct val="75000"/>
              </a:lnSpc>
              <a:defRPr/>
            </a:pPr>
            <a:endParaRPr lang="ru-RU" sz="2000" dirty="0">
              <a:solidFill>
                <a:schemeClr val="tx2"/>
              </a:solidFill>
              <a:effectLst>
                <a:outerShdw blurRad="38100" dist="38100" dir="2700000" algn="tl">
                  <a:srgbClr val="000000">
                    <a:alpha val="43137"/>
                  </a:srgbClr>
                </a:outerShdw>
              </a:effectLst>
              <a:latin typeface="Times New Roman" pitchFamily="18" charset="0"/>
              <a:cs typeface="Times New Roman" panose="02020603050405020304" pitchFamily="18" charset="0"/>
            </a:endParaRPr>
          </a:p>
        </p:txBody>
      </p:sp>
      <p:sp>
        <p:nvSpPr>
          <p:cNvPr id="13" name="Прямоугольник 12"/>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15" name="Picture 2" descr="D:\Сайт\логотипы\Унитехпром БГУ_лого.png"/>
          <p:cNvPicPr>
            <a:picLocks noChangeAspect="1" noChangeArrowheads="1"/>
          </p:cNvPicPr>
          <p:nvPr/>
        </p:nvPicPr>
        <p:blipFill>
          <a:blip r:embed="rId7" cstate="print"/>
          <a:srcRect/>
          <a:stretch>
            <a:fillRect/>
          </a:stretch>
        </p:blipFill>
        <p:spPr bwMode="auto">
          <a:xfrm>
            <a:off x="323528" y="116632"/>
            <a:ext cx="754817" cy="432048"/>
          </a:xfrm>
          <a:prstGeom prst="rect">
            <a:avLst/>
          </a:prstGeom>
          <a:noFill/>
        </p:spPr>
      </p:pic>
      <p:sp>
        <p:nvSpPr>
          <p:cNvPr id="17" name="Прямоугольник 16"/>
          <p:cNvSpPr/>
          <p:nvPr/>
        </p:nvSpPr>
        <p:spPr>
          <a:xfrm>
            <a:off x="0" y="616415"/>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946412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9" name="Рисунок 2" descr="C:\Users\User\Desktop\Производ-ство\IMG_906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9782" y="1303804"/>
            <a:ext cx="1857375" cy="261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0" name="Рисунок 4" descr="C:\Users\User\Desktop\Производ-ство\IMG_907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0063" y="3929063"/>
            <a:ext cx="1857375" cy="255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1" name="Picture 3" descr="C:\Users\User\Desktop\производство для доклада\IMG_907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28875" y="1714500"/>
            <a:ext cx="1928813" cy="242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2" name="Рисунок 7" descr="IMAG015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571750" y="4286250"/>
            <a:ext cx="1285875" cy="135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3" name="Rectangle 5"/>
          <p:cNvSpPr>
            <a:spLocks noChangeArrowheads="1"/>
          </p:cNvSpPr>
          <p:nvPr/>
        </p:nvSpPr>
        <p:spPr bwMode="auto">
          <a:xfrm>
            <a:off x="4786313" y="3211513"/>
            <a:ext cx="4071937" cy="332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ru-RU" altLang="ru-RU" sz="1400" b="1" i="1" dirty="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КЛИНИЧЕСКИ</a:t>
            </a:r>
            <a:r>
              <a:rPr lang="ru-RU" altLang="ru-RU" sz="1400" b="1" dirty="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показано, что применение </a:t>
            </a:r>
            <a:r>
              <a:rPr lang="ru-RU" altLang="ru-RU" sz="1400" b="1" dirty="0" err="1">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Темодекса</a:t>
            </a:r>
            <a:r>
              <a:rPr lang="ru-RU" altLang="ru-RU" sz="1400" b="1" dirty="0">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в качестве средства локальной химиотерапии:</a:t>
            </a:r>
          </a:p>
          <a:p>
            <a:pPr>
              <a:buFontTx/>
              <a:buChar char="-"/>
            </a:pPr>
            <a:r>
              <a:rPr lang="ru-RU" altLang="ru-RU" sz="1400" dirty="0">
                <a:latin typeface="Times New Roman" pitchFamily="18" charset="0"/>
                <a:ea typeface="Calibri" pitchFamily="34" charset="0"/>
                <a:cs typeface="Times New Roman" pitchFamily="18" charset="0"/>
              </a:rPr>
              <a:t>   не вызывает каких-либо нежелательных побочных эффектов и токсических проявлений; </a:t>
            </a:r>
          </a:p>
          <a:p>
            <a:pPr algn="just" eaLnBrk="1" hangingPunct="1">
              <a:buFontTx/>
              <a:buChar char="-"/>
            </a:pPr>
            <a:r>
              <a:rPr lang="ru-RU" altLang="ru-RU" sz="1400" dirty="0">
                <a:latin typeface="Times New Roman" pitchFamily="18" charset="0"/>
                <a:ea typeface="Calibri" pitchFamily="34" charset="0"/>
                <a:cs typeface="Times New Roman" pitchFamily="18" charset="0"/>
              </a:rPr>
              <a:t>увеличивает продолжительность жизни  пациентов с опухолями головного мозга  при </a:t>
            </a:r>
            <a:r>
              <a:rPr lang="ru-RU" altLang="ru-RU" sz="1400" dirty="0" err="1">
                <a:latin typeface="Times New Roman" pitchFamily="18" charset="0"/>
                <a:ea typeface="Calibri" pitchFamily="34" charset="0"/>
                <a:cs typeface="Times New Roman" pitchFamily="18" charset="0"/>
              </a:rPr>
              <a:t>Grade</a:t>
            </a:r>
            <a:r>
              <a:rPr lang="ru-RU" altLang="ru-RU" sz="1400" dirty="0">
                <a:latin typeface="Times New Roman" pitchFamily="18" charset="0"/>
                <a:ea typeface="Calibri" pitchFamily="34" charset="0"/>
                <a:cs typeface="Times New Roman" pitchFamily="18" charset="0"/>
              </a:rPr>
              <a:t> II-IV ;  </a:t>
            </a:r>
          </a:p>
          <a:p>
            <a:pPr algn="just" eaLnBrk="1" hangingPunct="1">
              <a:buFontTx/>
              <a:buChar char="-"/>
            </a:pPr>
            <a:r>
              <a:rPr lang="ru-RU" altLang="ru-RU" sz="1400" dirty="0">
                <a:latin typeface="Times New Roman" pitchFamily="18" charset="0"/>
                <a:ea typeface="Calibri" pitchFamily="34" charset="0"/>
                <a:cs typeface="Times New Roman" pitchFamily="18" charset="0"/>
              </a:rPr>
              <a:t> увеличивает длительность </a:t>
            </a:r>
            <a:r>
              <a:rPr lang="ru-RU" altLang="ru-RU" sz="1400" dirty="0" err="1">
                <a:latin typeface="Times New Roman" pitchFamily="18" charset="0"/>
                <a:ea typeface="Calibri" pitchFamily="34" charset="0"/>
                <a:cs typeface="Times New Roman" pitchFamily="18" charset="0"/>
              </a:rPr>
              <a:t>безрецидивного</a:t>
            </a:r>
            <a:r>
              <a:rPr lang="ru-RU" altLang="ru-RU" sz="1400" dirty="0">
                <a:latin typeface="Times New Roman" pitchFamily="18" charset="0"/>
                <a:ea typeface="Calibri" pitchFamily="34" charset="0"/>
                <a:cs typeface="Times New Roman" pitchFamily="18" charset="0"/>
              </a:rPr>
              <a:t> периода при </a:t>
            </a:r>
            <a:r>
              <a:rPr lang="ru-RU" altLang="ru-RU" sz="1400" dirty="0" err="1">
                <a:latin typeface="Times New Roman" pitchFamily="18" charset="0"/>
                <a:ea typeface="Calibri" pitchFamily="34" charset="0"/>
                <a:cs typeface="Times New Roman" pitchFamily="18" charset="0"/>
              </a:rPr>
              <a:t>Grade</a:t>
            </a:r>
            <a:r>
              <a:rPr lang="ru-RU" altLang="ru-RU" sz="1400" dirty="0">
                <a:latin typeface="Times New Roman" pitchFamily="18" charset="0"/>
                <a:ea typeface="Calibri" pitchFamily="34" charset="0"/>
                <a:cs typeface="Times New Roman" pitchFamily="18" charset="0"/>
              </a:rPr>
              <a:t> II-IV.</a:t>
            </a:r>
          </a:p>
          <a:p>
            <a:pPr algn="just" eaLnBrk="1" hangingPunct="1"/>
            <a:r>
              <a:rPr lang="ru-RU" altLang="ru-RU" sz="1400" dirty="0">
                <a:latin typeface="Times New Roman" pitchFamily="18" charset="0"/>
                <a:ea typeface="Calibri" pitchFamily="34" charset="0"/>
                <a:cs typeface="Times New Roman" pitchFamily="18" charset="0"/>
              </a:rPr>
              <a:t>Выпуск первых </a:t>
            </a:r>
            <a:r>
              <a:rPr lang="ru-RU" altLang="ru-RU" sz="1400" dirty="0" err="1">
                <a:latin typeface="Times New Roman" pitchFamily="18" charset="0"/>
                <a:ea typeface="Calibri" pitchFamily="34" charset="0"/>
                <a:cs typeface="Times New Roman" pitchFamily="18" charset="0"/>
              </a:rPr>
              <a:t>промыщленных</a:t>
            </a:r>
            <a:r>
              <a:rPr lang="ru-RU" altLang="ru-RU" sz="1400" dirty="0">
                <a:latin typeface="Times New Roman" pitchFamily="18" charset="0"/>
                <a:ea typeface="Calibri" pitchFamily="34" charset="0"/>
                <a:cs typeface="Times New Roman" pitchFamily="18" charset="0"/>
              </a:rPr>
              <a:t> серий субстанции  на УП «Унитехпром БГУ» осуществлен в 2014 году;  Первая промышленная серия ГЛФ выпущена на РУП «</a:t>
            </a:r>
            <a:r>
              <a:rPr lang="ru-RU" altLang="ru-RU" sz="1400" dirty="0" err="1">
                <a:latin typeface="Times New Roman" pitchFamily="18" charset="0"/>
                <a:ea typeface="Calibri" pitchFamily="34" charset="0"/>
                <a:cs typeface="Times New Roman" pitchFamily="18" charset="0"/>
              </a:rPr>
              <a:t>Белмедпрепараты</a:t>
            </a:r>
            <a:r>
              <a:rPr lang="ru-RU" altLang="ru-RU" sz="1400" dirty="0">
                <a:latin typeface="Times New Roman" pitchFamily="18" charset="0"/>
                <a:ea typeface="Calibri" pitchFamily="34" charset="0"/>
                <a:cs typeface="Times New Roman" pitchFamily="18" charset="0"/>
              </a:rPr>
              <a:t>» в 2015 году.</a:t>
            </a:r>
          </a:p>
        </p:txBody>
      </p:sp>
      <p:graphicFrame>
        <p:nvGraphicFramePr>
          <p:cNvPr id="19464" name="Object 6"/>
          <p:cNvGraphicFramePr>
            <a:graphicFrameLocks/>
          </p:cNvGraphicFramePr>
          <p:nvPr/>
        </p:nvGraphicFramePr>
        <p:xfrm>
          <a:off x="3500438" y="5143500"/>
          <a:ext cx="1384300" cy="1355725"/>
        </p:xfrm>
        <a:graphic>
          <a:graphicData uri="http://schemas.openxmlformats.org/presentationml/2006/ole">
            <p:oleObj spid="_x0000_s38921" r:id="rId7" imgW="5788660" imgH="2879725" progId="">
              <p:embed/>
            </p:oleObj>
          </a:graphicData>
        </a:graphic>
      </p:graphicFrame>
      <p:pic>
        <p:nvPicPr>
          <p:cNvPr id="19465" name="Содержимое 6"/>
          <p:cNvPicPr>
            <a:picLocks/>
          </p:cNvPicPr>
          <p:nvPr/>
        </p:nvPicPr>
        <p:blipFill>
          <a:blip r:embed="rId8" cstate="print">
            <a:extLst>
              <a:ext uri="{28A0092B-C50C-407E-A947-70E740481C1C}">
                <a14:useLocalDpi xmlns:a14="http://schemas.microsoft.com/office/drawing/2010/main" xmlns="" val="0"/>
              </a:ext>
            </a:extLst>
          </a:blip>
          <a:srcRect l="-1289" r="-3008"/>
          <a:stretch>
            <a:fillRect/>
          </a:stretch>
        </p:blipFill>
        <p:spPr bwMode="auto">
          <a:xfrm>
            <a:off x="5030050" y="1535113"/>
            <a:ext cx="1000125" cy="164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6" name="Picture 2" descr="C:\Users\User\Desktop\Флакон Темодекс.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012160" y="1535113"/>
            <a:ext cx="928688" cy="164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Прямоугольник 1"/>
          <p:cNvSpPr>
            <a:spLocks noChangeArrowheads="1"/>
          </p:cNvSpPr>
          <p:nvPr/>
        </p:nvSpPr>
        <p:spPr bwMode="auto">
          <a:xfrm>
            <a:off x="0" y="527415"/>
            <a:ext cx="9144000" cy="10406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1" hangingPunct="1">
              <a:lnSpc>
                <a:spcPct val="75000"/>
              </a:lnSpc>
              <a:defRPr/>
            </a:pPr>
            <a:r>
              <a:rPr lang="ru-RU" b="1" dirty="0">
                <a:solidFill>
                  <a:schemeClr val="tx2"/>
                </a:solidFill>
                <a:latin typeface="Times New Roman" pitchFamily="18" charset="0"/>
              </a:rPr>
              <a:t/>
            </a:r>
            <a:br>
              <a:rPr lang="ru-RU" b="1" dirty="0">
                <a:solidFill>
                  <a:schemeClr val="tx2"/>
                </a:solidFill>
                <a:latin typeface="Times New Roman" pitchFamily="18" charset="0"/>
              </a:rPr>
            </a:br>
            <a:r>
              <a:rPr lang="ru-RU" b="1" dirty="0">
                <a:solidFill>
                  <a:schemeClr val="tx2"/>
                </a:solidFill>
                <a:latin typeface="Times New Roman" pitchFamily="18" charset="0"/>
                <a:ea typeface="Arial CYR" charset="-52"/>
                <a:cs typeface="Times New Roman" pitchFamily="18" charset="0"/>
              </a:rPr>
              <a:t> </a:t>
            </a:r>
            <a:r>
              <a:rPr lang="ru-RU" sz="2400" b="1" dirty="0">
                <a:solidFill>
                  <a:schemeClr val="tx2"/>
                </a:solidFill>
                <a:effectLst>
                  <a:outerShdw blurRad="38100" dist="38100" dir="2700000" algn="tl">
                    <a:srgbClr val="000000">
                      <a:alpha val="43137"/>
                    </a:srgbClr>
                  </a:outerShdw>
                </a:effectLst>
                <a:latin typeface="Times New Roman" pitchFamily="18" charset="0"/>
                <a:ea typeface="Arial CYR" charset="-52"/>
                <a:cs typeface="Times New Roman" pitchFamily="18" charset="0"/>
              </a:rPr>
              <a:t>Производственный участок по выпуску субстанции </a:t>
            </a:r>
          </a:p>
          <a:p>
            <a:pPr algn="ctr" eaLnBrk="1" hangingPunct="1">
              <a:lnSpc>
                <a:spcPct val="75000"/>
              </a:lnSpc>
              <a:defRPr/>
            </a:pPr>
            <a:r>
              <a:rPr lang="ru-RU" sz="2400" b="1" dirty="0">
                <a:solidFill>
                  <a:schemeClr val="tx2"/>
                </a:solidFill>
                <a:effectLst>
                  <a:outerShdw blurRad="38100" dist="38100" dir="2700000" algn="tl">
                    <a:srgbClr val="000000">
                      <a:alpha val="43137"/>
                    </a:srgbClr>
                  </a:outerShdw>
                </a:effectLst>
                <a:latin typeface="Times New Roman" pitchFamily="18" charset="0"/>
                <a:ea typeface="Arial CYR" charset="-52"/>
                <a:cs typeface="Times New Roman" pitchFamily="18" charset="0"/>
              </a:rPr>
              <a:t>«</a:t>
            </a:r>
            <a:r>
              <a:rPr lang="ru-RU" sz="2400" b="1" dirty="0" err="1">
                <a:solidFill>
                  <a:schemeClr val="tx2"/>
                </a:solidFill>
                <a:effectLst>
                  <a:outerShdw blurRad="38100" dist="38100" dir="2700000" algn="tl">
                    <a:srgbClr val="000000">
                      <a:alpha val="43137"/>
                    </a:srgbClr>
                  </a:outerShdw>
                </a:effectLst>
                <a:latin typeface="Times New Roman" pitchFamily="18" charset="0"/>
                <a:ea typeface="Arial CYR" charset="-52"/>
                <a:cs typeface="Times New Roman" pitchFamily="18" charset="0"/>
              </a:rPr>
              <a:t>Темодекс</a:t>
            </a:r>
            <a:r>
              <a:rPr lang="ru-RU" sz="2400" b="1" dirty="0">
                <a:solidFill>
                  <a:schemeClr val="tx2"/>
                </a:solidFill>
                <a:effectLst>
                  <a:outerShdw blurRad="38100" dist="38100" dir="2700000" algn="tl">
                    <a:srgbClr val="000000">
                      <a:alpha val="43137"/>
                    </a:srgbClr>
                  </a:outerShdw>
                </a:effectLst>
                <a:latin typeface="Times New Roman" pitchFamily="18" charset="0"/>
                <a:ea typeface="Arial CYR" charset="-52"/>
                <a:cs typeface="Times New Roman" pitchFamily="18" charset="0"/>
              </a:rPr>
              <a:t>»</a:t>
            </a:r>
            <a:endParaRPr lang="ru-RU" sz="2400" dirty="0">
              <a:solidFill>
                <a:schemeClr val="tx2"/>
              </a:solidFill>
              <a:effectLst>
                <a:outerShdw blurRad="38100" dist="38100" dir="2700000" algn="tl">
                  <a:srgbClr val="000000">
                    <a:alpha val="43137"/>
                  </a:srgbClr>
                </a:outerShdw>
              </a:effectLst>
              <a:latin typeface="Times New Roman" pitchFamily="18" charset="0"/>
            </a:endParaRPr>
          </a:p>
          <a:p>
            <a:pPr algn="ctr" eaLnBrk="1" hangingPunct="1">
              <a:lnSpc>
                <a:spcPct val="75000"/>
              </a:lnSpc>
              <a:defRPr/>
            </a:pPr>
            <a:endParaRPr lang="ru-RU" sz="1600" dirty="0">
              <a:solidFill>
                <a:schemeClr val="tx2"/>
              </a:solidFill>
              <a:latin typeface="Times New Roman" pitchFamily="18" charset="0"/>
            </a:endParaRPr>
          </a:p>
        </p:txBody>
      </p:sp>
      <p:sp>
        <p:nvSpPr>
          <p:cNvPr id="19" name="Прямоугольник 18"/>
          <p:cNvSpPr/>
          <p:nvPr/>
        </p:nvSpPr>
        <p:spPr>
          <a:xfrm>
            <a:off x="0" y="620688"/>
            <a:ext cx="9183891" cy="104737"/>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15" name="Прямоугольник 14"/>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17" name="Picture 2" descr="D:\Сайт\логотипы\Унитехпром БГУ_лого.png"/>
          <p:cNvPicPr>
            <a:picLocks noChangeAspect="1" noChangeArrowheads="1"/>
          </p:cNvPicPr>
          <p:nvPr/>
        </p:nvPicPr>
        <p:blipFill>
          <a:blip r:embed="rId10" cstate="print"/>
          <a:srcRect/>
          <a:stretch>
            <a:fillRect/>
          </a:stretch>
        </p:blipFill>
        <p:spPr bwMode="auto">
          <a:xfrm>
            <a:off x="323528" y="116632"/>
            <a:ext cx="754817" cy="432048"/>
          </a:xfrm>
          <a:prstGeom prst="rect">
            <a:avLst/>
          </a:prstGeom>
          <a:noFill/>
        </p:spPr>
      </p:pic>
      <p:pic>
        <p:nvPicPr>
          <p:cNvPr id="2" name="Рисунок 1"/>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6940848" y="1535113"/>
            <a:ext cx="1564723" cy="1643062"/>
          </a:xfrm>
          <a:prstGeom prst="rect">
            <a:avLst/>
          </a:prstGeom>
        </p:spPr>
      </p:pic>
    </p:spTree>
    <p:extLst>
      <p:ext uri="{BB962C8B-B14F-4D97-AF65-F5344CB8AC3E}">
        <p14:creationId xmlns:p14="http://schemas.microsoft.com/office/powerpoint/2010/main" xmlns="" val="1092110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Объект 1"/>
          <p:cNvSpPr>
            <a:spLocks noGrp="1"/>
          </p:cNvSpPr>
          <p:nvPr>
            <p:ph idx="1"/>
          </p:nvPr>
        </p:nvSpPr>
        <p:spPr>
          <a:xfrm>
            <a:off x="179388" y="1604857"/>
            <a:ext cx="8578850" cy="4681538"/>
          </a:xfrm>
        </p:spPr>
        <p:txBody>
          <a:bodyPr/>
          <a:lstStyle/>
          <a:p>
            <a:pPr indent="432000" algn="just">
              <a:buNone/>
            </a:pPr>
            <a:r>
              <a:rPr lang="ru-RU" sz="2000" dirty="0"/>
              <a:t>Препарат в виде стерильного порошка для приготовления геля. Представляет собой </a:t>
            </a:r>
            <a:r>
              <a:rPr lang="ru-RU" sz="2000" dirty="0" err="1"/>
              <a:t>темозоломид</a:t>
            </a:r>
            <a:r>
              <a:rPr lang="ru-RU" sz="2000" dirty="0"/>
              <a:t>, иммобилизованный на специально синтезированном сшитом </a:t>
            </a:r>
            <a:r>
              <a:rPr lang="ru-RU" sz="2000" dirty="0" err="1"/>
              <a:t>гелеобразующем</a:t>
            </a:r>
            <a:r>
              <a:rPr lang="ru-RU" sz="2000" dirty="0"/>
              <a:t> фосфате декстрана. Предназначен для локальной химиотерапии злокачественных опухолей головного мозга. Гелем препарата заполняют полость, образовавшуюся после хирургического удаления злокачественной опухоли головного мозга. Гелеобразное состояние обеспечивает полный доступ препарата во все участки, обеспечивая при этом наиболее полную гибель оставшихся опухолевых клеток. </a:t>
            </a:r>
            <a:r>
              <a:rPr lang="ru-RU" sz="2000" dirty="0" err="1"/>
              <a:t>Темодекс</a:t>
            </a:r>
            <a:r>
              <a:rPr lang="ru-RU" sz="2000" dirty="0"/>
              <a:t> зарегистрирован МЗ РБ в качестве средства локальной химиотерапии у больных с глиомами головного мозга (</a:t>
            </a:r>
            <a:r>
              <a:rPr lang="en-US" sz="2000" dirty="0"/>
              <a:t>Grade II-IV</a:t>
            </a:r>
            <a:r>
              <a:rPr lang="ru-RU" sz="2000" dirty="0"/>
              <a:t>). </a:t>
            </a:r>
          </a:p>
        </p:txBody>
      </p:sp>
      <p:sp>
        <p:nvSpPr>
          <p:cNvPr id="3" name="Заголовок 2"/>
          <p:cNvSpPr>
            <a:spLocks noGrp="1"/>
          </p:cNvSpPr>
          <p:nvPr>
            <p:ph type="title"/>
          </p:nvPr>
        </p:nvSpPr>
        <p:spPr>
          <a:xfrm>
            <a:off x="467544" y="721587"/>
            <a:ext cx="8229600" cy="778098"/>
          </a:xfrm>
        </p:spPr>
        <p:txBody>
          <a:bodyPr/>
          <a:lstStyle/>
          <a:p>
            <a:pPr algn="ctr">
              <a:defRPr/>
            </a:pPr>
            <a:r>
              <a:rPr lang="ru-RU" dirty="0" err="1"/>
              <a:t>Темодекс</a:t>
            </a:r>
            <a:endParaRPr lang="ru-RU" dirty="0"/>
          </a:p>
        </p:txBody>
      </p:sp>
      <p:sp>
        <p:nvSpPr>
          <p:cNvPr id="4" name="Прямоугольник 3"/>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5" name="Picture 2" descr="D:\Сайт\логотипы\Унитехпром БГУ_лого.png"/>
          <p:cNvPicPr>
            <a:picLocks noChangeAspect="1" noChangeArrowheads="1"/>
          </p:cNvPicPr>
          <p:nvPr/>
        </p:nvPicPr>
        <p:blipFill>
          <a:blip r:embed="rId2" cstate="print"/>
          <a:srcRect/>
          <a:stretch>
            <a:fillRect/>
          </a:stretch>
        </p:blipFill>
        <p:spPr bwMode="auto">
          <a:xfrm>
            <a:off x="323528" y="116632"/>
            <a:ext cx="754817" cy="432048"/>
          </a:xfrm>
          <a:prstGeom prst="rect">
            <a:avLst/>
          </a:prstGeom>
          <a:noFill/>
        </p:spPr>
      </p:pic>
      <p:sp>
        <p:nvSpPr>
          <p:cNvPr id="6" name="Прямоугольник 5"/>
          <p:cNvSpPr/>
          <p:nvPr/>
        </p:nvSpPr>
        <p:spPr>
          <a:xfrm>
            <a:off x="0" y="616415"/>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458905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Рисунок 2"/>
          <p:cNvPicPr>
            <a:picLocks noChangeAspect="1" noChangeArrowheads="1"/>
          </p:cNvPicPr>
          <p:nvPr/>
        </p:nvPicPr>
        <p:blipFill>
          <a:blip r:embed="rId2" cstate="print"/>
          <a:srcRect/>
          <a:stretch>
            <a:fillRect/>
          </a:stretch>
        </p:blipFill>
        <p:spPr bwMode="auto">
          <a:xfrm>
            <a:off x="411615" y="1721184"/>
            <a:ext cx="3767820" cy="2933366"/>
          </a:xfrm>
          <a:prstGeom prst="rect">
            <a:avLst/>
          </a:prstGeom>
          <a:noFill/>
          <a:ln w="9525">
            <a:noFill/>
            <a:miter lim="800000"/>
            <a:headEnd/>
            <a:tailEnd/>
          </a:ln>
        </p:spPr>
      </p:pic>
      <p:pic>
        <p:nvPicPr>
          <p:cNvPr id="29699" name="Рисунок 3" descr="IMAG0160"/>
          <p:cNvPicPr>
            <a:picLocks noChangeAspect="1" noChangeArrowheads="1"/>
          </p:cNvPicPr>
          <p:nvPr/>
        </p:nvPicPr>
        <p:blipFill>
          <a:blip r:embed="rId3" cstate="print"/>
          <a:srcRect/>
          <a:stretch>
            <a:fillRect/>
          </a:stretch>
        </p:blipFill>
        <p:spPr bwMode="auto">
          <a:xfrm>
            <a:off x="4973252" y="1721184"/>
            <a:ext cx="3679007" cy="2931779"/>
          </a:xfrm>
          <a:prstGeom prst="rect">
            <a:avLst/>
          </a:prstGeom>
          <a:noFill/>
          <a:ln w="9525">
            <a:noFill/>
            <a:miter lim="800000"/>
            <a:headEnd/>
            <a:tailEnd/>
          </a:ln>
        </p:spPr>
      </p:pic>
      <p:sp>
        <p:nvSpPr>
          <p:cNvPr id="29700" name="Прямоугольник 1"/>
          <p:cNvSpPr>
            <a:spLocks noChangeArrowheads="1"/>
          </p:cNvSpPr>
          <p:nvPr/>
        </p:nvSpPr>
        <p:spPr bwMode="auto">
          <a:xfrm>
            <a:off x="173038" y="4879975"/>
            <a:ext cx="4244975" cy="708025"/>
          </a:xfrm>
          <a:prstGeom prst="rect">
            <a:avLst/>
          </a:prstGeom>
          <a:noFill/>
          <a:ln w="9525">
            <a:noFill/>
            <a:miter lim="800000"/>
            <a:headEnd/>
            <a:tailEnd/>
          </a:ln>
        </p:spPr>
        <p:txBody>
          <a:bodyPr>
            <a:spAutoFit/>
          </a:bodyPr>
          <a:lstStyle/>
          <a:p>
            <a:pPr algn="ctr"/>
            <a:r>
              <a:rPr lang="ru-RU" sz="2000"/>
              <a:t>Готовая гелеобразная масса для интраоперационного введения</a:t>
            </a:r>
          </a:p>
        </p:txBody>
      </p:sp>
      <p:sp>
        <p:nvSpPr>
          <p:cNvPr id="29701" name="Прямоугольник 4"/>
          <p:cNvSpPr>
            <a:spLocks noChangeArrowheads="1"/>
          </p:cNvSpPr>
          <p:nvPr/>
        </p:nvSpPr>
        <p:spPr bwMode="auto">
          <a:xfrm>
            <a:off x="4724400" y="4797425"/>
            <a:ext cx="4176713" cy="1016000"/>
          </a:xfrm>
          <a:prstGeom prst="rect">
            <a:avLst/>
          </a:prstGeom>
          <a:noFill/>
          <a:ln w="9525">
            <a:noFill/>
            <a:miter lim="800000"/>
            <a:headEnd/>
            <a:tailEnd/>
          </a:ln>
        </p:spPr>
        <p:txBody>
          <a:bodyPr>
            <a:spAutoFit/>
          </a:bodyPr>
          <a:lstStyle/>
          <a:p>
            <a:pPr algn="ctr"/>
            <a:r>
              <a:rPr lang="ru-RU" sz="2000"/>
              <a:t>Вид    полости удаленной опухоли, заполненной гелеобразной массой Темодекса</a:t>
            </a:r>
          </a:p>
        </p:txBody>
      </p:sp>
      <p:sp>
        <p:nvSpPr>
          <p:cNvPr id="29702" name="Прямоугольник 5"/>
          <p:cNvSpPr>
            <a:spLocks noChangeArrowheads="1"/>
          </p:cNvSpPr>
          <p:nvPr/>
        </p:nvSpPr>
        <p:spPr bwMode="auto">
          <a:xfrm>
            <a:off x="539750" y="693142"/>
            <a:ext cx="8215313" cy="954087"/>
          </a:xfrm>
          <a:prstGeom prst="rect">
            <a:avLst/>
          </a:prstGeom>
          <a:noFill/>
          <a:ln w="9525">
            <a:noFill/>
            <a:miter lim="800000"/>
            <a:headEnd/>
            <a:tailEnd/>
          </a:ln>
        </p:spPr>
        <p:txBody>
          <a:bodyPr>
            <a:spAutoFit/>
          </a:bodyPr>
          <a:lstStyle/>
          <a:p>
            <a:pPr algn="ctr"/>
            <a:r>
              <a:rPr lang="ru-RU" sz="2800" b="1" dirty="0"/>
              <a:t>Выполнение хирургического этапа локального введения </a:t>
            </a:r>
            <a:r>
              <a:rPr lang="ru-RU" sz="2800" b="1" dirty="0" err="1"/>
              <a:t>Темодекса</a:t>
            </a:r>
            <a:endParaRPr lang="ru-RU" sz="2800" dirty="0"/>
          </a:p>
        </p:txBody>
      </p:sp>
      <p:sp>
        <p:nvSpPr>
          <p:cNvPr id="7" name="Прямоугольник 6"/>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8" name="Picture 2" descr="D:\Сайт\логотипы\Унитехпром БГУ_лого.png"/>
          <p:cNvPicPr>
            <a:picLocks noChangeAspect="1" noChangeArrowheads="1"/>
          </p:cNvPicPr>
          <p:nvPr/>
        </p:nvPicPr>
        <p:blipFill>
          <a:blip r:embed="rId4" cstate="print"/>
          <a:srcRect/>
          <a:stretch>
            <a:fillRect/>
          </a:stretch>
        </p:blipFill>
        <p:spPr bwMode="auto">
          <a:xfrm>
            <a:off x="323528" y="116632"/>
            <a:ext cx="754817" cy="432048"/>
          </a:xfrm>
          <a:prstGeom prst="rect">
            <a:avLst/>
          </a:prstGeom>
          <a:noFill/>
        </p:spPr>
      </p:pic>
      <p:sp>
        <p:nvSpPr>
          <p:cNvPr id="9" name="Прямоугольник 8"/>
          <p:cNvSpPr/>
          <p:nvPr/>
        </p:nvSpPr>
        <p:spPr>
          <a:xfrm>
            <a:off x="0" y="616415"/>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279183599"/>
      </p:ext>
    </p:extLst>
  </p:cSld>
  <p:clrMapOvr>
    <a:masterClrMapping/>
  </p:clrMapOvr>
  <p:transition advTm="7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759415"/>
            <a:ext cx="8229600" cy="4525963"/>
          </a:xfrm>
        </p:spPr>
        <p:txBody>
          <a:bodyPr/>
          <a:lstStyle/>
          <a:p>
            <a:pPr marL="622300" indent="-514350">
              <a:buAutoNum type="arabicPeriod"/>
            </a:pPr>
            <a:r>
              <a:rPr lang="ru-RU" b="1" dirty="0" err="1"/>
              <a:t>Интраоперационное</a:t>
            </a:r>
            <a:r>
              <a:rPr lang="ru-RU" b="1" dirty="0"/>
              <a:t> введение </a:t>
            </a:r>
            <a:r>
              <a:rPr lang="ru-RU" b="1" dirty="0" err="1"/>
              <a:t>Темодекса</a:t>
            </a:r>
            <a:r>
              <a:rPr lang="ru-RU" b="1" dirty="0"/>
              <a:t> в ложе удаленной опухоли головного мозга обеспечивает увеличение кумулятивной выживаемости пациентов  с ОГМ (</a:t>
            </a:r>
            <a:r>
              <a:rPr lang="en-US" b="1" dirty="0"/>
              <a:t>Grade II-IV) </a:t>
            </a:r>
            <a:r>
              <a:rPr lang="ru-RU" b="1" dirty="0"/>
              <a:t>с </a:t>
            </a:r>
            <a:r>
              <a:rPr lang="en-US" b="1" dirty="0"/>
              <a:t>9</a:t>
            </a:r>
            <a:r>
              <a:rPr lang="ru-RU" b="1" dirty="0"/>
              <a:t>,</a:t>
            </a:r>
            <a:r>
              <a:rPr lang="en-US" b="1" dirty="0"/>
              <a:t>8</a:t>
            </a:r>
            <a:r>
              <a:rPr lang="ru-RU" b="1" dirty="0"/>
              <a:t> до </a:t>
            </a:r>
            <a:r>
              <a:rPr lang="en-US" b="1" dirty="0"/>
              <a:t>18</a:t>
            </a:r>
            <a:r>
              <a:rPr lang="ru-RU" b="1" dirty="0"/>
              <a:t>,</a:t>
            </a:r>
            <a:r>
              <a:rPr lang="en-US" b="1" dirty="0"/>
              <a:t>3</a:t>
            </a:r>
            <a:r>
              <a:rPr lang="ru-RU" b="1" dirty="0"/>
              <a:t> месяцев , с ОГМ (</a:t>
            </a:r>
            <a:r>
              <a:rPr lang="en-US" b="1" dirty="0"/>
              <a:t>Grade III-IV)  - </a:t>
            </a:r>
            <a:r>
              <a:rPr lang="ru-RU" b="1" dirty="0"/>
              <a:t>с</a:t>
            </a:r>
            <a:r>
              <a:rPr lang="en-US" b="1" dirty="0"/>
              <a:t> 9,2 </a:t>
            </a:r>
            <a:r>
              <a:rPr lang="ru-RU" b="1" dirty="0"/>
              <a:t>до 14,4 месяцев;</a:t>
            </a:r>
          </a:p>
          <a:p>
            <a:pPr marL="622300" indent="-514350">
              <a:buAutoNum type="arabicPeriod"/>
            </a:pPr>
            <a:r>
              <a:rPr lang="ru-RU" b="1" dirty="0"/>
              <a:t>Имплантация «</a:t>
            </a:r>
            <a:r>
              <a:rPr lang="ru-RU" b="1" dirty="0" err="1"/>
              <a:t>Темодекса</a:t>
            </a:r>
            <a:r>
              <a:rPr lang="ru-RU" b="1" dirty="0"/>
              <a:t>» достоверно уменьшает риск рецидива опухоли у пациентов с    высоко злокачественными опухолями (</a:t>
            </a:r>
            <a:r>
              <a:rPr lang="en-US" b="1" dirty="0"/>
              <a:t>Grade II-IV)</a:t>
            </a:r>
            <a:r>
              <a:rPr lang="ru-RU" b="1" dirty="0"/>
              <a:t> в 4,56 раза.</a:t>
            </a:r>
            <a:endParaRPr lang="ru-RU" dirty="0"/>
          </a:p>
        </p:txBody>
      </p:sp>
      <p:sp>
        <p:nvSpPr>
          <p:cNvPr id="3" name="Заголовок 2"/>
          <p:cNvSpPr>
            <a:spLocks noGrp="1"/>
          </p:cNvSpPr>
          <p:nvPr>
            <p:ph type="title"/>
          </p:nvPr>
        </p:nvSpPr>
        <p:spPr>
          <a:xfrm>
            <a:off x="457200" y="673690"/>
            <a:ext cx="8229600" cy="1143000"/>
          </a:xfrm>
        </p:spPr>
        <p:txBody>
          <a:bodyPr>
            <a:normAutofit/>
          </a:bodyPr>
          <a:lstStyle/>
          <a:p>
            <a:pPr algn="ctr"/>
            <a:r>
              <a:rPr lang="ru-RU" sz="3200" dirty="0"/>
              <a:t>Результаты клинических испытаний</a:t>
            </a:r>
          </a:p>
        </p:txBody>
      </p:sp>
      <p:sp>
        <p:nvSpPr>
          <p:cNvPr id="4" name="Прямоугольник 3"/>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5" name="Picture 2" descr="D:\Сайт\логотипы\Унитехпром БГУ_лого.png"/>
          <p:cNvPicPr>
            <a:picLocks noChangeAspect="1" noChangeArrowheads="1"/>
          </p:cNvPicPr>
          <p:nvPr/>
        </p:nvPicPr>
        <p:blipFill>
          <a:blip r:embed="rId2" cstate="print"/>
          <a:srcRect/>
          <a:stretch>
            <a:fillRect/>
          </a:stretch>
        </p:blipFill>
        <p:spPr bwMode="auto">
          <a:xfrm>
            <a:off x="323528" y="116632"/>
            <a:ext cx="754817" cy="432048"/>
          </a:xfrm>
          <a:prstGeom prst="rect">
            <a:avLst/>
          </a:prstGeom>
          <a:noFill/>
        </p:spPr>
      </p:pic>
      <p:sp>
        <p:nvSpPr>
          <p:cNvPr id="6" name="Прямоугольник 5"/>
          <p:cNvSpPr/>
          <p:nvPr/>
        </p:nvSpPr>
        <p:spPr>
          <a:xfrm>
            <a:off x="0" y="616415"/>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625670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Прямоугольник 1"/>
          <p:cNvSpPr>
            <a:spLocks noChangeArrowheads="1"/>
          </p:cNvSpPr>
          <p:nvPr/>
        </p:nvSpPr>
        <p:spPr bwMode="auto">
          <a:xfrm>
            <a:off x="17459" y="730556"/>
            <a:ext cx="91440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1" hangingPunct="1"/>
            <a:r>
              <a:rPr lang="ru-RU" altLang="ru-RU" sz="2000" b="1" dirty="0">
                <a:solidFill>
                  <a:schemeClr val="accent4">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Применение лекарственного средства «ПРОСПИДЕЛОНГ»</a:t>
            </a:r>
          </a:p>
        </p:txBody>
      </p:sp>
      <p:pic>
        <p:nvPicPr>
          <p:cNvPr id="20483" name="Picture 4" descr="D:\IMG_161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77556" y="1878730"/>
            <a:ext cx="2428875" cy="157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4" name="Прямоугольник 3"/>
          <p:cNvSpPr>
            <a:spLocks noChangeArrowheads="1"/>
          </p:cNvSpPr>
          <p:nvPr/>
        </p:nvSpPr>
        <p:spPr bwMode="auto">
          <a:xfrm>
            <a:off x="4374738" y="1733667"/>
            <a:ext cx="4569097" cy="4766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just" eaLnBrk="1" hangingPunct="1">
              <a:buClr>
                <a:srgbClr val="FFFFEE"/>
              </a:buClr>
              <a:buFont typeface="Wingdings" pitchFamily="2" charset="2"/>
              <a:buNone/>
            </a:pPr>
            <a:r>
              <a:rPr lang="ru-RU" altLang="ru-RU" sz="1400" b="1" dirty="0" err="1">
                <a:latin typeface="Times New Roman" panose="02020603050405020304" pitchFamily="18" charset="0"/>
                <a:cs typeface="Times New Roman" pitchFamily="18" charset="0"/>
              </a:rPr>
              <a:t>Гидрогелевый</a:t>
            </a:r>
            <a:r>
              <a:rPr lang="ru-RU" altLang="ru-RU" sz="1400" b="1" dirty="0">
                <a:latin typeface="Times New Roman" pitchFamily="18" charset="0"/>
                <a:cs typeface="Times New Roman" pitchFamily="18" charset="0"/>
              </a:rPr>
              <a:t> противоопухолевый препарат пролонгированного действия для </a:t>
            </a:r>
            <a:r>
              <a:rPr lang="ru-RU" altLang="ru-RU" sz="1400" b="1" dirty="0" err="1">
                <a:latin typeface="Times New Roman" pitchFamily="18" charset="0"/>
                <a:cs typeface="Times New Roman" pitchFamily="18" charset="0"/>
              </a:rPr>
              <a:t>интраперитонеального</a:t>
            </a:r>
            <a:r>
              <a:rPr lang="ru-RU" altLang="ru-RU" sz="1400" b="1" dirty="0">
                <a:latin typeface="Times New Roman" pitchFamily="18" charset="0"/>
                <a:cs typeface="Times New Roman" pitchFamily="18" charset="0"/>
              </a:rPr>
              <a:t> применения у больных раком желудка с диссеминированным поражением брюшины.</a:t>
            </a:r>
          </a:p>
          <a:p>
            <a:pPr algn="just" eaLnBrk="1" hangingPunct="1">
              <a:lnSpc>
                <a:spcPct val="120000"/>
              </a:lnSpc>
              <a:buClr>
                <a:srgbClr val="FFFFEE"/>
              </a:buClr>
              <a:buFont typeface="Wingdings" pitchFamily="2" charset="2"/>
              <a:buNone/>
            </a:pPr>
            <a:r>
              <a:rPr lang="ru-RU" altLang="ru-RU" sz="1400" b="1" dirty="0">
                <a:latin typeface="Times New Roman" pitchFamily="18" charset="0"/>
                <a:cs typeface="Times New Roman" pitchFamily="18" charset="0"/>
              </a:rPr>
              <a:t>По результатам доклинических испытаний: - ингибирует рост опухоли саркомы М-1 и саркомы </a:t>
            </a:r>
            <a:r>
              <a:rPr lang="ru-RU" altLang="ru-RU" sz="1400" b="1" dirty="0" err="1">
                <a:latin typeface="Times New Roman" pitchFamily="18" charset="0"/>
                <a:cs typeface="Times New Roman" pitchFamily="18" charset="0"/>
              </a:rPr>
              <a:t>Йенсена</a:t>
            </a:r>
            <a:r>
              <a:rPr lang="ru-RU" altLang="ru-RU" sz="1400" b="1" dirty="0">
                <a:latin typeface="Times New Roman" pitchFamily="18" charset="0"/>
                <a:cs typeface="Times New Roman" pitchFamily="18" charset="0"/>
              </a:rPr>
              <a:t>;</a:t>
            </a:r>
          </a:p>
          <a:p>
            <a:pPr algn="just" eaLnBrk="1" hangingPunct="1">
              <a:lnSpc>
                <a:spcPct val="120000"/>
              </a:lnSpc>
              <a:buClr>
                <a:srgbClr val="FFFFEE"/>
              </a:buClr>
              <a:buFontTx/>
              <a:buChar char="-"/>
            </a:pPr>
            <a:r>
              <a:rPr lang="ru-RU" altLang="ru-RU" sz="1400" b="1" i="1" dirty="0">
                <a:latin typeface="Times New Roman" pitchFamily="18" charset="0"/>
                <a:cs typeface="Times New Roman" pitchFamily="18" charset="0"/>
              </a:rPr>
              <a:t>- более, чем в 30 раз увеличивает продолжительность противоопухолевого действия в брюшной полости;</a:t>
            </a:r>
          </a:p>
          <a:p>
            <a:pPr algn="just" eaLnBrk="1" hangingPunct="1">
              <a:lnSpc>
                <a:spcPct val="120000"/>
              </a:lnSpc>
              <a:buClr>
                <a:srgbClr val="FFFFEE"/>
              </a:buClr>
              <a:buFontTx/>
              <a:buChar char="-"/>
            </a:pPr>
            <a:r>
              <a:rPr lang="ru-RU" altLang="ru-RU" sz="1400" b="1" i="1" dirty="0">
                <a:latin typeface="Times New Roman" pitchFamily="18" charset="0"/>
                <a:cs typeface="Times New Roman" pitchFamily="18" charset="0"/>
              </a:rPr>
              <a:t>- увеличивает продолжительность жизни и показатели полной излечиваемости животных с </a:t>
            </a:r>
            <a:r>
              <a:rPr lang="ru-RU" altLang="ru-RU" sz="1400" b="1" i="1" dirty="0" err="1">
                <a:latin typeface="Times New Roman" pitchFamily="18" charset="0"/>
                <a:cs typeface="Times New Roman" pitchFamily="18" charset="0"/>
              </a:rPr>
              <a:t>гепатомой</a:t>
            </a:r>
            <a:r>
              <a:rPr lang="ru-RU" altLang="ru-RU" sz="1400" b="1" i="1" dirty="0">
                <a:latin typeface="Times New Roman" pitchFamily="18" charset="0"/>
                <a:cs typeface="Times New Roman" pitchFamily="18" charset="0"/>
              </a:rPr>
              <a:t> </a:t>
            </a:r>
            <a:r>
              <a:rPr lang="ru-RU" altLang="ru-RU" sz="1400" b="1" i="1" dirty="0" err="1">
                <a:latin typeface="Times New Roman" pitchFamily="18" charset="0"/>
                <a:cs typeface="Times New Roman" pitchFamily="18" charset="0"/>
              </a:rPr>
              <a:t>Зайдела</a:t>
            </a:r>
            <a:r>
              <a:rPr lang="ru-RU" altLang="ru-RU" sz="1400" b="1" i="1" dirty="0">
                <a:latin typeface="Times New Roman" pitchFamily="18" charset="0"/>
                <a:cs typeface="Times New Roman" pitchFamily="18" charset="0"/>
              </a:rPr>
              <a:t>:</a:t>
            </a:r>
          </a:p>
          <a:p>
            <a:pPr algn="just" eaLnBrk="1" hangingPunct="1">
              <a:lnSpc>
                <a:spcPct val="120000"/>
              </a:lnSpc>
              <a:buClr>
                <a:srgbClr val="FFFFEE"/>
              </a:buClr>
              <a:buFont typeface="Wingdings" pitchFamily="2" charset="2"/>
              <a:buNone/>
            </a:pPr>
            <a:r>
              <a:rPr lang="ru-RU" altLang="ru-RU" sz="1400" b="1" dirty="0">
                <a:latin typeface="Times New Roman" pitchFamily="18" charset="0"/>
                <a:cs typeface="Times New Roman" pitchFamily="18" charset="0"/>
              </a:rPr>
              <a:t>общий вид брюшной полости крыс с привитой </a:t>
            </a:r>
            <a:r>
              <a:rPr lang="ru-RU" altLang="ru-RU" sz="1400" b="1" dirty="0" err="1">
                <a:latin typeface="Times New Roman" pitchFamily="18" charset="0"/>
                <a:cs typeface="Times New Roman" pitchFamily="18" charset="0"/>
              </a:rPr>
              <a:t>гепатомой</a:t>
            </a:r>
            <a:r>
              <a:rPr lang="ru-RU" altLang="ru-RU" sz="1400" b="1" dirty="0">
                <a:latin typeface="Times New Roman" pitchFamily="18" charset="0"/>
                <a:cs typeface="Times New Roman" pitchFamily="18" charset="0"/>
              </a:rPr>
              <a:t> </a:t>
            </a:r>
            <a:r>
              <a:rPr lang="ru-RU" altLang="ru-RU" sz="1400" b="1" dirty="0" err="1">
                <a:latin typeface="Times New Roman" pitchFamily="18" charset="0"/>
                <a:cs typeface="Times New Roman" pitchFamily="18" charset="0"/>
              </a:rPr>
              <a:t>Зайдела</a:t>
            </a:r>
            <a:r>
              <a:rPr lang="ru-RU" altLang="ru-RU" sz="1400" b="1" dirty="0">
                <a:latin typeface="Times New Roman" pitchFamily="18" charset="0"/>
                <a:cs typeface="Times New Roman" pitchFamily="18" charset="0"/>
              </a:rPr>
              <a:t> на 22 сутки после однократного внутрибрюшного введения фосфата декстрана (а), </a:t>
            </a:r>
            <a:r>
              <a:rPr lang="ru-RU" altLang="ru-RU" sz="1400" b="1" dirty="0" err="1">
                <a:latin typeface="Times New Roman" pitchFamily="18" charset="0"/>
                <a:cs typeface="Times New Roman" pitchFamily="18" charset="0"/>
              </a:rPr>
              <a:t>проспидина</a:t>
            </a:r>
            <a:r>
              <a:rPr lang="ru-RU" altLang="ru-RU" sz="1400" b="1" dirty="0">
                <a:latin typeface="Times New Roman" pitchFamily="18" charset="0"/>
                <a:cs typeface="Times New Roman" pitchFamily="18" charset="0"/>
              </a:rPr>
              <a:t> (б) и препарата «</a:t>
            </a:r>
            <a:r>
              <a:rPr lang="ru-RU" altLang="ru-RU" sz="1400" b="1" dirty="0" err="1">
                <a:latin typeface="Times New Roman" pitchFamily="18" charset="0"/>
                <a:cs typeface="Times New Roman" pitchFamily="18" charset="0"/>
              </a:rPr>
              <a:t>Проспиделонг</a:t>
            </a:r>
            <a:r>
              <a:rPr lang="ru-RU" altLang="ru-RU" sz="1400" b="1" dirty="0">
                <a:latin typeface="Times New Roman" pitchFamily="18" charset="0"/>
                <a:cs typeface="Times New Roman" pitchFamily="18" charset="0"/>
              </a:rPr>
              <a:t>» (в) – признаки опухолевого процесса в брюшной полости отсутствуют.</a:t>
            </a:r>
          </a:p>
        </p:txBody>
      </p:sp>
      <p:graphicFrame>
        <p:nvGraphicFramePr>
          <p:cNvPr id="20485" name="Object 3"/>
          <p:cNvGraphicFramePr>
            <a:graphicFrameLocks noGrp="1" noChangeAspect="1"/>
          </p:cNvGraphicFramePr>
          <p:nvPr/>
        </p:nvGraphicFramePr>
        <p:xfrm>
          <a:off x="905475" y="3471423"/>
          <a:ext cx="3071813" cy="1571625"/>
        </p:xfrm>
        <a:graphic>
          <a:graphicData uri="http://schemas.openxmlformats.org/presentationml/2006/ole">
            <p:oleObj spid="_x0000_s43017" r:id="rId4" imgW="7498730" imgH="4816257" progId="">
              <p:embed/>
            </p:oleObj>
          </a:graphicData>
        </a:graphic>
      </p:graphicFrame>
      <p:pic>
        <p:nvPicPr>
          <p:cNvPr id="20486" name="Рисунок 7" descr="PC180008.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71813" y="5085184"/>
            <a:ext cx="1143000" cy="141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7" name="Рисунок 8" descr="%D0%B3%D1%80%D1%83%D0%BF%D0%BF%D0%B0%20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28625" y="5061890"/>
            <a:ext cx="1285875"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8" name="Рисунок 9" descr="%D0%B3%D1%80%D1%83%D0%BF%D0%BF%D0%B0%20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744557" y="5061890"/>
            <a:ext cx="1285875" cy="143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Прямоугольник 13"/>
          <p:cNvSpPr/>
          <p:nvPr/>
        </p:nvSpPr>
        <p:spPr>
          <a:xfrm>
            <a:off x="0" y="620688"/>
            <a:ext cx="9183891" cy="104737"/>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15" name="Прямоугольник 14"/>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16" name="Picture 2" descr="D:\Сайт\логотипы\Унитехпром БГУ_лого.png"/>
          <p:cNvPicPr>
            <a:picLocks noChangeAspect="1" noChangeArrowheads="1"/>
          </p:cNvPicPr>
          <p:nvPr/>
        </p:nvPicPr>
        <p:blipFill>
          <a:blip r:embed="rId8" cstate="print"/>
          <a:srcRect/>
          <a:stretch>
            <a:fillRect/>
          </a:stretch>
        </p:blipFill>
        <p:spPr bwMode="auto">
          <a:xfrm>
            <a:off x="323528" y="116632"/>
            <a:ext cx="754817" cy="432048"/>
          </a:xfrm>
          <a:prstGeom prst="rect">
            <a:avLst/>
          </a:prstGeom>
          <a:noFill/>
        </p:spPr>
      </p:pic>
    </p:spTree>
    <p:extLst>
      <p:ext uri="{BB962C8B-B14F-4D97-AF65-F5344CB8AC3E}">
        <p14:creationId xmlns:p14="http://schemas.microsoft.com/office/powerpoint/2010/main" xmlns="" val="230383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Прямоугольник 1"/>
          <p:cNvSpPr>
            <a:spLocks noChangeArrowheads="1"/>
          </p:cNvSpPr>
          <p:nvPr/>
        </p:nvSpPr>
        <p:spPr bwMode="auto">
          <a:xfrm>
            <a:off x="-314235" y="730556"/>
            <a:ext cx="91440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p>
            <a:pPr algn="ctr"/>
            <a:r>
              <a:rPr lang="ru-RU" altLang="ru-RU" sz="2000" b="1" dirty="0">
                <a:solidFill>
                  <a:schemeClr val="accent4">
                    <a:lumMod val="75000"/>
                  </a:schemeClr>
                </a:solidFill>
                <a:effectLst>
                  <a:outerShdw blurRad="38100" dist="38100" dir="2700000" algn="tl">
                    <a:srgbClr val="000000">
                      <a:alpha val="43137"/>
                    </a:srgbClr>
                  </a:outerShdw>
                </a:effectLst>
                <a:latin typeface="Times New Roman"/>
                <a:cs typeface="Times New Roman"/>
              </a:rPr>
              <a:t>Пилотное открытое испытание безопасности однократного </a:t>
            </a:r>
            <a:r>
              <a:rPr lang="ru-RU" altLang="ru-RU" sz="2000" b="1" dirty="0" err="1">
                <a:solidFill>
                  <a:schemeClr val="accent4">
                    <a:lumMod val="75000"/>
                  </a:schemeClr>
                </a:solidFill>
                <a:effectLst>
                  <a:outerShdw blurRad="38100" dist="38100" dir="2700000" algn="tl">
                    <a:srgbClr val="000000">
                      <a:alpha val="43137"/>
                    </a:srgbClr>
                  </a:outerShdw>
                </a:effectLst>
                <a:latin typeface="Times New Roman"/>
                <a:cs typeface="Times New Roman"/>
              </a:rPr>
              <a:t>интраперитониального</a:t>
            </a:r>
            <a:r>
              <a:rPr lang="ru-RU" altLang="ru-RU" sz="2000" b="1" dirty="0">
                <a:solidFill>
                  <a:schemeClr val="accent4">
                    <a:lumMod val="75000"/>
                  </a:schemeClr>
                </a:solidFill>
                <a:effectLst>
                  <a:outerShdw blurRad="38100" dist="38100" dir="2700000" algn="tl">
                    <a:srgbClr val="000000">
                      <a:alpha val="43137"/>
                    </a:srgbClr>
                  </a:outerShdw>
                </a:effectLst>
                <a:latin typeface="Times New Roman"/>
                <a:cs typeface="Times New Roman"/>
              </a:rPr>
              <a:t> применения </a:t>
            </a:r>
            <a:endParaRPr lang="ru-RU" dirty="0">
              <a:solidFill>
                <a:schemeClr val="accent4">
                  <a:lumMod val="75000"/>
                </a:schemeClr>
              </a:solidFill>
            </a:endParaRPr>
          </a:p>
          <a:p>
            <a:pPr algn="ctr"/>
            <a:r>
              <a:rPr lang="ru-RU" altLang="ru-RU" sz="2000" b="1" dirty="0">
                <a:solidFill>
                  <a:schemeClr val="accent4">
                    <a:lumMod val="75000"/>
                  </a:schemeClr>
                </a:solidFill>
                <a:effectLst>
                  <a:outerShdw blurRad="38100" dist="38100" dir="2700000" algn="tl">
                    <a:srgbClr val="000000">
                      <a:alpha val="43137"/>
                    </a:srgbClr>
                  </a:outerShdw>
                </a:effectLst>
                <a:latin typeface="Times New Roman"/>
                <a:cs typeface="Times New Roman"/>
              </a:rPr>
              <a:t>лекарственного средства «ПРОСПИДЕЛОНГ»</a:t>
            </a:r>
          </a:p>
          <a:p>
            <a:pPr algn="ctr"/>
            <a:endParaRPr lang="ru-RU" altLang="ru-RU" sz="2000" b="1" dirty="0">
              <a:solidFill>
                <a:schemeClr val="accent4">
                  <a:lumMod val="75000"/>
                </a:schemeClr>
              </a:solidFill>
              <a:effectLst>
                <a:outerShdw blurRad="38100" dist="38100" dir="2700000" algn="tl">
                  <a:srgbClr val="000000">
                    <a:alpha val="43137"/>
                  </a:srgbClr>
                </a:outerShdw>
              </a:effectLst>
              <a:latin typeface="Times New Roman"/>
              <a:cs typeface="Times New Roman"/>
            </a:endParaRPr>
          </a:p>
        </p:txBody>
      </p:sp>
      <p:sp>
        <p:nvSpPr>
          <p:cNvPr id="20484" name="Прямоугольник 3"/>
          <p:cNvSpPr>
            <a:spLocks noChangeArrowheads="1"/>
          </p:cNvSpPr>
          <p:nvPr/>
        </p:nvSpPr>
        <p:spPr bwMode="auto">
          <a:xfrm>
            <a:off x="4374738" y="1733667"/>
            <a:ext cx="4569097" cy="3816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p>
            <a:pPr algn="just">
              <a:buClr>
                <a:srgbClr val="FFFFEE"/>
              </a:buClr>
            </a:pPr>
            <a:endParaRPr lang="ru-RU" altLang="ru-RU" sz="1400" b="1" dirty="0">
              <a:latin typeface="Times New Roman"/>
              <a:cs typeface="Times New Roman"/>
            </a:endParaRPr>
          </a:p>
          <a:p>
            <a:pPr algn="just"/>
            <a:r>
              <a:rPr lang="ru-RU" altLang="ru-RU" b="1" dirty="0">
                <a:latin typeface="Times New Roman"/>
                <a:cs typeface="Times New Roman"/>
              </a:rPr>
              <a:t>Проведены в ГУ «РНП ОМР им. Н.Н</a:t>
            </a:r>
            <a:r>
              <a:rPr lang="ru-RU" altLang="ru-RU" b="1" dirty="0" smtClean="0">
                <a:latin typeface="Times New Roman"/>
                <a:cs typeface="Times New Roman"/>
              </a:rPr>
              <a:t>. Александрова</a:t>
            </a:r>
            <a:r>
              <a:rPr lang="ru-RU" altLang="ru-RU" b="1" dirty="0">
                <a:latin typeface="Times New Roman"/>
                <a:cs typeface="Times New Roman"/>
              </a:rPr>
              <a:t>» пилотные клинические испытания на 20 пациентах в дозах 2000 мг - 5000 мг (2500 мг </a:t>
            </a:r>
            <a:r>
              <a:rPr lang="ru-RU" altLang="ru-RU" b="1" dirty="0" err="1">
                <a:latin typeface="Times New Roman"/>
                <a:cs typeface="Times New Roman"/>
              </a:rPr>
              <a:t>проспидина</a:t>
            </a:r>
            <a:r>
              <a:rPr lang="ru-RU" altLang="ru-RU" b="1" dirty="0">
                <a:latin typeface="Times New Roman"/>
                <a:cs typeface="Times New Roman"/>
              </a:rPr>
              <a:t>). По результатам клинических исследований не отмечено развития хирургических и токсических (</a:t>
            </a:r>
            <a:r>
              <a:rPr lang="ru-RU" altLang="ru-RU" b="1" dirty="0" err="1">
                <a:latin typeface="Times New Roman"/>
                <a:cs typeface="Times New Roman"/>
              </a:rPr>
              <a:t>lV</a:t>
            </a:r>
            <a:r>
              <a:rPr lang="ru-RU" altLang="ru-RU" b="1" dirty="0">
                <a:latin typeface="Times New Roman"/>
                <a:cs typeface="Times New Roman"/>
              </a:rPr>
              <a:t>-V степени)  осложнений, установлена терапевтическая доза 5000 мг препарата, рекомендуемая для дальнейшего полномасштабного испытания. </a:t>
            </a:r>
            <a:endParaRPr lang="ru-RU" altLang="ru-RU" b="1" dirty="0">
              <a:latin typeface="Times New Roman" panose="02020603050405020304" pitchFamily="18" charset="0"/>
              <a:cs typeface="Times New Roman" pitchFamily="18" charset="0"/>
            </a:endParaRPr>
          </a:p>
          <a:p>
            <a:pPr algn="just">
              <a:buFontTx/>
              <a:buNone/>
            </a:pPr>
            <a:endParaRPr lang="ru-RU" altLang="ru-RU" sz="1600" b="1" dirty="0">
              <a:latin typeface="Times New Roman" panose="02020603050405020304" pitchFamily="18" charset="0"/>
              <a:cs typeface="Times New Roman" pitchFamily="18" charset="0"/>
            </a:endParaRPr>
          </a:p>
          <a:p>
            <a:pPr algn="just" eaLnBrk="1" hangingPunct="1">
              <a:buClr>
                <a:srgbClr val="FFFFEE"/>
              </a:buClr>
              <a:buFont typeface="Wingdings" pitchFamily="2" charset="2"/>
              <a:buNone/>
            </a:pPr>
            <a:endParaRPr lang="ru-RU" altLang="ru-RU" sz="1400" b="1" dirty="0">
              <a:latin typeface="Times New Roman"/>
              <a:cs typeface="Times New Roman"/>
            </a:endParaRPr>
          </a:p>
        </p:txBody>
      </p:sp>
      <p:sp>
        <p:nvSpPr>
          <p:cNvPr id="14" name="Прямоугольник 13"/>
          <p:cNvSpPr/>
          <p:nvPr/>
        </p:nvSpPr>
        <p:spPr>
          <a:xfrm>
            <a:off x="0" y="620688"/>
            <a:ext cx="9183891" cy="104737"/>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15" name="Прямоугольник 14"/>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16" name="Picture 2" descr="D:\Сайт\логотипы\Унитехпром БГУ_лого.png"/>
          <p:cNvPicPr>
            <a:picLocks noChangeAspect="1" noChangeArrowheads="1"/>
          </p:cNvPicPr>
          <p:nvPr/>
        </p:nvPicPr>
        <p:blipFill>
          <a:blip r:embed="rId2" cstate="print"/>
          <a:srcRect/>
          <a:stretch>
            <a:fillRect/>
          </a:stretch>
        </p:blipFill>
        <p:spPr bwMode="auto">
          <a:xfrm>
            <a:off x="323528" y="116632"/>
            <a:ext cx="754817" cy="432048"/>
          </a:xfrm>
          <a:prstGeom prst="rect">
            <a:avLst/>
          </a:prstGeom>
          <a:noFill/>
        </p:spPr>
      </p:pic>
      <p:pic>
        <p:nvPicPr>
          <p:cNvPr id="2" name="Рисунок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74780" y="2623049"/>
            <a:ext cx="2985810" cy="2898367"/>
          </a:xfrm>
          <a:prstGeom prst="rect">
            <a:avLst/>
          </a:prstGeom>
        </p:spPr>
      </p:pic>
    </p:spTree>
    <p:extLst>
      <p:ext uri="{BB962C8B-B14F-4D97-AF65-F5344CB8AC3E}">
        <p14:creationId xmlns:p14="http://schemas.microsoft.com/office/powerpoint/2010/main" xmlns="" val="386900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pPr>
              <a:lnSpc>
                <a:spcPct val="120000"/>
              </a:lnSpc>
              <a:defRPr/>
            </a:pPr>
            <a:endParaRPr lang="ru-RU" sz="2000" b="1" i="1" dirty="0">
              <a:solidFill>
                <a:srgbClr val="002060"/>
              </a:solidFill>
              <a:latin typeface="+mj-lt"/>
            </a:endParaRPr>
          </a:p>
          <a:p>
            <a:pPr>
              <a:lnSpc>
                <a:spcPct val="120000"/>
              </a:lnSpc>
              <a:defRPr/>
            </a:pPr>
            <a:r>
              <a:rPr lang="ru-RU" sz="2200" b="1" i="1" dirty="0">
                <a:solidFill>
                  <a:srgbClr val="002060"/>
                </a:solidFill>
                <a:latin typeface="+mj-lt"/>
              </a:rPr>
              <a:t>- отсутствие нежелательных токсических воздействий на организм</a:t>
            </a:r>
          </a:p>
          <a:p>
            <a:pPr>
              <a:lnSpc>
                <a:spcPct val="120000"/>
              </a:lnSpc>
              <a:defRPr/>
            </a:pPr>
            <a:r>
              <a:rPr lang="ru-RU" sz="2200" b="1" i="1" dirty="0">
                <a:solidFill>
                  <a:srgbClr val="002060"/>
                </a:solidFill>
                <a:latin typeface="+mj-lt"/>
              </a:rPr>
              <a:t>- рассасывание в тканях организма</a:t>
            </a:r>
          </a:p>
          <a:p>
            <a:pPr>
              <a:lnSpc>
                <a:spcPct val="120000"/>
              </a:lnSpc>
              <a:defRPr/>
            </a:pPr>
            <a:r>
              <a:rPr lang="ru-RU" sz="2200" b="1" i="1" dirty="0">
                <a:solidFill>
                  <a:srgbClr val="002060"/>
                </a:solidFill>
                <a:latin typeface="+mj-lt"/>
              </a:rPr>
              <a:t>- полное выведение самого полимера  либо продуктов его распада из организма</a:t>
            </a:r>
          </a:p>
          <a:p>
            <a:pPr>
              <a:lnSpc>
                <a:spcPct val="120000"/>
              </a:lnSpc>
              <a:defRPr/>
            </a:pPr>
            <a:r>
              <a:rPr lang="ru-RU" sz="2200" b="1" i="1" dirty="0">
                <a:solidFill>
                  <a:srgbClr val="002060"/>
                </a:solidFill>
                <a:latin typeface="+mj-lt"/>
              </a:rPr>
              <a:t>- наличие функциональных групп или структуры, обеспечивающих достижение эффекта </a:t>
            </a:r>
            <a:r>
              <a:rPr lang="ru-RU" sz="2200" b="1" i="1" dirty="0" err="1">
                <a:solidFill>
                  <a:srgbClr val="002060"/>
                </a:solidFill>
                <a:latin typeface="+mj-lt"/>
              </a:rPr>
              <a:t>пролонгирования</a:t>
            </a:r>
            <a:r>
              <a:rPr lang="ru-RU" sz="2200" b="1" i="1" dirty="0">
                <a:solidFill>
                  <a:srgbClr val="002060"/>
                </a:solidFill>
                <a:latin typeface="+mj-lt"/>
              </a:rPr>
              <a:t> действия лекарственных веществ</a:t>
            </a:r>
          </a:p>
          <a:p>
            <a:pPr>
              <a:defRPr/>
            </a:pPr>
            <a:endParaRPr lang="ru-RU" sz="2000" dirty="0"/>
          </a:p>
          <a:p>
            <a:pPr>
              <a:defRPr/>
            </a:pPr>
            <a:endParaRPr lang="ru-RU" sz="2000" dirty="0"/>
          </a:p>
          <a:p>
            <a:pPr>
              <a:buFont typeface="Wingdings 3" pitchFamily="18" charset="2"/>
              <a:buNone/>
              <a:defRPr/>
            </a:pPr>
            <a:endParaRPr lang="ru-RU" sz="2000" i="1" dirty="0"/>
          </a:p>
        </p:txBody>
      </p:sp>
      <p:sp>
        <p:nvSpPr>
          <p:cNvPr id="3" name="Заголовок 2"/>
          <p:cNvSpPr>
            <a:spLocks noGrp="1"/>
          </p:cNvSpPr>
          <p:nvPr>
            <p:ph type="title"/>
          </p:nvPr>
        </p:nvSpPr>
        <p:spPr>
          <a:xfrm>
            <a:off x="457200" y="508390"/>
            <a:ext cx="8229600" cy="1143000"/>
          </a:xfrm>
        </p:spPr>
        <p:txBody>
          <a:bodyPr/>
          <a:lstStyle/>
          <a:p>
            <a:pPr algn="ctr">
              <a:defRPr/>
            </a:pPr>
            <a:r>
              <a:rPr lang="ru-RU" sz="2400" dirty="0">
                <a:solidFill>
                  <a:srgbClr val="C00000"/>
                </a:solidFill>
              </a:rPr>
              <a:t/>
            </a:r>
            <a:br>
              <a:rPr lang="ru-RU" sz="2400" dirty="0">
                <a:solidFill>
                  <a:srgbClr val="C00000"/>
                </a:solidFill>
              </a:rPr>
            </a:br>
            <a:r>
              <a:rPr lang="ru-RU" sz="2400" dirty="0">
                <a:solidFill>
                  <a:srgbClr val="C00000"/>
                </a:solidFill>
              </a:rPr>
              <a:t>ТРЕБОВАНИЯ К ПОЛИМЕРАМ-НОСИТЕЛЯМ</a:t>
            </a:r>
          </a:p>
        </p:txBody>
      </p:sp>
      <p:sp>
        <p:nvSpPr>
          <p:cNvPr id="5" name="Прямоугольник 4"/>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6" name="Picture 2" descr="D:\Сайт\логотипы\Унитехпром БГУ_лого.png"/>
          <p:cNvPicPr>
            <a:picLocks noChangeAspect="1" noChangeArrowheads="1"/>
          </p:cNvPicPr>
          <p:nvPr/>
        </p:nvPicPr>
        <p:blipFill>
          <a:blip r:embed="rId2" cstate="print"/>
          <a:srcRect/>
          <a:stretch>
            <a:fillRect/>
          </a:stretch>
        </p:blipFill>
        <p:spPr bwMode="auto">
          <a:xfrm>
            <a:off x="323528" y="116632"/>
            <a:ext cx="754817" cy="432048"/>
          </a:xfrm>
          <a:prstGeom prst="rect">
            <a:avLst/>
          </a:prstGeom>
          <a:noFill/>
        </p:spPr>
      </p:pic>
      <p:sp>
        <p:nvSpPr>
          <p:cNvPr id="7" name="Прямоугольник 6"/>
          <p:cNvSpPr/>
          <p:nvPr/>
        </p:nvSpPr>
        <p:spPr>
          <a:xfrm>
            <a:off x="0" y="616415"/>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591556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Содержимое 1"/>
          <p:cNvSpPr>
            <a:spLocks noGrp="1"/>
          </p:cNvSpPr>
          <p:nvPr>
            <p:ph/>
          </p:nvPr>
        </p:nvSpPr>
        <p:spPr>
          <a:xfrm>
            <a:off x="179512" y="1312048"/>
            <a:ext cx="8572500" cy="5040560"/>
          </a:xfrm>
        </p:spPr>
        <p:txBody>
          <a:bodyPr>
            <a:normAutofit/>
          </a:bodyPr>
          <a:lstStyle/>
          <a:p>
            <a:pPr marL="4763" indent="-4763" algn="ctr">
              <a:buFont typeface="Wingdings 2" pitchFamily="18" charset="2"/>
              <a:buNone/>
            </a:pPr>
            <a:r>
              <a:rPr lang="ru-RU" sz="2000" dirty="0">
                <a:latin typeface="Times New Roman" pitchFamily="18" charset="0"/>
                <a:cs typeface="Times New Roman" pitchFamily="18" charset="0"/>
              </a:rPr>
              <a:t>НИИ </a:t>
            </a:r>
            <a:r>
              <a:rPr lang="ru-RU" sz="2000" dirty="0" err="1">
                <a:latin typeface="Times New Roman" pitchFamily="18" charset="0"/>
                <a:cs typeface="Times New Roman" pitchFamily="18" charset="0"/>
              </a:rPr>
              <a:t>ФХП</a:t>
            </a:r>
            <a:r>
              <a:rPr lang="ru-RU" sz="2000" dirty="0">
                <a:latin typeface="Times New Roman" pitchFamily="18" charset="0"/>
                <a:cs typeface="Times New Roman" pitchFamily="18" charset="0"/>
              </a:rPr>
              <a:t> БГУ имеет патенты </a:t>
            </a:r>
            <a:r>
              <a:rPr lang="ru-RU" sz="2000" dirty="0" err="1">
                <a:latin typeface="Times New Roman" pitchFamily="18" charset="0"/>
                <a:cs typeface="Times New Roman" pitchFamily="18" charset="0"/>
              </a:rPr>
              <a:t>РБ</a:t>
            </a:r>
            <a:r>
              <a:rPr lang="ru-RU" sz="2000" dirty="0">
                <a:latin typeface="Times New Roman" pitchFamily="18" charset="0"/>
                <a:cs typeface="Times New Roman" pitchFamily="18" charset="0"/>
              </a:rPr>
              <a:t> и РФ на выпускаемую продукцию:</a:t>
            </a:r>
          </a:p>
          <a:p>
            <a:pPr marL="4763" indent="-4763" algn="just">
              <a:buNone/>
            </a:pPr>
            <a:endParaRPr lang="ru-RU" sz="1800" dirty="0">
              <a:solidFill>
                <a:schemeClr val="tx2"/>
              </a:solidFill>
              <a:latin typeface="Times New Roman" pitchFamily="18" charset="0"/>
              <a:cs typeface="Times New Roman" pitchFamily="18" charset="0"/>
            </a:endParaRPr>
          </a:p>
          <a:p>
            <a:pPr marL="4763" indent="-4763" algn="just">
              <a:buNone/>
            </a:pPr>
            <a:endParaRPr lang="ru-RU" sz="1800" dirty="0">
              <a:solidFill>
                <a:schemeClr val="tx2"/>
              </a:solidFill>
              <a:latin typeface="Times New Roman" pitchFamily="18" charset="0"/>
              <a:cs typeface="Times New Roman" pitchFamily="18" charset="0"/>
            </a:endParaRPr>
          </a:p>
          <a:p>
            <a:pPr marL="4763" indent="-4763" algn="just">
              <a:buNone/>
            </a:pPr>
            <a:endParaRPr lang="ru-RU" sz="1800" dirty="0">
              <a:solidFill>
                <a:schemeClr val="tx2"/>
              </a:solidFill>
              <a:latin typeface="Times New Roman" pitchFamily="18" charset="0"/>
              <a:cs typeface="Times New Roman" pitchFamily="18" charset="0"/>
            </a:endParaRPr>
          </a:p>
          <a:p>
            <a:pPr marL="4763" indent="-4763" algn="just">
              <a:buNone/>
            </a:pPr>
            <a:endParaRPr lang="ru-RU" sz="1800" dirty="0">
              <a:solidFill>
                <a:schemeClr val="tx2"/>
              </a:solidFill>
              <a:latin typeface="Times New Roman" pitchFamily="18" charset="0"/>
              <a:cs typeface="Times New Roman" pitchFamily="18" charset="0"/>
            </a:endParaRPr>
          </a:p>
          <a:p>
            <a:pPr marL="4763" indent="-4763" algn="just">
              <a:buNone/>
            </a:pPr>
            <a:endParaRPr lang="ru-RU" sz="1800" dirty="0">
              <a:solidFill>
                <a:schemeClr val="tx2"/>
              </a:solidFill>
              <a:latin typeface="Times New Roman" pitchFamily="18" charset="0"/>
              <a:cs typeface="Times New Roman" pitchFamily="18" charset="0"/>
            </a:endParaRPr>
          </a:p>
          <a:p>
            <a:pPr marL="4763" indent="-4763" algn="just">
              <a:buNone/>
            </a:pPr>
            <a:endParaRPr lang="ru-RU" sz="1800" dirty="0">
              <a:solidFill>
                <a:schemeClr val="tx2"/>
              </a:solidFill>
              <a:latin typeface="Times New Roman" pitchFamily="18" charset="0"/>
              <a:cs typeface="Times New Roman" pitchFamily="18" charset="0"/>
            </a:endParaRPr>
          </a:p>
          <a:p>
            <a:pPr marL="4763" indent="-4763" algn="just">
              <a:buNone/>
            </a:pPr>
            <a:endParaRPr lang="ru-RU" sz="1800" dirty="0">
              <a:solidFill>
                <a:schemeClr val="tx2"/>
              </a:solidFill>
              <a:latin typeface="Times New Roman" pitchFamily="18" charset="0"/>
              <a:cs typeface="Times New Roman" pitchFamily="18" charset="0"/>
            </a:endParaRPr>
          </a:p>
          <a:p>
            <a:pPr marL="4763" indent="-4763" algn="just">
              <a:buNone/>
            </a:pPr>
            <a:endParaRPr lang="ru-RU" sz="1800" dirty="0">
              <a:solidFill>
                <a:schemeClr val="tx2"/>
              </a:solidFill>
              <a:latin typeface="Times New Roman" pitchFamily="18" charset="0"/>
              <a:cs typeface="Times New Roman" pitchFamily="18" charset="0"/>
            </a:endParaRPr>
          </a:p>
          <a:p>
            <a:pPr marL="4763" indent="-4763" algn="just">
              <a:buNone/>
            </a:pPr>
            <a:endParaRPr lang="ru-RU" sz="1800" dirty="0">
              <a:solidFill>
                <a:schemeClr val="tx2"/>
              </a:solidFill>
              <a:latin typeface="Times New Roman" pitchFamily="18" charset="0"/>
              <a:cs typeface="Times New Roman" pitchFamily="18" charset="0"/>
            </a:endParaRPr>
          </a:p>
          <a:p>
            <a:pPr marL="4763" indent="-4763" algn="just">
              <a:buNone/>
            </a:pPr>
            <a:r>
              <a:rPr lang="ru-RU" sz="1800" dirty="0">
                <a:latin typeface="Times New Roman" pitchFamily="18" charset="0"/>
                <a:cs typeface="Times New Roman" pitchFamily="18" charset="0"/>
              </a:rPr>
              <a:t>Зарегистрирован Всемирной организацией интеллектуальной собственности (Женева) товарный знак на Цисплацел в Республике Беларусь, в Армении, Украине.</a:t>
            </a:r>
          </a:p>
          <a:p>
            <a:pPr marL="4763" indent="-4763" algn="just">
              <a:buNone/>
            </a:pPr>
            <a:r>
              <a:rPr lang="ru-RU" sz="1800" dirty="0">
                <a:latin typeface="Times New Roman" pitchFamily="18" charset="0"/>
                <a:cs typeface="Times New Roman" pitchFamily="18" charset="0"/>
              </a:rPr>
              <a:t>Получен в Европе Статус </a:t>
            </a:r>
            <a:r>
              <a:rPr lang="ru-RU" sz="1800" dirty="0" err="1">
                <a:latin typeface="Times New Roman" pitchFamily="18" charset="0"/>
                <a:cs typeface="Times New Roman" pitchFamily="18" charset="0"/>
              </a:rPr>
              <a:t>орфанности</a:t>
            </a:r>
            <a:r>
              <a:rPr lang="ru-RU" sz="1800" dirty="0">
                <a:latin typeface="Times New Roman" pitchFamily="18" charset="0"/>
                <a:cs typeface="Times New Roman" pitchFamily="18" charset="0"/>
              </a:rPr>
              <a:t> на </a:t>
            </a:r>
            <a:r>
              <a:rPr lang="ru-RU" sz="1800" dirty="0" err="1">
                <a:latin typeface="Times New Roman" pitchFamily="18" charset="0"/>
                <a:cs typeface="Times New Roman" pitchFamily="18" charset="0"/>
              </a:rPr>
              <a:t>Темодекс</a:t>
            </a:r>
            <a:r>
              <a:rPr lang="ru-RU" sz="1800" dirty="0">
                <a:latin typeface="Times New Roman" pitchFamily="18" charset="0"/>
                <a:cs typeface="Times New Roman" pitchFamily="18" charset="0"/>
              </a:rPr>
              <a:t> – </a:t>
            </a:r>
            <a:r>
              <a:rPr lang="en-US" sz="1800" dirty="0">
                <a:latin typeface="Times New Roman" pitchFamily="18" charset="0"/>
                <a:cs typeface="Times New Roman" pitchFamily="18" charset="0"/>
              </a:rPr>
              <a:t>EU/3/16/1733 </a:t>
            </a:r>
            <a:r>
              <a:rPr lang="ru-RU" sz="1800" dirty="0">
                <a:latin typeface="Times New Roman" pitchFamily="18" charset="0"/>
                <a:cs typeface="Times New Roman" pitchFamily="18" charset="0"/>
              </a:rPr>
              <a:t>от 29.06.2016 г. Международный патент на </a:t>
            </a:r>
            <a:r>
              <a:rPr lang="ru-RU" sz="1800" dirty="0" err="1">
                <a:latin typeface="Times New Roman" pitchFamily="18" charset="0"/>
                <a:cs typeface="Times New Roman" pitchFamily="18" charset="0"/>
              </a:rPr>
              <a:t>Темодекс</a:t>
            </a:r>
            <a:r>
              <a:rPr lang="ru-RU" sz="1800" dirty="0">
                <a:latin typeface="Times New Roman" pitchFamily="18" charset="0"/>
                <a:cs typeface="Times New Roman" pitchFamily="18" charset="0"/>
              </a:rPr>
              <a:t> № </a:t>
            </a:r>
            <a:r>
              <a:rPr lang="en-US" sz="1800" dirty="0">
                <a:latin typeface="Times New Roman" pitchFamily="18" charset="0"/>
                <a:cs typeface="Times New Roman" pitchFamily="18" charset="0"/>
              </a:rPr>
              <a:t>WO 2017/192088 A1</a:t>
            </a:r>
            <a:r>
              <a:rPr lang="ru-RU" sz="1800" dirty="0">
                <a:latin typeface="Times New Roman" pitchFamily="18" charset="0"/>
                <a:cs typeface="Times New Roman" pitchFamily="18" charset="0"/>
              </a:rPr>
              <a:t>от 09.11.2017г. Подана заявка на патент в КНР №201710293531.В. Патент РФ № 2468804.</a:t>
            </a:r>
          </a:p>
        </p:txBody>
      </p:sp>
      <p:sp>
        <p:nvSpPr>
          <p:cNvPr id="3" name="Rectangle 2"/>
          <p:cNvSpPr txBox="1">
            <a:spLocks noChangeArrowheads="1"/>
          </p:cNvSpPr>
          <p:nvPr/>
        </p:nvSpPr>
        <p:spPr>
          <a:xfrm>
            <a:off x="827584" y="692696"/>
            <a:ext cx="7715250" cy="6930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ru-RU" sz="2800" b="1" dirty="0">
                <a:solidFill>
                  <a:schemeClr val="tx2"/>
                </a:solidFill>
                <a:effectLst>
                  <a:outerShdw blurRad="38100" dist="38100" dir="2700000" algn="tl">
                    <a:srgbClr val="C0C0C0"/>
                  </a:outerShdw>
                </a:effectLst>
                <a:latin typeface="Times New Roman" pitchFamily="18" charset="0"/>
                <a:cs typeface="Times New Roman" pitchFamily="18" charset="0"/>
              </a:rPr>
              <a:t>Права на интеллектуальную собственность</a:t>
            </a:r>
            <a:endParaRPr lang="ru-RU" sz="1600" dirty="0">
              <a:solidFill>
                <a:schemeClr val="tx2"/>
              </a:solidFill>
              <a:latin typeface="Times New Roman" pitchFamily="18" charset="0"/>
              <a:cs typeface="Times New Roman" pitchFamily="18" charset="0"/>
            </a:endParaRPr>
          </a:p>
        </p:txBody>
      </p:sp>
      <p:sp>
        <p:nvSpPr>
          <p:cNvPr id="9" name="Прямоугольник 8"/>
          <p:cNvSpPr/>
          <p:nvPr/>
        </p:nvSpPr>
        <p:spPr>
          <a:xfrm>
            <a:off x="0" y="648081"/>
            <a:ext cx="9144000" cy="107722"/>
          </a:xfrm>
          <a:prstGeom prst="rect">
            <a:avLst/>
          </a:prstGeom>
          <a:solidFill>
            <a:schemeClr val="accent4">
              <a:lumMod val="75000"/>
            </a:schemeClr>
          </a:solidFill>
        </p:spPr>
        <p:txBody>
          <a:bodyPr>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12" name="Скругленный прямоугольник 11"/>
          <p:cNvSpPr/>
          <p:nvPr/>
        </p:nvSpPr>
        <p:spPr>
          <a:xfrm>
            <a:off x="551890" y="1955698"/>
            <a:ext cx="1823308" cy="719761"/>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latin typeface="Times New Roman" panose="02020603050405020304" pitchFamily="18" charset="0"/>
                <a:cs typeface="Times New Roman" panose="02020603050405020304" pitchFamily="18" charset="0"/>
              </a:rPr>
              <a:t>Цисплацел</a:t>
            </a:r>
          </a:p>
        </p:txBody>
      </p:sp>
      <p:sp>
        <p:nvSpPr>
          <p:cNvPr id="13" name="Скругленный прямоугольник 12"/>
          <p:cNvSpPr/>
          <p:nvPr/>
        </p:nvSpPr>
        <p:spPr>
          <a:xfrm>
            <a:off x="2653525" y="1959790"/>
            <a:ext cx="1812237" cy="736148"/>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latin typeface="Times New Roman" panose="02020603050405020304" pitchFamily="18" charset="0"/>
                <a:cs typeface="Times New Roman" panose="02020603050405020304" pitchFamily="18" charset="0"/>
              </a:rPr>
              <a:t>Темозоломид</a:t>
            </a:r>
            <a:endParaRPr lang="ru-RU" dirty="0">
              <a:latin typeface="Times New Roman" panose="02020603050405020304" pitchFamily="18" charset="0"/>
              <a:cs typeface="Times New Roman" panose="02020603050405020304" pitchFamily="18" charset="0"/>
            </a:endParaRPr>
          </a:p>
        </p:txBody>
      </p:sp>
      <p:sp>
        <p:nvSpPr>
          <p:cNvPr id="14" name="Скругленный прямоугольник 13"/>
          <p:cNvSpPr/>
          <p:nvPr/>
        </p:nvSpPr>
        <p:spPr>
          <a:xfrm>
            <a:off x="4850324" y="1983208"/>
            <a:ext cx="1800053" cy="672923"/>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latin typeface="Times New Roman" panose="02020603050405020304" pitchFamily="18" charset="0"/>
                <a:cs typeface="Times New Roman" panose="02020603050405020304" pitchFamily="18" charset="0"/>
              </a:rPr>
              <a:t>Темодекс</a:t>
            </a:r>
            <a:endParaRPr lang="ru-RU" dirty="0">
              <a:latin typeface="Times New Roman" panose="02020603050405020304" pitchFamily="18" charset="0"/>
              <a:cs typeface="Times New Roman" panose="02020603050405020304" pitchFamily="18" charset="0"/>
            </a:endParaRPr>
          </a:p>
        </p:txBody>
      </p:sp>
      <p:sp>
        <p:nvSpPr>
          <p:cNvPr id="15" name="Скругленный прямоугольник 14"/>
          <p:cNvSpPr/>
          <p:nvPr/>
        </p:nvSpPr>
        <p:spPr>
          <a:xfrm>
            <a:off x="6949231" y="1989375"/>
            <a:ext cx="1834535" cy="666756"/>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latin typeface="Times New Roman" panose="02020603050405020304" pitchFamily="18" charset="0"/>
                <a:cs typeface="Times New Roman" panose="02020603050405020304" pitchFamily="18" charset="0"/>
              </a:rPr>
              <a:t>Проспиделонг</a:t>
            </a:r>
            <a:endParaRPr lang="ru-RU" dirty="0">
              <a:latin typeface="Times New Roman" panose="02020603050405020304" pitchFamily="18" charset="0"/>
              <a:cs typeface="Times New Roman" panose="02020603050405020304" pitchFamily="18" charset="0"/>
            </a:endParaRPr>
          </a:p>
        </p:txBody>
      </p:sp>
      <p:sp>
        <p:nvSpPr>
          <p:cNvPr id="16" name="Скругленный прямоугольник 15"/>
          <p:cNvSpPr/>
          <p:nvPr/>
        </p:nvSpPr>
        <p:spPr>
          <a:xfrm>
            <a:off x="127123" y="3169088"/>
            <a:ext cx="2128242" cy="12507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accent4">
                    <a:lumMod val="75000"/>
                  </a:schemeClr>
                </a:solidFill>
                <a:latin typeface="Times New Roman" pitchFamily="18" charset="0"/>
                <a:cs typeface="Times New Roman" pitchFamily="18" charset="0"/>
              </a:rPr>
              <a:t>Патенты РБ </a:t>
            </a:r>
          </a:p>
          <a:p>
            <a:pPr algn="ctr"/>
            <a:r>
              <a:rPr lang="ru-RU" dirty="0">
                <a:solidFill>
                  <a:schemeClr val="accent4">
                    <a:lumMod val="75000"/>
                  </a:schemeClr>
                </a:solidFill>
                <a:latin typeface="Times New Roman" pitchFamily="18" charset="0"/>
                <a:cs typeface="Times New Roman" pitchFamily="18" charset="0"/>
              </a:rPr>
              <a:t>№ 6420, 5748, </a:t>
            </a:r>
          </a:p>
          <a:p>
            <a:pPr algn="ctr"/>
            <a:r>
              <a:rPr lang="ru-RU" dirty="0">
                <a:solidFill>
                  <a:schemeClr val="accent4">
                    <a:lumMod val="75000"/>
                  </a:schemeClr>
                </a:solidFill>
                <a:latin typeface="Times New Roman" pitchFamily="18" charset="0"/>
                <a:cs typeface="Times New Roman" pitchFamily="18" charset="0"/>
              </a:rPr>
              <a:t>20953, 20954</a:t>
            </a:r>
          </a:p>
          <a:p>
            <a:pPr algn="ctr"/>
            <a:endParaRPr lang="ru-RU" dirty="0">
              <a:solidFill>
                <a:schemeClr val="accent4">
                  <a:lumMod val="75000"/>
                </a:schemeClr>
              </a:solidFill>
              <a:latin typeface="Times New Roman" pitchFamily="18" charset="0"/>
              <a:cs typeface="Times New Roman" pitchFamily="18" charset="0"/>
            </a:endParaRPr>
          </a:p>
        </p:txBody>
      </p:sp>
      <p:sp>
        <p:nvSpPr>
          <p:cNvPr id="17" name="Скругленный прямоугольник 16"/>
          <p:cNvSpPr/>
          <p:nvPr/>
        </p:nvSpPr>
        <p:spPr>
          <a:xfrm>
            <a:off x="2444161" y="3157502"/>
            <a:ext cx="2001759" cy="1239114"/>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63" indent="-4763" algn="just">
              <a:buFont typeface="Wingdings 2" pitchFamily="18" charset="2"/>
              <a:buNone/>
            </a:pPr>
            <a:r>
              <a:rPr lang="ru-RU" dirty="0">
                <a:solidFill>
                  <a:schemeClr val="accent4">
                    <a:lumMod val="75000"/>
                  </a:schemeClr>
                </a:solidFill>
                <a:latin typeface="Times New Roman" pitchFamily="18" charset="0"/>
                <a:cs typeface="Times New Roman" pitchFamily="18" charset="0"/>
              </a:rPr>
              <a:t>Патенты РБ </a:t>
            </a:r>
          </a:p>
          <a:p>
            <a:pPr marL="4763" indent="-4763" algn="just">
              <a:buFont typeface="Wingdings 2" pitchFamily="18" charset="2"/>
              <a:buNone/>
            </a:pPr>
            <a:r>
              <a:rPr lang="ru-RU" dirty="0">
                <a:solidFill>
                  <a:schemeClr val="accent4">
                    <a:lumMod val="75000"/>
                  </a:schemeClr>
                </a:solidFill>
                <a:latin typeface="Times New Roman" pitchFamily="18" charset="0"/>
                <a:cs typeface="Times New Roman" pitchFamily="18" charset="0"/>
              </a:rPr>
              <a:t>№ 16085, 15961, 16415</a:t>
            </a:r>
          </a:p>
        </p:txBody>
      </p:sp>
      <p:sp>
        <p:nvSpPr>
          <p:cNvPr id="18" name="Скругленный прямоугольник 17"/>
          <p:cNvSpPr/>
          <p:nvPr/>
        </p:nvSpPr>
        <p:spPr>
          <a:xfrm>
            <a:off x="4634716" y="3169088"/>
            <a:ext cx="1907059" cy="1227528"/>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63" indent="-4763" algn="just">
              <a:buFont typeface="Wingdings 2" pitchFamily="18" charset="2"/>
              <a:buNone/>
            </a:pPr>
            <a:r>
              <a:rPr lang="ru-RU" dirty="0">
                <a:solidFill>
                  <a:schemeClr val="accent4">
                    <a:lumMod val="75000"/>
                  </a:schemeClr>
                </a:solidFill>
                <a:latin typeface="Times New Roman" pitchFamily="18" charset="0"/>
                <a:cs typeface="Times New Roman" pitchFamily="18" charset="0"/>
              </a:rPr>
              <a:t>Патент РБ 11838, 15136</a:t>
            </a:r>
          </a:p>
          <a:p>
            <a:pPr marL="4763" indent="-4763" algn="just">
              <a:buFont typeface="Wingdings 2" pitchFamily="18" charset="2"/>
              <a:buNone/>
            </a:pPr>
            <a:r>
              <a:rPr lang="ru-RU" dirty="0">
                <a:solidFill>
                  <a:schemeClr val="accent4">
                    <a:lumMod val="75000"/>
                  </a:schemeClr>
                </a:solidFill>
                <a:latin typeface="Times New Roman" pitchFamily="18" charset="0"/>
                <a:cs typeface="Times New Roman" pitchFamily="18" charset="0"/>
              </a:rPr>
              <a:t>Евразийский 14</a:t>
            </a:r>
            <a:r>
              <a:rPr lang="en-US" dirty="0">
                <a:solidFill>
                  <a:schemeClr val="accent4">
                    <a:lumMod val="75000"/>
                  </a:schemeClr>
                </a:solidFill>
                <a:latin typeface="Times New Roman" pitchFamily="18" charset="0"/>
                <a:cs typeface="Times New Roman" pitchFamily="18" charset="0"/>
              </a:rPr>
              <a:t>/031596</a:t>
            </a:r>
            <a:endParaRPr lang="ru-RU" dirty="0">
              <a:solidFill>
                <a:schemeClr val="accent4">
                  <a:lumMod val="75000"/>
                </a:schemeClr>
              </a:solidFill>
              <a:latin typeface="Times New Roman" pitchFamily="18" charset="0"/>
              <a:cs typeface="Times New Roman" pitchFamily="18" charset="0"/>
            </a:endParaRPr>
          </a:p>
        </p:txBody>
      </p:sp>
      <p:sp>
        <p:nvSpPr>
          <p:cNvPr id="19" name="Скругленный прямоугольник 18"/>
          <p:cNvSpPr/>
          <p:nvPr/>
        </p:nvSpPr>
        <p:spPr>
          <a:xfrm>
            <a:off x="6710568" y="3145916"/>
            <a:ext cx="2311860" cy="12507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63" indent="-4763" algn="just">
              <a:buFont typeface="Wingdings 2" pitchFamily="18" charset="2"/>
              <a:buNone/>
            </a:pPr>
            <a:r>
              <a:rPr lang="ru-RU" dirty="0">
                <a:solidFill>
                  <a:schemeClr val="accent4">
                    <a:lumMod val="75000"/>
                  </a:schemeClr>
                </a:solidFill>
                <a:latin typeface="Times New Roman" pitchFamily="18" charset="0"/>
                <a:cs typeface="Times New Roman" pitchFamily="18" charset="0"/>
              </a:rPr>
              <a:t>Патенты РБ № 14762, 15136 </a:t>
            </a:r>
            <a:endParaRPr lang="en-US" dirty="0">
              <a:solidFill>
                <a:schemeClr val="accent4">
                  <a:lumMod val="75000"/>
                </a:schemeClr>
              </a:solidFill>
              <a:latin typeface="Times New Roman" pitchFamily="18" charset="0"/>
              <a:cs typeface="Times New Roman" pitchFamily="18" charset="0"/>
            </a:endParaRPr>
          </a:p>
          <a:p>
            <a:pPr marL="4763" indent="-4763" algn="just">
              <a:buFont typeface="Wingdings 2" pitchFamily="18" charset="2"/>
              <a:buNone/>
            </a:pPr>
            <a:r>
              <a:rPr lang="ru-RU" dirty="0">
                <a:solidFill>
                  <a:schemeClr val="accent4">
                    <a:lumMod val="75000"/>
                  </a:schemeClr>
                </a:solidFill>
                <a:latin typeface="Times New Roman" pitchFamily="18" charset="0"/>
                <a:cs typeface="Times New Roman" pitchFamily="18" charset="0"/>
              </a:rPr>
              <a:t>Патенты РФ №2455007, 2442586</a:t>
            </a:r>
          </a:p>
        </p:txBody>
      </p:sp>
      <p:cxnSp>
        <p:nvCxnSpPr>
          <p:cNvPr id="4" name="Прямая со стрелкой 3"/>
          <p:cNvCxnSpPr>
            <a:stCxn id="12" idx="2"/>
            <a:endCxn id="16" idx="0"/>
          </p:cNvCxnSpPr>
          <p:nvPr/>
        </p:nvCxnSpPr>
        <p:spPr>
          <a:xfrm flipH="1">
            <a:off x="1191244" y="2675459"/>
            <a:ext cx="272300" cy="4936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Прямая со стрелкой 6"/>
          <p:cNvCxnSpPr>
            <a:stCxn id="13" idx="2"/>
            <a:endCxn id="17" idx="0"/>
          </p:cNvCxnSpPr>
          <p:nvPr/>
        </p:nvCxnSpPr>
        <p:spPr>
          <a:xfrm flipH="1">
            <a:off x="3445041" y="2695938"/>
            <a:ext cx="114603" cy="4615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Прямая со стрелкой 20"/>
          <p:cNvCxnSpPr>
            <a:stCxn id="14" idx="2"/>
            <a:endCxn id="18" idx="0"/>
          </p:cNvCxnSpPr>
          <p:nvPr/>
        </p:nvCxnSpPr>
        <p:spPr>
          <a:xfrm flipH="1">
            <a:off x="5588246" y="2656131"/>
            <a:ext cx="162105" cy="5129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Прямая со стрелкой 22"/>
          <p:cNvCxnSpPr>
            <a:stCxn id="15" idx="2"/>
            <a:endCxn id="19" idx="0"/>
          </p:cNvCxnSpPr>
          <p:nvPr/>
        </p:nvCxnSpPr>
        <p:spPr>
          <a:xfrm flipH="1">
            <a:off x="7866498" y="2656131"/>
            <a:ext cx="1" cy="4897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Прямоугольник 19"/>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22" name="Picture 2" descr="D:\Сайт\логотипы\Унитехпром БГУ_лого.png"/>
          <p:cNvPicPr>
            <a:picLocks noChangeAspect="1" noChangeArrowheads="1"/>
          </p:cNvPicPr>
          <p:nvPr/>
        </p:nvPicPr>
        <p:blipFill>
          <a:blip r:embed="rId2" cstate="print"/>
          <a:srcRect/>
          <a:stretch>
            <a:fillRect/>
          </a:stretch>
        </p:blipFill>
        <p:spPr bwMode="auto">
          <a:xfrm>
            <a:off x="323528" y="116632"/>
            <a:ext cx="754817" cy="432048"/>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Picture 10" descr="патент № 6420 - 3"/>
          <p:cNvPicPr>
            <a:picLocks noGrp="1" noChangeAspect="1" noChangeArrowheads="1"/>
          </p:cNvPicPr>
          <p:nvPr>
            <p:ph sz="half" idx="1"/>
          </p:nvPr>
        </p:nvPicPr>
        <p:blipFill>
          <a:blip r:embed="rId2" cstate="print"/>
          <a:stretch>
            <a:fillRect/>
          </a:stretch>
        </p:blipFill>
        <p:spPr>
          <a:xfrm>
            <a:off x="539552" y="1069409"/>
            <a:ext cx="3773940" cy="5517232"/>
          </a:xfrm>
        </p:spPr>
      </p:pic>
      <p:sp>
        <p:nvSpPr>
          <p:cNvPr id="50179" name="Rectangle 19"/>
          <p:cNvSpPr>
            <a:spLocks noChangeArrowheads="1"/>
          </p:cNvSpPr>
          <p:nvPr/>
        </p:nvSpPr>
        <p:spPr bwMode="auto">
          <a:xfrm>
            <a:off x="4493320" y="3140968"/>
            <a:ext cx="4499992" cy="1015663"/>
          </a:xfrm>
          <a:prstGeom prst="rect">
            <a:avLst/>
          </a:prstGeom>
          <a:noFill/>
          <a:ln w="9525" algn="ctr">
            <a:noFill/>
            <a:miter lim="800000"/>
            <a:headEnd/>
            <a:tailEnd/>
          </a:ln>
        </p:spPr>
        <p:txBody>
          <a:bodyPr wrap="square">
            <a:spAutoFit/>
          </a:bodyPr>
          <a:lstStyle/>
          <a:p>
            <a:pPr algn="ctr" eaLnBrk="0" hangingPunct="0"/>
            <a:r>
              <a:rPr lang="ru-RU" sz="2000" b="1"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Патент Республики Беларусь на способ </a:t>
            </a:r>
          </a:p>
          <a:p>
            <a:pPr algn="ctr" eaLnBrk="0" hangingPunct="0"/>
            <a:r>
              <a:rPr lang="ru-RU" sz="2000" b="1"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получения препарата «Цисплацел»</a:t>
            </a:r>
            <a:endParaRPr lang="en-US" sz="2000" b="1"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35091" y="673593"/>
            <a:ext cx="9144000" cy="107722"/>
          </a:xfrm>
          <a:prstGeom prst="rect">
            <a:avLst/>
          </a:prstGeom>
          <a:solidFill>
            <a:schemeClr val="accent4">
              <a:lumMod val="75000"/>
            </a:schemeClr>
          </a:solidFill>
        </p:spPr>
        <p:txBody>
          <a:bodyPr>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pic>
        <p:nvPicPr>
          <p:cNvPr id="8" name="Picture 2" descr="D:\Сайт\логотипы\Унитехпром БГУ_лого.png"/>
          <p:cNvPicPr>
            <a:picLocks noChangeAspect="1" noChangeArrowheads="1"/>
          </p:cNvPicPr>
          <p:nvPr/>
        </p:nvPicPr>
        <p:blipFill>
          <a:blip r:embed="rId3" cstate="print"/>
          <a:srcRect/>
          <a:stretch>
            <a:fillRect/>
          </a:stretch>
        </p:blipFill>
        <p:spPr bwMode="auto">
          <a:xfrm>
            <a:off x="323528" y="116632"/>
            <a:ext cx="754817" cy="432048"/>
          </a:xfrm>
          <a:prstGeom prst="rect">
            <a:avLst/>
          </a:prstGeom>
          <a:noFill/>
        </p:spPr>
      </p:pic>
      <p:sp>
        <p:nvSpPr>
          <p:cNvPr id="7" name="Прямоугольник 6"/>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spTree>
  </p:cSld>
  <p:clrMapOvr>
    <a:masterClrMapping/>
  </p:clrMapOvr>
  <p:transition advTm="7000"/>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9" name="Rectangle 19"/>
          <p:cNvSpPr>
            <a:spLocks noChangeArrowheads="1"/>
          </p:cNvSpPr>
          <p:nvPr/>
        </p:nvSpPr>
        <p:spPr bwMode="auto">
          <a:xfrm>
            <a:off x="4493320" y="3140968"/>
            <a:ext cx="4499992" cy="1015663"/>
          </a:xfrm>
          <a:prstGeom prst="rect">
            <a:avLst/>
          </a:prstGeom>
          <a:noFill/>
          <a:ln w="9525" algn="ctr">
            <a:noFill/>
            <a:miter lim="800000"/>
            <a:headEnd/>
            <a:tailEnd/>
          </a:ln>
        </p:spPr>
        <p:txBody>
          <a:bodyPr wrap="square">
            <a:spAutoFit/>
          </a:bodyPr>
          <a:lstStyle/>
          <a:p>
            <a:pPr algn="ctr" eaLnBrk="0" hangingPunct="0"/>
            <a:r>
              <a:rPr lang="ru-RU" sz="2000" b="1"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Патент Китайской Народной Республики на способ </a:t>
            </a:r>
          </a:p>
          <a:p>
            <a:pPr algn="ctr" eaLnBrk="0" hangingPunct="0"/>
            <a:r>
              <a:rPr lang="ru-RU" sz="2000" b="1"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получения препарата </a:t>
            </a:r>
            <a:endParaRPr lang="en-US" sz="2000" b="1"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35091" y="673593"/>
            <a:ext cx="9144000" cy="107722"/>
          </a:xfrm>
          <a:prstGeom prst="rect">
            <a:avLst/>
          </a:prstGeom>
          <a:solidFill>
            <a:schemeClr val="accent4">
              <a:lumMod val="75000"/>
            </a:schemeClr>
          </a:solidFill>
        </p:spPr>
        <p:txBody>
          <a:bodyPr>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pic>
        <p:nvPicPr>
          <p:cNvPr id="8" name="Picture 2" descr="D:\Сайт\логотипы\Унитехпром БГУ_лого.png"/>
          <p:cNvPicPr>
            <a:picLocks noChangeAspect="1" noChangeArrowheads="1"/>
          </p:cNvPicPr>
          <p:nvPr/>
        </p:nvPicPr>
        <p:blipFill>
          <a:blip r:embed="rId2" cstate="print"/>
          <a:srcRect/>
          <a:stretch>
            <a:fillRect/>
          </a:stretch>
        </p:blipFill>
        <p:spPr bwMode="auto">
          <a:xfrm>
            <a:off x="323528" y="116632"/>
            <a:ext cx="754817" cy="432048"/>
          </a:xfrm>
          <a:prstGeom prst="rect">
            <a:avLst/>
          </a:prstGeom>
          <a:noFill/>
        </p:spPr>
      </p:pic>
      <p:sp>
        <p:nvSpPr>
          <p:cNvPr id="7" name="Прямоугольник 6"/>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3" name="Объект 2"/>
          <p:cNvPicPr>
            <a:picLocks noGrp="1" noChangeAspect="1"/>
          </p:cNvPicPr>
          <p:nvPr>
            <p:ph sz="half" idx="1"/>
          </p:nvPr>
        </p:nvPicPr>
        <p:blipFill>
          <a:blip r:embed="rId3" cstate="print">
            <a:extLst>
              <a:ext uri="{28A0092B-C50C-407E-A947-70E740481C1C}">
                <a14:useLocalDpi xmlns:a14="http://schemas.microsoft.com/office/drawing/2010/main" xmlns="" val="0"/>
              </a:ext>
            </a:extLst>
          </a:blip>
          <a:stretch>
            <a:fillRect/>
          </a:stretch>
        </p:blipFill>
        <p:spPr>
          <a:xfrm>
            <a:off x="323528" y="902418"/>
            <a:ext cx="4076970" cy="5766942"/>
          </a:xfrm>
        </p:spPr>
      </p:pic>
    </p:spTree>
    <p:extLst>
      <p:ext uri="{BB962C8B-B14F-4D97-AF65-F5344CB8AC3E}">
        <p14:creationId xmlns:p14="http://schemas.microsoft.com/office/powerpoint/2010/main" xmlns="" val="460073630"/>
      </p:ext>
    </p:extLst>
  </p:cSld>
  <p:clrMapOvr>
    <a:masterClrMapping/>
  </p:clrMapOvr>
  <p:transition advTm="7000"/>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4" descr="Image0016"/>
          <p:cNvPicPr>
            <a:picLocks noChangeAspect="1" noChangeArrowheads="1"/>
          </p:cNvPicPr>
          <p:nvPr/>
        </p:nvPicPr>
        <p:blipFill>
          <a:blip r:embed="rId2" cstate="print"/>
          <a:srcRect/>
          <a:stretch>
            <a:fillRect/>
          </a:stretch>
        </p:blipFill>
        <p:spPr bwMode="auto">
          <a:xfrm>
            <a:off x="251520" y="908719"/>
            <a:ext cx="3816424" cy="5634847"/>
          </a:xfrm>
          <a:prstGeom prst="rect">
            <a:avLst/>
          </a:prstGeom>
          <a:noFill/>
          <a:ln w="9525">
            <a:noFill/>
            <a:miter lim="800000"/>
            <a:headEnd/>
            <a:tailEnd/>
          </a:ln>
        </p:spPr>
      </p:pic>
      <p:pic>
        <p:nvPicPr>
          <p:cNvPr id="51203" name="Рисунок 2" descr="10003.TIF"/>
          <p:cNvPicPr>
            <a:picLocks noChangeAspect="1"/>
          </p:cNvPicPr>
          <p:nvPr/>
        </p:nvPicPr>
        <p:blipFill>
          <a:blip r:embed="rId3" cstate="print"/>
          <a:srcRect/>
          <a:stretch>
            <a:fillRect/>
          </a:stretch>
        </p:blipFill>
        <p:spPr bwMode="auto">
          <a:xfrm>
            <a:off x="4932040" y="836712"/>
            <a:ext cx="4067944" cy="5754094"/>
          </a:xfrm>
          <a:prstGeom prst="rect">
            <a:avLst/>
          </a:prstGeom>
          <a:noFill/>
          <a:ln w="9525">
            <a:noFill/>
            <a:miter lim="800000"/>
            <a:headEnd/>
            <a:tailEnd/>
          </a:ln>
        </p:spPr>
      </p:pic>
      <p:sp>
        <p:nvSpPr>
          <p:cNvPr id="4" name="Прямоугольник 3"/>
          <p:cNvSpPr/>
          <p:nvPr/>
        </p:nvSpPr>
        <p:spPr>
          <a:xfrm>
            <a:off x="-27725" y="620688"/>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5" name="Прямоугольник 4"/>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6" name="Picture 2" descr="D:\Сайт\логотипы\Унитехпром БГУ_лого.png"/>
          <p:cNvPicPr>
            <a:picLocks noChangeAspect="1" noChangeArrowheads="1"/>
          </p:cNvPicPr>
          <p:nvPr/>
        </p:nvPicPr>
        <p:blipFill>
          <a:blip r:embed="rId4" cstate="print"/>
          <a:srcRect/>
          <a:stretch>
            <a:fillRect/>
          </a:stretch>
        </p:blipFill>
        <p:spPr bwMode="auto">
          <a:xfrm>
            <a:off x="323528" y="116632"/>
            <a:ext cx="754817" cy="432048"/>
          </a:xfrm>
          <a:prstGeom prst="rect">
            <a:avLst/>
          </a:prstGeom>
          <a:noFill/>
        </p:spPr>
      </p:pic>
    </p:spTree>
  </p:cSld>
  <p:clrMapOvr>
    <a:masterClrMapping/>
  </p:clrMapOvr>
  <p:transition advTm="7000"/>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27725" y="620688"/>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5" name="Прямоугольник 4"/>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6" name="Picture 2" descr="D:\Сайт\логотипы\Унитехпром БГУ_лого.png"/>
          <p:cNvPicPr>
            <a:picLocks noChangeAspect="1" noChangeArrowheads="1"/>
          </p:cNvPicPr>
          <p:nvPr/>
        </p:nvPicPr>
        <p:blipFill>
          <a:blip r:embed="rId2" cstate="print"/>
          <a:srcRect/>
          <a:stretch>
            <a:fillRect/>
          </a:stretch>
        </p:blipFill>
        <p:spPr bwMode="auto">
          <a:xfrm>
            <a:off x="323528" y="116632"/>
            <a:ext cx="754817" cy="432048"/>
          </a:xfrm>
          <a:prstGeom prst="rect">
            <a:avLst/>
          </a:prstGeom>
          <a:noFill/>
        </p:spPr>
      </p:pic>
      <p:pic>
        <p:nvPicPr>
          <p:cNvPr id="2" name="Рисунок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8" y="852419"/>
            <a:ext cx="4075446" cy="5752800"/>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76914" y="852419"/>
            <a:ext cx="4066974" cy="5752800"/>
          </a:xfrm>
          <a:prstGeom prst="rect">
            <a:avLst/>
          </a:prstGeom>
        </p:spPr>
      </p:pic>
    </p:spTree>
    <p:extLst>
      <p:ext uri="{BB962C8B-B14F-4D97-AF65-F5344CB8AC3E}">
        <p14:creationId xmlns:p14="http://schemas.microsoft.com/office/powerpoint/2010/main" xmlns="" val="2146397326"/>
      </p:ext>
    </p:extLst>
  </p:cSld>
  <p:clrMapOvr>
    <a:masterClrMapping/>
  </p:clrMapOvr>
  <p:transition advTm="7000"/>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9" name="Picture 7" descr="Цисплацел1"/>
          <p:cNvPicPr>
            <a:picLocks noChangeAspect="1" noChangeArrowheads="1"/>
          </p:cNvPicPr>
          <p:nvPr/>
        </p:nvPicPr>
        <p:blipFill>
          <a:blip r:embed="rId2" cstate="print"/>
          <a:srcRect/>
          <a:stretch>
            <a:fillRect/>
          </a:stretch>
        </p:blipFill>
        <p:spPr bwMode="auto">
          <a:xfrm>
            <a:off x="4932040" y="917327"/>
            <a:ext cx="3970660" cy="5812085"/>
          </a:xfrm>
          <a:prstGeom prst="rect">
            <a:avLst/>
          </a:prstGeom>
          <a:noFill/>
          <a:ln w="9525">
            <a:noFill/>
            <a:miter lim="800000"/>
            <a:headEnd/>
            <a:tailEnd/>
          </a:ln>
        </p:spPr>
      </p:pic>
      <p:pic>
        <p:nvPicPr>
          <p:cNvPr id="52227" name="Picture 3"/>
          <p:cNvPicPr>
            <a:picLocks noChangeAspect="1" noChangeArrowheads="1"/>
          </p:cNvPicPr>
          <p:nvPr/>
        </p:nvPicPr>
        <p:blipFill>
          <a:blip r:embed="rId3" cstate="print"/>
          <a:srcRect/>
          <a:stretch>
            <a:fillRect/>
          </a:stretch>
        </p:blipFill>
        <p:spPr bwMode="auto">
          <a:xfrm>
            <a:off x="277813" y="940152"/>
            <a:ext cx="3646115" cy="5808312"/>
          </a:xfrm>
          <a:prstGeom prst="rect">
            <a:avLst/>
          </a:prstGeom>
          <a:noFill/>
          <a:ln w="9525">
            <a:noFill/>
            <a:miter lim="800000"/>
            <a:headEnd/>
            <a:tailEnd/>
          </a:ln>
        </p:spPr>
      </p:pic>
      <p:sp>
        <p:nvSpPr>
          <p:cNvPr id="4" name="Прямоугольник 3"/>
          <p:cNvSpPr/>
          <p:nvPr/>
        </p:nvSpPr>
        <p:spPr>
          <a:xfrm>
            <a:off x="-27725" y="620688"/>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5" name="Прямоугольник 4"/>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6" name="Picture 2" descr="D:\Сайт\логотипы\Унитехпром БГУ_лого.png"/>
          <p:cNvPicPr>
            <a:picLocks noChangeAspect="1" noChangeArrowheads="1"/>
          </p:cNvPicPr>
          <p:nvPr/>
        </p:nvPicPr>
        <p:blipFill>
          <a:blip r:embed="rId4" cstate="print"/>
          <a:srcRect/>
          <a:stretch>
            <a:fillRect/>
          </a:stretch>
        </p:blipFill>
        <p:spPr bwMode="auto">
          <a:xfrm>
            <a:off x="323528" y="116632"/>
            <a:ext cx="754817" cy="432048"/>
          </a:xfrm>
          <a:prstGeom prst="rect">
            <a:avLst/>
          </a:prstGeom>
          <a:noFill/>
        </p:spPr>
      </p:pic>
    </p:spTree>
  </p:cSld>
  <p:clrMapOvr>
    <a:masterClrMapping/>
  </p:clrMapOvr>
  <p:transition advTm="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90119"/>
                                        </p:tgtEl>
                                        <p:attrNameLst>
                                          <p:attrName>style.visibility</p:attrName>
                                        </p:attrNameLst>
                                      </p:cBhvr>
                                      <p:to>
                                        <p:strVal val="visible"/>
                                      </p:to>
                                    </p:set>
                                    <p:animEffect transition="in" filter="wedge">
                                      <p:cBhvr>
                                        <p:cTn id="7" dur="500"/>
                                        <p:tgtEl>
                                          <p:spTgt spid="90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Рисунок 1"/>
          <p:cNvPicPr>
            <a:picLocks noChangeAspect="1" noChangeArrowheads="1"/>
          </p:cNvPicPr>
          <p:nvPr/>
        </p:nvPicPr>
        <p:blipFill>
          <a:blip r:embed="rId2" cstate="print"/>
          <a:srcRect/>
          <a:stretch>
            <a:fillRect/>
          </a:stretch>
        </p:blipFill>
        <p:spPr bwMode="auto">
          <a:xfrm>
            <a:off x="2193313" y="805387"/>
            <a:ext cx="4757374" cy="6009315"/>
          </a:xfrm>
          <a:prstGeom prst="rect">
            <a:avLst/>
          </a:prstGeom>
          <a:noFill/>
          <a:ln w="9525">
            <a:noFill/>
            <a:miter lim="800000"/>
            <a:headEnd/>
            <a:tailEnd/>
          </a:ln>
        </p:spPr>
      </p:pic>
      <p:sp>
        <p:nvSpPr>
          <p:cNvPr id="8" name="Прямоугольник 7"/>
          <p:cNvSpPr/>
          <p:nvPr/>
        </p:nvSpPr>
        <p:spPr>
          <a:xfrm>
            <a:off x="0" y="653335"/>
            <a:ext cx="9144000" cy="107722"/>
          </a:xfrm>
          <a:prstGeom prst="rect">
            <a:avLst/>
          </a:prstGeom>
          <a:solidFill>
            <a:schemeClr val="accent4">
              <a:lumMod val="75000"/>
            </a:schemeClr>
          </a:solidFill>
        </p:spPr>
        <p:txBody>
          <a:bodyPr>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6" name="Прямоугольник 5"/>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9" name="Picture 2" descr="D:\Сайт\логотипы\Унитехпром БГУ_лого.png"/>
          <p:cNvPicPr>
            <a:picLocks noChangeAspect="1" noChangeArrowheads="1"/>
          </p:cNvPicPr>
          <p:nvPr/>
        </p:nvPicPr>
        <p:blipFill>
          <a:blip r:embed="rId3" cstate="print"/>
          <a:srcRect/>
          <a:stretch>
            <a:fillRect/>
          </a:stretch>
        </p:blipFill>
        <p:spPr bwMode="auto">
          <a:xfrm>
            <a:off x="323528" y="116632"/>
            <a:ext cx="754817" cy="432048"/>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Прямоугольник 7"/>
          <p:cNvSpPr/>
          <p:nvPr/>
        </p:nvSpPr>
        <p:spPr>
          <a:xfrm>
            <a:off x="0" y="653335"/>
            <a:ext cx="9144000" cy="107722"/>
          </a:xfrm>
          <a:prstGeom prst="rect">
            <a:avLst/>
          </a:prstGeom>
          <a:solidFill>
            <a:schemeClr val="accent4">
              <a:lumMod val="75000"/>
            </a:schemeClr>
          </a:solidFill>
        </p:spPr>
        <p:txBody>
          <a:bodyPr>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6" name="Прямоугольник 5"/>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9" name="Picture 2" descr="D:\Сайт\логотипы\Унитехпром БГУ_лого.png"/>
          <p:cNvPicPr>
            <a:picLocks noChangeAspect="1" noChangeArrowheads="1"/>
          </p:cNvPicPr>
          <p:nvPr/>
        </p:nvPicPr>
        <p:blipFill>
          <a:blip r:embed="rId2" cstate="print"/>
          <a:srcRect/>
          <a:stretch>
            <a:fillRect/>
          </a:stretch>
        </p:blipFill>
        <p:spPr bwMode="auto">
          <a:xfrm>
            <a:off x="323528" y="116632"/>
            <a:ext cx="754817" cy="432048"/>
          </a:xfrm>
          <a:prstGeom prst="rect">
            <a:avLst/>
          </a:prstGeom>
          <a:noFill/>
        </p:spPr>
      </p:pic>
      <p:sp>
        <p:nvSpPr>
          <p:cNvPr id="7" name="Прямоугольник 6"/>
          <p:cNvSpPr/>
          <p:nvPr/>
        </p:nvSpPr>
        <p:spPr>
          <a:xfrm>
            <a:off x="827584" y="764704"/>
            <a:ext cx="7560840" cy="523220"/>
          </a:xfrm>
          <a:prstGeom prst="rect">
            <a:avLst/>
          </a:prstGeom>
        </p:spPr>
        <p:txBody>
          <a:bodyPr wrap="square">
            <a:spAutoFit/>
          </a:bodyPr>
          <a:lstStyle/>
          <a:p>
            <a:pPr algn="ctr" eaLnBrk="0" hangingPunct="0">
              <a:tabLst>
                <a:tab pos="679450" algn="l"/>
              </a:tabLst>
              <a:defRPr/>
            </a:pPr>
            <a:r>
              <a:rPr lang="ru-RU" sz="1400" b="1" dirty="0">
                <a:solidFill>
                  <a:schemeClr val="tx2"/>
                </a:solidFill>
                <a:effectLst>
                  <a:outerShdw blurRad="38100" dist="38100" dir="2700000" algn="tl">
                    <a:srgbClr val="C0C0C0"/>
                  </a:outerShdw>
                </a:effectLst>
                <a:latin typeface="Times New Roman" pitchFamily="18" charset="0"/>
                <a:cs typeface="Times New Roman" pitchFamily="18" charset="0"/>
              </a:rPr>
              <a:t>Сертификат соответствия производства лекарственного средства требованиям Надлежащей производственной практики </a:t>
            </a:r>
            <a:r>
              <a:rPr lang="en-US" sz="1400" b="1" dirty="0">
                <a:solidFill>
                  <a:schemeClr val="tx2"/>
                </a:solidFill>
                <a:effectLst>
                  <a:outerShdw blurRad="38100" dist="38100" dir="2700000" algn="tl">
                    <a:srgbClr val="C0C0C0"/>
                  </a:outerShdw>
                </a:effectLst>
                <a:latin typeface="Times New Roman" pitchFamily="18" charset="0"/>
                <a:cs typeface="Times New Roman" pitchFamily="18" charset="0"/>
              </a:rPr>
              <a:t>(</a:t>
            </a:r>
            <a:r>
              <a:rPr lang="en-US" sz="1400" b="1" dirty="0" err="1">
                <a:solidFill>
                  <a:schemeClr val="tx2"/>
                </a:solidFill>
                <a:effectLst>
                  <a:outerShdw blurRad="38100" dist="38100" dir="2700000" algn="tl">
                    <a:srgbClr val="C0C0C0"/>
                  </a:outerShdw>
                </a:effectLst>
                <a:latin typeface="Times New Roman" pitchFamily="18" charset="0"/>
                <a:cs typeface="Times New Roman" pitchFamily="18" charset="0"/>
              </a:rPr>
              <a:t>GMP</a:t>
            </a:r>
            <a:r>
              <a:rPr lang="en-US" sz="1400" b="1" dirty="0">
                <a:solidFill>
                  <a:schemeClr val="tx2"/>
                </a:solidFill>
                <a:effectLst>
                  <a:outerShdw blurRad="38100" dist="38100" dir="2700000" algn="tl">
                    <a:srgbClr val="C0C0C0"/>
                  </a:outerShdw>
                </a:effectLst>
                <a:latin typeface="Times New Roman" pitchFamily="18" charset="0"/>
                <a:cs typeface="Times New Roman" pitchFamily="18" charset="0"/>
              </a:rPr>
              <a:t>)</a:t>
            </a:r>
            <a:endParaRPr lang="ru-RU" sz="1400" b="1" dirty="0">
              <a:solidFill>
                <a:schemeClr val="tx2"/>
              </a:solidFill>
              <a:latin typeface="Times New Roman" pitchFamily="18" charset="0"/>
              <a:cs typeface="Times New Roman" pitchFamily="18" charset="0"/>
            </a:endParaRP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46146" y="1287924"/>
            <a:ext cx="3923716" cy="5564788"/>
          </a:xfrm>
          <a:prstGeom prst="rect">
            <a:avLst/>
          </a:prstGeom>
        </p:spPr>
      </p:pic>
    </p:spTree>
    <p:extLst>
      <p:ext uri="{BB962C8B-B14F-4D97-AF65-F5344CB8AC3E}">
        <p14:creationId xmlns:p14="http://schemas.microsoft.com/office/powerpoint/2010/main" xmlns="" val="1507482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6" name="Rectangle 15"/>
          <p:cNvSpPr>
            <a:spLocks noChangeArrowheads="1"/>
          </p:cNvSpPr>
          <p:nvPr/>
        </p:nvSpPr>
        <p:spPr bwMode="auto">
          <a:xfrm>
            <a:off x="3470432" y="671054"/>
            <a:ext cx="2707191" cy="707886"/>
          </a:xfrm>
          <a:prstGeom prst="rect">
            <a:avLst/>
          </a:prstGeom>
          <a:noFill/>
          <a:ln w="9525" algn="ctr">
            <a:noFill/>
            <a:miter lim="800000"/>
            <a:headEnd/>
            <a:tailEnd/>
          </a:ln>
        </p:spPr>
        <p:txBody>
          <a:bodyPr wrap="square">
            <a:spAutoFit/>
          </a:bodyPr>
          <a:lstStyle/>
          <a:p>
            <a:pPr algn="ctr" eaLnBrk="0" hangingPunct="0"/>
            <a:r>
              <a:rPr lang="ru-RU" sz="2000" b="1" dirty="0">
                <a:solidFill>
                  <a:schemeClr val="tx2"/>
                </a:solidFill>
                <a:latin typeface="Times New Roman" pitchFamily="18" charset="0"/>
                <a:cs typeface="Times New Roman" pitchFamily="18" charset="0"/>
              </a:rPr>
              <a:t>Регистрационное</a:t>
            </a:r>
          </a:p>
          <a:p>
            <a:pPr algn="ctr" eaLnBrk="0" hangingPunct="0"/>
            <a:r>
              <a:rPr lang="ru-RU" sz="2000" b="1" dirty="0">
                <a:solidFill>
                  <a:schemeClr val="tx2"/>
                </a:solidFill>
                <a:latin typeface="Times New Roman" pitchFamily="18" charset="0"/>
                <a:cs typeface="Times New Roman" pitchFamily="18" charset="0"/>
              </a:rPr>
              <a:t>удостоверение</a:t>
            </a:r>
            <a:endParaRPr lang="en-US" sz="2000" b="1" dirty="0">
              <a:solidFill>
                <a:schemeClr val="tx2"/>
              </a:solidFill>
              <a:latin typeface="Times New Roman" pitchFamily="18" charset="0"/>
              <a:cs typeface="Times New Roman" pitchFamily="18" charset="0"/>
            </a:endParaRPr>
          </a:p>
        </p:txBody>
      </p:sp>
      <p:sp>
        <p:nvSpPr>
          <p:cNvPr id="9" name="Прямоугольник 8"/>
          <p:cNvSpPr/>
          <p:nvPr/>
        </p:nvSpPr>
        <p:spPr>
          <a:xfrm>
            <a:off x="0" y="653335"/>
            <a:ext cx="9144000" cy="107722"/>
          </a:xfrm>
          <a:prstGeom prst="rect">
            <a:avLst/>
          </a:prstGeom>
          <a:solidFill>
            <a:schemeClr val="accent4">
              <a:lumMod val="75000"/>
            </a:schemeClr>
          </a:solidFill>
        </p:spPr>
        <p:txBody>
          <a:bodyPr>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11" name="Прямоугольник 10"/>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12" name="Picture 2" descr="D:\Сайт\логотипы\Унитехпром БГУ_лого.png"/>
          <p:cNvPicPr>
            <a:picLocks noChangeAspect="1" noChangeArrowheads="1"/>
          </p:cNvPicPr>
          <p:nvPr/>
        </p:nvPicPr>
        <p:blipFill>
          <a:blip r:embed="rId2" cstate="print"/>
          <a:srcRect/>
          <a:stretch>
            <a:fillRect/>
          </a:stretch>
        </p:blipFill>
        <p:spPr bwMode="auto">
          <a:xfrm>
            <a:off x="323528" y="116632"/>
            <a:ext cx="754817" cy="432048"/>
          </a:xfrm>
          <a:prstGeom prst="rect">
            <a:avLst/>
          </a:prstGeom>
          <a:noFill/>
        </p:spPr>
      </p:pic>
      <p:pic>
        <p:nvPicPr>
          <p:cNvPr id="58370" name="Picture 2" descr="C:\Users\User\Desktop\цисплацел-1.jpg"/>
          <p:cNvPicPr>
            <a:picLocks noChangeAspect="1" noChangeArrowheads="1"/>
          </p:cNvPicPr>
          <p:nvPr/>
        </p:nvPicPr>
        <p:blipFill>
          <a:blip r:embed="rId3" cstate="print"/>
          <a:srcRect/>
          <a:stretch>
            <a:fillRect/>
          </a:stretch>
        </p:blipFill>
        <p:spPr bwMode="auto">
          <a:xfrm>
            <a:off x="2843807" y="1412708"/>
            <a:ext cx="3960440" cy="5445292"/>
          </a:xfrm>
          <a:prstGeom prst="rect">
            <a:avLst/>
          </a:prstGeom>
          <a:noFill/>
        </p:spPr>
      </p:pic>
    </p:spTree>
  </p:cSld>
  <p:clrMapOvr>
    <a:masterClrMapping/>
  </p:clrMapOvr>
  <p:transition advTm="7000"/>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7" name="Rectangle 16"/>
          <p:cNvSpPr>
            <a:spLocks noChangeArrowheads="1"/>
          </p:cNvSpPr>
          <p:nvPr/>
        </p:nvSpPr>
        <p:spPr bwMode="auto">
          <a:xfrm>
            <a:off x="2708846" y="691476"/>
            <a:ext cx="4230364" cy="646331"/>
          </a:xfrm>
          <a:prstGeom prst="rect">
            <a:avLst/>
          </a:prstGeom>
          <a:noFill/>
          <a:ln w="9525" algn="ctr">
            <a:noFill/>
            <a:miter lim="800000"/>
            <a:headEnd/>
            <a:tailEnd/>
          </a:ln>
        </p:spPr>
        <p:txBody>
          <a:bodyPr wrap="square">
            <a:spAutoFit/>
          </a:bodyPr>
          <a:lstStyle/>
          <a:p>
            <a:pPr algn="ctr"/>
            <a:r>
              <a:rPr lang="ru-RU" b="1" dirty="0">
                <a:solidFill>
                  <a:schemeClr val="tx2"/>
                </a:solidFill>
                <a:latin typeface="Times New Roman" pitchFamily="18" charset="0"/>
                <a:cs typeface="Times New Roman" pitchFamily="18" charset="0"/>
              </a:rPr>
              <a:t>Лицензия на фармацевтическую</a:t>
            </a:r>
            <a:br>
              <a:rPr lang="ru-RU" b="1" dirty="0">
                <a:solidFill>
                  <a:schemeClr val="tx2"/>
                </a:solidFill>
                <a:latin typeface="Times New Roman" pitchFamily="18" charset="0"/>
                <a:cs typeface="Times New Roman" pitchFamily="18" charset="0"/>
              </a:rPr>
            </a:br>
            <a:r>
              <a:rPr lang="ru-RU" b="1" dirty="0">
                <a:solidFill>
                  <a:schemeClr val="tx2"/>
                </a:solidFill>
                <a:latin typeface="Times New Roman" pitchFamily="18" charset="0"/>
                <a:cs typeface="Times New Roman" pitchFamily="18" charset="0"/>
              </a:rPr>
              <a:t>деятельность </a:t>
            </a:r>
            <a:r>
              <a:rPr lang="ru-RU" b="1" dirty="0" err="1">
                <a:solidFill>
                  <a:schemeClr val="tx2"/>
                </a:solidFill>
                <a:latin typeface="Times New Roman" pitchFamily="18" charset="0"/>
                <a:cs typeface="Times New Roman" pitchFamily="18" charset="0"/>
              </a:rPr>
              <a:t>МЗ</a:t>
            </a:r>
            <a:r>
              <a:rPr lang="ru-RU" b="1" dirty="0">
                <a:solidFill>
                  <a:schemeClr val="tx2"/>
                </a:solidFill>
                <a:latin typeface="Times New Roman" pitchFamily="18" charset="0"/>
                <a:cs typeface="Times New Roman" pitchFamily="18" charset="0"/>
              </a:rPr>
              <a:t> РБ</a:t>
            </a:r>
          </a:p>
        </p:txBody>
      </p:sp>
      <p:sp>
        <p:nvSpPr>
          <p:cNvPr id="9" name="Прямоугольник 8"/>
          <p:cNvSpPr/>
          <p:nvPr/>
        </p:nvSpPr>
        <p:spPr>
          <a:xfrm>
            <a:off x="0" y="653335"/>
            <a:ext cx="9144000" cy="107722"/>
          </a:xfrm>
          <a:prstGeom prst="rect">
            <a:avLst/>
          </a:prstGeom>
          <a:solidFill>
            <a:schemeClr val="accent4">
              <a:lumMod val="75000"/>
            </a:schemeClr>
          </a:solidFill>
        </p:spPr>
        <p:txBody>
          <a:bodyPr>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11" name="Прямоугольник 10"/>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12" name="Picture 2" descr="D:\Сайт\логотипы\Унитехпром БГУ_лого.png"/>
          <p:cNvPicPr>
            <a:picLocks noChangeAspect="1" noChangeArrowheads="1"/>
          </p:cNvPicPr>
          <p:nvPr/>
        </p:nvPicPr>
        <p:blipFill>
          <a:blip r:embed="rId2" cstate="print"/>
          <a:srcRect/>
          <a:stretch>
            <a:fillRect/>
          </a:stretch>
        </p:blipFill>
        <p:spPr bwMode="auto">
          <a:xfrm>
            <a:off x="323528" y="116632"/>
            <a:ext cx="754817" cy="432048"/>
          </a:xfrm>
          <a:prstGeom prst="rect">
            <a:avLst/>
          </a:prstGeom>
          <a:noFill/>
        </p:spPr>
      </p:pic>
      <p:pic>
        <p:nvPicPr>
          <p:cNvPr id="4" name="Рисунок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61142" y="1337807"/>
            <a:ext cx="3888432" cy="5546444"/>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824028" y="1319574"/>
            <a:ext cx="3780973" cy="5547600"/>
          </a:xfrm>
          <a:prstGeom prst="rect">
            <a:avLst/>
          </a:prstGeom>
        </p:spPr>
      </p:pic>
    </p:spTree>
    <p:extLst>
      <p:ext uri="{BB962C8B-B14F-4D97-AF65-F5344CB8AC3E}">
        <p14:creationId xmlns:p14="http://schemas.microsoft.com/office/powerpoint/2010/main" xmlns="" val="1690544092"/>
      </p:ext>
    </p:extLst>
  </p:cSld>
  <p:clrMapOvr>
    <a:masterClrMapping/>
  </p:clrMapOvr>
  <p:transition advTm="7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Содержимое 1"/>
          <p:cNvSpPr>
            <a:spLocks noGrp="1"/>
          </p:cNvSpPr>
          <p:nvPr>
            <p:ph idx="1"/>
          </p:nvPr>
        </p:nvSpPr>
        <p:spPr/>
        <p:txBody>
          <a:bodyPr/>
          <a:lstStyle/>
          <a:p>
            <a:r>
              <a:rPr lang="ru-RU" sz="2400" b="1" i="1" dirty="0">
                <a:latin typeface="Times New Roman" pitchFamily="18" charset="0"/>
                <a:cs typeface="Times New Roman" pitchFamily="18" charset="0"/>
              </a:rPr>
              <a:t>Природные соединения, макромолекулы которых не содержат структурных единиц, обуславливающих нежелательное воздействие на организм;</a:t>
            </a:r>
          </a:p>
          <a:p>
            <a:r>
              <a:rPr lang="ru-RU" sz="2400" b="1" i="1" dirty="0">
                <a:latin typeface="Times New Roman" pitchFamily="18" charset="0"/>
                <a:cs typeface="Times New Roman" pitchFamily="18" charset="0"/>
              </a:rPr>
              <a:t>Высокая реакционная способность в процессах структурной и химической модификации;</a:t>
            </a:r>
          </a:p>
          <a:p>
            <a:r>
              <a:rPr lang="ru-RU" sz="2400" b="1" i="1" dirty="0">
                <a:latin typeface="Times New Roman" pitchFamily="18" charset="0"/>
                <a:cs typeface="Times New Roman" pitchFamily="18" charset="0"/>
              </a:rPr>
              <a:t>Неограниченная сырьевая база (</a:t>
            </a:r>
            <a:r>
              <a:rPr lang="ru-RU" sz="2400" b="1" i="1" dirty="0" err="1">
                <a:latin typeface="Times New Roman" pitchFamily="18" charset="0"/>
                <a:cs typeface="Times New Roman" pitchFamily="18" charset="0"/>
              </a:rPr>
              <a:t>воспроизводимость</a:t>
            </a:r>
            <a:r>
              <a:rPr lang="ru-RU" sz="2400" b="1" i="1" dirty="0">
                <a:latin typeface="Times New Roman" pitchFamily="18" charset="0"/>
                <a:cs typeface="Times New Roman" pitchFamily="18" charset="0"/>
              </a:rPr>
              <a:t> в природе).</a:t>
            </a:r>
          </a:p>
          <a:p>
            <a:endParaRPr lang="ru-RU" sz="2400" dirty="0"/>
          </a:p>
          <a:p>
            <a:pPr algn="ctr">
              <a:buFont typeface="Wingdings 3" pitchFamily="18" charset="2"/>
              <a:buNone/>
            </a:pPr>
            <a:r>
              <a:rPr lang="ru-RU" sz="2400" b="1" dirty="0">
                <a:solidFill>
                  <a:srgbClr val="C00000"/>
                </a:solidFill>
              </a:rPr>
              <a:t>ПРЕДПОЧТЕНИЕ - продуктам окисления оксидом азота (</a:t>
            </a:r>
            <a:r>
              <a:rPr lang="en-US" sz="2400" b="1" dirty="0">
                <a:solidFill>
                  <a:srgbClr val="C00000"/>
                </a:solidFill>
              </a:rPr>
              <a:t>IV</a:t>
            </a:r>
            <a:r>
              <a:rPr lang="ru-RU" sz="2400" b="1" dirty="0">
                <a:solidFill>
                  <a:srgbClr val="C00000"/>
                </a:solidFill>
              </a:rPr>
              <a:t>) и этерификации ортофосфорной кислотой</a:t>
            </a:r>
          </a:p>
          <a:p>
            <a:endParaRPr lang="ru-RU" dirty="0"/>
          </a:p>
        </p:txBody>
      </p:sp>
      <p:sp>
        <p:nvSpPr>
          <p:cNvPr id="3" name="Заголовок 2"/>
          <p:cNvSpPr>
            <a:spLocks noGrp="1"/>
          </p:cNvSpPr>
          <p:nvPr>
            <p:ph type="title"/>
          </p:nvPr>
        </p:nvSpPr>
        <p:spPr>
          <a:xfrm>
            <a:off x="457200" y="504342"/>
            <a:ext cx="8229600" cy="1143000"/>
          </a:xfrm>
        </p:spPr>
        <p:txBody>
          <a:bodyPr/>
          <a:lstStyle/>
          <a:p>
            <a:pPr algn="ctr">
              <a:defRPr/>
            </a:pPr>
            <a:r>
              <a:rPr lang="ru-RU" sz="2400" dirty="0">
                <a:solidFill>
                  <a:srgbClr val="C00000"/>
                </a:solidFill>
                <a:latin typeface="Times New Roman" pitchFamily="18" charset="0"/>
                <a:cs typeface="Times New Roman" pitchFamily="18" charset="0"/>
              </a:rPr>
              <a:t>ПРЕИМУЩЕСТВА ПОЛИСАХАРИДОВ</a:t>
            </a:r>
          </a:p>
        </p:txBody>
      </p:sp>
      <p:sp>
        <p:nvSpPr>
          <p:cNvPr id="5" name="Прямоугольник 4"/>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6" name="Picture 2" descr="D:\Сайт\логотипы\Унитехпром БГУ_лого.png"/>
          <p:cNvPicPr>
            <a:picLocks noChangeAspect="1" noChangeArrowheads="1"/>
          </p:cNvPicPr>
          <p:nvPr/>
        </p:nvPicPr>
        <p:blipFill>
          <a:blip r:embed="rId2" cstate="print"/>
          <a:srcRect/>
          <a:stretch>
            <a:fillRect/>
          </a:stretch>
        </p:blipFill>
        <p:spPr bwMode="auto">
          <a:xfrm>
            <a:off x="323528" y="116632"/>
            <a:ext cx="754817" cy="432048"/>
          </a:xfrm>
          <a:prstGeom prst="rect">
            <a:avLst/>
          </a:prstGeom>
          <a:noFill/>
        </p:spPr>
      </p:pic>
      <p:sp>
        <p:nvSpPr>
          <p:cNvPr id="7" name="Прямоугольник 6"/>
          <p:cNvSpPr/>
          <p:nvPr/>
        </p:nvSpPr>
        <p:spPr>
          <a:xfrm>
            <a:off x="0" y="616415"/>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735003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User\Desktop\Свидетельство.jpg"/>
          <p:cNvPicPr>
            <a:picLocks noChangeAspect="1" noChangeArrowheads="1"/>
          </p:cNvPicPr>
          <p:nvPr/>
        </p:nvPicPr>
        <p:blipFill>
          <a:blip r:embed="rId2" cstate="print"/>
          <a:srcRect/>
          <a:stretch>
            <a:fillRect/>
          </a:stretch>
        </p:blipFill>
        <p:spPr bwMode="auto">
          <a:xfrm>
            <a:off x="4932040" y="1181447"/>
            <a:ext cx="4006196" cy="5676553"/>
          </a:xfrm>
          <a:prstGeom prst="rect">
            <a:avLst/>
          </a:prstGeom>
          <a:noFill/>
        </p:spPr>
      </p:pic>
      <p:pic>
        <p:nvPicPr>
          <p:cNvPr id="59395" name="Picture 3" descr="C:\Users\User\Desktop\Свидетельство о аккредитации.JPG"/>
          <p:cNvPicPr>
            <a:picLocks noChangeAspect="1" noChangeArrowheads="1"/>
          </p:cNvPicPr>
          <p:nvPr/>
        </p:nvPicPr>
        <p:blipFill>
          <a:blip r:embed="rId3" cstate="print"/>
          <a:srcRect/>
          <a:stretch>
            <a:fillRect/>
          </a:stretch>
        </p:blipFill>
        <p:spPr bwMode="auto">
          <a:xfrm>
            <a:off x="179512" y="1988840"/>
            <a:ext cx="4860032" cy="3436299"/>
          </a:xfrm>
          <a:prstGeom prst="rect">
            <a:avLst/>
          </a:prstGeom>
          <a:noFill/>
        </p:spPr>
      </p:pic>
      <p:sp>
        <p:nvSpPr>
          <p:cNvPr id="9" name="Прямоугольник 8"/>
          <p:cNvSpPr/>
          <p:nvPr/>
        </p:nvSpPr>
        <p:spPr>
          <a:xfrm>
            <a:off x="179512" y="1556792"/>
            <a:ext cx="4824536" cy="307777"/>
          </a:xfrm>
          <a:prstGeom prst="rect">
            <a:avLst/>
          </a:prstGeom>
        </p:spPr>
        <p:txBody>
          <a:bodyPr wrap="square">
            <a:spAutoFit/>
          </a:bodyPr>
          <a:lstStyle/>
          <a:p>
            <a:pPr algn="ctr" eaLnBrk="0" hangingPunct="0">
              <a:tabLst>
                <a:tab pos="679450" algn="l"/>
              </a:tabLst>
              <a:defRPr/>
            </a:pPr>
            <a:r>
              <a:rPr lang="ru-RU" sz="1400" b="1" dirty="0">
                <a:solidFill>
                  <a:schemeClr val="tx2"/>
                </a:solidFill>
                <a:effectLst>
                  <a:outerShdw blurRad="38100" dist="38100" dir="2700000" algn="tl">
                    <a:srgbClr val="C0C0C0"/>
                  </a:outerShdw>
                </a:effectLst>
                <a:latin typeface="Times New Roman" pitchFamily="18" charset="0"/>
                <a:cs typeface="Times New Roman" pitchFamily="18" charset="0"/>
              </a:rPr>
              <a:t>Свидетельство об научной аккредитации </a:t>
            </a:r>
            <a:endParaRPr lang="ru-RU" sz="1400" b="1" dirty="0">
              <a:solidFill>
                <a:schemeClr val="tx2"/>
              </a:solidFill>
              <a:latin typeface="Times New Roman" pitchFamily="18" charset="0"/>
              <a:cs typeface="Times New Roman" pitchFamily="18" charset="0"/>
            </a:endParaRPr>
          </a:p>
        </p:txBody>
      </p:sp>
      <p:sp>
        <p:nvSpPr>
          <p:cNvPr id="10" name="Прямоугольник 9"/>
          <p:cNvSpPr/>
          <p:nvPr/>
        </p:nvSpPr>
        <p:spPr>
          <a:xfrm>
            <a:off x="5004048" y="764704"/>
            <a:ext cx="3923928" cy="523220"/>
          </a:xfrm>
          <a:prstGeom prst="rect">
            <a:avLst/>
          </a:prstGeom>
        </p:spPr>
        <p:txBody>
          <a:bodyPr wrap="square">
            <a:spAutoFit/>
          </a:bodyPr>
          <a:lstStyle/>
          <a:p>
            <a:pPr algn="ctr" eaLnBrk="0" hangingPunct="0">
              <a:tabLst>
                <a:tab pos="679450" algn="l"/>
              </a:tabLst>
              <a:defRPr/>
            </a:pPr>
            <a:r>
              <a:rPr lang="ru-RU" sz="1400" b="1" dirty="0">
                <a:solidFill>
                  <a:schemeClr val="tx2"/>
                </a:solidFill>
                <a:effectLst>
                  <a:outerShdw blurRad="38100" dist="38100" dir="2700000" algn="tl">
                    <a:srgbClr val="C0C0C0"/>
                  </a:outerShdw>
                </a:effectLst>
                <a:latin typeface="Times New Roman" pitchFamily="18" charset="0"/>
                <a:cs typeface="Times New Roman" pitchFamily="18" charset="0"/>
              </a:rPr>
              <a:t>Свидетельство о регистрации в качестве в качестве научно-технологического парка</a:t>
            </a:r>
            <a:endParaRPr lang="ru-RU" sz="1400" b="1" dirty="0">
              <a:solidFill>
                <a:schemeClr val="tx2"/>
              </a:solidFill>
              <a:latin typeface="Times New Roman" pitchFamily="18" charset="0"/>
              <a:cs typeface="Times New Roman" pitchFamily="18" charset="0"/>
            </a:endParaRPr>
          </a:p>
        </p:txBody>
      </p:sp>
      <p:sp>
        <p:nvSpPr>
          <p:cNvPr id="11" name="Прямоугольник 10"/>
          <p:cNvSpPr/>
          <p:nvPr/>
        </p:nvSpPr>
        <p:spPr>
          <a:xfrm>
            <a:off x="0" y="653335"/>
            <a:ext cx="9144000" cy="107722"/>
          </a:xfrm>
          <a:prstGeom prst="rect">
            <a:avLst/>
          </a:prstGeom>
          <a:solidFill>
            <a:schemeClr val="accent4">
              <a:lumMod val="75000"/>
            </a:schemeClr>
          </a:solidFill>
        </p:spPr>
        <p:txBody>
          <a:bodyPr>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12" name="Прямоугольник 11"/>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13" name="Picture 2" descr="D:\Сайт\логотипы\Унитехпром БГУ_лого.png"/>
          <p:cNvPicPr>
            <a:picLocks noChangeAspect="1" noChangeArrowheads="1"/>
          </p:cNvPicPr>
          <p:nvPr/>
        </p:nvPicPr>
        <p:blipFill>
          <a:blip r:embed="rId4" cstate="print"/>
          <a:srcRect/>
          <a:stretch>
            <a:fillRect/>
          </a:stretch>
        </p:blipFill>
        <p:spPr bwMode="auto">
          <a:xfrm>
            <a:off x="255170" y="103418"/>
            <a:ext cx="754817" cy="432048"/>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913" y="836613"/>
            <a:ext cx="7669212" cy="792162"/>
          </a:xfrm>
        </p:spPr>
        <p:txBody>
          <a:bodyPr/>
          <a:lstStyle/>
          <a:p>
            <a:pPr algn="ctr">
              <a:defRPr/>
            </a:pPr>
            <a:r>
              <a:rPr lang="ru-RU" sz="2000" dirty="0">
                <a:solidFill>
                  <a:srgbClr val="FF0000"/>
                </a:solidFill>
                <a:effectLst/>
              </a:rPr>
              <a:t>ФОРМЫ СОТРУДНИЧЕСТВА</a:t>
            </a:r>
          </a:p>
        </p:txBody>
      </p:sp>
      <p:sp>
        <p:nvSpPr>
          <p:cNvPr id="46083" name="Объект 2"/>
          <p:cNvSpPr>
            <a:spLocks noGrp="1"/>
          </p:cNvSpPr>
          <p:nvPr>
            <p:ph idx="1"/>
          </p:nvPr>
        </p:nvSpPr>
        <p:spPr>
          <a:xfrm>
            <a:off x="285750" y="1857374"/>
            <a:ext cx="8686800" cy="4379937"/>
          </a:xfrm>
        </p:spPr>
        <p:txBody>
          <a:bodyPr>
            <a:normAutofit lnSpcReduction="10000"/>
          </a:bodyPr>
          <a:lstStyle/>
          <a:p>
            <a:pPr algn="just"/>
            <a:r>
              <a:rPr lang="ru-RU" sz="3000" dirty="0"/>
              <a:t>Инвестиции в производство</a:t>
            </a:r>
          </a:p>
          <a:p>
            <a:pPr algn="just"/>
            <a:r>
              <a:rPr lang="ru-RU" sz="3000" dirty="0"/>
              <a:t>Продажа технологии</a:t>
            </a:r>
          </a:p>
          <a:p>
            <a:pPr algn="just"/>
            <a:r>
              <a:rPr lang="ru-RU" sz="3000" dirty="0"/>
              <a:t>Совместное производство</a:t>
            </a:r>
          </a:p>
          <a:p>
            <a:pPr algn="just"/>
            <a:r>
              <a:rPr lang="ru-RU" sz="3000" dirty="0"/>
              <a:t>Продажа лицензии</a:t>
            </a:r>
          </a:p>
          <a:p>
            <a:pPr algn="just"/>
            <a:r>
              <a:rPr lang="ru-RU" sz="3000" dirty="0"/>
              <a:t>Продажа готовой продукции</a:t>
            </a:r>
            <a:endParaRPr lang="en-US" sz="3000" dirty="0"/>
          </a:p>
          <a:p>
            <a:pPr algn="just"/>
            <a:r>
              <a:rPr lang="ru-RU" sz="3000" dirty="0"/>
              <a:t>Проведение совместных исследований лекарственных форм пролонгированного действия на основе модифицированных полисахаридов</a:t>
            </a:r>
          </a:p>
        </p:txBody>
      </p:sp>
      <p:sp>
        <p:nvSpPr>
          <p:cNvPr id="9" name="Прямоугольник 8"/>
          <p:cNvSpPr/>
          <p:nvPr/>
        </p:nvSpPr>
        <p:spPr>
          <a:xfrm>
            <a:off x="0" y="653335"/>
            <a:ext cx="9144000" cy="107722"/>
          </a:xfrm>
          <a:prstGeom prst="rect">
            <a:avLst/>
          </a:prstGeom>
          <a:solidFill>
            <a:schemeClr val="accent4">
              <a:lumMod val="75000"/>
            </a:schemeClr>
          </a:solidFill>
        </p:spPr>
        <p:txBody>
          <a:bodyPr>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10" name="Прямоугольник 9"/>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11" name="Picture 2" descr="D:\Сайт\логотипы\Унитехпром БГУ_лого.png"/>
          <p:cNvPicPr>
            <a:picLocks noChangeAspect="1" noChangeArrowheads="1"/>
          </p:cNvPicPr>
          <p:nvPr/>
        </p:nvPicPr>
        <p:blipFill>
          <a:blip r:embed="rId2" cstate="print"/>
          <a:srcRect/>
          <a:stretch>
            <a:fillRect/>
          </a:stretch>
        </p:blipFill>
        <p:spPr bwMode="auto">
          <a:xfrm>
            <a:off x="255170" y="103418"/>
            <a:ext cx="754817" cy="432048"/>
          </a:xfrm>
          <a:prstGeom prst="rect">
            <a:avLst/>
          </a:prstGeom>
          <a:noFill/>
        </p:spPr>
      </p:pic>
    </p:spTree>
    <p:extLst>
      <p:ext uri="{BB962C8B-B14F-4D97-AF65-F5344CB8AC3E}">
        <p14:creationId xmlns:p14="http://schemas.microsoft.com/office/powerpoint/2010/main" xmlns="" val="8864522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323528" y="908720"/>
            <a:ext cx="8640960" cy="884311"/>
          </a:xfrm>
        </p:spPr>
        <p:txBody>
          <a:bodyPr/>
          <a:lstStyle/>
          <a:p>
            <a:pPr algn="ctr"/>
            <a:r>
              <a:rPr lang="ru-RU" dirty="0">
                <a:effectLst>
                  <a:outerShdw blurRad="38100" dist="38100" dir="2700000" algn="tl">
                    <a:srgbClr val="000000">
                      <a:alpha val="43137"/>
                    </a:srgbClr>
                  </a:outerShdw>
                </a:effectLst>
                <a:latin typeface="Times New Roman" pitchFamily="18" charset="0"/>
                <a:cs typeface="Times New Roman" pitchFamily="18" charset="0"/>
              </a:rPr>
              <a:t>Контакты</a:t>
            </a:r>
          </a:p>
        </p:txBody>
      </p:sp>
      <p:sp>
        <p:nvSpPr>
          <p:cNvPr id="6" name="Прямоугольник 5"/>
          <p:cNvSpPr/>
          <p:nvPr/>
        </p:nvSpPr>
        <p:spPr>
          <a:xfrm>
            <a:off x="0" y="653335"/>
            <a:ext cx="9144000" cy="107722"/>
          </a:xfrm>
          <a:prstGeom prst="rect">
            <a:avLst/>
          </a:prstGeom>
          <a:solidFill>
            <a:schemeClr val="accent4">
              <a:lumMod val="75000"/>
            </a:schemeClr>
          </a:solidFill>
        </p:spPr>
        <p:txBody>
          <a:bodyPr>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8" name="Прямоугольник 7"/>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9" name="Picture 2" descr="D:\Сайт\логотипы\Унитехпром БГУ_лого.png"/>
          <p:cNvPicPr>
            <a:picLocks noChangeAspect="1" noChangeArrowheads="1"/>
          </p:cNvPicPr>
          <p:nvPr/>
        </p:nvPicPr>
        <p:blipFill>
          <a:blip r:embed="rId2" cstate="print"/>
          <a:srcRect/>
          <a:stretch>
            <a:fillRect/>
          </a:stretch>
        </p:blipFill>
        <p:spPr bwMode="auto">
          <a:xfrm>
            <a:off x="255170" y="103418"/>
            <a:ext cx="754817" cy="432048"/>
          </a:xfrm>
          <a:prstGeom prst="rect">
            <a:avLst/>
          </a:prstGeom>
          <a:noFill/>
        </p:spPr>
      </p:pic>
      <p:sp>
        <p:nvSpPr>
          <p:cNvPr id="7" name="Rectangle 19"/>
          <p:cNvSpPr>
            <a:spLocks noChangeArrowheads="1"/>
          </p:cNvSpPr>
          <p:nvPr/>
        </p:nvSpPr>
        <p:spPr bwMode="auto">
          <a:xfrm>
            <a:off x="2574032" y="2564904"/>
            <a:ext cx="4499992" cy="2862322"/>
          </a:xfrm>
          <a:prstGeom prst="rect">
            <a:avLst/>
          </a:prstGeom>
          <a:noFill/>
          <a:ln w="9525" algn="ctr">
            <a:noFill/>
            <a:miter lim="800000"/>
            <a:headEnd/>
            <a:tailEnd/>
          </a:ln>
        </p:spPr>
        <p:txBody>
          <a:bodyPr wrap="square">
            <a:spAutoFit/>
          </a:bodyPr>
          <a:lstStyle/>
          <a:p>
            <a:pPr lvl="0" algn="ctr" fontAlgn="auto">
              <a:spcAft>
                <a:spcPts val="0"/>
              </a:spcAft>
              <a:defRPr/>
            </a:pPr>
            <a:r>
              <a:rPr lang="ru-RU" sz="2000" dirty="0">
                <a:solidFill>
                  <a:schemeClr val="tx2"/>
                </a:solidFill>
                <a:effectLst>
                  <a:outerShdw blurRad="31750" dist="25400" dir="5400000" algn="tl" rotWithShape="0">
                    <a:srgbClr val="000000">
                      <a:alpha val="25000"/>
                    </a:srgbClr>
                  </a:outerShdw>
                </a:effectLst>
                <a:latin typeface="Times New Roman" pitchFamily="18" charset="0"/>
                <a:cs typeface="Times New Roman" pitchFamily="18" charset="0"/>
              </a:rPr>
              <a:t>Учебно-научно-производственное республиканское унитарное предприятие «УНИТЕХПРОМ БГУ»</a:t>
            </a:r>
          </a:p>
          <a:p>
            <a:pPr lvl="0" algn="ctr" fontAlgn="auto">
              <a:spcAft>
                <a:spcPts val="0"/>
              </a:spcAft>
              <a:defRPr/>
            </a:pPr>
            <a:r>
              <a:rPr lang="ru-RU" sz="2000" dirty="0">
                <a:solidFill>
                  <a:schemeClr val="tx2"/>
                </a:solidFill>
                <a:effectLst>
                  <a:outerShdw blurRad="31750" dist="25400" dir="5400000" algn="tl" rotWithShape="0">
                    <a:srgbClr val="000000">
                      <a:alpha val="25000"/>
                    </a:srgbClr>
                  </a:outerShdw>
                </a:effectLst>
                <a:latin typeface="Times New Roman" pitchFamily="18" charset="0"/>
                <a:cs typeface="Times New Roman" pitchFamily="18" charset="0"/>
              </a:rPr>
              <a:t>220045, Республика Беларусь, г. Минск, ул. Курчатова 1, оф. 10</a:t>
            </a:r>
          </a:p>
          <a:p>
            <a:pPr lvl="0" algn="ctr" fontAlgn="auto">
              <a:spcAft>
                <a:spcPts val="0"/>
              </a:spcAft>
              <a:defRPr/>
            </a:pPr>
            <a:r>
              <a:rPr lang="ru-RU" sz="2000" dirty="0">
                <a:solidFill>
                  <a:schemeClr val="tx2"/>
                </a:solidFill>
                <a:effectLst>
                  <a:outerShdw blurRad="31750" dist="25400" dir="5400000" algn="tl" rotWithShape="0">
                    <a:srgbClr val="000000">
                      <a:alpha val="25000"/>
                    </a:srgbClr>
                  </a:outerShdw>
                </a:effectLst>
                <a:latin typeface="Times New Roman" pitchFamily="18" charset="0"/>
                <a:cs typeface="Times New Roman" pitchFamily="18" charset="0"/>
              </a:rPr>
              <a:t>сайт: </a:t>
            </a:r>
            <a:r>
              <a:rPr lang="en-US" sz="2000" dirty="0">
                <a:solidFill>
                  <a:schemeClr val="tx2"/>
                </a:solidFill>
                <a:effectLst>
                  <a:outerShdw blurRad="31750" dist="25400" dir="5400000" algn="tl" rotWithShape="0">
                    <a:srgbClr val="000000">
                      <a:alpha val="25000"/>
                    </a:srgbClr>
                  </a:outerShdw>
                </a:effectLst>
                <a:latin typeface="Times New Roman" pitchFamily="18" charset="0"/>
                <a:cs typeface="Times New Roman" pitchFamily="18" charset="0"/>
              </a:rPr>
              <a:t>unitehprom.bsu.by</a:t>
            </a:r>
          </a:p>
          <a:p>
            <a:pPr lvl="0" algn="ctr" fontAlgn="auto">
              <a:spcAft>
                <a:spcPts val="0"/>
              </a:spcAft>
              <a:defRPr/>
            </a:pPr>
            <a:r>
              <a:rPr lang="en-US" sz="2000" dirty="0">
                <a:solidFill>
                  <a:schemeClr val="tx2"/>
                </a:solidFill>
                <a:effectLst>
                  <a:outerShdw blurRad="31750" dist="25400" dir="5400000" algn="tl" rotWithShape="0">
                    <a:srgbClr val="000000">
                      <a:alpha val="25000"/>
                    </a:srgbClr>
                  </a:outerShdw>
                </a:effectLst>
                <a:latin typeface="Times New Roman" pitchFamily="18" charset="0"/>
                <a:cs typeface="Times New Roman" pitchFamily="18" charset="0"/>
              </a:rPr>
              <a:t>e-mail: unitehprombgu@gmail.com</a:t>
            </a:r>
          </a:p>
          <a:p>
            <a:pPr lvl="0" algn="ctr" fontAlgn="auto">
              <a:spcAft>
                <a:spcPts val="0"/>
              </a:spcAft>
              <a:defRPr/>
            </a:pPr>
            <a:r>
              <a:rPr lang="ru-RU" sz="2000" dirty="0">
                <a:solidFill>
                  <a:schemeClr val="tx2"/>
                </a:solidFill>
                <a:effectLst>
                  <a:outerShdw blurRad="31750" dist="25400" dir="5400000" algn="tl" rotWithShape="0">
                    <a:srgbClr val="000000">
                      <a:alpha val="25000"/>
                    </a:srgbClr>
                  </a:outerShdw>
                </a:effectLst>
                <a:latin typeface="Times New Roman" pitchFamily="18" charset="0"/>
                <a:cs typeface="Times New Roman" pitchFamily="18" charset="0"/>
              </a:rPr>
              <a:t>тел\факс: (8017) 2120926</a:t>
            </a:r>
          </a:p>
          <a:p>
            <a:pPr lvl="0" algn="ctr" fontAlgn="auto">
              <a:spcAft>
                <a:spcPts val="0"/>
              </a:spcAft>
              <a:defRPr/>
            </a:pPr>
            <a:endParaRPr lang="ru-RU" sz="2000" dirty="0">
              <a:solidFill>
                <a:schemeClr val="tx2"/>
              </a:solidFill>
              <a:effectLst>
                <a:outerShdw blurRad="31750" dist="25400" dir="5400000" algn="tl" rotWithShape="0">
                  <a:srgbClr val="000000">
                    <a:alpha val="25000"/>
                  </a:srgbClr>
                </a:outerShdw>
              </a:effectLst>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323528" y="908720"/>
            <a:ext cx="8640960" cy="884311"/>
          </a:xfrm>
        </p:spPr>
        <p:txBody>
          <a:bodyPr/>
          <a:lstStyle/>
          <a:p>
            <a:pPr algn="ctr"/>
            <a:r>
              <a:rPr lang="ru-RU" dirty="0">
                <a:solidFill>
                  <a:srgbClr val="C00000"/>
                </a:solidFill>
                <a:effectLst>
                  <a:outerShdw blurRad="38100" dist="38100" dir="2700000" algn="tl">
                    <a:srgbClr val="000000">
                      <a:alpha val="43137"/>
                    </a:srgbClr>
                  </a:outerShdw>
                </a:effectLst>
                <a:latin typeface="Arial" pitchFamily="34" charset="0"/>
                <a:cs typeface="Arial" pitchFamily="34" charset="0"/>
              </a:rPr>
              <a:t>Спасибо за внимание!</a:t>
            </a:r>
            <a:endParaRPr lang="ru-RU"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Прямоугольник 5"/>
          <p:cNvSpPr/>
          <p:nvPr/>
        </p:nvSpPr>
        <p:spPr>
          <a:xfrm>
            <a:off x="0" y="653335"/>
            <a:ext cx="9144000" cy="107722"/>
          </a:xfrm>
          <a:prstGeom prst="rect">
            <a:avLst/>
          </a:prstGeom>
          <a:solidFill>
            <a:schemeClr val="accent4">
              <a:lumMod val="75000"/>
            </a:schemeClr>
          </a:solidFill>
        </p:spPr>
        <p:txBody>
          <a:bodyPr>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8" name="Прямоугольник 7"/>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9" name="Picture 2" descr="D:\Сайт\логотипы\Унитехпром БГУ_лого.png"/>
          <p:cNvPicPr>
            <a:picLocks noChangeAspect="1" noChangeArrowheads="1"/>
          </p:cNvPicPr>
          <p:nvPr/>
        </p:nvPicPr>
        <p:blipFill>
          <a:blip r:embed="rId2" cstate="print"/>
          <a:srcRect/>
          <a:stretch>
            <a:fillRect/>
          </a:stretch>
        </p:blipFill>
        <p:spPr bwMode="auto">
          <a:xfrm>
            <a:off x="255170" y="103418"/>
            <a:ext cx="754817" cy="432048"/>
          </a:xfrm>
          <a:prstGeom prst="rect">
            <a:avLst/>
          </a:prstGeom>
          <a:noFill/>
        </p:spPr>
      </p:pic>
      <p:pic>
        <p:nvPicPr>
          <p:cNvPr id="10" name="Picture 8" descr="http://uraltehprom.pro/images/partnership.png"/>
          <p:cNvPicPr>
            <a:picLocks noChangeAspect="1" noChangeArrowheads="1"/>
          </p:cNvPicPr>
          <p:nvPr/>
        </p:nvPicPr>
        <p:blipFill>
          <a:blip r:embed="rId3" cstate="print"/>
          <a:srcRect/>
          <a:stretch>
            <a:fillRect/>
          </a:stretch>
        </p:blipFill>
        <p:spPr bwMode="auto">
          <a:xfrm>
            <a:off x="2454688" y="1940694"/>
            <a:ext cx="3629480" cy="3144490"/>
          </a:xfrm>
          <a:prstGeom prst="rect">
            <a:avLst/>
          </a:prstGeom>
          <a:noFill/>
          <a:ln w="9525">
            <a:noFill/>
            <a:miter lim="800000"/>
            <a:headEnd/>
            <a:tailEnd/>
          </a:ln>
        </p:spPr>
      </p:pic>
    </p:spTree>
    <p:extLst>
      <p:ext uri="{BB962C8B-B14F-4D97-AF65-F5344CB8AC3E}">
        <p14:creationId xmlns:p14="http://schemas.microsoft.com/office/powerpoint/2010/main" xmlns="" val="3871104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Содержимое 2"/>
          <p:cNvSpPr>
            <a:spLocks noGrp="1"/>
          </p:cNvSpPr>
          <p:nvPr>
            <p:ph idx="4294967295"/>
          </p:nvPr>
        </p:nvSpPr>
        <p:spPr>
          <a:xfrm>
            <a:off x="142875" y="1528763"/>
            <a:ext cx="8786813" cy="4886325"/>
          </a:xfrm>
        </p:spPr>
        <p:txBody>
          <a:bodyPr/>
          <a:lstStyle/>
          <a:p>
            <a:pPr marL="623888" indent="-514350" algn="just" eaLnBrk="1" hangingPunct="1">
              <a:lnSpc>
                <a:spcPct val="90000"/>
              </a:lnSpc>
              <a:buClr>
                <a:srgbClr val="FFFFEE"/>
              </a:buClr>
              <a:buFont typeface="Times New Roman" pitchFamily="18" charset="0"/>
              <a:buNone/>
            </a:pPr>
            <a:r>
              <a:rPr lang="ru-RU" sz="2100" b="1" i="1" u="sng" dirty="0">
                <a:solidFill>
                  <a:srgbClr val="FF3300"/>
                </a:solidFill>
                <a:latin typeface="Arial" pitchFamily="34" charset="0"/>
                <a:cs typeface="Arial" pitchFamily="34" charset="0"/>
              </a:rPr>
              <a:t>ЦИСПЛАЦИН</a:t>
            </a:r>
            <a:r>
              <a:rPr lang="ru-RU" sz="2100" dirty="0">
                <a:solidFill>
                  <a:srgbClr val="0066FF"/>
                </a:solidFill>
                <a:latin typeface="Arial" pitchFamily="34" charset="0"/>
                <a:cs typeface="Arial" pitchFamily="34" charset="0"/>
              </a:rPr>
              <a:t> </a:t>
            </a:r>
            <a:r>
              <a:rPr lang="ru-RU" sz="2100" dirty="0">
                <a:latin typeface="Arial" pitchFamily="34" charset="0"/>
                <a:cs typeface="Arial" pitchFamily="34" charset="0"/>
              </a:rPr>
              <a:t>– субстанция для  производства готовой лекарственной формы противоопухолевого действия «</a:t>
            </a:r>
            <a:r>
              <a:rPr lang="ru-RU" sz="2100" dirty="0" err="1">
                <a:latin typeface="Arial" pitchFamily="34" charset="0"/>
                <a:cs typeface="Arial" pitchFamily="34" charset="0"/>
              </a:rPr>
              <a:t>Цисплацел</a:t>
            </a:r>
            <a:r>
              <a:rPr lang="ru-RU" sz="2100" dirty="0">
                <a:latin typeface="Arial" pitchFamily="34" charset="0"/>
                <a:cs typeface="Arial" pitchFamily="34" charset="0"/>
              </a:rPr>
              <a:t>»;</a:t>
            </a:r>
            <a:r>
              <a:rPr lang="ru-RU" sz="2100" dirty="0">
                <a:solidFill>
                  <a:srgbClr val="0066FF"/>
                </a:solidFill>
                <a:latin typeface="Arial" pitchFamily="34" charset="0"/>
                <a:cs typeface="Arial" pitchFamily="34" charset="0"/>
              </a:rPr>
              <a:t>    </a:t>
            </a:r>
            <a:endParaRPr lang="ru-RU" sz="2100" dirty="0">
              <a:latin typeface="Arial" pitchFamily="34" charset="0"/>
              <a:cs typeface="Arial" pitchFamily="34" charset="0"/>
            </a:endParaRPr>
          </a:p>
          <a:p>
            <a:pPr marL="623888" indent="-514350" algn="just" eaLnBrk="1" hangingPunct="1">
              <a:lnSpc>
                <a:spcPct val="90000"/>
              </a:lnSpc>
              <a:buClr>
                <a:srgbClr val="FFFFEE"/>
              </a:buClr>
              <a:buFont typeface="Times New Roman" pitchFamily="18" charset="0"/>
              <a:buNone/>
            </a:pPr>
            <a:r>
              <a:rPr lang="ru-RU" sz="2100" b="1" i="1" u="sng" dirty="0">
                <a:solidFill>
                  <a:srgbClr val="FF3300"/>
                </a:solidFill>
                <a:latin typeface="Arial" pitchFamily="34" charset="0"/>
                <a:cs typeface="Arial" pitchFamily="34" charset="0"/>
              </a:rPr>
              <a:t>ТЕМОЗОЛОМИД</a:t>
            </a:r>
            <a:r>
              <a:rPr lang="ru-RU" sz="2100" dirty="0">
                <a:solidFill>
                  <a:srgbClr val="0066FF"/>
                </a:solidFill>
                <a:latin typeface="Arial" pitchFamily="34" charset="0"/>
                <a:cs typeface="Arial" pitchFamily="34" charset="0"/>
              </a:rPr>
              <a:t> </a:t>
            </a:r>
            <a:r>
              <a:rPr lang="ru-RU" sz="2100" dirty="0">
                <a:latin typeface="Arial" pitchFamily="34" charset="0"/>
                <a:cs typeface="Arial" pitchFamily="34" charset="0"/>
              </a:rPr>
              <a:t>– субстанция для производства </a:t>
            </a:r>
            <a:r>
              <a:rPr lang="ru-RU" sz="2100" dirty="0" err="1">
                <a:latin typeface="Arial" pitchFamily="34" charset="0"/>
                <a:cs typeface="Arial" pitchFamily="34" charset="0"/>
              </a:rPr>
              <a:t>противоопу</a:t>
            </a:r>
            <a:r>
              <a:rPr lang="ru-RU" sz="2100" dirty="0">
                <a:latin typeface="Arial" pitchFamily="34" charset="0"/>
                <a:cs typeface="Arial" pitchFamily="34" charset="0"/>
              </a:rPr>
              <a:t>-        </a:t>
            </a:r>
            <a:r>
              <a:rPr lang="ru-RU" sz="2100" dirty="0" err="1">
                <a:latin typeface="Arial" pitchFamily="34" charset="0"/>
                <a:cs typeface="Arial" pitchFamily="34" charset="0"/>
              </a:rPr>
              <a:t>холевого</a:t>
            </a:r>
            <a:r>
              <a:rPr lang="ru-RU" sz="2100" dirty="0">
                <a:latin typeface="Arial" pitchFamily="34" charset="0"/>
                <a:cs typeface="Arial" pitchFamily="34" charset="0"/>
              </a:rPr>
              <a:t> препарата </a:t>
            </a:r>
            <a:r>
              <a:rPr lang="ru-RU" sz="2100" dirty="0" err="1">
                <a:latin typeface="Arial" pitchFamily="34" charset="0"/>
                <a:cs typeface="Arial" pitchFamily="34" charset="0"/>
              </a:rPr>
              <a:t>Темобел</a:t>
            </a:r>
            <a:r>
              <a:rPr lang="ru-RU" sz="2100" dirty="0">
                <a:latin typeface="Arial" pitchFamily="34" charset="0"/>
                <a:cs typeface="Arial" pitchFamily="34" charset="0"/>
              </a:rPr>
              <a:t> (капсулы </a:t>
            </a:r>
            <a:r>
              <a:rPr lang="en-US" sz="2100" dirty="0">
                <a:latin typeface="Arial" pitchFamily="34" charset="0"/>
                <a:cs typeface="Arial" pitchFamily="34" charset="0"/>
              </a:rPr>
              <a:t>)</a:t>
            </a:r>
            <a:r>
              <a:rPr lang="ru-RU" sz="2100" dirty="0">
                <a:latin typeface="Arial" pitchFamily="34" charset="0"/>
                <a:cs typeface="Arial" pitchFamily="34" charset="0"/>
              </a:rPr>
              <a:t>, </a:t>
            </a:r>
            <a:r>
              <a:rPr lang="ru-RU" sz="2100" dirty="0" err="1">
                <a:latin typeface="Arial" pitchFamily="34" charset="0"/>
                <a:cs typeface="Arial" pitchFamily="34" charset="0"/>
              </a:rPr>
              <a:t>фармсубстанции</a:t>
            </a:r>
            <a:r>
              <a:rPr lang="ru-RU" sz="2100" dirty="0">
                <a:latin typeface="Arial" pitchFamily="34" charset="0"/>
                <a:cs typeface="Arial" pitchFamily="34" charset="0"/>
              </a:rPr>
              <a:t> и ГЛФ препарата </a:t>
            </a:r>
            <a:r>
              <a:rPr lang="ru-RU" sz="2100" dirty="0" err="1">
                <a:latin typeface="Arial" pitchFamily="34" charset="0"/>
                <a:cs typeface="Arial" pitchFamily="34" charset="0"/>
              </a:rPr>
              <a:t>Темодекс</a:t>
            </a:r>
            <a:r>
              <a:rPr lang="ru-RU" sz="2100" dirty="0">
                <a:latin typeface="Arial" pitchFamily="34" charset="0"/>
                <a:cs typeface="Arial" pitchFamily="34" charset="0"/>
              </a:rPr>
              <a:t>. Освоено производство субстанции на </a:t>
            </a:r>
            <a:r>
              <a:rPr lang="ru-RU" sz="2100" dirty="0" err="1">
                <a:latin typeface="Arial" pitchFamily="34" charset="0"/>
                <a:cs typeface="Arial" pitchFamily="34" charset="0"/>
              </a:rPr>
              <a:t>Уп</a:t>
            </a:r>
            <a:r>
              <a:rPr lang="ru-RU" sz="2100" dirty="0">
                <a:latin typeface="Arial" pitchFamily="34" charset="0"/>
                <a:cs typeface="Arial" pitchFamily="34" charset="0"/>
              </a:rPr>
              <a:t> «Унитехпром БГУ»;</a:t>
            </a:r>
            <a:endParaRPr lang="ru-RU" sz="2100" dirty="0">
              <a:solidFill>
                <a:srgbClr val="0066FF"/>
              </a:solidFill>
              <a:latin typeface="Arial" pitchFamily="34" charset="0"/>
              <a:cs typeface="Arial" pitchFamily="34" charset="0"/>
            </a:endParaRPr>
          </a:p>
          <a:p>
            <a:pPr marL="623888" indent="-514350" algn="just" eaLnBrk="1" hangingPunct="1">
              <a:lnSpc>
                <a:spcPct val="90000"/>
              </a:lnSpc>
              <a:buClr>
                <a:srgbClr val="FFFFEE"/>
              </a:buClr>
              <a:buFont typeface="Times New Roman" pitchFamily="18" charset="0"/>
              <a:buNone/>
            </a:pPr>
            <a:r>
              <a:rPr lang="ru-RU" sz="2100" b="1" i="1" u="sng" dirty="0">
                <a:solidFill>
                  <a:srgbClr val="FF3300"/>
                </a:solidFill>
                <a:latin typeface="Arial" pitchFamily="34" charset="0"/>
                <a:cs typeface="Arial" pitchFamily="34" charset="0"/>
              </a:rPr>
              <a:t>ПРОСПИДИЯ ХЛОРИД</a:t>
            </a:r>
            <a:r>
              <a:rPr lang="ru-RU" sz="2100" dirty="0">
                <a:solidFill>
                  <a:srgbClr val="0066FF"/>
                </a:solidFill>
                <a:latin typeface="Arial" pitchFamily="34" charset="0"/>
                <a:cs typeface="Arial" pitchFamily="34" charset="0"/>
              </a:rPr>
              <a:t> </a:t>
            </a:r>
            <a:r>
              <a:rPr lang="ru-RU" sz="2100" dirty="0">
                <a:latin typeface="Arial" pitchFamily="34" charset="0"/>
                <a:cs typeface="Arial" pitchFamily="34" charset="0"/>
              </a:rPr>
              <a:t>– субстанция для получения различных лекарственных (инъекционная, мазевая, </a:t>
            </a:r>
            <a:r>
              <a:rPr lang="ru-RU" sz="2100" dirty="0" err="1">
                <a:latin typeface="Arial" pitchFamily="34" charset="0"/>
                <a:cs typeface="Arial" pitchFamily="34" charset="0"/>
              </a:rPr>
              <a:t>гидрогелевая</a:t>
            </a:r>
            <a:r>
              <a:rPr lang="ru-RU" sz="2100" dirty="0">
                <a:latin typeface="Arial" pitchFamily="34" charset="0"/>
                <a:cs typeface="Arial" pitchFamily="34" charset="0"/>
              </a:rPr>
              <a:t>) форм противоопухолевых препаратов. Производитель - УП «Унитехпром БГУ».</a:t>
            </a:r>
            <a:endParaRPr lang="ru-RU" sz="2000" dirty="0"/>
          </a:p>
        </p:txBody>
      </p:sp>
      <p:sp>
        <p:nvSpPr>
          <p:cNvPr id="7" name="TextBox 6"/>
          <p:cNvSpPr txBox="1"/>
          <p:nvPr/>
        </p:nvSpPr>
        <p:spPr>
          <a:xfrm>
            <a:off x="1363663" y="843873"/>
            <a:ext cx="7570787" cy="461665"/>
          </a:xfrm>
          <a:prstGeom prst="rect">
            <a:avLst/>
          </a:prstGeom>
          <a:noFill/>
        </p:spPr>
        <p:txBody>
          <a:bodyPr>
            <a:spAutoFit/>
          </a:bodyPr>
          <a:lstStyle/>
          <a:p>
            <a:pPr algn="ctr">
              <a:defRPr/>
            </a:pPr>
            <a:r>
              <a:rPr lang="ru-RU" sz="2400" b="1" kern="0" dirty="0">
                <a:solidFill>
                  <a:srgbClr val="FF3300"/>
                </a:solidFill>
              </a:rPr>
              <a:t>АКТИВНЫЕ ВЕЩЕСТВА</a:t>
            </a:r>
            <a:endParaRPr lang="ru-RU" sz="2400" b="1" dirty="0">
              <a:latin typeface="Arial" charset="0"/>
            </a:endParaRPr>
          </a:p>
        </p:txBody>
      </p:sp>
      <p:sp>
        <p:nvSpPr>
          <p:cNvPr id="6" name="TextBox 5"/>
          <p:cNvSpPr txBox="1"/>
          <p:nvPr/>
        </p:nvSpPr>
        <p:spPr>
          <a:xfrm>
            <a:off x="1428750" y="214313"/>
            <a:ext cx="6000750" cy="461962"/>
          </a:xfrm>
          <a:prstGeom prst="rect">
            <a:avLst/>
          </a:prstGeom>
          <a:noFill/>
        </p:spPr>
        <p:txBody>
          <a:bodyPr>
            <a:spAutoFit/>
          </a:bodyPr>
          <a:lstStyle/>
          <a:p>
            <a:pPr algn="ctr">
              <a:defRPr/>
            </a:pPr>
            <a:endParaRPr lang="ru-RU" sz="2400" b="1" kern="0" dirty="0">
              <a:solidFill>
                <a:srgbClr val="002060"/>
              </a:solidFill>
            </a:endParaRPr>
          </a:p>
        </p:txBody>
      </p:sp>
      <p:sp>
        <p:nvSpPr>
          <p:cNvPr id="8" name="Прямоугольник 7"/>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9" name="Picture 2" descr="D:\Сайт\логотипы\Унитехпром БГУ_лого.png"/>
          <p:cNvPicPr>
            <a:picLocks noChangeAspect="1" noChangeArrowheads="1"/>
          </p:cNvPicPr>
          <p:nvPr/>
        </p:nvPicPr>
        <p:blipFill>
          <a:blip r:embed="rId2" cstate="print"/>
          <a:srcRect/>
          <a:stretch>
            <a:fillRect/>
          </a:stretch>
        </p:blipFill>
        <p:spPr bwMode="auto">
          <a:xfrm>
            <a:off x="323528" y="116632"/>
            <a:ext cx="754817" cy="432048"/>
          </a:xfrm>
          <a:prstGeom prst="rect">
            <a:avLst/>
          </a:prstGeom>
          <a:noFill/>
        </p:spPr>
      </p:pic>
      <p:sp>
        <p:nvSpPr>
          <p:cNvPr id="10" name="Прямоугольник 9"/>
          <p:cNvSpPr/>
          <p:nvPr/>
        </p:nvSpPr>
        <p:spPr>
          <a:xfrm>
            <a:off x="0" y="616415"/>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092139434"/>
      </p:ext>
    </p:extLst>
  </p:cSld>
  <p:clrMapOvr>
    <a:masterClrMapping/>
  </p:clrMapOvr>
  <p:transition advTm="7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29815" y="1357374"/>
            <a:ext cx="2232248" cy="923330"/>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Цисплацел</a:t>
            </a:r>
          </a:p>
          <a:p>
            <a:pPr algn="ctr"/>
            <a:r>
              <a:rPr lang="ru-RU" sz="1400" dirty="0">
                <a:solidFill>
                  <a:schemeClr val="tx2"/>
                </a:solidFill>
                <a:latin typeface="Times New Roman" pitchFamily="18" charset="0"/>
                <a:cs typeface="Times New Roman" pitchFamily="18" charset="0"/>
              </a:rPr>
              <a:t>(Патенты </a:t>
            </a:r>
            <a:r>
              <a:rPr lang="ru-RU" sz="1400" dirty="0" err="1">
                <a:solidFill>
                  <a:schemeClr val="tx2"/>
                </a:solidFill>
                <a:latin typeface="Times New Roman" pitchFamily="18" charset="0"/>
                <a:cs typeface="Times New Roman" pitchFamily="18" charset="0"/>
              </a:rPr>
              <a:t>РБ</a:t>
            </a:r>
            <a:r>
              <a:rPr lang="ru-RU" sz="1400" dirty="0">
                <a:solidFill>
                  <a:schemeClr val="tx2"/>
                </a:solidFill>
                <a:latin typeface="Times New Roman" pitchFamily="18" charset="0"/>
                <a:cs typeface="Times New Roman" pitchFamily="18" charset="0"/>
              </a:rPr>
              <a:t> №6420, 5748, 20953, 20954)</a:t>
            </a:r>
            <a:endParaRPr lang="ru-RU" sz="1400" b="1" dirty="0">
              <a:solidFill>
                <a:schemeClr val="tx2"/>
              </a:solidFill>
              <a:latin typeface="Times New Roman" pitchFamily="18" charset="0"/>
              <a:cs typeface="Times New Roman" pitchFamily="18" charset="0"/>
            </a:endParaRPr>
          </a:p>
          <a:p>
            <a:pPr algn="just"/>
            <a:endParaRPr lang="ru-RU" sz="800" b="1" dirty="0">
              <a:solidFill>
                <a:schemeClr val="tx2"/>
              </a:solidFill>
              <a:latin typeface="Times New Roman" pitchFamily="18" charset="0"/>
              <a:cs typeface="Times New Roman" pitchFamily="18" charset="0"/>
            </a:endParaRPr>
          </a:p>
        </p:txBody>
      </p:sp>
      <p:sp>
        <p:nvSpPr>
          <p:cNvPr id="3" name="Прямоугольник 2"/>
          <p:cNvSpPr/>
          <p:nvPr/>
        </p:nvSpPr>
        <p:spPr>
          <a:xfrm>
            <a:off x="5292080" y="1380572"/>
            <a:ext cx="3523147" cy="867930"/>
          </a:xfrm>
          <a:prstGeom prst="rect">
            <a:avLst/>
          </a:prstGeom>
        </p:spPr>
        <p:txBody>
          <a:bodyPr wrap="square">
            <a:spAutoFit/>
          </a:bodyPr>
          <a:lstStyle/>
          <a:p>
            <a:pPr marL="3175" indent="4763" algn="just">
              <a:lnSpc>
                <a:spcPct val="90000"/>
              </a:lnSpc>
              <a:buClr>
                <a:srgbClr val="FFFFEE"/>
              </a:buClr>
              <a:buFont typeface="Wingdings 3" pitchFamily="18" charset="2"/>
              <a:buNone/>
            </a:pPr>
            <a:r>
              <a:rPr lang="ru-RU" sz="1400" dirty="0">
                <a:latin typeface="Times New Roman" pitchFamily="18" charset="0"/>
                <a:cs typeface="Times New Roman" pitchFamily="18" charset="0"/>
              </a:rPr>
              <a:t>Оригинальное противоопухолевое лекарственное средство для локальной химиотерапии опухолей головного мозга, головы, шеи. </a:t>
            </a:r>
          </a:p>
        </p:txBody>
      </p:sp>
      <p:sp>
        <p:nvSpPr>
          <p:cNvPr id="30" name="Прямоугольник 29"/>
          <p:cNvSpPr/>
          <p:nvPr/>
        </p:nvSpPr>
        <p:spPr>
          <a:xfrm>
            <a:off x="557808" y="5100556"/>
            <a:ext cx="2304255" cy="800219"/>
          </a:xfrm>
          <a:prstGeom prst="rect">
            <a:avLst/>
          </a:prstGeom>
        </p:spPr>
        <p:txBody>
          <a:bodyPr wrap="square">
            <a:spAutoFit/>
          </a:bodyPr>
          <a:lstStyle/>
          <a:p>
            <a:pPr algn="ctr"/>
            <a:r>
              <a:rPr lang="ru-RU" b="1" dirty="0">
                <a:latin typeface="Times New Roman" pitchFamily="18" charset="0"/>
                <a:cs typeface="Times New Roman" pitchFamily="18" charset="0"/>
              </a:rPr>
              <a:t>Проспиделонг</a:t>
            </a:r>
          </a:p>
          <a:p>
            <a:pPr algn="ctr"/>
            <a:r>
              <a:rPr lang="ru-RU" sz="1400" dirty="0">
                <a:solidFill>
                  <a:schemeClr val="tx2"/>
                </a:solidFill>
                <a:latin typeface="Times New Roman" pitchFamily="18" charset="0"/>
                <a:cs typeface="Times New Roman" pitchFamily="18" charset="0"/>
              </a:rPr>
              <a:t>(Патент </a:t>
            </a:r>
            <a:r>
              <a:rPr lang="ru-RU" sz="1400" dirty="0" err="1">
                <a:solidFill>
                  <a:schemeClr val="tx2"/>
                </a:solidFill>
                <a:latin typeface="Times New Roman" pitchFamily="18" charset="0"/>
                <a:cs typeface="Times New Roman" pitchFamily="18" charset="0"/>
              </a:rPr>
              <a:t>РБ</a:t>
            </a:r>
            <a:r>
              <a:rPr lang="ru-RU" sz="1400" dirty="0">
                <a:solidFill>
                  <a:schemeClr val="tx2"/>
                </a:solidFill>
                <a:latin typeface="Times New Roman" pitchFamily="18" charset="0"/>
                <a:cs typeface="Times New Roman" pitchFamily="18" charset="0"/>
              </a:rPr>
              <a:t> № 14762, Патент РФ №2442586)</a:t>
            </a:r>
            <a:endParaRPr lang="ru-RU" sz="1400" b="1" dirty="0">
              <a:solidFill>
                <a:schemeClr val="tx2"/>
              </a:solidFill>
              <a:latin typeface="Times New Roman" pitchFamily="18" charset="0"/>
              <a:cs typeface="Times New Roman" pitchFamily="18" charset="0"/>
            </a:endParaRPr>
          </a:p>
        </p:txBody>
      </p:sp>
      <p:sp>
        <p:nvSpPr>
          <p:cNvPr id="34" name="TextBox 6"/>
          <p:cNvSpPr txBox="1">
            <a:spLocks noChangeArrowheads="1"/>
          </p:cNvSpPr>
          <p:nvPr/>
        </p:nvSpPr>
        <p:spPr bwMode="auto">
          <a:xfrm>
            <a:off x="5123107" y="5107758"/>
            <a:ext cx="3818729" cy="738664"/>
          </a:xfrm>
          <a:prstGeom prst="rect">
            <a:avLst/>
          </a:prstGeom>
          <a:noFill/>
          <a:ln w="9525">
            <a:noFill/>
            <a:miter lim="800000"/>
            <a:headEnd/>
            <a:tailEnd/>
          </a:ln>
        </p:spPr>
        <p:txBody>
          <a:bodyPr wrap="square">
            <a:spAutoFit/>
          </a:bodyPr>
          <a:lstStyle/>
          <a:p>
            <a:pPr algn="just"/>
            <a:r>
              <a:rPr lang="ru-RU" sz="1400" dirty="0">
                <a:latin typeface="Times New Roman" pitchFamily="18" charset="0"/>
                <a:cs typeface="Times New Roman" pitchFamily="18" charset="0"/>
              </a:rPr>
              <a:t>Оригинальное противоопухолевое лекарственное средство Проспиделонг для локальной химиотерапии опухолей желудка.</a:t>
            </a:r>
          </a:p>
        </p:txBody>
      </p:sp>
      <p:sp>
        <p:nvSpPr>
          <p:cNvPr id="26" name="Заголовок 1"/>
          <p:cNvSpPr txBox="1">
            <a:spLocks/>
          </p:cNvSpPr>
          <p:nvPr/>
        </p:nvSpPr>
        <p:spPr>
          <a:xfrm>
            <a:off x="961717" y="768538"/>
            <a:ext cx="8182283" cy="410827"/>
          </a:xfrm>
          <a:prstGeom prst="rect">
            <a:avLst/>
          </a:prstGeom>
        </p:spPr>
        <p:txBody>
          <a:bodyP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3100" b="1" dirty="0">
                <a:solidFill>
                  <a:schemeClr val="tx2"/>
                </a:solidFill>
                <a:effectLst>
                  <a:outerShdw blurRad="38100" dist="38100" dir="2700000" algn="tl">
                    <a:srgbClr val="000000">
                      <a:alpha val="43137"/>
                    </a:srgbClr>
                  </a:outerShdw>
                </a:effectLst>
                <a:latin typeface="Times New Roman" pitchFamily="18" charset="0"/>
                <a:ea typeface="+mj-ea"/>
                <a:cs typeface="Times New Roman" pitchFamily="18" charset="0"/>
              </a:rPr>
              <a:t>Оригинальные противоопухолевые лекарственные средства</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ru-RU" sz="4000" b="0"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
        <p:nvSpPr>
          <p:cNvPr id="35" name="Прямоугольник 34"/>
          <p:cNvSpPr/>
          <p:nvPr/>
        </p:nvSpPr>
        <p:spPr>
          <a:xfrm>
            <a:off x="144016" y="2770296"/>
            <a:ext cx="3131840" cy="1661993"/>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Темодекс</a:t>
            </a:r>
          </a:p>
          <a:p>
            <a:pPr algn="just"/>
            <a:r>
              <a:rPr lang="ru-RU" sz="1050" dirty="0">
                <a:solidFill>
                  <a:schemeClr val="tx2"/>
                </a:solidFill>
                <a:latin typeface="Times New Roman" pitchFamily="18" charset="0"/>
                <a:cs typeface="Times New Roman" pitchFamily="18" charset="0"/>
              </a:rPr>
              <a:t>(Патент </a:t>
            </a:r>
            <a:r>
              <a:rPr lang="ru-RU" sz="1050" dirty="0" err="1">
                <a:solidFill>
                  <a:schemeClr val="tx2"/>
                </a:solidFill>
                <a:latin typeface="Times New Roman" pitchFamily="18" charset="0"/>
                <a:cs typeface="Times New Roman" pitchFamily="18" charset="0"/>
              </a:rPr>
              <a:t>РБ</a:t>
            </a:r>
            <a:r>
              <a:rPr lang="ru-RU" sz="1050" dirty="0">
                <a:solidFill>
                  <a:schemeClr val="tx2"/>
                </a:solidFill>
                <a:latin typeface="Times New Roman" pitchFamily="18" charset="0"/>
                <a:cs typeface="Times New Roman" pitchFamily="18" charset="0"/>
              </a:rPr>
              <a:t> №15136, Евразийская заявка на патент №201600400/26 от 03/06/2016 г., заявка на Патент Швеции №1600150-5 от 03/05/2016 г., заявка на патент </a:t>
            </a:r>
            <a:r>
              <a:rPr lang="en-US" sz="1050" dirty="0">
                <a:solidFill>
                  <a:schemeClr val="tx2"/>
                </a:solidFill>
                <a:latin typeface="Times New Roman" pitchFamily="18" charset="0"/>
                <a:cs typeface="Times New Roman" pitchFamily="18" charset="0"/>
              </a:rPr>
              <a:t>PCT</a:t>
            </a:r>
            <a:r>
              <a:rPr lang="ru-RU" sz="1050" dirty="0">
                <a:solidFill>
                  <a:schemeClr val="tx2"/>
                </a:solidFill>
                <a:latin typeface="Times New Roman" pitchFamily="18" charset="0"/>
                <a:cs typeface="Times New Roman" pitchFamily="18" charset="0"/>
              </a:rPr>
              <a:t>/</a:t>
            </a:r>
            <a:r>
              <a:rPr lang="en-US" sz="1050" dirty="0">
                <a:solidFill>
                  <a:schemeClr val="tx2"/>
                </a:solidFill>
                <a:latin typeface="Times New Roman" pitchFamily="18" charset="0"/>
                <a:cs typeface="Times New Roman" pitchFamily="18" charset="0"/>
              </a:rPr>
              <a:t>SE</a:t>
            </a:r>
            <a:r>
              <a:rPr lang="ru-RU" sz="1050" dirty="0">
                <a:solidFill>
                  <a:schemeClr val="tx2"/>
                </a:solidFill>
                <a:latin typeface="Times New Roman" pitchFamily="18" charset="0"/>
                <a:cs typeface="Times New Roman" pitchFamily="18" charset="0"/>
              </a:rPr>
              <a:t>2017/050418 №1000102174 от 28.04.17, </a:t>
            </a:r>
            <a:r>
              <a:rPr lang="en-US" sz="1050" dirty="0">
                <a:solidFill>
                  <a:schemeClr val="tx2"/>
                </a:solidFill>
                <a:latin typeface="Times New Roman" pitchFamily="18" charset="0"/>
                <a:cs typeface="Times New Roman" pitchFamily="18" charset="0"/>
              </a:rPr>
              <a:t>Swedish Patent and Registration Office</a:t>
            </a:r>
            <a:r>
              <a:rPr lang="ru-RU" sz="1050" dirty="0">
                <a:solidFill>
                  <a:schemeClr val="tx2"/>
                </a:solidFill>
                <a:latin typeface="Times New Roman" pitchFamily="18" charset="0"/>
                <a:cs typeface="Times New Roman" pitchFamily="18" charset="0"/>
              </a:rPr>
              <a:t>, заявка на патент №201710293531.8 от 28.04.17 </a:t>
            </a:r>
            <a:r>
              <a:rPr lang="en-US" sz="1050" dirty="0">
                <a:solidFill>
                  <a:schemeClr val="tx2"/>
                </a:solidFill>
                <a:latin typeface="Times New Roman" pitchFamily="18" charset="0"/>
                <a:cs typeface="Times New Roman" pitchFamily="18" charset="0"/>
              </a:rPr>
              <a:t>The state intellectual property office of the people</a:t>
            </a:r>
            <a:r>
              <a:rPr lang="ru-RU" sz="1050" baseline="30000" dirty="0">
                <a:solidFill>
                  <a:schemeClr val="tx2"/>
                </a:solidFill>
                <a:latin typeface="Times New Roman" pitchFamily="18" charset="0"/>
                <a:cs typeface="Times New Roman" pitchFamily="18" charset="0"/>
              </a:rPr>
              <a:t>,</a:t>
            </a:r>
            <a:r>
              <a:rPr lang="en-US" sz="1050" dirty="0">
                <a:solidFill>
                  <a:schemeClr val="tx2"/>
                </a:solidFill>
                <a:latin typeface="Times New Roman" pitchFamily="18" charset="0"/>
                <a:cs typeface="Times New Roman" pitchFamily="18" charset="0"/>
              </a:rPr>
              <a:t>s Republic of China</a:t>
            </a:r>
            <a:r>
              <a:rPr lang="ru-RU" sz="1050" dirty="0">
                <a:solidFill>
                  <a:schemeClr val="tx2"/>
                </a:solidFill>
                <a:latin typeface="Times New Roman" pitchFamily="18" charset="0"/>
                <a:cs typeface="Times New Roman" pitchFamily="18" charset="0"/>
              </a:rPr>
              <a:t>)</a:t>
            </a:r>
            <a:endParaRPr lang="ru-RU" sz="1050" b="1" dirty="0">
              <a:solidFill>
                <a:schemeClr val="tx2"/>
              </a:solidFill>
              <a:latin typeface="Times New Roman" pitchFamily="18" charset="0"/>
              <a:cs typeface="Times New Roman" pitchFamily="18" charset="0"/>
            </a:endParaRPr>
          </a:p>
        </p:txBody>
      </p:sp>
      <p:sp>
        <p:nvSpPr>
          <p:cNvPr id="37" name="TextBox 6"/>
          <p:cNvSpPr txBox="1">
            <a:spLocks noChangeArrowheads="1"/>
          </p:cNvSpPr>
          <p:nvPr/>
        </p:nvSpPr>
        <p:spPr bwMode="auto">
          <a:xfrm>
            <a:off x="5233200" y="3116939"/>
            <a:ext cx="3733594" cy="867930"/>
          </a:xfrm>
          <a:prstGeom prst="rect">
            <a:avLst/>
          </a:prstGeom>
          <a:noFill/>
          <a:ln w="9525">
            <a:noFill/>
            <a:miter lim="800000"/>
            <a:headEnd/>
            <a:tailEnd/>
          </a:ln>
        </p:spPr>
        <p:txBody>
          <a:bodyPr wrap="square">
            <a:spAutoFit/>
          </a:bodyPr>
          <a:lstStyle/>
          <a:p>
            <a:pPr marL="3175" indent="4763" algn="just">
              <a:lnSpc>
                <a:spcPct val="90000"/>
              </a:lnSpc>
              <a:buClr>
                <a:srgbClr val="FFFFEE"/>
              </a:buClr>
              <a:buFont typeface="Wingdings 3" pitchFamily="18" charset="2"/>
              <a:buNone/>
            </a:pPr>
            <a:r>
              <a:rPr lang="ru-RU" sz="1400" dirty="0">
                <a:latin typeface="Times New Roman" pitchFamily="18" charset="0"/>
                <a:cs typeface="Times New Roman" pitchFamily="18" charset="0"/>
              </a:rPr>
              <a:t>Оригинальное противоопухолевое  лекарственное средство </a:t>
            </a:r>
            <a:r>
              <a:rPr lang="ru-RU" sz="1400" dirty="0" err="1">
                <a:latin typeface="Times New Roman" pitchFamily="18" charset="0"/>
                <a:cs typeface="Times New Roman" pitchFamily="18" charset="0"/>
              </a:rPr>
              <a:t>Темодекс</a:t>
            </a:r>
            <a:r>
              <a:rPr lang="ru-RU" sz="1400" dirty="0">
                <a:latin typeface="Times New Roman" pitchFamily="18" charset="0"/>
                <a:cs typeface="Times New Roman" pitchFamily="18" charset="0"/>
              </a:rPr>
              <a:t> для локальной химиотерапии опухолей головного мозга.</a:t>
            </a:r>
          </a:p>
        </p:txBody>
      </p:sp>
      <p:pic>
        <p:nvPicPr>
          <p:cNvPr id="2051" name="Picture 3" descr="D:\Работа\Картинки\Лекарства\темодекс.png"/>
          <p:cNvPicPr>
            <a:picLocks noChangeAspect="1" noChangeArrowheads="1"/>
          </p:cNvPicPr>
          <p:nvPr/>
        </p:nvPicPr>
        <p:blipFill>
          <a:blip r:embed="rId2" cstate="print"/>
          <a:srcRect/>
          <a:stretch>
            <a:fillRect/>
          </a:stretch>
        </p:blipFill>
        <p:spPr bwMode="auto">
          <a:xfrm>
            <a:off x="3275856" y="2780928"/>
            <a:ext cx="1813327" cy="1732806"/>
          </a:xfrm>
          <a:prstGeom prst="rect">
            <a:avLst/>
          </a:prstGeom>
          <a:noFill/>
        </p:spPr>
      </p:pic>
      <p:pic>
        <p:nvPicPr>
          <p:cNvPr id="2052" name="Picture 4" descr="D:\Работа\Картинки\Лекарства\проспиделонг.png"/>
          <p:cNvPicPr>
            <a:picLocks noChangeAspect="1" noChangeArrowheads="1"/>
          </p:cNvPicPr>
          <p:nvPr/>
        </p:nvPicPr>
        <p:blipFill>
          <a:blip r:embed="rId3" cstate="print"/>
          <a:srcRect/>
          <a:stretch>
            <a:fillRect/>
          </a:stretch>
        </p:blipFill>
        <p:spPr bwMode="auto">
          <a:xfrm>
            <a:off x="3347864" y="4797152"/>
            <a:ext cx="1656184" cy="1575321"/>
          </a:xfrm>
          <a:prstGeom prst="rect">
            <a:avLst/>
          </a:prstGeom>
          <a:noFill/>
        </p:spPr>
      </p:pic>
      <p:pic>
        <p:nvPicPr>
          <p:cNvPr id="2053" name="Picture 5" descr="D:\Работа\Картинки\Лекарства\Цисплацел.png"/>
          <p:cNvPicPr>
            <a:picLocks noChangeAspect="1" noChangeArrowheads="1"/>
          </p:cNvPicPr>
          <p:nvPr/>
        </p:nvPicPr>
        <p:blipFill>
          <a:blip r:embed="rId4" cstate="print"/>
          <a:srcRect/>
          <a:stretch>
            <a:fillRect/>
          </a:stretch>
        </p:blipFill>
        <p:spPr bwMode="auto">
          <a:xfrm>
            <a:off x="3120395" y="1046179"/>
            <a:ext cx="1835815" cy="1366034"/>
          </a:xfrm>
          <a:prstGeom prst="rect">
            <a:avLst/>
          </a:prstGeom>
          <a:noFill/>
        </p:spPr>
      </p:pic>
      <p:pic>
        <p:nvPicPr>
          <p:cNvPr id="21" name="Picture 2" descr="D:\Сайт\логотипы\Унитехпром БГУ_лого.png"/>
          <p:cNvPicPr>
            <a:picLocks noChangeAspect="1" noChangeArrowheads="1"/>
          </p:cNvPicPr>
          <p:nvPr/>
        </p:nvPicPr>
        <p:blipFill>
          <a:blip r:embed="rId5" cstate="print"/>
          <a:srcRect/>
          <a:stretch>
            <a:fillRect/>
          </a:stretch>
        </p:blipFill>
        <p:spPr bwMode="auto">
          <a:xfrm>
            <a:off x="323528" y="116632"/>
            <a:ext cx="754817" cy="432048"/>
          </a:xfrm>
          <a:prstGeom prst="rect">
            <a:avLst/>
          </a:prstGeom>
          <a:noFill/>
        </p:spPr>
      </p:pic>
      <p:sp>
        <p:nvSpPr>
          <p:cNvPr id="23" name="Прямоугольник 22"/>
          <p:cNvSpPr/>
          <p:nvPr/>
        </p:nvSpPr>
        <p:spPr>
          <a:xfrm>
            <a:off x="-27725" y="4653136"/>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16" name="Прямоугольник 15"/>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sp>
        <p:nvSpPr>
          <p:cNvPr id="17" name="Прямоугольник 16"/>
          <p:cNvSpPr/>
          <p:nvPr/>
        </p:nvSpPr>
        <p:spPr>
          <a:xfrm>
            <a:off x="0" y="616415"/>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20" name="Прямоугольник 19"/>
          <p:cNvSpPr/>
          <p:nvPr/>
        </p:nvSpPr>
        <p:spPr>
          <a:xfrm>
            <a:off x="0" y="2574621"/>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602160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Прямоугольник 29"/>
          <p:cNvSpPr/>
          <p:nvPr/>
        </p:nvSpPr>
        <p:spPr>
          <a:xfrm>
            <a:off x="557808" y="5100556"/>
            <a:ext cx="2304255" cy="800219"/>
          </a:xfrm>
          <a:prstGeom prst="rect">
            <a:avLst/>
          </a:prstGeom>
        </p:spPr>
        <p:txBody>
          <a:bodyPr wrap="square">
            <a:spAutoFit/>
          </a:bodyPr>
          <a:lstStyle/>
          <a:p>
            <a:pPr algn="ctr"/>
            <a:r>
              <a:rPr lang="ru-RU" b="1" dirty="0">
                <a:latin typeface="Times New Roman" pitchFamily="18" charset="0"/>
                <a:cs typeface="Times New Roman" pitchFamily="18" charset="0"/>
              </a:rPr>
              <a:t>Проспиделонг</a:t>
            </a:r>
          </a:p>
          <a:p>
            <a:pPr algn="ctr"/>
            <a:r>
              <a:rPr lang="ru-RU" sz="1400" dirty="0">
                <a:latin typeface="Times New Roman" pitchFamily="18" charset="0"/>
                <a:cs typeface="Times New Roman" pitchFamily="18" charset="0"/>
              </a:rPr>
              <a:t>(Патент </a:t>
            </a:r>
            <a:r>
              <a:rPr lang="ru-RU" sz="1400" dirty="0" err="1">
                <a:latin typeface="Times New Roman" pitchFamily="18" charset="0"/>
                <a:cs typeface="Times New Roman" pitchFamily="18" charset="0"/>
              </a:rPr>
              <a:t>РБ</a:t>
            </a:r>
            <a:r>
              <a:rPr lang="ru-RU" sz="1400" dirty="0">
                <a:latin typeface="Times New Roman" pitchFamily="18" charset="0"/>
                <a:cs typeface="Times New Roman" pitchFamily="18" charset="0"/>
              </a:rPr>
              <a:t> № 14762, Патент РФ №2442586)</a:t>
            </a:r>
            <a:endParaRPr lang="ru-RU" sz="1400" b="1" dirty="0">
              <a:latin typeface="Times New Roman" pitchFamily="18" charset="0"/>
              <a:cs typeface="Times New Roman" pitchFamily="18" charset="0"/>
            </a:endParaRPr>
          </a:p>
        </p:txBody>
      </p:sp>
      <p:sp>
        <p:nvSpPr>
          <p:cNvPr id="34" name="TextBox 6"/>
          <p:cNvSpPr txBox="1">
            <a:spLocks noChangeArrowheads="1"/>
          </p:cNvSpPr>
          <p:nvPr/>
        </p:nvSpPr>
        <p:spPr bwMode="auto">
          <a:xfrm>
            <a:off x="5123107" y="5107758"/>
            <a:ext cx="3818729" cy="954107"/>
          </a:xfrm>
          <a:prstGeom prst="rect">
            <a:avLst/>
          </a:prstGeom>
          <a:noFill/>
          <a:ln w="9525">
            <a:noFill/>
            <a:miter lim="800000"/>
            <a:headEnd/>
            <a:tailEnd/>
          </a:ln>
        </p:spPr>
        <p:txBody>
          <a:bodyPr wrap="square">
            <a:spAutoFit/>
          </a:bodyPr>
          <a:lstStyle/>
          <a:p>
            <a:pPr algn="just"/>
            <a:r>
              <a:rPr lang="ru-RU" sz="1400" dirty="0">
                <a:latin typeface="Times New Roman" pitchFamily="18" charset="0"/>
                <a:cs typeface="Times New Roman" pitchFamily="18" charset="0"/>
              </a:rPr>
              <a:t>Оригинальная субстанция для производства оригинального противоопухолевого препарата Проспиделонг для локальной химиотерапии опухолей желудка.</a:t>
            </a:r>
          </a:p>
        </p:txBody>
      </p:sp>
      <p:sp>
        <p:nvSpPr>
          <p:cNvPr id="26" name="Заголовок 1"/>
          <p:cNvSpPr txBox="1">
            <a:spLocks/>
          </p:cNvSpPr>
          <p:nvPr/>
        </p:nvSpPr>
        <p:spPr>
          <a:xfrm>
            <a:off x="0" y="723875"/>
            <a:ext cx="9144000" cy="54644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2400" b="1" dirty="0">
                <a:solidFill>
                  <a:schemeClr val="tx2"/>
                </a:solidFill>
                <a:effectLst>
                  <a:outerShdw blurRad="38100" dist="38100" dir="2700000" algn="tl">
                    <a:srgbClr val="000000">
                      <a:alpha val="43137"/>
                    </a:srgbClr>
                  </a:outerShdw>
                </a:effectLst>
                <a:latin typeface="Times New Roman" pitchFamily="18" charset="0"/>
                <a:ea typeface="+mj-ea"/>
                <a:cs typeface="Times New Roman" pitchFamily="18" charset="0"/>
              </a:rPr>
              <a:t>Оригинальные фармацевтические субстанции </a:t>
            </a:r>
            <a:endParaRPr kumimoji="0" lang="ru-RU" sz="2400" b="1"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endParaRPr>
          </a:p>
        </p:txBody>
      </p:sp>
      <p:sp>
        <p:nvSpPr>
          <p:cNvPr id="35" name="Прямоугольник 34"/>
          <p:cNvSpPr/>
          <p:nvPr/>
        </p:nvSpPr>
        <p:spPr>
          <a:xfrm>
            <a:off x="144016" y="2770296"/>
            <a:ext cx="3131840" cy="1661993"/>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Темодекс</a:t>
            </a:r>
          </a:p>
          <a:p>
            <a:pPr algn="just"/>
            <a:r>
              <a:rPr lang="ru-RU" sz="1050" dirty="0">
                <a:latin typeface="Times New Roman" pitchFamily="18" charset="0"/>
                <a:cs typeface="Times New Roman" pitchFamily="18" charset="0"/>
              </a:rPr>
              <a:t>(Патент </a:t>
            </a:r>
            <a:r>
              <a:rPr lang="ru-RU" sz="1050" dirty="0" err="1">
                <a:latin typeface="Times New Roman" pitchFamily="18" charset="0"/>
                <a:cs typeface="Times New Roman" pitchFamily="18" charset="0"/>
              </a:rPr>
              <a:t>РБ</a:t>
            </a:r>
            <a:r>
              <a:rPr lang="ru-RU" sz="1050" dirty="0">
                <a:latin typeface="Times New Roman" pitchFamily="18" charset="0"/>
                <a:cs typeface="Times New Roman" pitchFamily="18" charset="0"/>
              </a:rPr>
              <a:t> №15136, Евразийская заявка на патент №201600400/26 от 03/06/2016 г., заявка на Патент Швеции №1600150-5 от 03/05/2016 г., заявка на патент </a:t>
            </a:r>
            <a:r>
              <a:rPr lang="en-US" sz="1050" dirty="0">
                <a:latin typeface="Times New Roman" pitchFamily="18" charset="0"/>
                <a:cs typeface="Times New Roman" pitchFamily="18" charset="0"/>
              </a:rPr>
              <a:t>PCT</a:t>
            </a:r>
            <a:r>
              <a:rPr lang="ru-RU" sz="1050" dirty="0">
                <a:latin typeface="Times New Roman" pitchFamily="18" charset="0"/>
                <a:cs typeface="Times New Roman" pitchFamily="18" charset="0"/>
              </a:rPr>
              <a:t>/</a:t>
            </a:r>
            <a:r>
              <a:rPr lang="en-US" sz="1050" dirty="0">
                <a:latin typeface="Times New Roman" pitchFamily="18" charset="0"/>
                <a:cs typeface="Times New Roman" pitchFamily="18" charset="0"/>
              </a:rPr>
              <a:t>SE</a:t>
            </a:r>
            <a:r>
              <a:rPr lang="ru-RU" sz="1050" dirty="0">
                <a:latin typeface="Times New Roman" pitchFamily="18" charset="0"/>
                <a:cs typeface="Times New Roman" pitchFamily="18" charset="0"/>
              </a:rPr>
              <a:t>2017/050418 №1000102174 от 28.04.17, </a:t>
            </a:r>
            <a:r>
              <a:rPr lang="en-US" sz="1050" dirty="0">
                <a:latin typeface="Times New Roman" pitchFamily="18" charset="0"/>
                <a:cs typeface="Times New Roman" pitchFamily="18" charset="0"/>
              </a:rPr>
              <a:t>Swedish Patent and Registration Office</a:t>
            </a:r>
            <a:r>
              <a:rPr lang="ru-RU" sz="1050" dirty="0">
                <a:latin typeface="Times New Roman" pitchFamily="18" charset="0"/>
                <a:cs typeface="Times New Roman" pitchFamily="18" charset="0"/>
              </a:rPr>
              <a:t>, заявка на патент №201710293531.8 от 28.04.17 </a:t>
            </a:r>
            <a:r>
              <a:rPr lang="en-US" sz="1050" dirty="0">
                <a:latin typeface="Times New Roman" pitchFamily="18" charset="0"/>
                <a:cs typeface="Times New Roman" pitchFamily="18" charset="0"/>
              </a:rPr>
              <a:t>The state intellectual property office of the people</a:t>
            </a:r>
            <a:r>
              <a:rPr lang="ru-RU" sz="1050" baseline="30000" dirty="0">
                <a:latin typeface="Times New Roman" pitchFamily="18" charset="0"/>
                <a:cs typeface="Times New Roman" pitchFamily="18" charset="0"/>
              </a:rPr>
              <a:t>,</a:t>
            </a:r>
            <a:r>
              <a:rPr lang="en-US" sz="1050" dirty="0">
                <a:latin typeface="Times New Roman" pitchFamily="18" charset="0"/>
                <a:cs typeface="Times New Roman" pitchFamily="18" charset="0"/>
              </a:rPr>
              <a:t>s Republic of China</a:t>
            </a:r>
            <a:r>
              <a:rPr lang="ru-RU" sz="1050" dirty="0">
                <a:latin typeface="Times New Roman" pitchFamily="18" charset="0"/>
                <a:cs typeface="Times New Roman" pitchFamily="18" charset="0"/>
              </a:rPr>
              <a:t>)</a:t>
            </a:r>
            <a:endParaRPr lang="ru-RU" sz="1050" b="1" dirty="0">
              <a:latin typeface="Times New Roman" pitchFamily="18" charset="0"/>
              <a:cs typeface="Times New Roman" pitchFamily="18" charset="0"/>
            </a:endParaRPr>
          </a:p>
        </p:txBody>
      </p:sp>
      <p:sp>
        <p:nvSpPr>
          <p:cNvPr id="37" name="TextBox 6"/>
          <p:cNvSpPr txBox="1">
            <a:spLocks noChangeArrowheads="1"/>
          </p:cNvSpPr>
          <p:nvPr/>
        </p:nvSpPr>
        <p:spPr bwMode="auto">
          <a:xfrm>
            <a:off x="5233200" y="3116939"/>
            <a:ext cx="3733594" cy="867930"/>
          </a:xfrm>
          <a:prstGeom prst="rect">
            <a:avLst/>
          </a:prstGeom>
          <a:noFill/>
          <a:ln w="9525">
            <a:noFill/>
            <a:miter lim="800000"/>
            <a:headEnd/>
            <a:tailEnd/>
          </a:ln>
        </p:spPr>
        <p:txBody>
          <a:bodyPr wrap="square">
            <a:spAutoFit/>
          </a:bodyPr>
          <a:lstStyle/>
          <a:p>
            <a:pPr marL="3175" indent="4763" algn="just">
              <a:lnSpc>
                <a:spcPct val="90000"/>
              </a:lnSpc>
              <a:buClr>
                <a:srgbClr val="FFFFEE"/>
              </a:buClr>
              <a:buFont typeface="Wingdings 3" pitchFamily="18" charset="2"/>
              <a:buNone/>
            </a:pPr>
            <a:r>
              <a:rPr lang="ru-RU" sz="1400" dirty="0">
                <a:latin typeface="Times New Roman" pitchFamily="18" charset="0"/>
                <a:cs typeface="Times New Roman" pitchFamily="18" charset="0"/>
              </a:rPr>
              <a:t>Оригинальная субстанция для производства оригинального противоопухолевого препарата Темодекс для локальной химиотерапии опухолей головного мозга</a:t>
            </a:r>
          </a:p>
        </p:txBody>
      </p:sp>
      <p:pic>
        <p:nvPicPr>
          <p:cNvPr id="2051" name="Picture 3" descr="D:\Работа\Картинки\Лекарства\темодекс.png"/>
          <p:cNvPicPr>
            <a:picLocks noChangeAspect="1" noChangeArrowheads="1"/>
          </p:cNvPicPr>
          <p:nvPr/>
        </p:nvPicPr>
        <p:blipFill>
          <a:blip r:embed="rId2" cstate="print"/>
          <a:srcRect/>
          <a:stretch>
            <a:fillRect/>
          </a:stretch>
        </p:blipFill>
        <p:spPr bwMode="auto">
          <a:xfrm>
            <a:off x="3275856" y="2780928"/>
            <a:ext cx="1813327" cy="1732806"/>
          </a:xfrm>
          <a:prstGeom prst="rect">
            <a:avLst/>
          </a:prstGeom>
          <a:noFill/>
        </p:spPr>
      </p:pic>
      <p:pic>
        <p:nvPicPr>
          <p:cNvPr id="2052" name="Picture 4" descr="D:\Работа\Картинки\Лекарства\проспиделонг.png"/>
          <p:cNvPicPr>
            <a:picLocks noChangeAspect="1" noChangeArrowheads="1"/>
          </p:cNvPicPr>
          <p:nvPr/>
        </p:nvPicPr>
        <p:blipFill>
          <a:blip r:embed="rId3" cstate="print"/>
          <a:srcRect/>
          <a:stretch>
            <a:fillRect/>
          </a:stretch>
        </p:blipFill>
        <p:spPr bwMode="auto">
          <a:xfrm>
            <a:off x="3347864" y="4797152"/>
            <a:ext cx="1656184" cy="1575321"/>
          </a:xfrm>
          <a:prstGeom prst="rect">
            <a:avLst/>
          </a:prstGeom>
          <a:noFill/>
        </p:spPr>
      </p:pic>
      <p:pic>
        <p:nvPicPr>
          <p:cNvPr id="21" name="Picture 2" descr="D:\Сайт\логотипы\Унитехпром БГУ_лого.png"/>
          <p:cNvPicPr>
            <a:picLocks noChangeAspect="1" noChangeArrowheads="1"/>
          </p:cNvPicPr>
          <p:nvPr/>
        </p:nvPicPr>
        <p:blipFill>
          <a:blip r:embed="rId4" cstate="print"/>
          <a:srcRect/>
          <a:stretch>
            <a:fillRect/>
          </a:stretch>
        </p:blipFill>
        <p:spPr bwMode="auto">
          <a:xfrm>
            <a:off x="323528" y="116632"/>
            <a:ext cx="754817" cy="432048"/>
          </a:xfrm>
          <a:prstGeom prst="rect">
            <a:avLst/>
          </a:prstGeom>
          <a:noFill/>
        </p:spPr>
      </p:pic>
      <p:sp>
        <p:nvSpPr>
          <p:cNvPr id="22" name="Прямоугольник 21"/>
          <p:cNvSpPr/>
          <p:nvPr/>
        </p:nvSpPr>
        <p:spPr>
          <a:xfrm>
            <a:off x="0" y="2574621"/>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23" name="Прямоугольник 22"/>
          <p:cNvSpPr/>
          <p:nvPr/>
        </p:nvSpPr>
        <p:spPr>
          <a:xfrm>
            <a:off x="-27725" y="4653136"/>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4" name="Прямоугольник 3"/>
          <p:cNvSpPr/>
          <p:nvPr/>
        </p:nvSpPr>
        <p:spPr>
          <a:xfrm>
            <a:off x="638943" y="1608114"/>
            <a:ext cx="2141984" cy="615553"/>
          </a:xfrm>
          <a:prstGeom prst="rect">
            <a:avLst/>
          </a:prstGeom>
        </p:spPr>
        <p:txBody>
          <a:bodyPr wrap="square">
            <a:spAutoFit/>
          </a:bodyPr>
          <a:lstStyle/>
          <a:p>
            <a:pPr algn="ctr"/>
            <a:r>
              <a:rPr lang="ru-RU" b="1" dirty="0" err="1">
                <a:latin typeface="Times New Roman" panose="02020603050405020304" pitchFamily="18" charset="0"/>
                <a:cs typeface="Times New Roman" panose="02020603050405020304" pitchFamily="18" charset="0"/>
              </a:rPr>
              <a:t>Нитаргал</a:t>
            </a:r>
            <a:endParaRPr lang="ru-RU" b="1" dirty="0">
              <a:latin typeface="Times New Roman" panose="02020603050405020304" pitchFamily="18" charset="0"/>
              <a:cs typeface="Times New Roman" panose="02020603050405020304" pitchFamily="18" charset="0"/>
            </a:endParaRPr>
          </a:p>
          <a:p>
            <a:pPr algn="ctr"/>
            <a:r>
              <a:rPr lang="ru-RU" sz="1600" dirty="0">
                <a:solidFill>
                  <a:schemeClr val="tx2"/>
                </a:solidFill>
                <a:latin typeface="Times New Roman" pitchFamily="18" charset="0"/>
                <a:cs typeface="Times New Roman" pitchFamily="18" charset="0"/>
              </a:rPr>
              <a:t>(Патент РБ №8456) </a:t>
            </a:r>
            <a:endParaRPr lang="ru-RU" sz="1600" b="1" dirty="0">
              <a:solidFill>
                <a:schemeClr val="tx2"/>
              </a:solidFill>
              <a:latin typeface="Times New Roman" pitchFamily="18" charset="0"/>
              <a:cs typeface="Times New Roman" pitchFamily="18" charset="0"/>
            </a:endParaRPr>
          </a:p>
        </p:txBody>
      </p:sp>
      <p:pic>
        <p:nvPicPr>
          <p:cNvPr id="17" name="Рисунок 16" descr="H:\Рекламки\фото\Проспидин.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563888" y="1324468"/>
            <a:ext cx="936104" cy="1180452"/>
          </a:xfrm>
          <a:prstGeom prst="rect">
            <a:avLst/>
          </a:prstGeom>
          <a:noFill/>
          <a:ln>
            <a:noFill/>
          </a:ln>
        </p:spPr>
      </p:pic>
      <p:sp>
        <p:nvSpPr>
          <p:cNvPr id="5" name="Прямоугольник 4"/>
          <p:cNvSpPr/>
          <p:nvPr/>
        </p:nvSpPr>
        <p:spPr>
          <a:xfrm>
            <a:off x="5123106" y="1583293"/>
            <a:ext cx="3718053" cy="674031"/>
          </a:xfrm>
          <a:prstGeom prst="rect">
            <a:avLst/>
          </a:prstGeom>
        </p:spPr>
        <p:txBody>
          <a:bodyPr wrap="square">
            <a:spAutoFit/>
          </a:bodyPr>
          <a:lstStyle/>
          <a:p>
            <a:pPr marL="3175" indent="4763" algn="just">
              <a:lnSpc>
                <a:spcPct val="90000"/>
              </a:lnSpc>
              <a:buClr>
                <a:srgbClr val="FFFFEE"/>
              </a:buClr>
              <a:buFont typeface="Wingdings 3" pitchFamily="18" charset="2"/>
              <a:buNone/>
            </a:pPr>
            <a:r>
              <a:rPr lang="ru-RU" sz="1400" dirty="0">
                <a:latin typeface="Times New Roman" pitchFamily="18" charset="0"/>
                <a:cs typeface="Times New Roman" pitchFamily="18" charset="0"/>
              </a:rPr>
              <a:t>Оригинальная субстанция для производства препарата </a:t>
            </a:r>
            <a:r>
              <a:rPr lang="ru-RU" sz="1400" dirty="0" err="1">
                <a:latin typeface="Times New Roman" pitchFamily="18" charset="0"/>
                <a:cs typeface="Times New Roman" pitchFamily="18" charset="0"/>
              </a:rPr>
              <a:t>Нитаргал</a:t>
            </a:r>
            <a:r>
              <a:rPr lang="ru-RU" sz="1400" dirty="0">
                <a:latin typeface="Times New Roman" pitchFamily="18" charset="0"/>
                <a:cs typeface="Times New Roman" pitchFamily="18" charset="0"/>
              </a:rPr>
              <a:t>, таблетки  для лечения сердечно-сосудистых заболеваний.</a:t>
            </a:r>
          </a:p>
        </p:txBody>
      </p:sp>
      <p:sp>
        <p:nvSpPr>
          <p:cNvPr id="18" name="Прямоугольник 17"/>
          <p:cNvSpPr/>
          <p:nvPr/>
        </p:nvSpPr>
        <p:spPr>
          <a:xfrm>
            <a:off x="0" y="616415"/>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20" name="Прямоугольник 19"/>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765148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0" y="3083584"/>
            <a:ext cx="9144000" cy="107722"/>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2" name="Прямоугольник 1"/>
          <p:cNvSpPr/>
          <p:nvPr/>
        </p:nvSpPr>
        <p:spPr>
          <a:xfrm>
            <a:off x="467544" y="1674966"/>
            <a:ext cx="2483768" cy="1107996"/>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Проспидия Хлорид</a:t>
            </a:r>
          </a:p>
          <a:p>
            <a:pPr algn="ctr"/>
            <a:r>
              <a:rPr lang="ru-RU" sz="1600" dirty="0">
                <a:solidFill>
                  <a:schemeClr val="tx2"/>
                </a:solidFill>
                <a:latin typeface="Times New Roman" pitchFamily="18" charset="0"/>
                <a:cs typeface="Times New Roman" pitchFamily="18" charset="0"/>
              </a:rPr>
              <a:t>(Патенты </a:t>
            </a:r>
            <a:r>
              <a:rPr lang="ru-RU" sz="1600" dirty="0" err="1">
                <a:solidFill>
                  <a:schemeClr val="tx2"/>
                </a:solidFill>
                <a:latin typeface="Times New Roman" pitchFamily="18" charset="0"/>
                <a:cs typeface="Times New Roman" pitchFamily="18" charset="0"/>
              </a:rPr>
              <a:t>РБ</a:t>
            </a:r>
            <a:r>
              <a:rPr lang="ru-RU" sz="1600" dirty="0">
                <a:solidFill>
                  <a:schemeClr val="tx2"/>
                </a:solidFill>
                <a:latin typeface="Times New Roman" pitchFamily="18" charset="0"/>
                <a:cs typeface="Times New Roman" pitchFamily="18" charset="0"/>
              </a:rPr>
              <a:t> № 15136, 16349, Патент РФ </a:t>
            </a:r>
          </a:p>
          <a:p>
            <a:pPr algn="ctr"/>
            <a:r>
              <a:rPr lang="ru-RU" sz="1600" dirty="0">
                <a:solidFill>
                  <a:schemeClr val="tx2"/>
                </a:solidFill>
                <a:latin typeface="Times New Roman" pitchFamily="18" charset="0"/>
                <a:cs typeface="Times New Roman" pitchFamily="18" charset="0"/>
              </a:rPr>
              <a:t>№ 2455007)</a:t>
            </a:r>
            <a:endParaRPr lang="ru-RU" sz="1600" b="1" dirty="0">
              <a:solidFill>
                <a:schemeClr val="tx2"/>
              </a:solidFill>
              <a:latin typeface="Times New Roman" pitchFamily="18" charset="0"/>
              <a:cs typeface="Times New Roman" pitchFamily="18" charset="0"/>
            </a:endParaRPr>
          </a:p>
        </p:txBody>
      </p:sp>
      <p:sp>
        <p:nvSpPr>
          <p:cNvPr id="3" name="Прямоугольник 2"/>
          <p:cNvSpPr/>
          <p:nvPr/>
        </p:nvSpPr>
        <p:spPr>
          <a:xfrm>
            <a:off x="5364088" y="1628800"/>
            <a:ext cx="3667163" cy="1200329"/>
          </a:xfrm>
          <a:prstGeom prst="rect">
            <a:avLst/>
          </a:prstGeom>
        </p:spPr>
        <p:txBody>
          <a:bodyPr wrap="square">
            <a:spAutoFit/>
          </a:bodyPr>
          <a:lstStyle/>
          <a:p>
            <a:pPr marL="3175" indent="4763" algn="just">
              <a:lnSpc>
                <a:spcPct val="90000"/>
              </a:lnSpc>
              <a:buClr>
                <a:srgbClr val="FFFFEE"/>
              </a:buClr>
              <a:buFont typeface="Wingdings 3" pitchFamily="18" charset="2"/>
              <a:buNone/>
            </a:pPr>
            <a:r>
              <a:rPr lang="ru-RU" sz="1600" dirty="0">
                <a:latin typeface="Times New Roman" pitchFamily="18" charset="0"/>
                <a:cs typeface="Times New Roman" pitchFamily="18" charset="0"/>
              </a:rPr>
              <a:t>Субстанция для получения различных лекарственных (инъекционная, мазевая, </a:t>
            </a:r>
            <a:r>
              <a:rPr lang="ru-RU" sz="1600" dirty="0" err="1">
                <a:latin typeface="Times New Roman" pitchFamily="18" charset="0"/>
                <a:cs typeface="Times New Roman" pitchFamily="18" charset="0"/>
              </a:rPr>
              <a:t>гидрогелевая</a:t>
            </a:r>
            <a:r>
              <a:rPr lang="ru-RU" sz="1600" dirty="0">
                <a:latin typeface="Times New Roman" pitchFamily="18" charset="0"/>
                <a:cs typeface="Times New Roman" pitchFamily="18" charset="0"/>
              </a:rPr>
              <a:t>) форм </a:t>
            </a:r>
            <a:r>
              <a:rPr lang="ru-RU" sz="1600" dirty="0" err="1">
                <a:latin typeface="Times New Roman" pitchFamily="18" charset="0"/>
                <a:cs typeface="Times New Roman" pitchFamily="18" charset="0"/>
              </a:rPr>
              <a:t>противоопухо</a:t>
            </a:r>
            <a:r>
              <a:rPr lang="ru-RU" sz="1600" dirty="0">
                <a:latin typeface="Times New Roman" pitchFamily="18" charset="0"/>
                <a:cs typeface="Times New Roman" pitchFamily="18" charset="0"/>
              </a:rPr>
              <a:t>-левых препаратов (Объем производства 10000 г. в год).</a:t>
            </a:r>
          </a:p>
        </p:txBody>
      </p:sp>
      <p:sp>
        <p:nvSpPr>
          <p:cNvPr id="26" name="Заголовок 1"/>
          <p:cNvSpPr txBox="1">
            <a:spLocks/>
          </p:cNvSpPr>
          <p:nvPr/>
        </p:nvSpPr>
        <p:spPr>
          <a:xfrm>
            <a:off x="0" y="649578"/>
            <a:ext cx="9144000" cy="62068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Фармацевтические субстанции</a:t>
            </a:r>
          </a:p>
        </p:txBody>
      </p:sp>
      <p:sp>
        <p:nvSpPr>
          <p:cNvPr id="27" name="Прямоугольник 26"/>
          <p:cNvSpPr/>
          <p:nvPr/>
        </p:nvSpPr>
        <p:spPr>
          <a:xfrm>
            <a:off x="0" y="5225030"/>
            <a:ext cx="9144000" cy="107722"/>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pic>
        <p:nvPicPr>
          <p:cNvPr id="16" name="Рисунок 15" descr="H:\Рекламки\фото\Проспидин.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83310" y="1588880"/>
            <a:ext cx="1008112" cy="1280170"/>
          </a:xfrm>
          <a:prstGeom prst="rect">
            <a:avLst/>
          </a:prstGeom>
          <a:noFill/>
          <a:ln>
            <a:noFill/>
          </a:ln>
        </p:spPr>
      </p:pic>
      <p:sp>
        <p:nvSpPr>
          <p:cNvPr id="20" name="Прямоугольник 19"/>
          <p:cNvSpPr/>
          <p:nvPr/>
        </p:nvSpPr>
        <p:spPr>
          <a:xfrm>
            <a:off x="827584" y="3706461"/>
            <a:ext cx="1592020" cy="1107996"/>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Темозоломид</a:t>
            </a:r>
          </a:p>
          <a:p>
            <a:pPr algn="ctr"/>
            <a:r>
              <a:rPr lang="ru-RU" sz="1600" dirty="0">
                <a:solidFill>
                  <a:schemeClr val="tx2"/>
                </a:solidFill>
                <a:latin typeface="Times New Roman" pitchFamily="18" charset="0"/>
                <a:cs typeface="Times New Roman" pitchFamily="18" charset="0"/>
              </a:rPr>
              <a:t>(Патенты </a:t>
            </a:r>
            <a:r>
              <a:rPr lang="ru-RU" sz="1600" dirty="0" err="1">
                <a:solidFill>
                  <a:schemeClr val="tx2"/>
                </a:solidFill>
                <a:latin typeface="Times New Roman" pitchFamily="18" charset="0"/>
                <a:cs typeface="Times New Roman" pitchFamily="18" charset="0"/>
              </a:rPr>
              <a:t>РБ</a:t>
            </a:r>
            <a:r>
              <a:rPr lang="ru-RU" sz="1600" dirty="0">
                <a:solidFill>
                  <a:schemeClr val="tx2"/>
                </a:solidFill>
                <a:latin typeface="Times New Roman" pitchFamily="18" charset="0"/>
                <a:cs typeface="Times New Roman" pitchFamily="18" charset="0"/>
              </a:rPr>
              <a:t> №16085, № 15961)</a:t>
            </a:r>
            <a:endParaRPr lang="ru-RU" sz="1600" b="1" dirty="0">
              <a:solidFill>
                <a:schemeClr val="tx2"/>
              </a:solidFill>
              <a:latin typeface="Times New Roman" pitchFamily="18" charset="0"/>
              <a:cs typeface="Times New Roman" pitchFamily="18" charset="0"/>
            </a:endParaRPr>
          </a:p>
        </p:txBody>
      </p:sp>
      <p:sp>
        <p:nvSpPr>
          <p:cNvPr id="21" name="Прямоугольник 20"/>
          <p:cNvSpPr/>
          <p:nvPr/>
        </p:nvSpPr>
        <p:spPr>
          <a:xfrm>
            <a:off x="5364088" y="3327896"/>
            <a:ext cx="3558337" cy="1865126"/>
          </a:xfrm>
          <a:prstGeom prst="rect">
            <a:avLst/>
          </a:prstGeom>
        </p:spPr>
        <p:txBody>
          <a:bodyPr wrap="square">
            <a:spAutoFit/>
          </a:bodyPr>
          <a:lstStyle/>
          <a:p>
            <a:pPr marL="3175" indent="4763" algn="just">
              <a:lnSpc>
                <a:spcPct val="90000"/>
              </a:lnSpc>
              <a:buClr>
                <a:srgbClr val="FFFFEE"/>
              </a:buClr>
              <a:buFont typeface="Wingdings 3" pitchFamily="18" charset="2"/>
              <a:buNone/>
            </a:pPr>
            <a:r>
              <a:rPr lang="ru-RU" sz="1600" dirty="0">
                <a:latin typeface="Times New Roman" pitchFamily="18" charset="0"/>
                <a:cs typeface="Times New Roman" pitchFamily="18" charset="0"/>
              </a:rPr>
              <a:t>Субстанция для производства противоопухолевого препарата </a:t>
            </a:r>
            <a:r>
              <a:rPr lang="ru-RU" sz="1600" dirty="0" err="1">
                <a:latin typeface="Times New Roman" pitchFamily="18" charset="0"/>
                <a:cs typeface="Times New Roman" pitchFamily="18" charset="0"/>
              </a:rPr>
              <a:t>Темобел</a:t>
            </a:r>
            <a:r>
              <a:rPr lang="ru-RU" sz="1600" dirty="0">
                <a:latin typeface="Times New Roman" pitchFamily="18" charset="0"/>
                <a:cs typeface="Times New Roman" pitchFamily="18" charset="0"/>
              </a:rPr>
              <a:t> (капсулы </a:t>
            </a:r>
            <a:r>
              <a:rPr lang="en-US" sz="1600" dirty="0">
                <a:latin typeface="Times New Roman" pitchFamily="18" charset="0"/>
                <a:cs typeface="Times New Roman" pitchFamily="18" charset="0"/>
              </a:rPr>
              <a:t>)</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фармсубстанции</a:t>
            </a:r>
            <a:r>
              <a:rPr lang="ru-RU" sz="1600" dirty="0">
                <a:latin typeface="Times New Roman" pitchFamily="18" charset="0"/>
                <a:cs typeface="Times New Roman" pitchFamily="18" charset="0"/>
              </a:rPr>
              <a:t> и </a:t>
            </a:r>
            <a:r>
              <a:rPr lang="ru-RU" sz="1600" dirty="0" err="1">
                <a:latin typeface="Times New Roman" pitchFamily="18" charset="0"/>
                <a:cs typeface="Times New Roman" pitchFamily="18" charset="0"/>
              </a:rPr>
              <a:t>ГЛФ</a:t>
            </a:r>
            <a:r>
              <a:rPr lang="ru-RU" sz="1600" dirty="0">
                <a:latin typeface="Times New Roman" pitchFamily="18" charset="0"/>
                <a:cs typeface="Times New Roman" pitchFamily="18" charset="0"/>
              </a:rPr>
              <a:t> препарата Темодекс (порошок для приготовления геля для  </a:t>
            </a:r>
            <a:r>
              <a:rPr lang="ru-RU" sz="1600" dirty="0" err="1">
                <a:latin typeface="Times New Roman" pitchFamily="18" charset="0"/>
                <a:cs typeface="Times New Roman" pitchFamily="18" charset="0"/>
              </a:rPr>
              <a:t>интраоперационного</a:t>
            </a:r>
            <a:r>
              <a:rPr lang="ru-RU" sz="1600" dirty="0">
                <a:latin typeface="Times New Roman" pitchFamily="18" charset="0"/>
                <a:cs typeface="Times New Roman" pitchFamily="18" charset="0"/>
              </a:rPr>
              <a:t> применения) (Макс. объем производства 5000 г. в год).</a:t>
            </a:r>
          </a:p>
        </p:txBody>
      </p:sp>
      <p:pic>
        <p:nvPicPr>
          <p:cNvPr id="22" name="Рисунок 21" descr="H:\Рекламки\фото\Проспидин.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83310" y="3620374"/>
            <a:ext cx="1008112" cy="1280170"/>
          </a:xfrm>
          <a:prstGeom prst="rect">
            <a:avLst/>
          </a:prstGeom>
          <a:noFill/>
          <a:ln>
            <a:noFill/>
          </a:ln>
        </p:spPr>
      </p:pic>
      <p:pic>
        <p:nvPicPr>
          <p:cNvPr id="24" name="Picture 2" descr="D:\Сайт\логотипы\Унитехпром БГУ_лого.png"/>
          <p:cNvPicPr>
            <a:picLocks noChangeAspect="1" noChangeArrowheads="1"/>
          </p:cNvPicPr>
          <p:nvPr/>
        </p:nvPicPr>
        <p:blipFill>
          <a:blip r:embed="rId3" cstate="print"/>
          <a:srcRect/>
          <a:stretch>
            <a:fillRect/>
          </a:stretch>
        </p:blipFill>
        <p:spPr bwMode="auto">
          <a:xfrm>
            <a:off x="323528" y="116632"/>
            <a:ext cx="754817" cy="432048"/>
          </a:xfrm>
          <a:prstGeom prst="rect">
            <a:avLst/>
          </a:prstGeom>
          <a:noFill/>
        </p:spPr>
      </p:pic>
      <p:sp>
        <p:nvSpPr>
          <p:cNvPr id="13" name="Прямоугольник 12"/>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sp>
        <p:nvSpPr>
          <p:cNvPr id="15" name="Прямоугольник 14"/>
          <p:cNvSpPr/>
          <p:nvPr/>
        </p:nvSpPr>
        <p:spPr>
          <a:xfrm>
            <a:off x="0" y="616415"/>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849455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descr="D:\ФОТО\Фото 2015 Унитехпром Медпрепараты производство\Unitehprom_ленточка.jpg"/>
          <p:cNvPicPr>
            <a:picLocks noChangeAspect="1" noChangeArrowheads="1"/>
          </p:cNvPicPr>
          <p:nvPr/>
        </p:nvPicPr>
        <p:blipFill>
          <a:blip r:embed="rId2" cstate="print"/>
          <a:srcRect/>
          <a:stretch>
            <a:fillRect/>
          </a:stretch>
        </p:blipFill>
        <p:spPr bwMode="auto">
          <a:xfrm>
            <a:off x="899592" y="1628800"/>
            <a:ext cx="5011489" cy="3250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547813" y="476250"/>
            <a:ext cx="6000750" cy="831850"/>
          </a:xfrm>
          <a:prstGeom prst="rect">
            <a:avLst/>
          </a:prstGeom>
          <a:noFill/>
        </p:spPr>
        <p:txBody>
          <a:bodyPr>
            <a:spAutoFit/>
          </a:bodyPr>
          <a:lstStyle/>
          <a:p>
            <a:pPr algn="ctr" fontAlgn="auto">
              <a:spcBef>
                <a:spcPts val="0"/>
              </a:spcBef>
              <a:spcAft>
                <a:spcPts val="0"/>
              </a:spcAft>
              <a:defRPr/>
            </a:pPr>
            <a:r>
              <a:rPr lang="ru-RU" sz="2400" b="1" kern="0" dirty="0">
                <a:solidFill>
                  <a:srgbClr val="002060"/>
                </a:solidFill>
                <a:latin typeface="+mn-lt"/>
              </a:rPr>
              <a:t/>
            </a:r>
            <a:br>
              <a:rPr lang="ru-RU" sz="2400" b="1" kern="0" dirty="0">
                <a:solidFill>
                  <a:srgbClr val="002060"/>
                </a:solidFill>
                <a:latin typeface="+mn-lt"/>
              </a:rPr>
            </a:br>
            <a:endParaRPr lang="ru-RU" sz="2400" b="1" kern="0" dirty="0">
              <a:solidFill>
                <a:srgbClr val="002060"/>
              </a:solidFill>
              <a:latin typeface="+mn-lt"/>
            </a:endParaRPr>
          </a:p>
        </p:txBody>
      </p:sp>
      <p:pic>
        <p:nvPicPr>
          <p:cNvPr id="2050" name="Picture 2" descr="D:\ФОТО\2015 Унитехпром Медпрепараты производство\Унитехпром завод.JPG"/>
          <p:cNvPicPr>
            <a:picLocks noChangeAspect="1" noChangeArrowheads="1"/>
          </p:cNvPicPr>
          <p:nvPr/>
        </p:nvPicPr>
        <p:blipFill>
          <a:blip r:embed="rId3" cstate="print"/>
          <a:srcRect/>
          <a:stretch>
            <a:fillRect/>
          </a:stretch>
        </p:blipFill>
        <p:spPr bwMode="auto">
          <a:xfrm>
            <a:off x="6444208" y="822897"/>
            <a:ext cx="2295235" cy="3331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154" name="TextBox 11"/>
          <p:cNvSpPr txBox="1">
            <a:spLocks noChangeArrowheads="1"/>
          </p:cNvSpPr>
          <p:nvPr/>
        </p:nvSpPr>
        <p:spPr bwMode="auto">
          <a:xfrm>
            <a:off x="0" y="692696"/>
            <a:ext cx="6300192" cy="830997"/>
          </a:xfrm>
          <a:prstGeom prst="rect">
            <a:avLst/>
          </a:prstGeom>
          <a:noFill/>
          <a:ln w="9525">
            <a:noFill/>
            <a:miter lim="800000"/>
            <a:headEnd/>
            <a:tailEnd/>
          </a:ln>
        </p:spPr>
        <p:txBody>
          <a:bodyPr wrap="square">
            <a:spAutoFit/>
          </a:bodyPr>
          <a:lstStyle/>
          <a:p>
            <a:pPr algn="ctr"/>
            <a:r>
              <a:rPr lang="ru-RU" sz="1600" b="1"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В 2015 году УП «Унитехпром БГУ» </a:t>
            </a:r>
            <a:br>
              <a:rPr lang="ru-RU" sz="1600" b="1"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br>
            <a:r>
              <a:rPr lang="ru-RU" sz="1600" b="1"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открыто производство фармацевтических субстанций и лекарственных средств, соответствующее стандартам </a:t>
            </a:r>
            <a:r>
              <a:rPr lang="en-US" sz="1600" b="1"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rPr>
              <a:t>GMP</a:t>
            </a:r>
            <a:endParaRPr lang="ru-RU" sz="1600" b="1" dirty="0">
              <a:solidFill>
                <a:schemeClr val="tx2"/>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4" name="Рисунок 13" descr="Unitehprom_otkrytie laboratorii_2.jpg"/>
          <p:cNvPicPr>
            <a:picLocks noChangeAspect="1"/>
          </p:cNvPicPr>
          <p:nvPr/>
        </p:nvPicPr>
        <p:blipFill>
          <a:blip r:embed="rId4" cstate="print"/>
          <a:stretch>
            <a:fillRect/>
          </a:stretch>
        </p:blipFill>
        <p:spPr>
          <a:xfrm>
            <a:off x="755576" y="4293096"/>
            <a:ext cx="3072342" cy="2304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Рисунок 11" descr="Unitehprom_otkrytie laboratorii_3.jpg"/>
          <p:cNvPicPr>
            <a:picLocks noChangeAspect="1"/>
          </p:cNvPicPr>
          <p:nvPr/>
        </p:nvPicPr>
        <p:blipFill>
          <a:blip r:embed="rId5" cstate="print"/>
          <a:stretch>
            <a:fillRect/>
          </a:stretch>
        </p:blipFill>
        <p:spPr>
          <a:xfrm>
            <a:off x="4139952" y="4293096"/>
            <a:ext cx="3120347" cy="23402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Прямоугольник 9"/>
          <p:cNvSpPr/>
          <p:nvPr/>
        </p:nvSpPr>
        <p:spPr>
          <a:xfrm>
            <a:off x="0" y="616415"/>
            <a:ext cx="9171725" cy="107460"/>
          </a:xfrm>
          <a:prstGeom prst="rect">
            <a:avLst/>
          </a:prstGeom>
          <a:solidFill>
            <a:schemeClr val="accent4">
              <a:lumMod val="75000"/>
            </a:schemeClr>
          </a:solidFill>
        </p:spPr>
        <p:txBody>
          <a:bodyPr wrap="square">
            <a:spAutoFit/>
          </a:bodyPr>
          <a:lstStyle/>
          <a:p>
            <a:pPr algn="ctr" eaLnBrk="0" hangingPunct="0">
              <a:tabLst>
                <a:tab pos="679450" algn="l"/>
              </a:tabLst>
              <a:defRPr/>
            </a:pPr>
            <a:endParaRPr lang="ru-RU" sz="100" b="1" dirty="0">
              <a:solidFill>
                <a:schemeClr val="accent4">
                  <a:lumMod val="75000"/>
                </a:schemeClr>
              </a:solidFill>
              <a:latin typeface="Times New Roman" pitchFamily="18" charset="0"/>
              <a:cs typeface="Times New Roman" pitchFamily="18" charset="0"/>
            </a:endParaRPr>
          </a:p>
        </p:txBody>
      </p:sp>
      <p:sp>
        <p:nvSpPr>
          <p:cNvPr id="13" name="Прямоугольник 12"/>
          <p:cNvSpPr/>
          <p:nvPr/>
        </p:nvSpPr>
        <p:spPr>
          <a:xfrm>
            <a:off x="1043608" y="188640"/>
            <a:ext cx="7560840" cy="307777"/>
          </a:xfrm>
          <a:prstGeom prst="rect">
            <a:avLst/>
          </a:prstGeom>
        </p:spPr>
        <p:txBody>
          <a:bodyPr wrap="square">
            <a:spAutoFit/>
          </a:bodyPr>
          <a:lstStyle/>
          <a:p>
            <a:pPr eaLnBrk="0" hangingPunct="0">
              <a:tabLst>
                <a:tab pos="679450" algn="l"/>
              </a:tabLst>
              <a:defRPr/>
            </a:pPr>
            <a:r>
              <a:rPr lang="ru-RU" sz="1400" b="1" dirty="0">
                <a:solidFill>
                  <a:schemeClr val="accent1">
                    <a:lumMod val="75000"/>
                  </a:schemeClr>
                </a:solidFill>
                <a:effectLst>
                  <a:outerShdw blurRad="38100" dist="38100" dir="2700000" algn="tl">
                    <a:srgbClr val="C0C0C0"/>
                  </a:outerShdw>
                </a:effectLst>
                <a:latin typeface="Times New Roman" pitchFamily="18" charset="0"/>
                <a:cs typeface="Times New Roman" pitchFamily="18" charset="0"/>
              </a:rPr>
              <a:t>УП «УНИТЕХПРОМ БГУ» со статусом Научно-технологического парка</a:t>
            </a:r>
            <a:endParaRPr lang="ru-RU" sz="1400" b="1" dirty="0">
              <a:solidFill>
                <a:schemeClr val="accent1">
                  <a:lumMod val="75000"/>
                </a:schemeClr>
              </a:solidFill>
              <a:latin typeface="Times New Roman" pitchFamily="18" charset="0"/>
              <a:cs typeface="Times New Roman" pitchFamily="18" charset="0"/>
            </a:endParaRPr>
          </a:p>
        </p:txBody>
      </p:sp>
      <p:pic>
        <p:nvPicPr>
          <p:cNvPr id="15" name="Picture 2" descr="D:\Сайт\логотипы\Унитехпром БГУ_лого.png"/>
          <p:cNvPicPr>
            <a:picLocks noChangeAspect="1" noChangeArrowheads="1"/>
          </p:cNvPicPr>
          <p:nvPr/>
        </p:nvPicPr>
        <p:blipFill>
          <a:blip r:embed="rId6" cstate="print"/>
          <a:srcRect/>
          <a:stretch>
            <a:fillRect/>
          </a:stretch>
        </p:blipFill>
        <p:spPr bwMode="auto">
          <a:xfrm>
            <a:off x="323528" y="116632"/>
            <a:ext cx="754817" cy="432048"/>
          </a:xfrm>
          <a:prstGeom prst="rect">
            <a:avLst/>
          </a:prstGeom>
          <a:noFill/>
        </p:spPr>
      </p:pic>
    </p:spTree>
    <p:extLst>
      <p:ext uri="{BB962C8B-B14F-4D97-AF65-F5344CB8AC3E}">
        <p14:creationId xmlns:p14="http://schemas.microsoft.com/office/powerpoint/2010/main" xmlns="" val="3551942230"/>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3934</TotalTime>
  <Words>2360</Words>
  <Application>Microsoft Office PowerPoint</Application>
  <PresentationFormat>Экран (4:3)</PresentationFormat>
  <Paragraphs>238</Paragraphs>
  <Slides>43</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43</vt:i4>
      </vt:variant>
    </vt:vector>
  </HeadingPairs>
  <TitlesOfParts>
    <vt:vector size="46" baseType="lpstr">
      <vt:lpstr>Открытая</vt:lpstr>
      <vt:lpstr>Диаграмма</vt:lpstr>
      <vt:lpstr>CorelDRAW</vt:lpstr>
      <vt:lpstr>Оригинальные лекарственные средства для локальной химиотерапии злокачественных новообразований, производства УП «УНИТЕХПРОМ БГУ»</vt:lpstr>
      <vt:lpstr>Слайд 2</vt:lpstr>
      <vt:lpstr> ТРЕБОВАНИЯ К ПОЛИМЕРАМ-НОСИТЕЛЯМ</vt:lpstr>
      <vt:lpstr>ПРЕИМУЩЕСТВА ПОЛИСАХАРИДОВ</vt:lpstr>
      <vt:lpstr>Слайд 5</vt:lpstr>
      <vt:lpstr>Слайд 6</vt:lpstr>
      <vt:lpstr>Слайд 7</vt:lpstr>
      <vt:lpstr>Слайд 8</vt:lpstr>
      <vt:lpstr>Слайд 9</vt:lpstr>
      <vt:lpstr>Слайд 10</vt:lpstr>
      <vt:lpstr>Слайд 11</vt:lpstr>
      <vt:lpstr>Результаты клинических испытаний  (злокачественные опухоли в области головы и шеи) препарата «Цисплацел»</vt:lpstr>
      <vt:lpstr>Слайд 13</vt:lpstr>
      <vt:lpstr>Слайд 14</vt:lpstr>
      <vt:lpstr>Слайд 15</vt:lpstr>
      <vt:lpstr>Слайд 16</vt:lpstr>
      <vt:lpstr>Слайд 17</vt:lpstr>
      <vt:lpstr>Слайд 18</vt:lpstr>
      <vt:lpstr>Слайд 19</vt:lpstr>
      <vt:lpstr>Слайд 20</vt:lpstr>
      <vt:lpstr>Слайд 21</vt:lpstr>
      <vt:lpstr>Каков потенциальный  рынок / конкуренты</vt:lpstr>
      <vt:lpstr>Слайд 23</vt:lpstr>
      <vt:lpstr>Слайд 24</vt:lpstr>
      <vt:lpstr>Темодекс</vt:lpstr>
      <vt:lpstr>Слайд 26</vt:lpstr>
      <vt:lpstr>Результаты клинических испытаний</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ФОРМЫ СОТРУДНИЧЕСТВА</vt:lpstr>
      <vt:lpstr>Контакты</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ЛЕКАРСТВЕННЫЕ СРЕДСТВА НА ОСНОВЕ МОДИФИЦИРОВАННЫХ ПОЛИСАХАРИДОВ: СИНТЕЗ, ФАРМАКОЛОГИЯ, КЛИНИКА</dc:title>
  <dc:creator>Acer</dc:creator>
  <cp:lastModifiedBy>Nikeyenko Darya V.</cp:lastModifiedBy>
  <cp:revision>582</cp:revision>
  <cp:lastPrinted>2014-11-03T13:57:19Z</cp:lastPrinted>
  <dcterms:created xsi:type="dcterms:W3CDTF">2007-04-02T08:13:07Z</dcterms:created>
  <dcterms:modified xsi:type="dcterms:W3CDTF">2019-10-24T12:49:52Z</dcterms:modified>
</cp:coreProperties>
</file>