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20E1-0364-4468-9D38-D5A2853BE3D2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51DC-37DC-4638-89C0-A49098595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DD6-04AF-4578-B9E2-96F4A27E59E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5E48-FCBC-4D95-8BAD-18A7DD63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2935-198A-4D9E-92ED-31F109739E7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3C4-FD6A-4652-B03F-7C8D2CC22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BFB5-8CAA-4DDA-B499-06E4A476456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010B-3C41-4BDF-B30D-7F13AA52E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93FD-AFD4-4087-AEC7-8CA07D6AB34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14E4-A354-4EFC-A80D-21067BF3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D834-5CA1-41FE-9FA7-6D5F4685BA0E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B282-CA3A-4429-9AD6-810E1ACA2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92A6-ED26-4772-A83C-F101CF8D137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E5A2-BF47-4A54-804C-9BD64DFB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7C22-8CE7-42B3-88E8-47F0A920CD70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449A-44B8-48B8-B21D-75276501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9A34-88A0-4FC1-9F0C-FA7171C00A4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5A55-E931-4364-8CCD-CA8319ED6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52E0-5F94-4F62-8AC1-CAF5E213DC4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6BC2-A810-4862-B9FF-C722E927A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3008-98D1-49B5-A8D2-FDF78D1853E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26DC-B148-4029-B324-2B412CA7C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C19D3-51F5-41D2-AAE9-A7C25E392A2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FA657-B5F3-4600-BBEA-269831158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 b="90108"/>
          <a:stretch>
            <a:fillRect/>
          </a:stretch>
        </p:blipFill>
        <p:spPr bwMode="auto">
          <a:xfrm>
            <a:off x="0" y="3175"/>
            <a:ext cx="1219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441450"/>
            <a:ext cx="12192000" cy="311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0" y="795338"/>
            <a:ext cx="12192000" cy="7127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2338"/>
            <a:ext cx="12192000" cy="473075"/>
          </a:xfrm>
        </p:spPr>
        <p:txBody>
          <a:bodyPr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100" b="1" dirty="0" smtClean="0">
                <a:latin typeface="Constantia"/>
              </a:rPr>
              <a:t>ЭНДОСКОПЫ И ВИДЕОСКОПЫ</a:t>
            </a:r>
            <a:endParaRPr lang="ru-RU" sz="5400" i="1" spc="7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96863" y="4021138"/>
            <a:ext cx="11558587" cy="2651125"/>
          </a:xfrm>
          <a:prstGeom prst="rect">
            <a:avLst/>
          </a:prstGeo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/>
              <a:t>Приборы  на основе волоконной оптики, которые позволяют осматривать труднодоступные места машин и механизмов через отверстия и люки.</a:t>
            </a:r>
          </a:p>
          <a:p>
            <a:pPr algn="just">
              <a:buFont typeface="Arial" charset="0"/>
              <a:buNone/>
            </a:pPr>
            <a:endParaRPr lang="ru-RU" sz="1600" b="1" i="1">
              <a:latin typeface="Calibri Light" pitchFamily="34" charset="0"/>
            </a:endParaRPr>
          </a:p>
          <a:p>
            <a:pPr algn="just">
              <a:buFont typeface="Arial" charset="0"/>
              <a:buNone/>
            </a:pPr>
            <a:r>
              <a:rPr lang="ru-RU" sz="1600" b="1" i="1">
                <a:latin typeface="Calibri Light" pitchFamily="34" charset="0"/>
              </a:rPr>
              <a:t>Разработчик:</a:t>
            </a:r>
            <a:endParaRPr lang="ru-RU" sz="1600">
              <a:latin typeface="Calibri Light" pitchFamily="34" charset="0"/>
            </a:endParaRPr>
          </a:p>
          <a:p>
            <a:pPr algn="just">
              <a:buFont typeface="Arial" charset="0"/>
              <a:buNone/>
            </a:pPr>
            <a:r>
              <a:rPr lang="ru-RU" sz="1600">
                <a:latin typeface="Calibri Light" pitchFamily="34" charset="0"/>
              </a:rPr>
              <a:t>Усик Василий Николаевич, канд. техн. наук, доцент</a:t>
            </a:r>
          </a:p>
          <a:p>
            <a:pPr algn="just">
              <a:buFont typeface="Arial" charset="0"/>
              <a:buNone/>
            </a:pPr>
            <a:endParaRPr lang="ru-RU" sz="1200">
              <a:latin typeface="Calibri Light" pitchFamily="34" charset="0"/>
            </a:endParaRPr>
          </a:p>
          <a:p>
            <a:pPr algn="just">
              <a:buFont typeface="Arial" charset="0"/>
              <a:buNone/>
            </a:pPr>
            <a:r>
              <a:rPr lang="ru-RU" sz="1600" b="1" i="1">
                <a:latin typeface="Calibri Light" pitchFamily="34" charset="0"/>
              </a:rPr>
              <a:t>Контактные данные:</a:t>
            </a:r>
          </a:p>
          <a:p>
            <a:pPr algn="just">
              <a:buFont typeface="Arial" charset="0"/>
              <a:buNone/>
            </a:pPr>
            <a:r>
              <a:rPr lang="ru-RU" sz="1600" i="1">
                <a:latin typeface="Calibri Light" pitchFamily="34" charset="0"/>
              </a:rPr>
              <a:t>тел.:</a:t>
            </a:r>
            <a:r>
              <a:rPr lang="en-US" sz="1600" i="1">
                <a:latin typeface="Calibri Light" pitchFamily="34" charset="0"/>
              </a:rPr>
              <a:t> </a:t>
            </a:r>
            <a:r>
              <a:rPr lang="en-US" sz="1600">
                <a:latin typeface="Calibri Light" pitchFamily="34" charset="0"/>
              </a:rPr>
              <a:t>+375 222 25-10-80</a:t>
            </a:r>
          </a:p>
          <a:p>
            <a:pPr algn="just">
              <a:buFont typeface="Arial" charset="0"/>
              <a:buNone/>
            </a:pPr>
            <a:r>
              <a:rPr lang="ru-RU" sz="1600" i="1">
                <a:latin typeface="Calibri Light" pitchFamily="34" charset="0"/>
              </a:rPr>
              <a:t>тел. моб.: </a:t>
            </a:r>
            <a:r>
              <a:rPr lang="en-US" sz="1600">
                <a:latin typeface="Calibri Light" pitchFamily="34" charset="0"/>
              </a:rPr>
              <a:t>+375 296 25-11-40</a:t>
            </a:r>
            <a:endParaRPr lang="ru-RU" sz="1600">
              <a:latin typeface="Calibri Light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sz="1600" i="1">
                <a:latin typeface="Calibri Light" pitchFamily="34" charset="0"/>
              </a:rPr>
              <a:t>e-mail</a:t>
            </a:r>
            <a:r>
              <a:rPr lang="ru-RU" sz="1600" i="1">
                <a:latin typeface="Calibri Light" pitchFamily="34" charset="0"/>
              </a:rPr>
              <a:t>: </a:t>
            </a:r>
            <a:r>
              <a:rPr lang="en-US" sz="1600">
                <a:latin typeface="Calibri Light" pitchFamily="34" charset="0"/>
              </a:rPr>
              <a:t>uswas@tut.by</a:t>
            </a:r>
          </a:p>
          <a:p>
            <a:pPr algn="just">
              <a:buFont typeface="Arial" charset="0"/>
              <a:buNone/>
            </a:pPr>
            <a:endParaRPr lang="ru-RU" sz="1600" b="1" i="1">
              <a:latin typeface="Calibri Light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/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750" y="114300"/>
            <a:ext cx="10517188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/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332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438" y="1916113"/>
            <a:ext cx="24542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5"/>
          <p:cNvPicPr>
            <a:picLocks noChangeAspect="1"/>
          </p:cNvPicPr>
          <p:nvPr/>
        </p:nvPicPr>
        <p:blipFill>
          <a:blip r:embed="rId6"/>
          <a:srcRect l="2687" r="3761"/>
          <a:stretch>
            <a:fillRect/>
          </a:stretch>
        </p:blipFill>
        <p:spPr bwMode="auto">
          <a:xfrm>
            <a:off x="3568700" y="1930400"/>
            <a:ext cx="2311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09050" y="1925638"/>
            <a:ext cx="30257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188" y="1925638"/>
            <a:ext cx="30511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 b="90955"/>
          <a:stretch>
            <a:fillRect/>
          </a:stretch>
        </p:blipFill>
        <p:spPr bwMode="auto">
          <a:xfrm>
            <a:off x="0" y="84138"/>
            <a:ext cx="12192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75" y="255588"/>
            <a:ext cx="113760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3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n-cs"/>
              </a:rPr>
              <a:t>ЭНДОСКОПЫ И ВИДЕОСКОПЫ</a:t>
            </a:r>
            <a:endParaRPr lang="ru-RU" sz="1400" b="1" spc="30" dirty="0"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74625" y="768350"/>
            <a:ext cx="5059363" cy="6021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en-US" sz="1300" b="1">
                <a:latin typeface="Calibri" pitchFamily="34" charset="0"/>
                <a:cs typeface="Times New Roman" pitchFamily="18" charset="0"/>
              </a:rPr>
              <a:t>Жесткие линзовые эндоскопы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Жесткие эндоскопы используются в прямолинейных каналах подвода прибора к месту диагностирования.</a:t>
            </a: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Элемент подсветки – волоконный жгут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прямой или боковой обзор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высокая разрешающая способность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en-US" sz="1300">
                <a:latin typeface="Calibri" pitchFamily="34" charset="0"/>
                <a:cs typeface="Times New Roman" pitchFamily="18" charset="0"/>
              </a:rPr>
              <a:t>удобство наблюдения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диаметр рабочей части 5,5 мм, 6,5 мм, 8,5мм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длина рабочей части от 280 до 500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угол поля зрения – 60°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endParaRPr lang="ru-RU" sz="8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en-US" sz="1300" b="1">
                <a:latin typeface="Calibri" pitchFamily="34" charset="0"/>
                <a:cs typeface="Times New Roman" pitchFamily="18" charset="0"/>
              </a:rPr>
              <a:t>Жесткие эндоскопы с окуляром-шарниром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Эндоскопы используются в условиях ограничения элементами конструкции пространства при диагностике.</a:t>
            </a: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Элемент подсветки – волоконный жгут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возможность поворота окуляра на 360° в двух плоскостях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прямой или боковой обзор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высокая разрешающая способность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удобство наблюдения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диаметр рабочей части 5,5 мм, 6,5 мм, 8,5мм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длина рабочей части от 280 до 500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угол поля зрения – 60°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endParaRPr lang="ru-RU" sz="8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en-US" sz="1300" b="1">
                <a:latin typeface="Calibri" pitchFamily="34" charset="0"/>
                <a:cs typeface="Times New Roman" pitchFamily="18" charset="0"/>
              </a:rPr>
              <a:t>Плоский (щелевой) эндоскоп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Для осмотра элементов конструкций, к которым можно проникнуть через узкую щель, например, через межвальную щель системы “вал в валу”.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300">
                <a:latin typeface="Calibri" pitchFamily="34" charset="0"/>
                <a:cs typeface="Times New Roman" pitchFamily="18" charset="0"/>
              </a:rPr>
              <a:t>У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гол поля зрения – 70</a:t>
            </a:r>
            <a:r>
              <a:rPr lang="ru-RU" sz="1300">
                <a:latin typeface="Calibri" pitchFamily="34" charset="0"/>
                <a:cs typeface="Times New Roman" pitchFamily="18" charset="0"/>
              </a:rPr>
              <a:t>°</a:t>
            </a:r>
            <a:r>
              <a:rPr lang="ru-RU" sz="1300">
                <a:latin typeface="Calibri" pitchFamily="34" charset="0"/>
              </a:rPr>
              <a:t> </a:t>
            </a: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рабочая часть 2</a:t>
            </a:r>
            <a:r>
              <a:rPr lang="ru-RU" sz="1300">
                <a:latin typeface="Calibri" pitchFamily="34" charset="0"/>
                <a:cs typeface="Times New Roman" pitchFamily="18" charset="0"/>
              </a:rPr>
              <a:t>,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9х11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длина рабочей части - 1250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lnSpc>
                <a:spcPct val="98000"/>
              </a:lnSpc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 угол отклонения дистального конца – 60°вверх/вниз</a:t>
            </a:r>
            <a:endParaRPr lang="en-US" sz="13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8191500" y="915988"/>
            <a:ext cx="3898900" cy="569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tabLst>
                <a:tab pos="114300" algn="l"/>
              </a:tabLst>
            </a:pPr>
            <a:r>
              <a:rPr lang="en-US" sz="1300" b="1">
                <a:latin typeface="Calibri" pitchFamily="34" charset="0"/>
                <a:cs typeface="Times New Roman" pitchFamily="18" charset="0"/>
              </a:rPr>
              <a:t>Тонкие жесткие мини эндоскопы</a:t>
            </a:r>
            <a:endParaRPr lang="ru-RU" sz="1300">
              <a:latin typeface="Calibri" pitchFamily="34" charset="0"/>
            </a:endParaRPr>
          </a:p>
          <a:p>
            <a:pPr eaLnBrk="0" hangingPunct="0"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Применяются при диагностике технически сложных объектов, например, лопаток турбин.</a:t>
            </a:r>
          </a:p>
          <a:p>
            <a:pPr eaLnBrk="0" hangingPunct="0"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Элемент подсветки – волоконный жгут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диаметр рабочей части от 1,7 до 4,0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длина рабочей части от 100 до 400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угол поля зрения – 75°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проведение диагностики через отверстия</a:t>
            </a: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диаметром 1,75 …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2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применение высокоразрешающей градиентной оптики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качественное изображение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en-US" sz="1300">
                <a:latin typeface="Calibri" pitchFamily="34" charset="0"/>
                <a:cs typeface="Times New Roman" pitchFamily="18" charset="0"/>
              </a:rPr>
              <a:t>прямой или боковой обзор</a:t>
            </a:r>
            <a:endParaRPr lang="ru-RU" sz="1300">
              <a:latin typeface="Calibri" pitchFamily="34" charset="0"/>
            </a:endParaRPr>
          </a:p>
          <a:p>
            <a:pPr eaLnBrk="0" hangingPunct="0">
              <a:tabLst>
                <a:tab pos="114300" algn="l"/>
              </a:tabLst>
            </a:pP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14300" algn="l"/>
              </a:tabLst>
            </a:pPr>
            <a:r>
              <a:rPr lang="ru-RU" sz="1300" b="1">
                <a:latin typeface="Calibri" pitchFamily="34" charset="0"/>
                <a:cs typeface="Times New Roman" pitchFamily="18" charset="0"/>
              </a:rPr>
              <a:t>Гибкие волоконно-оптические эндоскопы</a:t>
            </a:r>
            <a:endParaRPr lang="ru-RU" sz="1300">
              <a:latin typeface="Calibri" pitchFamily="34" charset="0"/>
            </a:endParaRPr>
          </a:p>
          <a:p>
            <a:pPr eaLnBrk="0" hangingPunct="0"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Гибкие эндоскопы используются при сложных конфигурациях каналов подвода прибора к месту диагностирования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простота конструкции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высокая надежность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удобство в обслуживании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оригинальность исполнения оптико-механической системы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диаметр рабочей части 4, 6, 8,…, 10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длина рабочей части от 500 до 2700 мм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угол отклонения управляемого конца на 180° вверх/вниз</a:t>
            </a:r>
            <a:endParaRPr lang="ru-RU" sz="13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114300" algn="l"/>
              </a:tabLst>
            </a:pPr>
            <a:r>
              <a:rPr lang="ru-RU" sz="1300">
                <a:latin typeface="Calibri" pitchFamily="34" charset="0"/>
                <a:cs typeface="Times New Roman" pitchFamily="18" charset="0"/>
              </a:rPr>
              <a:t>угол поля зрения – 60°</a:t>
            </a:r>
          </a:p>
        </p:txBody>
      </p:sp>
      <p:pic>
        <p:nvPicPr>
          <p:cNvPr id="14343" name="Рисунок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9088" y="3775075"/>
            <a:ext cx="26765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088" y="2692400"/>
            <a:ext cx="267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9088" y="936625"/>
            <a:ext cx="26749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30"/>
          <p:cNvPicPr>
            <a:picLocks noChangeAspect="1"/>
          </p:cNvPicPr>
          <p:nvPr/>
        </p:nvPicPr>
        <p:blipFill>
          <a:blip r:embed="rId7"/>
          <a:srcRect t="12386" b="21182"/>
          <a:stretch>
            <a:fillRect/>
          </a:stretch>
        </p:blipFill>
        <p:spPr bwMode="auto">
          <a:xfrm>
            <a:off x="5399088" y="5329238"/>
            <a:ext cx="2670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50" y="5168900"/>
            <a:ext cx="8821738" cy="1465263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latin typeface="+mj-lt"/>
                <a:cs typeface="Arial" panose="020B0604020202020204" pitchFamily="34" charset="0"/>
              </a:rPr>
              <a:t>Преимущества</a:t>
            </a:r>
            <a:r>
              <a:rPr lang="ru-RU" sz="1800" b="1" i="1" dirty="0" smtClean="0">
                <a:latin typeface="+mj-lt"/>
                <a:cs typeface="Arial" panose="020B0604020202020204" pitchFamily="34" charset="0"/>
              </a:rPr>
              <a:t>: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о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бладают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простотой конструкции, надежностью, не требуют затрат на обучение персонала и позволяют эффективно диагностировать труднодоступные места машин и механизмов без их демонтажа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>
                <a:latin typeface="+mj-lt"/>
                <a:cs typeface="Arial" panose="020B0604020202020204" pitchFamily="34" charset="0"/>
              </a:rPr>
              <a:t>Коммерческое предложение: 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продажа эндоскопов.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 b="90955"/>
          <a:stretch>
            <a:fillRect/>
          </a:stretch>
        </p:blipFill>
        <p:spPr bwMode="auto">
          <a:xfrm>
            <a:off x="0" y="84138"/>
            <a:ext cx="12192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75" y="255588"/>
            <a:ext cx="113760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3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n-cs"/>
              </a:rPr>
              <a:t>ЭНДОСКОПЫ И ВИДЕОСКОПЫ</a:t>
            </a:r>
            <a:endParaRPr lang="ru-RU" sz="1400" b="1" spc="30" dirty="0"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1150" y="1023938"/>
            <a:ext cx="8955088" cy="1554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>
                <a:latin typeface="+mj-lt"/>
                <a:cs typeface="Arial" panose="020B0604020202020204" pitchFamily="34" charset="0"/>
              </a:rPr>
              <a:t>Область применения:</a:t>
            </a:r>
            <a:r>
              <a:rPr lang="en-US" sz="1800" b="1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авиационная и ракетная отрасли; металлургическая, нефтехимическая, автомобильная и электронная промышленности; машиностроение; архитектура и строительство; газоперекачивающие станции; железнодорожный и морской транспорт; теплоэнергетика; наука и образование; водоснабжение и канализация; службы безопасности и таможня.</a:t>
            </a:r>
            <a:endParaRPr lang="ru-RU" sz="1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367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8650" y="1101725"/>
            <a:ext cx="23098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4625" y="4703763"/>
            <a:ext cx="88741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bIns="0" anchor="ctr"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69875">
              <a:defRPr/>
            </a:pPr>
            <a:r>
              <a:rPr lang="ru-RU" sz="1400" i="1" dirty="0" smtClean="0">
                <a:latin typeface="+mn-lt"/>
                <a:cs typeface="Times New Roman" panose="02020603050405020304" pitchFamily="18" charset="0"/>
              </a:rPr>
              <a:t>Дефекты на лопатке турбины                  Изображение радиоэлементов                  Коррозия сварного шва</a:t>
            </a:r>
            <a:endParaRPr lang="ru-RU" i="1" dirty="0" smtClean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5369" name="Group 1"/>
          <p:cNvGrpSpPr>
            <a:grpSpLocks/>
          </p:cNvGrpSpPr>
          <p:nvPr/>
        </p:nvGrpSpPr>
        <p:grpSpPr bwMode="auto">
          <a:xfrm>
            <a:off x="714375" y="2535238"/>
            <a:ext cx="8062913" cy="2089150"/>
            <a:chOff x="1842" y="10175"/>
            <a:chExt cx="8616" cy="2299"/>
          </a:xfrm>
        </p:grpSpPr>
        <p:pic>
          <p:nvPicPr>
            <p:cNvPr id="15372" name="Picture 4" descr="vid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42" y="10175"/>
              <a:ext cx="225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3" descr="vid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84" y="10224"/>
              <a:ext cx="225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" descr="vid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08" y="10224"/>
              <a:ext cx="225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0" name="Рисунок 1"/>
          <p:cNvPicPr>
            <a:picLocks noChangeAspect="1"/>
          </p:cNvPicPr>
          <p:nvPr/>
        </p:nvPicPr>
        <p:blipFill>
          <a:blip r:embed="rId8"/>
          <a:srcRect l="15224" t="10468" r="19781" b="21571"/>
          <a:stretch>
            <a:fillRect/>
          </a:stretch>
        </p:blipFill>
        <p:spPr bwMode="auto">
          <a:xfrm>
            <a:off x="9518650" y="2947988"/>
            <a:ext cx="2309813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26588" y="4811713"/>
            <a:ext cx="229393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458</Words>
  <Application>Microsoft Office PowerPoint</Application>
  <PresentationFormat>Широкоэкранный</PresentationFormat>
  <Paragraphs>67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Times New Roman</vt:lpstr>
      <vt:lpstr>Тема Office</vt:lpstr>
      <vt:lpstr>ЭНДОСКОПЫ И ВИДЕОСКОПЫ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118</cp:revision>
  <cp:lastPrinted>2019-12-23T09:56:04Z</cp:lastPrinted>
  <dcterms:created xsi:type="dcterms:W3CDTF">2019-12-03T08:02:16Z</dcterms:created>
  <dcterms:modified xsi:type="dcterms:W3CDTF">2020-01-06T09:49:56Z</dcterms:modified>
</cp:coreProperties>
</file>