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1813" cy="7559675"/>
  <p:notesSz cx="10691813" cy="7559675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ArialNarrow" panose="020B0604020202020204" charset="0"/>
      <p:regular r:id="rId10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mil.bsvt-nt.b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il.bsvt-nt.by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il.bsvt-nt.by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13"/>
            <a:ext cx="10692003" cy="7559992"/>
          </a:xfrm>
          <a:custGeom>
            <a:avLst/>
            <a:gdLst/>
            <a:ahLst/>
            <a:cxnLst/>
            <a:rect l="0" t="0" r="0" b="0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4026" y="828705"/>
            <a:ext cx="7427547" cy="6276226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692003" cy="7560005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>
            <a:off x="10496397" y="4210584"/>
            <a:ext cx="195605" cy="2592006"/>
          </a:xfrm>
          <a:custGeom>
            <a:avLst/>
            <a:gdLst/>
            <a:ahLst/>
            <a:cxnLst/>
            <a:rect l="0" t="0" r="0" b="0"/>
            <a:pathLst>
              <a:path w="195605" h="2592006">
                <a:moveTo>
                  <a:pt x="0" y="2592006"/>
                </a:moveTo>
                <a:lnTo>
                  <a:pt x="195605" y="2592006"/>
                </a:lnTo>
                <a:lnTo>
                  <a:pt x="195605" y="0"/>
                </a:lnTo>
                <a:lnTo>
                  <a:pt x="0" y="0"/>
                </a:lnTo>
                <a:lnTo>
                  <a:pt x="0" y="2592006"/>
                </a:lnTo>
                <a:close/>
              </a:path>
            </a:pathLst>
          </a:custGeom>
          <a:solidFill>
            <a:srgbClr val="FAA9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0" y="4210584"/>
            <a:ext cx="191998" cy="2592006"/>
          </a:xfrm>
          <a:custGeom>
            <a:avLst/>
            <a:gdLst/>
            <a:ahLst/>
            <a:cxnLst/>
            <a:rect l="0" t="0" r="0" b="0"/>
            <a:pathLst>
              <a:path w="191998" h="2592006">
                <a:moveTo>
                  <a:pt x="0" y="2592006"/>
                </a:moveTo>
                <a:lnTo>
                  <a:pt x="191998" y="2592006"/>
                </a:lnTo>
                <a:lnTo>
                  <a:pt x="191998" y="0"/>
                </a:lnTo>
                <a:lnTo>
                  <a:pt x="0" y="0"/>
                </a:lnTo>
                <a:lnTo>
                  <a:pt x="0" y="2592006"/>
                </a:lnTo>
                <a:close/>
              </a:path>
            </a:pathLst>
          </a:custGeom>
          <a:solidFill>
            <a:srgbClr val="FAA9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0000" y="7098355"/>
            <a:ext cx="9615601" cy="0"/>
          </a:xfrm>
          <a:custGeom>
            <a:avLst/>
            <a:gdLst/>
            <a:ahLst/>
            <a:cxnLst/>
            <a:rect l="0" t="0" r="0" b="0"/>
            <a:pathLst>
              <a:path w="9615601">
                <a:moveTo>
                  <a:pt x="0" y="0"/>
                </a:moveTo>
                <a:lnTo>
                  <a:pt x="9615601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540000" y="614035"/>
            <a:ext cx="8452802" cy="0"/>
          </a:xfrm>
          <a:custGeom>
            <a:avLst/>
            <a:gdLst/>
            <a:ahLst/>
            <a:cxnLst/>
            <a:rect l="0" t="0" r="0" b="0"/>
            <a:pathLst>
              <a:path w="8452802">
                <a:moveTo>
                  <a:pt x="0" y="0"/>
                </a:moveTo>
                <a:lnTo>
                  <a:pt x="8452802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1999" y="471138"/>
            <a:ext cx="1080000" cy="226115"/>
          </a:xfrm>
          <a:prstGeom prst="rect">
            <a:avLst/>
          </a:prstGeom>
          <a:noFill/>
          <a:extLst/>
        </p:spPr>
      </p:pic>
      <p:sp>
        <p:nvSpPr>
          <p:cNvPr id="108" name="Rectangle 108"/>
          <p:cNvSpPr/>
          <p:nvPr/>
        </p:nvSpPr>
        <p:spPr>
          <a:xfrm>
            <a:off x="536399" y="4868272"/>
            <a:ext cx="8081771" cy="1219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1" i="0" spc="0" baseline="0" dirty="0">
                <a:solidFill>
                  <a:srgbClr val="FFFFFF"/>
                </a:solidFill>
                <a:latin typeface="Arial Narrow"/>
              </a:rPr>
              <a:t>Рамка для дистанционного скрининга температуры</a:t>
            </a:r>
          </a:p>
          <a:p>
            <a:pPr marL="0">
              <a:lnSpc>
                <a:spcPts val="4504"/>
              </a:lnSpc>
            </a:pPr>
            <a:r>
              <a:rPr lang="en-US" sz="3600" b="1" i="0" spc="0" baseline="0" dirty="0">
                <a:solidFill>
                  <a:srgbClr val="FF990D"/>
                </a:solidFill>
                <a:latin typeface="Arial Narrow"/>
              </a:rPr>
              <a:t>S</a:t>
            </a:r>
            <a:r>
              <a:rPr lang="en-US" sz="3600" b="1" i="0" spc="-216" baseline="0" dirty="0">
                <a:solidFill>
                  <a:srgbClr val="FF990D"/>
                </a:solidFill>
                <a:latin typeface="Arial Narrow"/>
              </a:rPr>
              <a:t>T</a:t>
            </a:r>
            <a:r>
              <a:rPr lang="en-US" sz="3600" b="1" i="0" spc="-271" baseline="0" dirty="0">
                <a:solidFill>
                  <a:srgbClr val="FF990D"/>
                </a:solidFill>
                <a:latin typeface="Arial Narrow"/>
              </a:rPr>
              <a:t>A</a:t>
            </a:r>
            <a:r>
              <a:rPr lang="en-US" sz="3600" b="1" i="0" spc="-51" baseline="0" dirty="0">
                <a:solidFill>
                  <a:srgbClr val="FF990D"/>
                </a:solidFill>
                <a:latin typeface="Arial Narrow"/>
              </a:rPr>
              <a:t>Y</a:t>
            </a:r>
            <a:r>
              <a:rPr lang="en-US" sz="3600" b="1" i="0" spc="0" baseline="0" dirty="0">
                <a:solidFill>
                  <a:srgbClr val="FF990D"/>
                </a:solidFill>
                <a:latin typeface="Arial Narrow"/>
              </a:rPr>
              <a:t> SAFE FRAME</a:t>
            </a:r>
            <a:r>
              <a:rPr lang="en-US" sz="3000" b="1" i="0" spc="0" baseline="0" dirty="0">
                <a:solidFill>
                  <a:srgbClr val="FF990D"/>
                </a:solidFill>
                <a:latin typeface="Arial Narrow"/>
              </a:rPr>
              <a:t> </a:t>
            </a:r>
          </a:p>
        </p:txBody>
      </p:sp>
      <p:sp>
        <p:nvSpPr>
          <p:cNvPr id="109" name="Rectangle 109"/>
          <p:cNvSpPr/>
          <p:nvPr/>
        </p:nvSpPr>
        <p:spPr>
          <a:xfrm>
            <a:off x="540000" y="7090361"/>
            <a:ext cx="613409" cy="212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0" b="0" i="0" spc="0" baseline="0" dirty="0">
                <a:solidFill>
                  <a:srgbClr val="666666"/>
                </a:solidFill>
                <a:latin typeface="ArialNarrow"/>
                <a:hlinkClick r:id=""/>
              </a:rPr>
              <a:t>mil.bsvt-nt.by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-12700"/>
            <a:ext cx="10704703" cy="7585405"/>
          </a:xfrm>
          <a:prstGeom prst="rect">
            <a:avLst/>
          </a:prstGeom>
          <a:noFill/>
          <a:extLst/>
        </p:spPr>
      </p:pic>
      <p:pic>
        <p:nvPicPr>
          <p:cNvPr id="112" name="Picture 1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158" y="3910775"/>
            <a:ext cx="2652919" cy="2570015"/>
          </a:xfrm>
          <a:prstGeom prst="rect">
            <a:avLst/>
          </a:prstGeom>
          <a:noFill/>
          <a:extLst/>
        </p:spPr>
      </p:pic>
      <p:sp>
        <p:nvSpPr>
          <p:cNvPr id="113" name="Freeform 113"/>
          <p:cNvSpPr/>
          <p:nvPr/>
        </p:nvSpPr>
        <p:spPr>
          <a:xfrm>
            <a:off x="4212640" y="3923995"/>
            <a:ext cx="2639962" cy="2556790"/>
          </a:xfrm>
          <a:custGeom>
            <a:avLst/>
            <a:gdLst/>
            <a:ahLst/>
            <a:cxnLst/>
            <a:rect l="0" t="0" r="0" b="0"/>
            <a:pathLst>
              <a:path w="2639962" h="2556790">
                <a:moveTo>
                  <a:pt x="0" y="2556790"/>
                </a:moveTo>
                <a:lnTo>
                  <a:pt x="2639962" y="2556790"/>
                </a:lnTo>
                <a:lnTo>
                  <a:pt x="2639962" y="0"/>
                </a:lnTo>
                <a:lnTo>
                  <a:pt x="0" y="0"/>
                </a:lnTo>
                <a:lnTo>
                  <a:pt x="0" y="2556790"/>
                </a:lnTo>
                <a:close/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" name="Picture 1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2635" y="1065575"/>
            <a:ext cx="2639964" cy="2571215"/>
          </a:xfrm>
          <a:prstGeom prst="rect">
            <a:avLst/>
          </a:prstGeom>
          <a:noFill/>
          <a:extLst/>
        </p:spPr>
      </p:pic>
      <p:sp>
        <p:nvSpPr>
          <p:cNvPr id="115" name="Freeform 115"/>
          <p:cNvSpPr/>
          <p:nvPr/>
        </p:nvSpPr>
        <p:spPr>
          <a:xfrm>
            <a:off x="4212640" y="1079995"/>
            <a:ext cx="2639962" cy="2556790"/>
          </a:xfrm>
          <a:custGeom>
            <a:avLst/>
            <a:gdLst/>
            <a:ahLst/>
            <a:cxnLst/>
            <a:rect l="0" t="0" r="0" b="0"/>
            <a:pathLst>
              <a:path w="2639962" h="2556790">
                <a:moveTo>
                  <a:pt x="0" y="2556790"/>
                </a:moveTo>
                <a:lnTo>
                  <a:pt x="2639962" y="2556790"/>
                </a:lnTo>
                <a:lnTo>
                  <a:pt x="2639962" y="0"/>
                </a:lnTo>
                <a:lnTo>
                  <a:pt x="0" y="0"/>
                </a:lnTo>
                <a:lnTo>
                  <a:pt x="0" y="2556790"/>
                </a:lnTo>
                <a:close/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99" y="1080006"/>
            <a:ext cx="3329999" cy="5399999"/>
          </a:xfrm>
          <a:prstGeom prst="rect">
            <a:avLst/>
          </a:prstGeom>
          <a:noFill/>
          <a:extLst/>
        </p:spPr>
      </p:pic>
      <p:sp>
        <p:nvSpPr>
          <p:cNvPr id="117" name="Freeform 117"/>
          <p:cNvSpPr/>
          <p:nvPr/>
        </p:nvSpPr>
        <p:spPr>
          <a:xfrm>
            <a:off x="540004" y="1080008"/>
            <a:ext cx="3299993" cy="5400002"/>
          </a:xfrm>
          <a:custGeom>
            <a:avLst/>
            <a:gdLst/>
            <a:ahLst/>
            <a:cxnLst/>
            <a:rect l="0" t="0" r="0" b="0"/>
            <a:pathLst>
              <a:path w="3299993" h="5400002">
                <a:moveTo>
                  <a:pt x="0" y="5400002"/>
                </a:moveTo>
                <a:lnTo>
                  <a:pt x="3299993" y="5400002"/>
                </a:lnTo>
                <a:lnTo>
                  <a:pt x="3299993" y="0"/>
                </a:lnTo>
                <a:lnTo>
                  <a:pt x="0" y="0"/>
                </a:lnTo>
                <a:lnTo>
                  <a:pt x="0" y="5400002"/>
                </a:lnTo>
                <a:close/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540000" y="495955"/>
            <a:ext cx="6599999" cy="0"/>
          </a:xfrm>
          <a:custGeom>
            <a:avLst/>
            <a:gdLst/>
            <a:ahLst/>
            <a:cxnLst/>
            <a:rect l="0" t="0" r="0" b="0"/>
            <a:pathLst>
              <a:path w="6599999">
                <a:moveTo>
                  <a:pt x="0" y="0"/>
                </a:moveTo>
                <a:lnTo>
                  <a:pt x="6599999" y="0"/>
                </a:lnTo>
              </a:path>
            </a:pathLst>
          </a:custGeom>
          <a:noFill/>
          <a:ln w="12700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7140000" y="495955"/>
            <a:ext cx="3011995" cy="0"/>
          </a:xfrm>
          <a:custGeom>
            <a:avLst/>
            <a:gdLst/>
            <a:ahLst/>
            <a:cxnLst/>
            <a:rect l="0" t="0" r="0" b="0"/>
            <a:pathLst>
              <a:path w="3011995">
                <a:moveTo>
                  <a:pt x="0" y="0"/>
                </a:moveTo>
                <a:lnTo>
                  <a:pt x="3011995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3553194" y="7086605"/>
            <a:ext cx="6598805" cy="0"/>
          </a:xfrm>
          <a:custGeom>
            <a:avLst/>
            <a:gdLst/>
            <a:ahLst/>
            <a:cxnLst/>
            <a:rect l="0" t="0" r="0" b="0"/>
            <a:pathLst>
              <a:path w="6598805">
                <a:moveTo>
                  <a:pt x="659880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539997" y="7086605"/>
            <a:ext cx="3013201" cy="0"/>
          </a:xfrm>
          <a:custGeom>
            <a:avLst/>
            <a:gdLst/>
            <a:ahLst/>
            <a:cxnLst/>
            <a:rect l="0" t="0" r="0" b="0"/>
            <a:pathLst>
              <a:path w="3013201">
                <a:moveTo>
                  <a:pt x="3013201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01" y="238062"/>
            <a:ext cx="719999" cy="150743"/>
          </a:xfrm>
          <a:prstGeom prst="rect">
            <a:avLst/>
          </a:prstGeom>
          <a:noFill/>
          <a:extLst/>
        </p:spPr>
      </p:pic>
      <p:sp>
        <p:nvSpPr>
          <p:cNvPr id="123" name="Rectangle 123"/>
          <p:cNvSpPr/>
          <p:nvPr/>
        </p:nvSpPr>
        <p:spPr>
          <a:xfrm>
            <a:off x="7139999" y="991076"/>
            <a:ext cx="3043895" cy="1239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На</a:t>
            </a:r>
            <a:r>
              <a:rPr lang="en-US" sz="1100" b="0" i="0" spc="10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примере</a:t>
            </a:r>
            <a:r>
              <a:rPr lang="en-US" sz="1100" b="0" i="0" spc="10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распространения</a:t>
            </a:r>
            <a:r>
              <a:rPr lang="en-US" sz="1100" b="0" i="0" spc="110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коронавируса</a:t>
            </a:r>
            <a:r>
              <a:rPr lang="en-US" sz="1100" b="0" i="0" spc="110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COVID-19,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очевидно, как важно вовремя выявлять, идентифициро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вать и изолировать заболевших. Ведь такой подход не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только позволяет обнаружить болезнь на ранних стади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ях,</a:t>
            </a:r>
            <a:r>
              <a:rPr lang="en-US" sz="1100" b="0" i="0" spc="-44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но</a:t>
            </a:r>
            <a:r>
              <a:rPr lang="en-US" sz="1100" b="0" i="0" spc="-45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и</a:t>
            </a:r>
            <a:r>
              <a:rPr lang="en-US" sz="1100" b="0" i="0" spc="-44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снижает</a:t>
            </a:r>
            <a:r>
              <a:rPr lang="en-US" sz="1100" b="0" i="0" spc="-45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общую</a:t>
            </a:r>
            <a:r>
              <a:rPr lang="en-US" sz="1100" b="0" i="0" spc="-45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скорость</a:t>
            </a:r>
            <a:r>
              <a:rPr lang="en-US" sz="1100" b="0" i="0" spc="-43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распространения</a:t>
            </a:r>
            <a:r>
              <a:rPr lang="en-US" sz="1100" b="0" i="0" spc="-43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забо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левания. Не менее значима также и профилактическая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дезинфекция людей в местах массового скопления. </a:t>
            </a:r>
          </a:p>
        </p:txBody>
      </p:sp>
      <p:sp>
        <p:nvSpPr>
          <p:cNvPr id="124" name="Rectangle 124"/>
          <p:cNvSpPr/>
          <p:nvPr/>
        </p:nvSpPr>
        <p:spPr>
          <a:xfrm>
            <a:off x="7139999" y="2272556"/>
            <a:ext cx="3043979" cy="1407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Рамка S</a:t>
            </a:r>
            <a:r>
              <a:rPr lang="en-US" sz="1100" b="0" i="0" spc="-66" baseline="0" dirty="0">
                <a:latin typeface="Arial Narrow"/>
              </a:rPr>
              <a:t>TA</a:t>
            </a:r>
            <a:r>
              <a:rPr lang="en-US" sz="1100" b="0" i="0" spc="-15" baseline="0" dirty="0">
                <a:latin typeface="Arial Narrow"/>
              </a:rPr>
              <a:t>Y</a:t>
            </a:r>
            <a:r>
              <a:rPr lang="en-US" sz="1100" b="0" i="0" spc="0" baseline="0" dirty="0">
                <a:latin typeface="Arial Narrow"/>
              </a:rPr>
              <a:t> SAFE FRAME – предназначена для бескон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тактного измерения температуры тела человека, дезин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фекции</a:t>
            </a:r>
            <a:r>
              <a:rPr lang="en-US" sz="1100" b="0" i="0" spc="121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рук</a:t>
            </a:r>
            <a:r>
              <a:rPr lang="en-US" sz="1100" b="0" i="0" spc="121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и</a:t>
            </a:r>
            <a:r>
              <a:rPr lang="en-US" sz="1100" b="0" i="0" spc="121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идентификации</a:t>
            </a:r>
            <a:r>
              <a:rPr lang="en-US" sz="1100" b="0" i="0" spc="123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личности</a:t>
            </a:r>
            <a:r>
              <a:rPr lang="en-US" sz="1100" b="0" i="0" spc="122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(опционально).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Применяется</a:t>
            </a:r>
            <a:r>
              <a:rPr lang="en-US" sz="1100" b="0" i="0" spc="27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для</a:t>
            </a:r>
            <a:r>
              <a:rPr lang="en-US" sz="1100" b="0" i="0" spc="278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контроля</a:t>
            </a:r>
            <a:r>
              <a:rPr lang="en-US" sz="1100" b="0" i="0" spc="278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доступа</a:t>
            </a:r>
            <a:r>
              <a:rPr lang="en-US" sz="1100" b="0" i="0" spc="27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в</a:t>
            </a:r>
            <a:r>
              <a:rPr lang="en-US" sz="1100" b="0" i="0" spc="277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общественные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места, аэропорты, магазины, административные учреж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дения</a:t>
            </a:r>
            <a:r>
              <a:rPr lang="en-US" sz="1100" b="0" i="0" spc="236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и</a:t>
            </a:r>
            <a:r>
              <a:rPr lang="en-US" sz="1100" b="0" i="0" spc="236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на</a:t>
            </a:r>
            <a:r>
              <a:rPr lang="en-US" sz="1100" b="0" i="0" spc="235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предприятия.</a:t>
            </a:r>
            <a:r>
              <a:rPr lang="en-US" sz="1100" b="0" i="0" spc="23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Основным</a:t>
            </a:r>
            <a:r>
              <a:rPr lang="en-US" sz="1100" b="0" i="0" spc="235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параметром</a:t>
            </a:r>
            <a:r>
              <a:rPr lang="en-US" sz="1100" b="0" i="0" spc="237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для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обеспечения</a:t>
            </a:r>
            <a:r>
              <a:rPr lang="en-US" sz="1100" b="0" i="0" spc="233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пропуска</a:t>
            </a:r>
            <a:r>
              <a:rPr lang="en-US" sz="1100" b="0" i="0" spc="233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является</a:t>
            </a:r>
            <a:r>
              <a:rPr lang="en-US" sz="1100" b="0" i="0" spc="232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отсутствие</a:t>
            </a:r>
            <a:r>
              <a:rPr lang="en-US" sz="1100" b="0" i="0" spc="234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повышен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ной температуры.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7139999" y="3721677"/>
            <a:ext cx="3043587" cy="568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Применение</a:t>
            </a:r>
            <a:r>
              <a:rPr lang="en-US" sz="1100" b="0" i="0" spc="-1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в</a:t>
            </a:r>
            <a:r>
              <a:rPr lang="en-US" sz="1100" b="0" i="0" spc="-20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конструкции</a:t>
            </a:r>
            <a:r>
              <a:rPr lang="en-US" sz="1100" b="0" i="0" spc="-17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рамки</a:t>
            </a:r>
            <a:r>
              <a:rPr lang="en-US" sz="1100" b="0" i="0" spc="-18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бесконтактного</a:t>
            </a:r>
            <a:r>
              <a:rPr lang="en-US" sz="1100" b="0" i="0" spc="-18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тепло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визионного</a:t>
            </a:r>
            <a:r>
              <a:rPr lang="en-US" sz="1100" b="0" i="0" spc="325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модуля</a:t>
            </a:r>
            <a:r>
              <a:rPr lang="en-US" sz="1100" b="0" i="0" spc="324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позволяет</a:t>
            </a:r>
            <a:r>
              <a:rPr lang="en-US" sz="1100" b="0" i="0" spc="324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измерять</a:t>
            </a:r>
            <a:r>
              <a:rPr lang="en-US" sz="1100" b="0" i="0" spc="326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температуру 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тела человека с точностью до 0,3 градусов. 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7139999" y="4332596"/>
            <a:ext cx="3043853" cy="904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Благодаря применению бесконтактного тепловизионно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го модуля, с одной из самых больших тепловизионных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матриц,</a:t>
            </a:r>
            <a:r>
              <a:rPr lang="en-US" sz="1100" b="0" i="0" spc="24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сертифицированной</a:t>
            </a:r>
            <a:r>
              <a:rPr lang="en-US" sz="1100" b="0" i="0" spc="24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к</a:t>
            </a:r>
            <a:r>
              <a:rPr lang="en-US" sz="1100" b="0" i="0" spc="24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тому</a:t>
            </a:r>
            <a:r>
              <a:rPr lang="en-US" sz="1100" b="0" i="0" spc="24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же</a:t>
            </a:r>
            <a:r>
              <a:rPr lang="en-US" sz="1100" b="0" i="0" spc="24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по</a:t>
            </a:r>
            <a:r>
              <a:rPr lang="en-US" sz="1100" b="0" i="0" spc="249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ISO</a:t>
            </a:r>
            <a:r>
              <a:rPr lang="en-US" sz="1100" b="0" i="0" spc="248" baseline="0" dirty="0"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9001, 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обеспечивается высокая пропускная способность S</a:t>
            </a:r>
            <a:r>
              <a:rPr lang="en-US" sz="1100" b="0" i="0" spc="-66" baseline="0" dirty="0">
                <a:latin typeface="Arial Narrow"/>
              </a:rPr>
              <a:t>TA</a:t>
            </a:r>
            <a:r>
              <a:rPr lang="en-US" sz="1100" b="0" i="0" spc="-15" baseline="0" dirty="0">
                <a:latin typeface="Arial Narrow"/>
              </a:rPr>
              <a:t>Y</a:t>
            </a:r>
            <a:r>
              <a:rPr lang="en-US" sz="1100" b="0" i="0" spc="0" baseline="0" dirty="0">
                <a:latin typeface="Arial Narrow"/>
              </a:rPr>
              <a:t> 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SAFE FRAME. 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540000" y="7101866"/>
            <a:ext cx="9645771" cy="237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770685" algn="l"/>
              </a:tabLst>
            </a:pPr>
            <a:r>
              <a:rPr lang="en-US" sz="1100" b="1" i="0" spc="0" baseline="0" dirty="0">
                <a:latin typeface="Arial Narrow"/>
              </a:rPr>
              <a:t>2	</a:t>
            </a:r>
            <a:r>
              <a:rPr lang="en-US" sz="1100" b="0" i="0" spc="0" baseline="0" dirty="0">
                <a:latin typeface="Arial Narrow"/>
              </a:rPr>
              <a:t>Рамка для дистанционного скрининга температуры</a:t>
            </a:r>
            <a:r>
              <a:rPr lang="en-US" sz="1100" b="1" i="0" spc="0" baseline="0" dirty="0">
                <a:latin typeface="Arial Narrow"/>
              </a:rPr>
              <a:t> </a:t>
            </a: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S</a:t>
            </a:r>
            <a:r>
              <a:rPr lang="en-US" sz="1100" b="1" i="0" spc="-66" baseline="0" dirty="0">
                <a:solidFill>
                  <a:srgbClr val="FF990D"/>
                </a:solidFill>
                <a:latin typeface="Arial Narrow"/>
              </a:rPr>
              <a:t>T</a:t>
            </a:r>
            <a:r>
              <a:rPr lang="en-US" sz="1100" b="1" i="0" spc="-82" baseline="0" dirty="0">
                <a:solidFill>
                  <a:srgbClr val="FF990D"/>
                </a:solidFill>
                <a:latin typeface="Arial Narrow"/>
              </a:rPr>
              <a:t>A</a:t>
            </a:r>
            <a:r>
              <a:rPr lang="en-US" sz="1100" b="1" i="0" spc="-15" baseline="0" dirty="0">
                <a:solidFill>
                  <a:srgbClr val="FF990D"/>
                </a:solidFill>
                <a:latin typeface="Arial Narrow"/>
              </a:rPr>
              <a:t>Y</a:t>
            </a: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 SAFE FRAME 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9477102" y="198171"/>
            <a:ext cx="674751" cy="233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Narrow"/>
                <a:hlinkClick r:id="rId7"/>
              </a:rPr>
              <a:t>mil.bsvt-nt.by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-12700"/>
            <a:ext cx="10704703" cy="7585405"/>
          </a:xfrm>
          <a:prstGeom prst="rect">
            <a:avLst/>
          </a:prstGeom>
          <a:noFill/>
          <a:extLst/>
        </p:spPr>
      </p:pic>
      <p:sp>
        <p:nvSpPr>
          <p:cNvPr id="130" name="Freeform 130"/>
          <p:cNvSpPr/>
          <p:nvPr/>
        </p:nvSpPr>
        <p:spPr>
          <a:xfrm>
            <a:off x="540004" y="1079996"/>
            <a:ext cx="6313500" cy="5400789"/>
          </a:xfrm>
          <a:custGeom>
            <a:avLst/>
            <a:gdLst/>
            <a:ahLst/>
            <a:cxnLst/>
            <a:rect l="0" t="0" r="0" b="0"/>
            <a:pathLst>
              <a:path w="6313500" h="5400789">
                <a:moveTo>
                  <a:pt x="0" y="5400789"/>
                </a:moveTo>
                <a:lnTo>
                  <a:pt x="6313500" y="5400789"/>
                </a:lnTo>
                <a:lnTo>
                  <a:pt x="6313500" y="0"/>
                </a:lnTo>
                <a:lnTo>
                  <a:pt x="0" y="0"/>
                </a:lnTo>
                <a:lnTo>
                  <a:pt x="0" y="54007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575" y="1695926"/>
            <a:ext cx="6042349" cy="4168943"/>
          </a:xfrm>
          <a:prstGeom prst="rect">
            <a:avLst/>
          </a:prstGeom>
          <a:noFill/>
          <a:extLst/>
        </p:spPr>
      </p:pic>
      <p:sp>
        <p:nvSpPr>
          <p:cNvPr id="132" name="Freeform 132"/>
          <p:cNvSpPr/>
          <p:nvPr/>
        </p:nvSpPr>
        <p:spPr>
          <a:xfrm>
            <a:off x="540000" y="495955"/>
            <a:ext cx="6599999" cy="0"/>
          </a:xfrm>
          <a:custGeom>
            <a:avLst/>
            <a:gdLst/>
            <a:ahLst/>
            <a:cxnLst/>
            <a:rect l="0" t="0" r="0" b="0"/>
            <a:pathLst>
              <a:path w="6599999">
                <a:moveTo>
                  <a:pt x="0" y="0"/>
                </a:moveTo>
                <a:lnTo>
                  <a:pt x="6599999" y="0"/>
                </a:lnTo>
              </a:path>
            </a:pathLst>
          </a:custGeom>
          <a:noFill/>
          <a:ln w="12700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140000" y="495955"/>
            <a:ext cx="3011995" cy="0"/>
          </a:xfrm>
          <a:custGeom>
            <a:avLst/>
            <a:gdLst/>
            <a:ahLst/>
            <a:cxnLst/>
            <a:rect l="0" t="0" r="0" b="0"/>
            <a:pathLst>
              <a:path w="3011995">
                <a:moveTo>
                  <a:pt x="0" y="0"/>
                </a:moveTo>
                <a:lnTo>
                  <a:pt x="3011995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553194" y="7086605"/>
            <a:ext cx="6598805" cy="0"/>
          </a:xfrm>
          <a:custGeom>
            <a:avLst/>
            <a:gdLst/>
            <a:ahLst/>
            <a:cxnLst/>
            <a:rect l="0" t="0" r="0" b="0"/>
            <a:pathLst>
              <a:path w="6598805">
                <a:moveTo>
                  <a:pt x="659880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539997" y="7086605"/>
            <a:ext cx="3013201" cy="0"/>
          </a:xfrm>
          <a:custGeom>
            <a:avLst/>
            <a:gdLst/>
            <a:ahLst/>
            <a:cxnLst/>
            <a:rect l="0" t="0" r="0" b="0"/>
            <a:pathLst>
              <a:path w="3013201">
                <a:moveTo>
                  <a:pt x="3013201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" name="Picture 1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01" y="238062"/>
            <a:ext cx="719999" cy="150743"/>
          </a:xfrm>
          <a:prstGeom prst="rect">
            <a:avLst/>
          </a:prstGeom>
          <a:noFill/>
          <a:extLst/>
        </p:spPr>
      </p:pic>
      <p:sp>
        <p:nvSpPr>
          <p:cNvPr id="137" name="Rectangle 137"/>
          <p:cNvSpPr/>
          <p:nvPr/>
        </p:nvSpPr>
        <p:spPr>
          <a:xfrm>
            <a:off x="7139999" y="987221"/>
            <a:ext cx="2495042" cy="237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latin typeface="Arial Narrow"/>
              </a:rPr>
              <a:t>Особенности конструкции и эксплуатации: 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7139999" y="1226861"/>
            <a:ext cx="2907600" cy="237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в боковой части рамки смонтирован тепловизион</a:t>
            </a:r>
            <a:r>
              <a:rPr lang="en-US" sz="1100" b="0" i="0" spc="0" baseline="0" dirty="0">
                <a:latin typeface="ArialNarrow"/>
              </a:rPr>
              <a:t>-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7368599" y="1398357"/>
            <a:ext cx="2692298" cy="568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ный модуль с широкоугольным короткофокусным </a:t>
            </a:r>
          </a:p>
          <a:p>
            <a:pPr marL="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объективом и матрицей с разрешением 640*480 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(самое высокое разрешение среди аналогов);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7139999" y="1933420"/>
            <a:ext cx="2945936" cy="7402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программное обеспечение автоматически опреде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22860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ляет температуру объектов и включает сигнализа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22860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цию при превышении соответствующих показате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22860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лей;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7139999" y="2639981"/>
            <a:ext cx="2931375" cy="5726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встроенная световая светодиодная сигнализация </a:t>
            </a:r>
          </a:p>
          <a:p>
            <a:pPr marL="22860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включается красным цветом при отклонении тем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22860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пературы человека от заданного значения;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7139999" y="3178901"/>
            <a:ext cx="2909237" cy="4050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при прохождении через рамку возможно проведе</a:t>
            </a:r>
            <a:r>
              <a:rPr lang="en-US" sz="1100" b="0" i="0" spc="0" baseline="0" dirty="0">
                <a:latin typeface="ArialNarrow"/>
              </a:rPr>
              <a:t>-</a:t>
            </a:r>
          </a:p>
          <a:p>
            <a:pPr marL="22860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ние дезинфекции рук;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7139999" y="3550181"/>
            <a:ext cx="2936658" cy="4050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рамка состоит из трубчатой металлоконструкции, </a:t>
            </a:r>
          </a:p>
          <a:p>
            <a:pPr marL="22860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облицованной стальными панелями с износостой</a:t>
            </a:r>
            <a:r>
              <a:rPr lang="en-US" sz="1100" b="0" i="0" spc="0" baseline="0" dirty="0">
                <a:latin typeface="ArialNarrow"/>
              </a:rPr>
              <a:t>-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7368599" y="3889317"/>
            <a:ext cx="1561845" cy="233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ким полимерным покрытием;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7139999" y="4089100"/>
            <a:ext cx="2993123" cy="237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может эксплуатироваться, как в помещениях, так и 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7368599" y="4260596"/>
            <a:ext cx="2796514" cy="401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на открытом воздухе при температурах от -20°C до </a:t>
            </a:r>
          </a:p>
          <a:p>
            <a:pPr marL="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+50°C;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7139999" y="4628020"/>
            <a:ext cx="2787065" cy="405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скорость работы камеры – 10 кадров в секунду </a:t>
            </a:r>
          </a:p>
          <a:p>
            <a:pPr marL="228600">
              <a:lnSpc>
                <a:spcPts val="1320"/>
              </a:lnSpc>
            </a:pPr>
            <a:r>
              <a:rPr lang="en-US" sz="1100" b="0" i="0" spc="0" baseline="0" dirty="0">
                <a:latin typeface="Arial Narrow"/>
              </a:rPr>
              <a:t>(опционально – до 60);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7139999" y="4999301"/>
            <a:ext cx="2710370" cy="4050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■</a:t>
            </a:r>
            <a:r>
              <a:rPr lang="en-US" sz="1100" b="1" i="0" spc="884" baseline="0" dirty="0">
                <a:solidFill>
                  <a:srgbClr val="FF990D"/>
                </a:solidFill>
                <a:latin typeface="Arial Narrow"/>
              </a:rPr>
              <a:t> </a:t>
            </a:r>
            <a:r>
              <a:rPr lang="en-US" sz="1100" b="0" i="0" spc="0" baseline="0" dirty="0">
                <a:latin typeface="Arial Narrow"/>
              </a:rPr>
              <a:t>имеет возможность передачи видеопотока по </a:t>
            </a:r>
          </a:p>
          <a:p>
            <a:pPr marL="228600">
              <a:lnSpc>
                <a:spcPts val="1319"/>
              </a:lnSpc>
            </a:pPr>
            <a:r>
              <a:rPr lang="en-US" sz="1100" b="0" i="0" spc="0" baseline="0" dirty="0">
                <a:latin typeface="Arial Narrow"/>
              </a:rPr>
              <a:t>Ethernet и USB-каналам связи.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540000" y="7101866"/>
            <a:ext cx="9645771" cy="237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770685" algn="l"/>
              </a:tabLst>
            </a:pPr>
            <a:r>
              <a:rPr lang="en-US" sz="1100" b="1" i="0" spc="0" baseline="0" dirty="0">
                <a:latin typeface="Arial Narrow"/>
              </a:rPr>
              <a:t>3	</a:t>
            </a:r>
            <a:r>
              <a:rPr lang="en-US" sz="1100" b="0" i="0" spc="0" baseline="0" dirty="0">
                <a:latin typeface="Arial Narrow"/>
              </a:rPr>
              <a:t>Рамка для дистанционного скрининга температуры</a:t>
            </a:r>
            <a:r>
              <a:rPr lang="en-US" sz="1100" b="1" i="0" spc="0" baseline="0" dirty="0">
                <a:latin typeface="Arial Narrow"/>
              </a:rPr>
              <a:t> </a:t>
            </a: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S</a:t>
            </a:r>
            <a:r>
              <a:rPr lang="en-US" sz="1100" b="1" i="0" spc="-66" baseline="0" dirty="0">
                <a:solidFill>
                  <a:srgbClr val="FF990D"/>
                </a:solidFill>
                <a:latin typeface="Arial Narrow"/>
              </a:rPr>
              <a:t>T</a:t>
            </a:r>
            <a:r>
              <a:rPr lang="en-US" sz="1100" b="1" i="0" spc="-82" baseline="0" dirty="0">
                <a:solidFill>
                  <a:srgbClr val="FF990D"/>
                </a:solidFill>
                <a:latin typeface="Arial Narrow"/>
              </a:rPr>
              <a:t>A</a:t>
            </a:r>
            <a:r>
              <a:rPr lang="en-US" sz="1100" b="1" i="0" spc="-15" baseline="0" dirty="0">
                <a:solidFill>
                  <a:srgbClr val="FF990D"/>
                </a:solidFill>
                <a:latin typeface="Arial Narrow"/>
              </a:rPr>
              <a:t>Y</a:t>
            </a: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 SAFE FRAME 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9477102" y="198171"/>
            <a:ext cx="674751" cy="233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Narrow"/>
                <a:hlinkClick r:id="rId5"/>
              </a:rPr>
              <a:t>mil.bsvt-nt.by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-12700"/>
            <a:ext cx="10704703" cy="7585405"/>
          </a:xfrm>
          <a:prstGeom prst="rect">
            <a:avLst/>
          </a:prstGeom>
          <a:noFill/>
          <a:extLst/>
        </p:spPr>
      </p:pic>
      <p:sp>
        <p:nvSpPr>
          <p:cNvPr id="152" name="Freeform 152"/>
          <p:cNvSpPr/>
          <p:nvPr/>
        </p:nvSpPr>
        <p:spPr>
          <a:xfrm>
            <a:off x="5489999" y="15435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8506800" y="15435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5489999" y="1741555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5489999" y="19395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5489999" y="21375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5489999" y="23355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5489999" y="25335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5489999" y="31887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5489999" y="3386755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5489999" y="41853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5489999" y="43833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5489999" y="5038502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5489999" y="52365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5489999" y="5891702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5489999" y="60897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5489999" y="6287700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5489999" y="64857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8506800" y="1351900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8506800" y="1549900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8506800" y="1741555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8506800" y="1747900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8506800" y="19395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8506800" y="1945901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8506800" y="21375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8506800" y="2143900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8506800" y="23355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8506800" y="2341901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8506800" y="25335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8506800" y="2539900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8506800" y="2997100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8506800" y="31887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8506800" y="3195099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8506800" y="3386755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8506800" y="3393100"/>
            <a:ext cx="0" cy="328650"/>
          </a:xfrm>
          <a:custGeom>
            <a:avLst/>
            <a:gdLst/>
            <a:ahLst/>
            <a:cxnLst/>
            <a:rect l="0" t="0" r="0" b="0"/>
            <a:pathLst>
              <a:path h="328650">
                <a:moveTo>
                  <a:pt x="0" y="32865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8506800" y="3993645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8506800" y="41853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8506800" y="4191645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8506800" y="43833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8506800" y="4389646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8506800" y="4846846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8506800" y="5038502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8506800" y="5044846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8506800" y="52365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8506800" y="5242846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8506800" y="5700046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8506800" y="5891702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8506800" y="5898045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8506800" y="60897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8506800" y="6096045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8506800" y="6287700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8506800" y="6294045"/>
            <a:ext cx="0" cy="185305"/>
          </a:xfrm>
          <a:custGeom>
            <a:avLst/>
            <a:gdLst/>
            <a:ahLst/>
            <a:cxnLst/>
            <a:rect l="0" t="0" r="0" b="0"/>
            <a:pathLst>
              <a:path h="185305">
                <a:moveTo>
                  <a:pt x="0" y="18530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8506800" y="64857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5489999" y="10863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8506800" y="10863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5489999" y="1345555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8506800" y="1345555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489999" y="27315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8506800" y="27315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89999" y="2990756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8506800" y="2990756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5489999" y="37281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8506800" y="37281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5489999" y="39873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8506800" y="39873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5489999" y="4581302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506800" y="4581302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5489999" y="48405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8506800" y="48405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5489999" y="5434502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8506800" y="5434502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5489999" y="5693701"/>
            <a:ext cx="3016796" cy="0"/>
          </a:xfrm>
          <a:custGeom>
            <a:avLst/>
            <a:gdLst/>
            <a:ahLst/>
            <a:cxnLst/>
            <a:rect l="0" t="0" r="0" b="0"/>
            <a:pathLst>
              <a:path w="3016796">
                <a:moveTo>
                  <a:pt x="0" y="0"/>
                </a:moveTo>
                <a:lnTo>
                  <a:pt x="30167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8506800" y="5693701"/>
            <a:ext cx="1645196" cy="0"/>
          </a:xfrm>
          <a:custGeom>
            <a:avLst/>
            <a:gdLst/>
            <a:ahLst/>
            <a:cxnLst/>
            <a:rect l="0" t="0" r="0" b="0"/>
            <a:pathLst>
              <a:path w="1645196">
                <a:moveTo>
                  <a:pt x="0" y="0"/>
                </a:moveTo>
                <a:lnTo>
                  <a:pt x="1645196" y="0"/>
                </a:lnTo>
              </a:path>
            </a:pathLst>
          </a:custGeom>
          <a:noFill/>
          <a:ln w="12700" cap="flat" cmpd="sng">
            <a:solidFill>
              <a:srgbClr val="85878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37" y="1066935"/>
            <a:ext cx="4690795" cy="5420187"/>
          </a:xfrm>
          <a:prstGeom prst="rect">
            <a:avLst/>
          </a:prstGeom>
          <a:noFill/>
          <a:extLst/>
        </p:spPr>
      </p:pic>
      <p:sp>
        <p:nvSpPr>
          <p:cNvPr id="225" name="Freeform 225"/>
          <p:cNvSpPr/>
          <p:nvPr/>
        </p:nvSpPr>
        <p:spPr>
          <a:xfrm>
            <a:off x="540004" y="1080008"/>
            <a:ext cx="4662004" cy="5394046"/>
          </a:xfrm>
          <a:custGeom>
            <a:avLst/>
            <a:gdLst/>
            <a:ahLst/>
            <a:cxnLst/>
            <a:rect l="0" t="0" r="0" b="0"/>
            <a:pathLst>
              <a:path w="4662004" h="5394046">
                <a:moveTo>
                  <a:pt x="0" y="5394046"/>
                </a:moveTo>
                <a:lnTo>
                  <a:pt x="4662004" y="5394046"/>
                </a:lnTo>
                <a:lnTo>
                  <a:pt x="4662004" y="0"/>
                </a:lnTo>
                <a:lnTo>
                  <a:pt x="0" y="0"/>
                </a:lnTo>
                <a:lnTo>
                  <a:pt x="0" y="5394046"/>
                </a:lnTo>
                <a:close/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540000" y="495955"/>
            <a:ext cx="6599999" cy="0"/>
          </a:xfrm>
          <a:custGeom>
            <a:avLst/>
            <a:gdLst/>
            <a:ahLst/>
            <a:cxnLst/>
            <a:rect l="0" t="0" r="0" b="0"/>
            <a:pathLst>
              <a:path w="6599999">
                <a:moveTo>
                  <a:pt x="0" y="0"/>
                </a:moveTo>
                <a:lnTo>
                  <a:pt x="6599999" y="0"/>
                </a:lnTo>
              </a:path>
            </a:pathLst>
          </a:custGeom>
          <a:noFill/>
          <a:ln w="12700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7140000" y="495955"/>
            <a:ext cx="3011995" cy="0"/>
          </a:xfrm>
          <a:custGeom>
            <a:avLst/>
            <a:gdLst/>
            <a:ahLst/>
            <a:cxnLst/>
            <a:rect l="0" t="0" r="0" b="0"/>
            <a:pathLst>
              <a:path w="3011995">
                <a:moveTo>
                  <a:pt x="0" y="0"/>
                </a:moveTo>
                <a:lnTo>
                  <a:pt x="3011995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3553194" y="7086605"/>
            <a:ext cx="6598805" cy="0"/>
          </a:xfrm>
          <a:custGeom>
            <a:avLst/>
            <a:gdLst/>
            <a:ahLst/>
            <a:cxnLst/>
            <a:rect l="0" t="0" r="0" b="0"/>
            <a:pathLst>
              <a:path w="6598805">
                <a:moveTo>
                  <a:pt x="659880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539997" y="7086605"/>
            <a:ext cx="3013201" cy="0"/>
          </a:xfrm>
          <a:custGeom>
            <a:avLst/>
            <a:gdLst/>
            <a:ahLst/>
            <a:cxnLst/>
            <a:rect l="0" t="0" r="0" b="0"/>
            <a:pathLst>
              <a:path w="3013201">
                <a:moveTo>
                  <a:pt x="3013201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AA9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1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01" y="238062"/>
            <a:ext cx="719999" cy="150743"/>
          </a:xfrm>
          <a:prstGeom prst="rect">
            <a:avLst/>
          </a:prstGeom>
          <a:noFill/>
          <a:extLst/>
        </p:spPr>
      </p:pic>
      <p:sp>
        <p:nvSpPr>
          <p:cNvPr id="231" name="Rectangle 231"/>
          <p:cNvSpPr/>
          <p:nvPr/>
        </p:nvSpPr>
        <p:spPr>
          <a:xfrm>
            <a:off x="5525999" y="1072318"/>
            <a:ext cx="4315755" cy="6639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Тепловизионное изображение</a:t>
            </a:r>
          </a:p>
          <a:p>
            <a:pPr marL="0">
              <a:lnSpc>
                <a:spcPts val="1800"/>
              </a:lnSpc>
              <a:tabLst>
                <a:tab pos="3290916" algn="l"/>
              </a:tabLst>
            </a:pPr>
            <a:r>
              <a:rPr lang="en-US" sz="1100" b="1" i="0" spc="0" baseline="0" dirty="0">
                <a:latin typeface="Arial Narrow"/>
              </a:rPr>
              <a:t>Сенсор	</a:t>
            </a:r>
            <a:r>
              <a:rPr lang="en-US" sz="1100" b="0" i="0" spc="0" baseline="0" dirty="0">
                <a:latin typeface="Arial Narrow"/>
              </a:rPr>
              <a:t>a-Si Microbolometer</a:t>
            </a:r>
          </a:p>
          <a:p>
            <a:pPr marL="0">
              <a:lnSpc>
                <a:spcPts val="1559"/>
              </a:lnSpc>
              <a:tabLst>
                <a:tab pos="3583617" algn="l"/>
              </a:tabLst>
            </a:pPr>
            <a:r>
              <a:rPr lang="en-US" sz="1100" b="1" i="0" spc="0" baseline="0" dirty="0">
                <a:latin typeface="Arial Narrow"/>
              </a:rPr>
              <a:t>Максимальное разрешение	</a:t>
            </a:r>
            <a:r>
              <a:rPr lang="en-US" sz="1100" b="0" i="0" spc="0" baseline="0" dirty="0">
                <a:latin typeface="Arial Narrow"/>
              </a:rPr>
              <a:t>640x480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5525999" y="1696919"/>
            <a:ext cx="4202357" cy="633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19940" algn="l"/>
              </a:tabLst>
            </a:pPr>
            <a:r>
              <a:rPr lang="en-US" sz="1100" b="1" i="0" spc="0" baseline="0" dirty="0">
                <a:latin typeface="Arial Narrow"/>
              </a:rPr>
              <a:t>Шаг пикселя	</a:t>
            </a:r>
            <a:r>
              <a:rPr lang="en-US" sz="1100" b="0" i="0" spc="0" baseline="0" dirty="0">
                <a:latin typeface="Arial Narrow"/>
              </a:rPr>
              <a:t>17 мкм</a:t>
            </a:r>
          </a:p>
          <a:p>
            <a:pPr marL="0">
              <a:lnSpc>
                <a:spcPts val="1559"/>
              </a:lnSpc>
              <a:tabLst>
                <a:tab pos="3404251" algn="l"/>
              </a:tabLst>
            </a:pPr>
            <a:r>
              <a:rPr lang="en-US" sz="1100" b="1" i="0" spc="0" baseline="0" dirty="0">
                <a:latin typeface="Arial Narrow"/>
              </a:rPr>
              <a:t>Спектральный диапазон	</a:t>
            </a:r>
            <a:r>
              <a:rPr lang="en-US" sz="1100" b="0" i="0" spc="0" baseline="0" dirty="0">
                <a:latin typeface="Arial Narrow"/>
              </a:rPr>
              <a:t>От 8 до 14 мкм</a:t>
            </a:r>
          </a:p>
          <a:p>
            <a:pPr marL="0">
              <a:lnSpc>
                <a:spcPts val="1559"/>
              </a:lnSpc>
              <a:tabLst>
                <a:tab pos="3649169" algn="l"/>
              </a:tabLst>
            </a:pPr>
            <a:r>
              <a:rPr lang="en-US" sz="1100" b="1" i="0" spc="0" baseline="0" dirty="0">
                <a:latin typeface="Arial Narrow"/>
              </a:rPr>
              <a:t>Объектив (фокусное расстояние)	</a:t>
            </a:r>
            <a:r>
              <a:rPr lang="en-US" sz="1100" b="0" i="0" spc="-66" baseline="0" dirty="0">
                <a:latin typeface="Arial Narrow"/>
              </a:rPr>
              <a:t>1</a:t>
            </a:r>
            <a:r>
              <a:rPr lang="en-US" sz="1100" b="0" i="0" spc="0" baseline="0" dirty="0">
                <a:latin typeface="Arial Narrow"/>
              </a:rPr>
              <a:t>1 мм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5525999" y="2290918"/>
            <a:ext cx="4015311" cy="6639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591462" algn="l"/>
              </a:tabLst>
            </a:pPr>
            <a:r>
              <a:rPr lang="en-US" sz="1100" b="1" i="0" spc="0" baseline="0" dirty="0">
                <a:latin typeface="Arial Narrow"/>
              </a:rPr>
              <a:t>Угол обзора 	</a:t>
            </a:r>
            <a:r>
              <a:rPr lang="en-US" sz="1100" b="0" i="0" spc="0" baseline="0" dirty="0">
                <a:latin typeface="Arial Narrow"/>
              </a:rPr>
              <a:t>52°х40°</a:t>
            </a:r>
          </a:p>
          <a:p>
            <a:pPr marL="0">
              <a:lnSpc>
                <a:spcPts val="1559"/>
              </a:lnSpc>
              <a:tabLst>
                <a:tab pos="3668440" algn="l"/>
              </a:tabLst>
            </a:pPr>
            <a:r>
              <a:rPr lang="en-US" sz="1100" b="1" i="0" spc="0" baseline="0" dirty="0">
                <a:latin typeface="Arial Narrow"/>
              </a:rPr>
              <a:t>Минимальная дистанция фокусировки 	</a:t>
            </a:r>
            <a:r>
              <a:rPr lang="en-US" sz="1100" b="0" i="0" spc="0" baseline="0" dirty="0">
                <a:latin typeface="Arial Narrow"/>
              </a:rPr>
              <a:t>0.4 м</a:t>
            </a:r>
          </a:p>
          <a:p>
            <a:pPr marL="0">
              <a:lnSpc>
                <a:spcPts val="1800"/>
              </a:lnSpc>
            </a:pP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Смарт-функции</a:t>
            </a:r>
          </a:p>
        </p:txBody>
      </p:sp>
      <p:sp>
        <p:nvSpPr>
          <p:cNvPr id="234" name="Rectangle 234"/>
          <p:cNvSpPr/>
          <p:nvPr/>
        </p:nvSpPr>
        <p:spPr>
          <a:xfrm>
            <a:off x="5525999" y="2946118"/>
            <a:ext cx="4558693" cy="7050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53638" algn="l"/>
              </a:tabLst>
            </a:pPr>
            <a:r>
              <a:rPr lang="en-US" sz="1100" b="1" i="0" spc="0" baseline="0" dirty="0">
                <a:latin typeface="Arial Narrow"/>
              </a:rPr>
              <a:t>Выдача сигнала на СКУД 	</a:t>
            </a:r>
            <a:r>
              <a:rPr lang="en-US" sz="1100" b="0" i="0" spc="0" baseline="0" dirty="0">
                <a:latin typeface="Arial Narrow"/>
              </a:rPr>
              <a:t>опционально</a:t>
            </a:r>
          </a:p>
          <a:p>
            <a:pPr marL="0">
              <a:lnSpc>
                <a:spcPts val="1559"/>
              </a:lnSpc>
              <a:tabLst>
                <a:tab pos="3453638" algn="l"/>
              </a:tabLst>
            </a:pPr>
            <a:r>
              <a:rPr lang="en-US" sz="1100" b="1" i="0" spc="0" baseline="0" dirty="0">
                <a:latin typeface="Arial Narrow"/>
              </a:rPr>
              <a:t>Распознавание отсутствия маски	</a:t>
            </a:r>
            <a:r>
              <a:rPr lang="en-US" sz="1100" b="0" i="0" spc="0" baseline="0" dirty="0">
                <a:latin typeface="Arial Narrow"/>
              </a:rPr>
              <a:t>опционально</a:t>
            </a:r>
          </a:p>
          <a:p>
            <a:pPr marL="0">
              <a:lnSpc>
                <a:spcPts val="2123"/>
              </a:lnSpc>
              <a:tabLst>
                <a:tab pos="3079968" algn="l"/>
              </a:tabLst>
            </a:pPr>
            <a:r>
              <a:rPr lang="en-US" sz="1100" b="1" i="0" spc="0" baseline="0" dirty="0">
                <a:latin typeface="Arial Narrow"/>
              </a:rPr>
              <a:t>Распознавание лиц	</a:t>
            </a:r>
            <a:r>
              <a:rPr lang="en-US" sz="1666" b="0" i="0" spc="0" baseline="60000" dirty="0">
                <a:latin typeface="Arial Narrow"/>
              </a:rPr>
              <a:t>до 1000 лиц в базе данных </a:t>
            </a:r>
          </a:p>
        </p:txBody>
      </p:sp>
      <p:sp>
        <p:nvSpPr>
          <p:cNvPr id="235" name="Rectangle 235"/>
          <p:cNvSpPr/>
          <p:nvPr/>
        </p:nvSpPr>
        <p:spPr>
          <a:xfrm>
            <a:off x="8941507" y="3501467"/>
            <a:ext cx="775754" cy="233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 Narrow"/>
              </a:rPr>
              <a:t>(опционально)</a:t>
            </a:r>
          </a:p>
        </p:txBody>
      </p:sp>
      <p:sp>
        <p:nvSpPr>
          <p:cNvPr id="236" name="Rectangle 236"/>
          <p:cNvSpPr/>
          <p:nvPr/>
        </p:nvSpPr>
        <p:spPr>
          <a:xfrm>
            <a:off x="5525999" y="3714063"/>
            <a:ext cx="1420050" cy="237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Измерение температуры</a:t>
            </a:r>
          </a:p>
        </p:txBody>
      </p:sp>
      <p:sp>
        <p:nvSpPr>
          <p:cNvPr id="237" name="Rectangle 237"/>
          <p:cNvSpPr/>
          <p:nvPr/>
        </p:nvSpPr>
        <p:spPr>
          <a:xfrm>
            <a:off x="5525999" y="3942663"/>
            <a:ext cx="4364167" cy="8619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42655" algn="l"/>
              </a:tabLst>
            </a:pPr>
            <a:r>
              <a:rPr lang="en-US" sz="1100" b="1" i="0" spc="0" baseline="0" dirty="0">
                <a:latin typeface="Arial Narrow"/>
              </a:rPr>
              <a:t>Обнаружение исключений температуры	</a:t>
            </a:r>
            <a:r>
              <a:rPr lang="en-US" sz="1100" b="0" i="0" spc="0" baseline="0" dirty="0">
                <a:latin typeface="Arial Narrow"/>
              </a:rPr>
              <a:t>В реальном времени</a:t>
            </a:r>
          </a:p>
          <a:p>
            <a:pPr marL="0">
              <a:lnSpc>
                <a:spcPts val="1559"/>
              </a:lnSpc>
              <a:tabLst>
                <a:tab pos="3423726" algn="l"/>
              </a:tabLst>
            </a:pPr>
            <a:r>
              <a:rPr lang="en-US" sz="1100" b="1" i="0" spc="0" baseline="0" dirty="0">
                <a:latin typeface="Arial Narrow"/>
              </a:rPr>
              <a:t>Тревога температуры	</a:t>
            </a:r>
            <a:r>
              <a:rPr lang="en-US" sz="1100" b="0" i="0" spc="0" baseline="0" dirty="0">
                <a:latin typeface="Arial Narrow"/>
              </a:rPr>
              <a:t>Регулируемая</a:t>
            </a:r>
          </a:p>
          <a:p>
            <a:pPr marL="0">
              <a:lnSpc>
                <a:spcPts val="1559"/>
              </a:lnSpc>
              <a:tabLst>
                <a:tab pos="3435596" algn="l"/>
              </a:tabLst>
            </a:pPr>
            <a:r>
              <a:rPr lang="en-US" sz="1100" b="1" i="0" spc="0" baseline="0" dirty="0">
                <a:latin typeface="Arial Narrow"/>
              </a:rPr>
              <a:t>Диапазон измерений	</a:t>
            </a:r>
            <a:r>
              <a:rPr lang="en-US" sz="1100" b="0" i="0" spc="0" baseline="0" dirty="0">
                <a:latin typeface="Arial Narrow"/>
              </a:rPr>
              <a:t>от 30 до 60°С</a:t>
            </a:r>
          </a:p>
          <a:p>
            <a:pPr marL="0">
              <a:lnSpc>
                <a:spcPts val="1800"/>
              </a:lnSpc>
            </a:pP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Интерфейсы</a:t>
            </a:r>
          </a:p>
        </p:txBody>
      </p:sp>
      <p:sp>
        <p:nvSpPr>
          <p:cNvPr id="238" name="Rectangle 238"/>
          <p:cNvSpPr/>
          <p:nvPr/>
        </p:nvSpPr>
        <p:spPr>
          <a:xfrm>
            <a:off x="5525999" y="4795863"/>
            <a:ext cx="4366962" cy="43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39723" algn="l"/>
              </a:tabLst>
            </a:pPr>
            <a:r>
              <a:rPr lang="en-US" sz="1100" b="1" i="0" spc="0" baseline="0" dirty="0">
                <a:latin typeface="Arial Narrow"/>
              </a:rPr>
              <a:t>Сетевой интерфейс	</a:t>
            </a:r>
            <a:r>
              <a:rPr lang="en-US" sz="1100" b="0" i="0" spc="0" baseline="0" dirty="0">
                <a:latin typeface="Arial Narrow"/>
              </a:rPr>
              <a:t>1, RJ45 auto 10/100M</a:t>
            </a:r>
          </a:p>
          <a:p>
            <a:pPr marL="0">
              <a:lnSpc>
                <a:spcPts val="1559"/>
              </a:lnSpc>
              <a:tabLst>
                <a:tab pos="3771544" algn="l"/>
              </a:tabLst>
            </a:pPr>
            <a:r>
              <a:rPr lang="en-US" sz="1100" b="1" i="0" spc="0" baseline="0" dirty="0">
                <a:latin typeface="Arial Narrow"/>
              </a:rPr>
              <a:t>USB 2.0	</a:t>
            </a:r>
            <a:r>
              <a:rPr lang="en-US" sz="1100" b="0" i="0" spc="0" baseline="0" dirty="0">
                <a:latin typeface="Arial Narrow"/>
              </a:rPr>
              <a:t>1</a:t>
            </a:r>
          </a:p>
        </p:txBody>
      </p:sp>
      <p:sp>
        <p:nvSpPr>
          <p:cNvPr id="239" name="Rectangle 239"/>
          <p:cNvSpPr/>
          <p:nvPr/>
        </p:nvSpPr>
        <p:spPr>
          <a:xfrm>
            <a:off x="5525999" y="5191863"/>
            <a:ext cx="4153115" cy="4659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53638" algn="l"/>
              </a:tabLst>
            </a:pPr>
            <a:r>
              <a:rPr lang="en-US" sz="1100" b="1" i="0" spc="0" baseline="0" dirty="0">
                <a:latin typeface="Arial Narrow"/>
              </a:rPr>
              <a:t>«</a:t>
            </a:r>
            <a:r>
              <a:rPr lang="en-US" sz="1100" b="1" i="0" spc="-15" baseline="0" dirty="0">
                <a:latin typeface="Arial Narrow"/>
              </a:rPr>
              <a:t>V</a:t>
            </a:r>
            <a:r>
              <a:rPr lang="en-US" sz="1100" b="1" i="0" spc="0" baseline="0" dirty="0">
                <a:latin typeface="Arial Narrow"/>
              </a:rPr>
              <a:t>ision</a:t>
            </a:r>
            <a:r>
              <a:rPr lang="en-US" sz="971" b="1" i="0" spc="0" baseline="35253" dirty="0">
                <a:latin typeface="Arial Narrow"/>
              </a:rPr>
              <a:t>+</a:t>
            </a:r>
            <a:r>
              <a:rPr lang="en-US" sz="1100" b="1" i="0" spc="0" baseline="0" dirty="0">
                <a:latin typeface="Arial Narrow"/>
              </a:rPr>
              <a:t>» </a:t>
            </a:r>
            <a:r>
              <a:rPr lang="en-US" sz="1100" b="1" i="0" spc="-27" baseline="0" dirty="0">
                <a:latin typeface="Arial Narrow"/>
              </a:rPr>
              <a:t>(при наличии системы распознавания лиц</a:t>
            </a:r>
            <a:r>
              <a:rPr lang="en-US" sz="1100" b="1" i="0" spc="0" baseline="0" dirty="0">
                <a:latin typeface="Arial Narrow"/>
              </a:rPr>
              <a:t>)	</a:t>
            </a:r>
            <a:r>
              <a:rPr lang="en-US" sz="1100" b="0" i="0" spc="0" baseline="0" dirty="0">
                <a:latin typeface="Arial Narrow"/>
              </a:rPr>
              <a:t>опционально</a:t>
            </a:r>
          </a:p>
          <a:p>
            <a:pPr marL="0">
              <a:lnSpc>
                <a:spcPts val="1800"/>
              </a:lnSpc>
            </a:pP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Основные характеристики</a:t>
            </a:r>
          </a:p>
        </p:txBody>
      </p:sp>
      <p:sp>
        <p:nvSpPr>
          <p:cNvPr id="240" name="Rectangle 240"/>
          <p:cNvSpPr/>
          <p:nvPr/>
        </p:nvSpPr>
        <p:spPr>
          <a:xfrm>
            <a:off x="5525999" y="5649063"/>
            <a:ext cx="4230159" cy="831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76592" algn="l"/>
              </a:tabLst>
            </a:pPr>
            <a:r>
              <a:rPr lang="en-US" sz="1100" b="1" i="0" spc="0" baseline="0" dirty="0">
                <a:latin typeface="Arial Narrow"/>
              </a:rPr>
              <a:t>Потребляемая мощность	</a:t>
            </a:r>
            <a:r>
              <a:rPr lang="en-US" sz="1100" b="0" i="0" spc="0" baseline="0" dirty="0">
                <a:latin typeface="Arial Narrow"/>
              </a:rPr>
              <a:t>Не более 60 Вт.</a:t>
            </a:r>
          </a:p>
          <a:p>
            <a:pPr marL="0">
              <a:lnSpc>
                <a:spcPts val="1559"/>
              </a:lnSpc>
              <a:tabLst>
                <a:tab pos="3402308" algn="l"/>
              </a:tabLst>
            </a:pPr>
            <a:r>
              <a:rPr lang="en-US" sz="1100" b="1" i="0" spc="0" baseline="0" dirty="0">
                <a:latin typeface="Arial Narrow"/>
              </a:rPr>
              <a:t>Уровень защиты	</a:t>
            </a:r>
            <a:r>
              <a:rPr lang="en-US" sz="1100" b="0" i="0" spc="0" baseline="0" dirty="0">
                <a:latin typeface="Arial Narrow"/>
              </a:rPr>
              <a:t>IP44 (IP54*****)</a:t>
            </a:r>
          </a:p>
          <a:p>
            <a:pPr marL="0">
              <a:lnSpc>
                <a:spcPts val="1559"/>
              </a:lnSpc>
              <a:tabLst>
                <a:tab pos="3645964" algn="l"/>
              </a:tabLst>
            </a:pPr>
            <a:r>
              <a:rPr lang="en-US" sz="1100" b="1" i="0" spc="0" baseline="0" dirty="0">
                <a:latin typeface="Arial Narrow"/>
              </a:rPr>
              <a:t>Масса	</a:t>
            </a:r>
            <a:r>
              <a:rPr lang="en-US" sz="1100" b="0" i="0" spc="0" baseline="0" dirty="0">
                <a:latin typeface="Arial Narrow"/>
              </a:rPr>
              <a:t>100 кг</a:t>
            </a:r>
          </a:p>
          <a:p>
            <a:pPr marL="0">
              <a:lnSpc>
                <a:spcPts val="1559"/>
              </a:lnSpc>
              <a:tabLst>
                <a:tab pos="3427547" algn="l"/>
              </a:tabLst>
            </a:pPr>
            <a:r>
              <a:rPr lang="en-US" sz="1100" b="1" i="0" spc="0" baseline="0" dirty="0">
                <a:latin typeface="Arial Narrow"/>
              </a:rPr>
              <a:t>Размер без упаковки	</a:t>
            </a:r>
            <a:r>
              <a:rPr lang="en-US" sz="1100" b="0" i="0" spc="0" baseline="0" dirty="0">
                <a:latin typeface="Arial Narrow"/>
              </a:rPr>
              <a:t>2320х920х930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540000" y="7101866"/>
            <a:ext cx="9645771" cy="237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770685" algn="l"/>
              </a:tabLst>
            </a:pPr>
            <a:r>
              <a:rPr lang="en-US" sz="1100" b="1" i="0" spc="0" baseline="0" dirty="0">
                <a:latin typeface="Arial Narrow"/>
              </a:rPr>
              <a:t>4	</a:t>
            </a:r>
            <a:r>
              <a:rPr lang="en-US" sz="1100" b="0" i="0" spc="0" baseline="0" dirty="0">
                <a:latin typeface="Arial Narrow"/>
              </a:rPr>
              <a:t>Рамка для дистанционного скрининга температуры</a:t>
            </a:r>
            <a:r>
              <a:rPr lang="en-US" sz="1100" b="1" i="0" spc="0" baseline="0" dirty="0">
                <a:latin typeface="Arial Narrow"/>
              </a:rPr>
              <a:t> </a:t>
            </a: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S</a:t>
            </a:r>
            <a:r>
              <a:rPr lang="en-US" sz="1100" b="1" i="0" spc="-66" baseline="0" dirty="0">
                <a:solidFill>
                  <a:srgbClr val="FF990D"/>
                </a:solidFill>
                <a:latin typeface="Arial Narrow"/>
              </a:rPr>
              <a:t>T</a:t>
            </a:r>
            <a:r>
              <a:rPr lang="en-US" sz="1100" b="1" i="0" spc="-82" baseline="0" dirty="0">
                <a:solidFill>
                  <a:srgbClr val="FF990D"/>
                </a:solidFill>
                <a:latin typeface="Arial Narrow"/>
              </a:rPr>
              <a:t>A</a:t>
            </a:r>
            <a:r>
              <a:rPr lang="en-US" sz="1100" b="1" i="0" spc="-15" baseline="0" dirty="0">
                <a:solidFill>
                  <a:srgbClr val="FF990D"/>
                </a:solidFill>
                <a:latin typeface="Arial Narrow"/>
              </a:rPr>
              <a:t>Y</a:t>
            </a:r>
            <a:r>
              <a:rPr lang="en-US" sz="1100" b="1" i="0" spc="0" baseline="0" dirty="0">
                <a:solidFill>
                  <a:srgbClr val="FF990D"/>
                </a:solidFill>
                <a:latin typeface="Arial Narrow"/>
              </a:rPr>
              <a:t> SAFE FRAME 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9477102" y="198171"/>
            <a:ext cx="674751" cy="233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0" i="0" spc="0" baseline="0" dirty="0">
                <a:latin typeface="ArialNarrow"/>
                <a:hlinkClick r:id="rId5"/>
              </a:rPr>
              <a:t>mil.bsvt-nt.by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Произвольный</PresentationFormat>
  <Paragraphs>82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 Narrow</vt:lpstr>
      <vt:lpstr>ArialNarrow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Alexander I. Hutkouski</cp:lastModifiedBy>
  <cp:revision>1</cp:revision>
  <dcterms:modified xsi:type="dcterms:W3CDTF">2020-08-25T07:02:49Z</dcterms:modified>
</cp:coreProperties>
</file>