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7"/>
            <a:ext cx="12192000" cy="311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922849"/>
            <a:ext cx="11108267" cy="471776"/>
          </a:xfrm>
        </p:spPr>
        <p:txBody>
          <a:bodyPr anchor="t"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400" b="1" cap="all" dirty="0" smtClean="0">
                <a:latin typeface="Constantia"/>
              </a:rPr>
              <a:t>Композитный несущий элемент строительных конструкций</a:t>
            </a:r>
            <a:endParaRPr lang="ru-RU" sz="5400" i="1" cap="all" spc="7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96328" y="4021665"/>
            <a:ext cx="11559822" cy="265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Calibri"/>
              </a:rPr>
              <a:t>Белорусско-Российским университетом (кафедра «Механика») и</a:t>
            </a:r>
            <a:r>
              <a:rPr lang="ru-RU" sz="1400" dirty="0" smtClean="0">
                <a:latin typeface="+mj-lt"/>
                <a:ea typeface="Times New Roman"/>
              </a:rPr>
              <a:t> Российским университетом транспорта-МИИТ (</a:t>
            </a:r>
            <a:r>
              <a:rPr lang="ru-RU" sz="1400" dirty="0" smtClean="0">
                <a:latin typeface="+mj-lt"/>
                <a:ea typeface="Calibri"/>
              </a:rPr>
              <a:t>Москва,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Calibri"/>
              </a:rPr>
              <a:t> кафедра «Мосты», Институт пути, строительства и сооружений</a:t>
            </a:r>
            <a:r>
              <a:rPr lang="ru-RU" sz="1400" dirty="0" smtClean="0">
                <a:latin typeface="+mj-lt"/>
                <a:ea typeface="Calibri"/>
              </a:rPr>
              <a:t>), совместно с ОАО «</a:t>
            </a:r>
            <a:r>
              <a:rPr lang="ru-RU" sz="1400" dirty="0" err="1" smtClean="0">
                <a:latin typeface="+mj-lt"/>
                <a:ea typeface="Calibri"/>
              </a:rPr>
              <a:t>Мостострой</a:t>
            </a:r>
            <a:r>
              <a:rPr lang="ru-RU" sz="1400" dirty="0" smtClean="0">
                <a:latin typeface="+mj-lt"/>
                <a:ea typeface="Calibri"/>
              </a:rPr>
              <a:t>» (г. Минск) и </a:t>
            </a:r>
            <a:r>
              <a:rPr lang="ru-RU" sz="1400" dirty="0" smtClean="0">
                <a:latin typeface="+mj-lt"/>
                <a:ea typeface="Times New Roman"/>
              </a:rPr>
              <a:t>х</a:t>
            </a:r>
            <a:r>
              <a:rPr lang="ru-RU" sz="1400" dirty="0" smtClean="0">
                <a:latin typeface="+mj-lt"/>
                <a:ea typeface="Calibri"/>
              </a:rPr>
              <a:t>олдингом «Группа компаний </a:t>
            </a:r>
            <a:r>
              <a:rPr lang="ru-RU" sz="1400" dirty="0" err="1" smtClean="0">
                <a:latin typeface="+mj-lt"/>
                <a:ea typeface="Calibri"/>
              </a:rPr>
              <a:t>Протос</a:t>
            </a:r>
            <a:r>
              <a:rPr lang="ru-RU" sz="1400" dirty="0" smtClean="0">
                <a:latin typeface="+mj-lt"/>
                <a:ea typeface="Calibri"/>
              </a:rPr>
              <a:t>» (г. Могилев) </a:t>
            </a:r>
            <a:r>
              <a:rPr lang="ru-RU" sz="1400" dirty="0" smtClean="0">
                <a:latin typeface="+mj-lt"/>
                <a:ea typeface="Times New Roman"/>
              </a:rPr>
              <a:t>реализована концепция создания конструкций на базе </a:t>
            </a:r>
            <a:r>
              <a:rPr lang="ru-RU" sz="1400" b="1" dirty="0" smtClean="0">
                <a:latin typeface="+mj-lt"/>
                <a:ea typeface="Times New Roman"/>
              </a:rPr>
              <a:t>композитных несущих элементов строительных конструкций (КНЭСК)</a:t>
            </a:r>
            <a:r>
              <a:rPr lang="ru-RU" sz="1400" dirty="0" smtClean="0">
                <a:latin typeface="+mj-lt"/>
                <a:ea typeface="Times New Roman"/>
              </a:rPr>
              <a:t>.</a:t>
            </a:r>
            <a:endParaRPr lang="ru-RU" sz="14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Разработчик(и):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КУЗМЕНКО Игорь Михайлович, ФРИДКИН Владимир Михайлович, доктор </a:t>
            </a:r>
            <a:r>
              <a:rPr lang="ru-RU" sz="1600" dirty="0" err="1" smtClean="0">
                <a:latin typeface="+mj-lt"/>
                <a:cs typeface="Arial" panose="020B0604020202020204" pitchFamily="34" charset="0"/>
              </a:rPr>
              <a:t>техн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. наук, профессор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Контактные данные: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тел.: +375222222984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 моб.:+375293659016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1600" i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kuzmenko_im43@mail.ru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564" y="113738"/>
            <a:ext cx="10517904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08672"/>
              </p:ext>
            </p:extLst>
          </p:nvPr>
        </p:nvGraphicFramePr>
        <p:xfrm>
          <a:off x="5048443" y="1940698"/>
          <a:ext cx="3569085" cy="213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Точечный рисунок" r:id="rId7" imgW="13689336" imgH="6638095" progId="Paint.Picture">
                  <p:embed/>
                </p:oleObj>
              </mc:Choice>
              <mc:Fallback>
                <p:oleObj name="Точечный рисунок" r:id="rId7" imgW="13689336" imgH="66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443" y="1940698"/>
                        <a:ext cx="3569085" cy="213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79" y="2017077"/>
            <a:ext cx="2708299" cy="200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" y="1997365"/>
            <a:ext cx="3893512" cy="20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348" y="1192311"/>
            <a:ext cx="8465256" cy="556409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77800" algn="l"/>
              </a:tabLst>
            </a:pP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Область применения:</a:t>
            </a:r>
            <a:endParaRPr lang="ru-RU" sz="1400" b="1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77800" algn="l"/>
              </a:tabLst>
            </a:pPr>
            <a:r>
              <a:rPr lang="ru-RU" sz="1200" dirty="0" smtClean="0">
                <a:latin typeface="+mj-lt"/>
                <a:ea typeface="Times New Roman"/>
              </a:rPr>
              <a:t>Композитный </a:t>
            </a:r>
            <a:r>
              <a:rPr lang="ru-RU" sz="1200" dirty="0">
                <a:latin typeface="+mj-lt"/>
                <a:ea typeface="Times New Roman"/>
              </a:rPr>
              <a:t>элемент может быть использован в строительстве мостов, резервуаров, при возведении высотных и большепролетных зданий, теплиц, башен, дымовых труб, градирен, подземных и подводных объектов, оболочек отсеков АЭС и </a:t>
            </a:r>
            <a:r>
              <a:rPr lang="ru-RU" sz="1200" dirty="0" smtClean="0">
                <a:latin typeface="+mj-lt"/>
                <a:ea typeface="Times New Roman"/>
              </a:rPr>
              <a:t>т.д.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Широкий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охват области применения КНЭСК обусловлен </a:t>
            </a:r>
            <a:r>
              <a:rPr lang="ru-RU" sz="1200" u="sng" dirty="0">
                <a:solidFill>
                  <a:srgbClr val="000000"/>
                </a:solidFill>
                <a:latin typeface="+mj-lt"/>
                <a:ea typeface="Times New Roman"/>
              </a:rPr>
              <a:t>универсальностью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 используемого в нем сочетания материалов и </a:t>
            </a:r>
            <a:r>
              <a:rPr lang="ru-RU" sz="1200" u="sng" dirty="0">
                <a:solidFill>
                  <a:srgbClr val="000000"/>
                </a:solidFill>
                <a:latin typeface="+mj-lt"/>
                <a:ea typeface="Times New Roman"/>
              </a:rPr>
              <a:t>эффективностью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 их сочленения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  <a:tabLst>
                <a:tab pos="177800" algn="l"/>
              </a:tabLst>
            </a:pPr>
            <a:r>
              <a:rPr lang="ru-RU" sz="1400" b="1" dirty="0">
                <a:latin typeface="+mj-lt"/>
                <a:ea typeface="Times New Roman"/>
              </a:rPr>
              <a:t>Принципиальная новизна</a:t>
            </a:r>
            <a:r>
              <a:rPr lang="ru-RU" sz="1400" dirty="0">
                <a:latin typeface="+mj-lt"/>
                <a:ea typeface="Times New Roman"/>
              </a:rPr>
              <a:t> </a:t>
            </a:r>
            <a:r>
              <a:rPr lang="ru-RU" sz="1200" dirty="0">
                <a:latin typeface="+mj-lt"/>
                <a:ea typeface="Times New Roman"/>
              </a:rPr>
              <a:t>заключается в том, что КНЭСК является композиционной структурой, объединяющей твердеющий заполнитель, в первую очередь современный бетон, с металлом за счет подключения в систему, наряду с разными видами заполнителя и стержневой арматуры, еще и листового стального проката.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Описание:</a:t>
            </a:r>
            <a:endParaRPr lang="ru-RU" sz="1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Широкое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разнообразие возможных конструктивных форм и исполнений КНЭСК позволяет использовать его в качестве базового элемента для различных целей и конструкций с требуемыми свойствами. КНЭСК обладает высокими показателями сопротивления тепловым воздействиям, водонепроницаемости и герметичности, повышенными адгезионными свойствами, или радиационным экранированием. Позволяет создавать быстровозводимые конструкции с теми же специфическими свойствами и т.д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+mj-lt"/>
                <a:ea typeface="Times New Roman"/>
              </a:rPr>
              <a:t>Листовая </a:t>
            </a:r>
            <a:r>
              <a:rPr lang="ru-RU" sz="1200" dirty="0" smtClean="0">
                <a:latin typeface="+mj-lt"/>
                <a:ea typeface="Times New Roman"/>
              </a:rPr>
              <a:t>арматура, </a:t>
            </a:r>
            <a:r>
              <a:rPr lang="ru-RU" sz="1200" dirty="0">
                <a:latin typeface="+mj-lt"/>
                <a:ea typeface="Times New Roman"/>
              </a:rPr>
              <a:t>формообразующий </a:t>
            </a:r>
            <a:r>
              <a:rPr lang="ru-RU" sz="1200" dirty="0" smtClean="0">
                <a:latin typeface="+mj-lt"/>
                <a:ea typeface="Times New Roman"/>
              </a:rPr>
              <a:t>лист </a:t>
            </a:r>
            <a:r>
              <a:rPr lang="ru-RU" sz="1200" dirty="0">
                <a:latin typeface="+mj-lt"/>
                <a:ea typeface="Times New Roman"/>
              </a:rPr>
              <a:t>и </a:t>
            </a:r>
            <a:r>
              <a:rPr lang="ru-RU" sz="1200" dirty="0" smtClean="0">
                <a:latin typeface="+mj-lt"/>
                <a:ea typeface="Times New Roman"/>
              </a:rPr>
              <a:t>заполнитель </a:t>
            </a:r>
            <a:r>
              <a:rPr lang="ru-RU" sz="1200" dirty="0">
                <a:latin typeface="+mj-lt"/>
                <a:ea typeface="Times New Roman"/>
              </a:rPr>
              <a:t>определяют несущую способность композитного элемента, а стержневая </a:t>
            </a:r>
            <a:r>
              <a:rPr lang="ru-RU" sz="1200" dirty="0" smtClean="0">
                <a:latin typeface="+mj-lt"/>
                <a:ea typeface="Times New Roman"/>
              </a:rPr>
              <a:t>арматура </a:t>
            </a:r>
            <a:r>
              <a:rPr lang="ru-RU" sz="1200" dirty="0">
                <a:latin typeface="+mj-lt"/>
                <a:ea typeface="Times New Roman"/>
              </a:rPr>
              <a:t>выполняет монтажные функции и способствует сцеплению металлического каркаса с заполнителем.</a:t>
            </a:r>
            <a:r>
              <a:rPr lang="ru-RU" sz="1200" kern="800" dirty="0">
                <a:latin typeface="+mj-lt"/>
                <a:ea typeface="Times New Roman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Важной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функцией КНЭСК является функция несъемной опалубки и подпорных систем, что обеспечивает экономию при возведении пролетных сооружений за счет сокращения сроков и трудоемкости выполнения монтажных работ. </a:t>
            </a:r>
            <a:endParaRPr lang="en-US" sz="1200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Конструктивные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особенности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развитой в пространстве металлической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/>
              </a:rPr>
              <a:t>оболочечной арматуры позволяют автоматизировать процесс ее изготовления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Основные технические характеристики:</a:t>
            </a:r>
            <a:endParaRPr lang="ru-RU" sz="1400" b="1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+mj-lt"/>
                <a:ea typeface="Times New Roman"/>
              </a:rPr>
              <a:t>толщина </a:t>
            </a:r>
            <a:r>
              <a:rPr lang="ru-RU" sz="1200" dirty="0">
                <a:latin typeface="+mj-lt"/>
                <a:ea typeface="Times New Roman"/>
              </a:rPr>
              <a:t>металлической оболочки КНЭСК – 4…12 </a:t>
            </a:r>
            <a:r>
              <a:rPr lang="ru-RU" sz="1200" dirty="0" smtClean="0">
                <a:latin typeface="+mj-lt"/>
                <a:ea typeface="Times New Roman"/>
              </a:rPr>
              <a:t>мм;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+mj-lt"/>
                <a:ea typeface="Times New Roman"/>
              </a:rPr>
              <a:t>толщина </a:t>
            </a:r>
            <a:r>
              <a:rPr lang="ru-RU" sz="1200" dirty="0">
                <a:latin typeface="+mj-lt"/>
                <a:ea typeface="Times New Roman"/>
              </a:rPr>
              <a:t>стенки ребристого упрочняющего элемента – 4…16 </a:t>
            </a:r>
            <a:r>
              <a:rPr lang="ru-RU" sz="1200" dirty="0" smtClean="0">
                <a:latin typeface="+mj-lt"/>
                <a:ea typeface="Times New Roman"/>
              </a:rPr>
              <a:t>мм;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+mj-lt"/>
                <a:ea typeface="Times New Roman"/>
              </a:rPr>
              <a:t>высота </a:t>
            </a:r>
            <a:r>
              <a:rPr lang="ru-RU" sz="1200" dirty="0">
                <a:latin typeface="+mj-lt"/>
                <a:ea typeface="Times New Roman"/>
              </a:rPr>
              <a:t>ребристого упрочняющего элемента – 70…170 </a:t>
            </a:r>
            <a:r>
              <a:rPr lang="ru-RU" sz="1200" dirty="0" smtClean="0">
                <a:latin typeface="+mj-lt"/>
                <a:ea typeface="Times New Roman"/>
              </a:rPr>
              <a:t>мм;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+mj-lt"/>
                <a:ea typeface="Calibri"/>
                <a:cs typeface="Times New Roman"/>
              </a:rPr>
              <a:t>высота </a:t>
            </a:r>
            <a:r>
              <a:rPr lang="ru-RU" sz="1200" dirty="0">
                <a:latin typeface="+mj-lt"/>
                <a:ea typeface="Calibri"/>
                <a:cs typeface="Times New Roman"/>
              </a:rPr>
              <a:t>сечения ребристого упрочняющего элемента – 30-50 </a:t>
            </a:r>
            <a:r>
              <a:rPr lang="ru-RU" sz="1200" dirty="0" smtClean="0">
                <a:latin typeface="+mj-lt"/>
                <a:ea typeface="Calibri"/>
                <a:cs typeface="Times New Roman"/>
              </a:rPr>
              <a:t>мм;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+mj-lt"/>
                <a:ea typeface="Calibri"/>
                <a:cs typeface="Times New Roman"/>
              </a:rPr>
              <a:t>рекомендуемый </a:t>
            </a:r>
            <a:r>
              <a:rPr lang="ru-RU" sz="1200" dirty="0">
                <a:latin typeface="+mj-lt"/>
                <a:ea typeface="Calibri"/>
                <a:cs typeface="Times New Roman"/>
              </a:rPr>
              <a:t>угол наклона волны ребристого упрочняющего элемента – </a:t>
            </a:r>
            <a:r>
              <a:rPr lang="ru-RU" sz="1200" dirty="0" smtClean="0">
                <a:latin typeface="+mj-lt"/>
                <a:ea typeface="Calibri"/>
                <a:cs typeface="Times New Roman"/>
              </a:rPr>
              <a:t>45</a:t>
            </a:r>
            <a:r>
              <a:rPr lang="ru-RU" sz="1200" baseline="30000" dirty="0" smtClean="0">
                <a:latin typeface="+mj-lt"/>
                <a:ea typeface="Calibri"/>
                <a:cs typeface="Times New Roman"/>
              </a:rPr>
              <a:t>0</a:t>
            </a:r>
            <a:r>
              <a:rPr lang="ru-RU" sz="1200" dirty="0" smtClean="0">
                <a:latin typeface="+mj-lt"/>
                <a:ea typeface="Calibri"/>
                <a:cs typeface="Times New Roman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latin typeface="+mj-lt"/>
                <a:ea typeface="Calibri"/>
                <a:cs typeface="Times New Roman"/>
              </a:rPr>
              <a:t>диаметр </a:t>
            </a:r>
            <a:r>
              <a:rPr lang="ru-RU" sz="1200" dirty="0">
                <a:latin typeface="+mj-lt"/>
                <a:ea typeface="Calibri"/>
                <a:cs typeface="Times New Roman"/>
              </a:rPr>
              <a:t>продольной стержневой арматуры – 12…22 мм</a:t>
            </a:r>
            <a:r>
              <a:rPr lang="ru-RU" sz="1200" dirty="0" smtClean="0">
                <a:latin typeface="+mj-lt"/>
                <a:ea typeface="Calibri"/>
                <a:cs typeface="Times New Roman"/>
              </a:rPr>
              <a:t>; </a:t>
            </a:r>
            <a:r>
              <a:rPr lang="ru-RU" sz="1200" dirty="0" smtClean="0">
                <a:latin typeface="+mj-lt"/>
                <a:ea typeface="Times New Roman"/>
              </a:rPr>
              <a:t> </a:t>
            </a:r>
            <a:r>
              <a:rPr lang="ru-RU" sz="1200" dirty="0">
                <a:latin typeface="+mj-lt"/>
                <a:ea typeface="Times New Roman"/>
              </a:rPr>
              <a:t>диаметр поперечной арматуры принимать не менее 10 мм.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07675"/>
            <a:ext cx="11375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Constantia"/>
              </a:rPr>
              <a:t>Композитный несущий элемент строительных </a:t>
            </a:r>
            <a:r>
              <a:rPr lang="ru-RU" sz="2100" b="1" dirty="0" smtClean="0">
                <a:solidFill>
                  <a:schemeClr val="bg1"/>
                </a:solidFill>
                <a:latin typeface="Constantia"/>
              </a:rPr>
              <a:t>конструкций</a:t>
            </a:r>
            <a:endParaRPr lang="ru-RU" sz="1400" b="1" spc="3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05" y="4303804"/>
            <a:ext cx="3324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04" y="1289685"/>
            <a:ext cx="3324225" cy="2142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10" y="972176"/>
            <a:ext cx="11559821" cy="32515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Преимущества: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упрощение монтажа и уменьшение сроков строительства;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снижение трудоемкости на этапах возведения и стоимости строительства за счет использования стального листа в качестве опалубки;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увеличение срока эксплуатации сооружения;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повышенное сцепление металлической и бетонной составляющих;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высокая несущая способность;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обеспечение разнообразия конструктивных форм сооружений на его основе;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+mj-lt"/>
                <a:ea typeface="Times New Roman"/>
              </a:rPr>
              <a:t>ряд других специфических особенностей конструкций из КНЭСК, не свойственных традиционным железобетонным конструкциям.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Степень готовности проекта: </a:t>
            </a:r>
            <a:r>
              <a:rPr lang="ru-RU" sz="1400" dirty="0" smtClean="0">
                <a:latin typeface="+mj-lt"/>
                <a:ea typeface="Times New Roman"/>
              </a:rPr>
              <a:t>Разработана </a:t>
            </a:r>
            <a:r>
              <a:rPr lang="ru-RU" sz="1400" dirty="0">
                <a:latin typeface="+mj-lt"/>
                <a:ea typeface="Times New Roman"/>
              </a:rPr>
              <a:t>конструкторская документация и технология изготовления композитных элементов, их транспортных модулей, конструкция и технология изготовления монтажных стыков</a:t>
            </a:r>
            <a:r>
              <a:rPr lang="ru-RU" sz="1400" dirty="0" smtClean="0">
                <a:latin typeface="+mj-lt"/>
                <a:ea typeface="Times New Roman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Коммерческое предложение: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cap="all" dirty="0" smtClean="0">
                <a:latin typeface="+mj-lt"/>
                <a:ea typeface="Times New Roman"/>
              </a:rPr>
              <a:t>«</a:t>
            </a:r>
            <a:r>
              <a:rPr lang="ru-RU" sz="1400" cap="all" dirty="0">
                <a:latin typeface="+mj-lt"/>
                <a:ea typeface="Times New Roman"/>
              </a:rPr>
              <a:t>Инновационная технология проектирования и изготовления конструкций различного назначения на базе композитных несущих элементов</a:t>
            </a:r>
            <a:r>
              <a:rPr lang="ru-RU" sz="1400" cap="all" dirty="0" smtClean="0">
                <a:latin typeface="+mj-lt"/>
                <a:ea typeface="Times New Roman"/>
              </a:rPr>
              <a:t>» .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/>
              </a:rPr>
              <a:t>Технология защищена патентами РБ и</a:t>
            </a:r>
            <a:r>
              <a:rPr lang="ru-RU" sz="1400" dirty="0" smtClean="0">
                <a:latin typeface="+mj-lt"/>
                <a:ea typeface="Times New Roman"/>
              </a:rPr>
              <a:t> РФ.</a:t>
            </a:r>
            <a:endParaRPr lang="ru-RU" sz="1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55163"/>
            <a:ext cx="11375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Constantia"/>
              </a:rPr>
              <a:t>Композитный несущий элемент строительных конструкций</a:t>
            </a:r>
            <a:endParaRPr lang="ru-RU" sz="1400" b="1" spc="3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7" y="4538846"/>
            <a:ext cx="5699199" cy="171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86" y="4538846"/>
            <a:ext cx="2565748" cy="165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61" y="4261116"/>
            <a:ext cx="2833370" cy="18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50" y="6250094"/>
            <a:ext cx="2938991" cy="39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527</Words>
  <Application>Microsoft Office PowerPoint</Application>
  <PresentationFormat>Широкоэкранный</PresentationFormat>
  <Paragraphs>43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Constantia</vt:lpstr>
      <vt:lpstr>Times New Roman</vt:lpstr>
      <vt:lpstr>Тема Office</vt:lpstr>
      <vt:lpstr>Точечный рисунок</vt:lpstr>
      <vt:lpstr>Композитный несущий элемент строительных конструкций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128</cp:revision>
  <cp:lastPrinted>2019-12-23T09:56:04Z</cp:lastPrinted>
  <dcterms:created xsi:type="dcterms:W3CDTF">2019-12-03T08:02:16Z</dcterms:created>
  <dcterms:modified xsi:type="dcterms:W3CDTF">2020-01-30T14:13:52Z</dcterms:modified>
</cp:coreProperties>
</file>