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7"/>
            <a:ext cx="12192000" cy="311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407" y="794972"/>
            <a:ext cx="11564592" cy="471776"/>
          </a:xfrm>
        </p:spPr>
        <p:txBody>
          <a:bodyPr anchor="t">
            <a:no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ЛЕГИРОВАННЫЕ КОМПОЗИЦИОННЫЕ ПОРОШКИ ДЛЯ ГАЗОТЕРМИЧЕСКИХ ПОКРЫТИЙ</a:t>
            </a:r>
            <a:endParaRPr lang="ru-RU" sz="4800" b="1" i="1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30904" y="3751181"/>
            <a:ext cx="11790753" cy="297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/>
              <a:t>Разработка направлена </a:t>
            </a:r>
            <a:r>
              <a:rPr lang="ru-RU" sz="1400" dirty="0" smtClean="0">
                <a:latin typeface="+mj-lt"/>
              </a:rPr>
              <a:t>на создание </a:t>
            </a:r>
            <a:r>
              <a:rPr lang="ru-RU" sz="1400" dirty="0">
                <a:latin typeface="+mj-lt"/>
              </a:rPr>
              <a:t>широкого ряда модифицированных комплексно упрочненных композиционных порошков на основе железа, никеля, меди, алюминия и керамики, предназначенных для нанесения </a:t>
            </a:r>
            <a:r>
              <a:rPr lang="ru-RU" sz="1400" dirty="0" err="1">
                <a:latin typeface="+mj-lt"/>
              </a:rPr>
              <a:t>высокостойких</a:t>
            </a:r>
            <a:r>
              <a:rPr lang="ru-RU" sz="1400" dirty="0">
                <a:latin typeface="+mj-lt"/>
              </a:rPr>
              <a:t> жаропрочных субмикрокристаллических дисперсно-упрочненных покрытий различного функционального назначения, отличающихся от промышленно выпускаемых аналогов более высокими физико-механическими свойствами, включая жаропрочность и прочность сцепления с подложкой. Наиболее перспективной областью их применения является упрочнение и восстановление деталей, работающих в сложных температурно-силовых </a:t>
            </a:r>
            <a:r>
              <a:rPr lang="ru-RU" sz="1400" dirty="0" smtClean="0">
                <a:latin typeface="+mj-lt"/>
              </a:rPr>
              <a:t>условиях.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/>
              <a:t>Технология </a:t>
            </a:r>
            <a:r>
              <a:rPr lang="ru-RU" sz="1400" b="1" dirty="0"/>
              <a:t>получения порошков</a:t>
            </a:r>
            <a:r>
              <a:rPr lang="ru-RU" sz="1400" dirty="0"/>
              <a:t> - </a:t>
            </a:r>
            <a:r>
              <a:rPr lang="ru-RU" sz="1400" dirty="0">
                <a:latin typeface="+mj-lt"/>
              </a:rPr>
              <a:t>реакционное механическое легирование </a:t>
            </a:r>
            <a:r>
              <a:rPr lang="ru-RU" sz="1400" b="1" i="1" dirty="0">
                <a:latin typeface="+mj-lt"/>
              </a:rPr>
              <a:t>(РМЛ</a:t>
            </a:r>
            <a:r>
              <a:rPr lang="ru-RU" sz="1400" dirty="0">
                <a:latin typeface="+mj-lt"/>
              </a:rPr>
              <a:t>), заключается в обработке реакционноспособной шихты, состоящей из промышленно выпускаемых порошков основы и легирующих компонентов, в шаровых мельницах  (</a:t>
            </a:r>
            <a:r>
              <a:rPr lang="ru-RU" sz="1400" dirty="0" err="1">
                <a:latin typeface="+mj-lt"/>
              </a:rPr>
              <a:t>механореакторах</a:t>
            </a:r>
            <a:r>
              <a:rPr lang="ru-RU" sz="1400" dirty="0">
                <a:latin typeface="+mj-lt"/>
              </a:rPr>
              <a:t>), активирующей превращения, обеспечивающие формирование композиционных порошков с требуемым  фазовым составом, структурой и свойствами, как правило,  наследуемыми покрытиями.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1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 smtClean="0">
                <a:latin typeface="+mj-lt"/>
                <a:cs typeface="Arial" panose="020B0604020202020204" pitchFamily="34" charset="0"/>
              </a:rPr>
              <a:t>Разработчик(и</a:t>
            </a:r>
            <a:r>
              <a:rPr lang="ru-RU" sz="1400" b="1" i="1" dirty="0" smtClean="0">
                <a:latin typeface="+mj-lt"/>
                <a:cs typeface="Arial" panose="020B0604020202020204" pitchFamily="34" charset="0"/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>
                <a:latin typeface="+mj-lt"/>
                <a:cs typeface="Arial" panose="020B0604020202020204" pitchFamily="34" charset="0"/>
              </a:rPr>
              <a:t>Ловшенко</a:t>
            </a: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Ф.Г., д.т.н., профессор, Федосенко А.С., к.т.н. Кафедра «Технологии металлов»</a:t>
            </a:r>
            <a:endParaRPr lang="ru-RU" sz="14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 smtClean="0">
                <a:latin typeface="+mj-lt"/>
                <a:cs typeface="Arial" panose="020B0604020202020204" pitchFamily="34" charset="0"/>
              </a:rPr>
              <a:t>Контактные данные:   </a:t>
            </a: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тел.:  </a:t>
            </a: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400" i="1" u="sng" dirty="0" smtClean="0">
                <a:latin typeface="+mj-lt"/>
              </a:rPr>
              <a:t>+</a:t>
            </a:r>
            <a:r>
              <a:rPr lang="ru-RU" sz="1400" i="1" u="sng" dirty="0">
                <a:latin typeface="+mj-lt"/>
              </a:rPr>
              <a:t>375 222 </a:t>
            </a:r>
            <a:r>
              <a:rPr lang="ru-RU" sz="1400" i="1" u="sng" dirty="0" smtClean="0">
                <a:latin typeface="+mj-lt"/>
              </a:rPr>
              <a:t>25-10-91</a:t>
            </a: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   тел</a:t>
            </a: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. моб.:   </a:t>
            </a:r>
            <a:r>
              <a:rPr lang="ru-RU" sz="1400" i="1" u="sng" dirty="0" smtClean="0">
                <a:latin typeface="+mj-lt"/>
                <a:cs typeface="Arial" panose="020B0604020202020204" pitchFamily="34" charset="0"/>
              </a:rPr>
              <a:t>+375336481522, +375295469634</a:t>
            </a:r>
            <a:endParaRPr lang="ru-RU" sz="1400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+mj-lt"/>
                <a:cs typeface="Arial" panose="020B0604020202020204" pitchFamily="34" charset="0"/>
              </a:rPr>
              <a:t>                                          </a:t>
            </a:r>
            <a:endParaRPr lang="ru-RU" sz="14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564" y="113738"/>
            <a:ext cx="10517904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1026" name="Picture 2" descr="Порошок серы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7777" r="7042" b="10370"/>
          <a:stretch/>
        </p:blipFill>
        <p:spPr bwMode="auto">
          <a:xfrm>
            <a:off x="4699828" y="1931096"/>
            <a:ext cx="1910287" cy="17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7" cstate="print">
            <a:lum bright="24000" contrast="34000"/>
          </a:blip>
          <a:srcRect t="5910" r="-63" b="8392"/>
          <a:stretch>
            <a:fillRect/>
          </a:stretch>
        </p:blipFill>
        <p:spPr bwMode="auto">
          <a:xfrm>
            <a:off x="512233" y="1914080"/>
            <a:ext cx="1773766" cy="17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5" descr="1-2500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>
            <a:fillRect/>
          </a:stretch>
        </p:blipFill>
        <p:spPr bwMode="auto">
          <a:xfrm>
            <a:off x="7137039" y="1980050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570" descr="IncaTemp8"/>
          <p:cNvPicPr>
            <a:picLocks noChangeAspect="1" noChangeArrowheads="1"/>
          </p:cNvPicPr>
          <p:nvPr/>
        </p:nvPicPr>
        <p:blipFill>
          <a:blip r:embed="rId9">
            <a:lum bright="50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r="-127" b="17056"/>
          <a:stretch>
            <a:fillRect/>
          </a:stretch>
        </p:blipFill>
        <p:spPr bwMode="auto">
          <a:xfrm>
            <a:off x="8364456" y="1986100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571" descr="IncaTemp7"/>
          <p:cNvPicPr>
            <a:picLocks noChangeAspect="1" noChangeArrowheads="1"/>
          </p:cNvPicPr>
          <p:nvPr/>
        </p:nvPicPr>
        <p:blipFill>
          <a:blip r:embed="rId10">
            <a:lum bright="52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r="2992" b="17390"/>
          <a:stretch>
            <a:fillRect/>
          </a:stretch>
        </p:blipFill>
        <p:spPr bwMode="auto">
          <a:xfrm>
            <a:off x="9604827" y="195994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572" descr="IncaTemp6"/>
          <p:cNvPicPr>
            <a:picLocks noChangeAspect="1" noChangeArrowheads="1"/>
          </p:cNvPicPr>
          <p:nvPr/>
        </p:nvPicPr>
        <p:blipFill>
          <a:blip r:embed="rId11">
            <a:lum bright="54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r="3481" b="17056"/>
          <a:stretch>
            <a:fillRect/>
          </a:stretch>
        </p:blipFill>
        <p:spPr bwMode="auto">
          <a:xfrm>
            <a:off x="10833657" y="195389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83"/>
          <p:cNvSpPr txBox="1">
            <a:spLocks noChangeArrowheads="1"/>
          </p:cNvSpPr>
          <p:nvPr/>
        </p:nvSpPr>
        <p:spPr bwMode="auto">
          <a:xfrm>
            <a:off x="7187997" y="2005012"/>
            <a:ext cx="230188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84"/>
          <p:cNvSpPr txBox="1">
            <a:spLocks noChangeArrowheads="1"/>
          </p:cNvSpPr>
          <p:nvPr/>
        </p:nvSpPr>
        <p:spPr bwMode="auto">
          <a:xfrm>
            <a:off x="8409220" y="2005012"/>
            <a:ext cx="230188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85"/>
          <p:cNvSpPr txBox="1">
            <a:spLocks noChangeArrowheads="1"/>
          </p:cNvSpPr>
          <p:nvPr/>
        </p:nvSpPr>
        <p:spPr bwMode="auto">
          <a:xfrm>
            <a:off x="9610042" y="1999978"/>
            <a:ext cx="230188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86"/>
          <p:cNvSpPr txBox="1">
            <a:spLocks noChangeArrowheads="1"/>
          </p:cNvSpPr>
          <p:nvPr/>
        </p:nvSpPr>
        <p:spPr bwMode="auto">
          <a:xfrm>
            <a:off x="10862930" y="2007037"/>
            <a:ext cx="230188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03"/>
          <p:cNvSpPr txBox="1">
            <a:spLocks noChangeArrowheads="1"/>
          </p:cNvSpPr>
          <p:nvPr/>
        </p:nvSpPr>
        <p:spPr bwMode="auto">
          <a:xfrm>
            <a:off x="1630891" y="3340402"/>
            <a:ext cx="603250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мкм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04"/>
          <p:cNvSpPr>
            <a:spLocks noChangeShapeType="1"/>
          </p:cNvSpPr>
          <p:nvPr/>
        </p:nvSpPr>
        <p:spPr bwMode="auto">
          <a:xfrm>
            <a:off x="1673224" y="3551458"/>
            <a:ext cx="39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272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498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6791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418185" y="3174100"/>
            <a:ext cx="460347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– топография поверхности частиц; б – </a:t>
            </a:r>
            <a:r>
              <a:rPr kumimoji="0" lang="en-US" alt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Fe</a:t>
            </a:r>
            <a:r>
              <a:rPr kumimoji="0" lang="ru-RU" alt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 в –  </a:t>
            </a:r>
            <a:r>
              <a:rPr kumimoji="0" lang="en-US" alt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Al</a:t>
            </a:r>
            <a:r>
              <a:rPr kumimoji="0" lang="ru-RU" alt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 г – О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Топография поверхности частиц и распределение интенсивности рентгеновского излучения основных элементов в них</a:t>
            </a:r>
            <a:r>
              <a:rPr kumimoji="0" lang="ru-RU" altLang="ru-RU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12" cstate="print">
            <a:lum bright="-8000" contrast="36000"/>
          </a:blip>
          <a:srcRect l="15335" t="476" r="-6227" b="-476"/>
          <a:stretch/>
        </p:blipFill>
        <p:spPr bwMode="auto">
          <a:xfrm>
            <a:off x="2591085" y="1931096"/>
            <a:ext cx="1921538" cy="17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45" y="1073780"/>
            <a:ext cx="8730502" cy="5564090"/>
          </a:xfrm>
        </p:spPr>
        <p:txBody>
          <a:bodyPr>
            <a:noAutofit/>
          </a:bodyPr>
          <a:lstStyle/>
          <a:p>
            <a:pPr marL="177800" indent="0">
              <a:buNone/>
              <a:tabLst>
                <a:tab pos="93663" algn="l"/>
              </a:tabLst>
            </a:pPr>
            <a:r>
              <a:rPr lang="ru-RU" sz="1600" b="1" dirty="0" smtClean="0">
                <a:latin typeface="+mj-lt"/>
              </a:rPr>
              <a:t>Применение </a:t>
            </a:r>
            <a:r>
              <a:rPr lang="ru-RU" sz="1600" b="1" dirty="0">
                <a:latin typeface="+mj-lt"/>
              </a:rPr>
              <a:t>разработанных композиционных порошков позволяет</a:t>
            </a:r>
            <a:r>
              <a:rPr lang="ru-RU" sz="1600" b="1" dirty="0" smtClean="0">
                <a:latin typeface="+mj-lt"/>
              </a:rPr>
              <a:t>: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</a:rPr>
              <a:t>- </a:t>
            </a:r>
            <a:r>
              <a:rPr lang="ru-RU" sz="1600" dirty="0">
                <a:latin typeface="+mj-lt"/>
              </a:rPr>
              <a:t>формировать плазменные покрытия, отличающиеся высокой жаропрочностью, твердостью, коррозионной стойкостью, износостойкостью;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>
                <a:latin typeface="+mj-lt"/>
              </a:rPr>
              <a:t>-  снизить расходы на упрочнение и восстановление деталей, благодаря  меньшей стоимости синтезируемых порошков по сравнению с импортными аналогами;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>
                <a:latin typeface="+mj-lt"/>
              </a:rPr>
              <a:t>-  увеличить срок службы изделий, упрочненных покрытиями, за счет более высоких эксплуатационных свойств, по сравнению с покрытиями из серийно выпускаемых материалов.</a:t>
            </a:r>
          </a:p>
          <a:p>
            <a:pPr marL="177800" indent="0" algn="just"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177800" indent="0" algn="just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Перспективные области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применения разработанных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порошков:</a:t>
            </a:r>
            <a:endParaRPr lang="ru-RU" sz="1600" b="1" dirty="0" smtClean="0">
              <a:latin typeface="+mj-lt"/>
              <a:cs typeface="Arial" panose="020B0604020202020204" pitchFamily="34" charset="0"/>
            </a:endParaRPr>
          </a:p>
          <a:p>
            <a:pPr marL="177800" indent="0" algn="just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Использование для лазерной и плазменной наплавки;</a:t>
            </a:r>
          </a:p>
          <a:p>
            <a:pPr marL="177800" indent="0" algn="just">
              <a:spcBef>
                <a:spcPts val="0"/>
              </a:spcBef>
              <a:buNone/>
              <a:tabLst>
                <a:tab pos="93663" algn="l"/>
              </a:tabLst>
            </a:pPr>
            <a:r>
              <a:rPr lang="en-US" sz="16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Производство изделий методами аддитивных технологий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b="1" dirty="0">
                <a:latin typeface="+mj-lt"/>
                <a:cs typeface="Arial" panose="020B0604020202020204" pitchFamily="34" charset="0"/>
              </a:rPr>
              <a:t>Основные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характеристики</a:t>
            </a: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порошков: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Размер частиц до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500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мкм;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Твердость частиц до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650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HV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Химический состав практически не ограничен;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Субмикрокристаллический тип структуры.</a:t>
            </a:r>
          </a:p>
          <a:p>
            <a:pPr marL="177800" indent="0">
              <a:spcBef>
                <a:spcPts val="0"/>
              </a:spcBef>
              <a:buFontTx/>
              <a:buChar char="-"/>
              <a:tabLst>
                <a:tab pos="93663" algn="l"/>
              </a:tabLst>
            </a:pPr>
            <a:endParaRPr lang="ru-RU" sz="2000" dirty="0" smtClean="0">
              <a:latin typeface="+mj-lt"/>
              <a:cs typeface="Arial" panose="020B0604020202020204" pitchFamily="34" charset="0"/>
            </a:endParaRP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Основные характеристики</a:t>
            </a:r>
            <a:r>
              <a:rPr lang="en-US" sz="16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плазменных </a:t>
            </a:r>
            <a:r>
              <a:rPr lang="ru-RU" sz="1600" b="1" dirty="0">
                <a:latin typeface="+mj-lt"/>
                <a:cs typeface="Arial" panose="020B0604020202020204" pitchFamily="34" charset="0"/>
              </a:rPr>
              <a:t>покрытий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Прочность сцепления выше до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2,5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раз по сравнению с аналогами;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Твердость до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610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HV</a:t>
            </a:r>
            <a:r>
              <a:rPr lang="ru-RU" sz="1600" dirty="0" smtClean="0">
                <a:cs typeface="Arial" panose="020B0604020202020204" pitchFamily="34" charset="0"/>
              </a:rPr>
              <a:t>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Пористость не более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%;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Повышенная жаропрочность, сохраняющаяся до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0,7-0,8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от </a:t>
            </a:r>
            <a:r>
              <a:rPr lang="ru-RU" sz="1600" dirty="0" err="1" smtClean="0">
                <a:latin typeface="+mj-lt"/>
                <a:cs typeface="Arial" panose="020B0604020202020204" pitchFamily="34" charset="0"/>
              </a:rPr>
              <a:t>Т</a:t>
            </a:r>
            <a:r>
              <a:rPr lang="ru-RU" sz="1600" baseline="-25000" dirty="0" err="1" smtClean="0">
                <a:latin typeface="+mj-lt"/>
                <a:cs typeface="Arial" panose="020B0604020202020204" pitchFamily="34" charset="0"/>
              </a:rPr>
              <a:t>пл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;</a:t>
            </a:r>
          </a:p>
          <a:p>
            <a:pPr marL="177800" indent="0">
              <a:spcBef>
                <a:spcPts val="0"/>
              </a:spcBef>
              <a:buNone/>
              <a:tabLst>
                <a:tab pos="93663" algn="l"/>
              </a:tabLst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- Высокая износостойкость, вязкость, коррозионная стойкость.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95583"/>
            <a:ext cx="11375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 ЛЕГИРОВАННЫЕ КОМПОЗИЦИОННЫЕ ПОРОШКИ ДЛЯ ГАЗОТЕРМИЧЕСКИХ ПОКРЫТИЙ</a:t>
            </a:r>
            <a:endParaRPr lang="ru-RU" sz="2000" b="1" spc="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33180" r="23802" b="12146"/>
          <a:stretch>
            <a:fillRect/>
          </a:stretch>
        </p:blipFill>
        <p:spPr bwMode="auto">
          <a:xfrm>
            <a:off x="9415613" y="962517"/>
            <a:ext cx="254081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6" descr="1Н5 нт  х20 поп.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/>
          <a:stretch>
            <a:fillRect/>
          </a:stretch>
        </p:blipFill>
        <p:spPr bwMode="auto">
          <a:xfrm>
            <a:off x="9415613" y="2494858"/>
            <a:ext cx="2561039" cy="1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92387"/>
              </p:ext>
            </p:extLst>
          </p:nvPr>
        </p:nvGraphicFramePr>
        <p:xfrm>
          <a:off x="6402278" y="4055534"/>
          <a:ext cx="5574375" cy="261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357"/>
                <a:gridCol w="829817"/>
                <a:gridCol w="977025"/>
                <a:gridCol w="1057723"/>
                <a:gridCol w="982453"/>
              </a:tblGrid>
              <a:tr h="872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Твердость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порошка (HV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после МЛ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Твердость покрытия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HV</a:t>
                      </a:r>
                      <a:endParaRPr lang="ru-RU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Твердость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покрытия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после отжига,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HV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Твердость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покрытия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после отжига аналога,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HV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Порошки на основе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железа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40Х13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570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– 30 % Al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– 30 % Al – 9 % Al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610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12Х18Н10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12Х18Н10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– 6 % Al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355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310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4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49475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Порошки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основе никеля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Н90Ю10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325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Н90Ю10 –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6 % Al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415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Н85Ю15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525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495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355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33" y="2251882"/>
            <a:ext cx="11683430" cy="1790324"/>
          </a:xfrm>
        </p:spPr>
        <p:txBody>
          <a:bodyPr>
            <a:normAutofit lnSpcReduction="10000"/>
          </a:bodyPr>
          <a:lstStyle/>
          <a:p>
            <a:pPr marL="0" indent="355600" algn="just">
              <a:spcBef>
                <a:spcPts val="0"/>
              </a:spcBef>
              <a:buNone/>
            </a:pPr>
            <a:endParaRPr lang="ru-RU" sz="2000" b="1" dirty="0" smtClean="0">
              <a:cs typeface="Arial" panose="020B0604020202020204" pitchFamily="34" charset="0"/>
            </a:endParaRPr>
          </a:p>
          <a:p>
            <a:pPr marL="0" indent="93663" algn="just">
              <a:spcBef>
                <a:spcPts val="0"/>
              </a:spcBef>
              <a:buNone/>
            </a:pPr>
            <a:r>
              <a:rPr lang="ru-RU" sz="1300" b="1" dirty="0" smtClean="0">
                <a:cs typeface="Arial" panose="020B0604020202020204" pitchFamily="34" charset="0"/>
              </a:rPr>
              <a:t>Степень готовности проекта: </a:t>
            </a:r>
          </a:p>
          <a:p>
            <a:pPr marL="0" indent="93663">
              <a:spcBef>
                <a:spcPts val="0"/>
              </a:spcBef>
              <a:buNone/>
            </a:pPr>
            <a:r>
              <a:rPr lang="ru-RU" sz="1300" dirty="0">
                <a:latin typeface="+mj-lt"/>
              </a:rPr>
              <a:t>- разработана широкая гамма материалов на основе железа, алюминия, никеля, меди, оксидной керамики; </a:t>
            </a:r>
          </a:p>
          <a:p>
            <a:pPr marL="0" indent="93663">
              <a:spcBef>
                <a:spcPts val="0"/>
              </a:spcBef>
              <a:buNone/>
            </a:pPr>
            <a:r>
              <a:rPr lang="ru-RU" sz="1300" dirty="0">
                <a:latin typeface="+mj-lt"/>
              </a:rPr>
              <a:t>- создана база для получения материалов, отвечающих индивидуальным требованиям заказчика по химическому составу, размеру частиц и т.д.</a:t>
            </a:r>
          </a:p>
          <a:p>
            <a:pPr marL="0" indent="93663" algn="just">
              <a:spcBef>
                <a:spcPts val="0"/>
              </a:spcBef>
              <a:buNone/>
            </a:pPr>
            <a:endParaRPr lang="ru-RU" sz="1300" dirty="0" smtClean="0">
              <a:cs typeface="Arial" panose="020B0604020202020204" pitchFamily="34" charset="0"/>
            </a:endParaRPr>
          </a:p>
          <a:p>
            <a:pPr marL="0" indent="93663" algn="just">
              <a:spcBef>
                <a:spcPts val="0"/>
              </a:spcBef>
              <a:buNone/>
            </a:pPr>
            <a:r>
              <a:rPr lang="ru-RU" sz="1300" b="1" dirty="0" smtClean="0">
                <a:cs typeface="Arial" panose="020B0604020202020204" pitchFamily="34" charset="0"/>
              </a:rPr>
              <a:t>Коммерческое предложение:</a:t>
            </a:r>
          </a:p>
          <a:p>
            <a:pPr marL="0" indent="93663" algn="just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Arial" panose="020B0604020202020204" pitchFamily="34" charset="0"/>
              </a:rPr>
              <a:t>1. Разработка и изготовление  материалов, отвечающих требованиям заказчика;</a:t>
            </a:r>
          </a:p>
          <a:p>
            <a:pPr marL="0" indent="93663" algn="just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Arial" panose="020B0604020202020204" pitchFamily="34" charset="0"/>
              </a:rPr>
              <a:t>2. Внедрение технологии производства порошков на предприятии;</a:t>
            </a:r>
          </a:p>
          <a:p>
            <a:pPr marL="0" indent="93663" algn="just">
              <a:spcBef>
                <a:spcPts val="0"/>
              </a:spcBef>
              <a:buNone/>
            </a:pPr>
            <a:r>
              <a:rPr lang="ru-RU" sz="1300" dirty="0">
                <a:latin typeface="+mj-lt"/>
                <a:cs typeface="Arial" panose="020B0604020202020204" pitchFamily="34" charset="0"/>
              </a:rPr>
              <a:t>3</a:t>
            </a:r>
            <a:r>
              <a:rPr lang="ru-RU" sz="1300" dirty="0" smtClean="0">
                <a:latin typeface="+mj-lt"/>
                <a:cs typeface="Arial" panose="020B0604020202020204" pitchFamily="34" charset="0"/>
              </a:rPr>
              <a:t>. Упрочнение и восстановление деталей плазменными покрытиями из разработанных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105086"/>
            <a:ext cx="11375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 ЛЕГИРОВАННЫЕ КОМПОЗИЦИОННЫЕ ПОРОШКИ ДЛЯ ГАЗОТЕРМИЧЕСКИХ ПОКРЫТИЙ</a:t>
            </a:r>
            <a:endParaRPr lang="ru-RU" sz="2000" b="1" spc="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051" name="Picture 3" descr="новый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0" y="3988250"/>
            <a:ext cx="1532454" cy="113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51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1" b="4567"/>
          <a:stretch>
            <a:fillRect/>
          </a:stretch>
        </p:blipFill>
        <p:spPr bwMode="auto">
          <a:xfrm>
            <a:off x="2090418" y="3988250"/>
            <a:ext cx="1191335" cy="11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G_0509 (н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54" y="5213902"/>
            <a:ext cx="1400333" cy="10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1266" y="6300758"/>
            <a:ext cx="3703203" cy="294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50" b="1" dirty="0" smtClean="0">
                <a:latin typeface="+mj-lt"/>
                <a:cs typeface="Arial" panose="020B0604020202020204" pitchFamily="34" charset="0"/>
              </a:rPr>
              <a:t>Упрочнение и восстановление  деталей оборудования по производству синтетических нитей и металлической проволоки,  торцевые уплотнения  </a:t>
            </a:r>
            <a:endParaRPr lang="ru-RU" sz="105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4" name="Picture 6" descr="IMG_6924 (но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6" y="3991334"/>
            <a:ext cx="1414140" cy="10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G_6935 (но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32" y="3991334"/>
            <a:ext cx="1403335" cy="10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новый-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b="15365"/>
          <a:stretch/>
        </p:blipFill>
        <p:spPr bwMode="auto">
          <a:xfrm>
            <a:off x="4533586" y="5165228"/>
            <a:ext cx="1558236" cy="10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4666" y="6300758"/>
            <a:ext cx="3331979" cy="33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050" b="1" dirty="0" smtClean="0">
                <a:latin typeface="+mj-lt"/>
                <a:cs typeface="Arial" panose="020B0604020202020204" pitchFamily="34" charset="0"/>
              </a:rPr>
              <a:t>Восстановление  размеров деталей в местах установки подшипников качения</a:t>
            </a:r>
            <a:endParaRPr lang="ru-RU" sz="105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7" name="Picture 9" descr="IMG_16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76" y="3991334"/>
            <a:ext cx="1465231" cy="10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b="4649"/>
          <a:stretch/>
        </p:blipFill>
        <p:spPr bwMode="auto">
          <a:xfrm>
            <a:off x="8743706" y="3988250"/>
            <a:ext cx="1260589" cy="10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IMG_34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47" y="5165228"/>
            <a:ext cx="1431147" cy="10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154141" y="6321348"/>
            <a:ext cx="2751666" cy="33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050" b="1" dirty="0" smtClean="0">
                <a:latin typeface="+mj-lt"/>
                <a:cs typeface="Arial" panose="020B0604020202020204" pitchFamily="34" charset="0"/>
              </a:rPr>
              <a:t>Восстановление  мест  под </a:t>
            </a:r>
            <a:r>
              <a:rPr lang="ru-RU" sz="10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latin typeface="+mj-lt"/>
                <a:cs typeface="Arial" panose="020B0604020202020204" pitchFamily="34" charset="0"/>
              </a:rPr>
              <a:t>уплотнительными манжетами</a:t>
            </a:r>
            <a:endParaRPr lang="ru-RU" sz="105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66" name="Picture 18" descr="Восстанов поезд Могилев 00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3875" r="23439" b="16837"/>
          <a:stretch/>
        </p:blipFill>
        <p:spPr bwMode="auto">
          <a:xfrm>
            <a:off x="10300717" y="4135945"/>
            <a:ext cx="1600200" cy="12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004295" y="5562745"/>
            <a:ext cx="1977907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050" b="1" dirty="0">
                <a:latin typeface="+mj-lt"/>
                <a:cs typeface="Arial" panose="020B0604020202020204" pitchFamily="34" charset="0"/>
              </a:rPr>
              <a:t>Восстановление  </a:t>
            </a:r>
            <a:r>
              <a:rPr lang="ru-RU" sz="1050" b="1" dirty="0" smtClean="0">
                <a:latin typeface="+mj-lt"/>
                <a:cs typeface="Arial" panose="020B0604020202020204" pitchFamily="34" charset="0"/>
              </a:rPr>
              <a:t>деталей гидравлического оборудования</a:t>
            </a:r>
            <a:endParaRPr lang="ru-RU" sz="105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58029"/>
              </p:ext>
            </p:extLst>
          </p:nvPr>
        </p:nvGraphicFramePr>
        <p:xfrm>
          <a:off x="391616" y="931726"/>
          <a:ext cx="11698214" cy="156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107"/>
                <a:gridCol w="5849107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Преимущества технологии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получения порошков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простота,  компактность,  низкая стоимость применяемого оборудования и исходного сырья;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универсальность, высокая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воспроизводимость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 экологическая и санитарная безопасность процесса;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- возможность синтеза композиционных порошков требуемого химического и фазового состава, структуры и свойств; </a:t>
                      </a:r>
                    </a:p>
                    <a:p>
                      <a:pPr marL="0" indent="0" algn="l">
                        <a:lnSpc>
                          <a:spcPct val="7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возможность изготовления как небольших так и значительных партий материала;</a:t>
                      </a:r>
                    </a:p>
                    <a:p>
                      <a:pPr marL="0" indent="0" algn="just">
                        <a:lnSpc>
                          <a:spcPct val="7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 возможность управления размером частиц порошка.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Преимущества </a:t>
                      </a:r>
                      <a:r>
                        <a:rPr lang="ru-RU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газотермического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напыления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позволяет снизить затраты на обновление техники;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увеличивает срок службы деталей машин;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возможность нанесения покрытий толщиной от 100 мкм до 10 мм;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поверхность детали нагревается до температуры не более 150 градусов;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исключаются деформации, возникающие при высокотемпературном нагреве;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возможно нанесение покрытий, как на всю деталь, так и на локальный участок любого размера;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не требуется специальных рабочих камер;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покрытие можно наносить несколько раз.</a:t>
                      </a:r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748</Words>
  <Application>Microsoft Office PowerPoint</Application>
  <PresentationFormat>Широкоэкранный</PresentationFormat>
  <Paragraphs>118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Times New Roman</vt:lpstr>
      <vt:lpstr>Тема Office</vt:lpstr>
      <vt:lpstr>МЕХАНИЧЕСКИ ЛЕГИРОВАННЫЕ КОМПОЗИЦИОННЫЕ ПОРОШКИ ДЛЯ ГАЗОТЕРМИЧЕСКИХ ПОКРЫТИЙ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148</cp:revision>
  <cp:lastPrinted>2019-12-23T09:56:04Z</cp:lastPrinted>
  <dcterms:created xsi:type="dcterms:W3CDTF">2019-12-03T08:02:16Z</dcterms:created>
  <dcterms:modified xsi:type="dcterms:W3CDTF">2020-01-30T14:04:26Z</dcterms:modified>
</cp:coreProperties>
</file>