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7" r:id="rId2"/>
    <p:sldId id="290" r:id="rId3"/>
  </p:sldIdLst>
  <p:sldSz cx="12195175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C0D"/>
    <a:srgbClr val="007033"/>
    <a:srgbClr val="00602B"/>
    <a:srgbClr val="006411"/>
    <a:srgbClr val="008000"/>
    <a:srgbClr val="DAE4EF"/>
    <a:srgbClr val="BDE4CE"/>
    <a:srgbClr val="ACC8BC"/>
    <a:srgbClr val="84F084"/>
    <a:srgbClr val="6BDF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9" autoAdjust="0"/>
  </p:normalViewPr>
  <p:slideViewPr>
    <p:cSldViewPr>
      <p:cViewPr>
        <p:scale>
          <a:sx n="100" d="100"/>
          <a:sy n="100" d="100"/>
        </p:scale>
        <p:origin x="-870" y="-252"/>
      </p:cViewPr>
      <p:guideLst>
        <p:guide orient="horz" pos="2161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6DE77-1CDD-4A4A-8CDA-B8B59F92F117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3CB58-3830-42EA-AE50-69EA9ADEBD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452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9" y="2130919"/>
            <a:ext cx="10365899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7" y="3887100"/>
            <a:ext cx="8536622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60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2"/>
            <a:ext cx="10365899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6"/>
            <a:ext cx="10365899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760" y="1600573"/>
            <a:ext cx="5386202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9214" y="1600573"/>
            <a:ext cx="5386202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981" y="2175378"/>
            <a:ext cx="5390437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73112"/>
            <a:ext cx="4012129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975" y="273115"/>
            <a:ext cx="6817441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1" y="1435434"/>
            <a:ext cx="4012129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39" y="4801712"/>
            <a:ext cx="7317105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39" y="612917"/>
            <a:ext cx="7317105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39" y="5368582"/>
            <a:ext cx="7317105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1000"/>
            <a:lum/>
          </a:blip>
          <a:srcRect/>
          <a:stretch>
            <a:fillRect l="-15000" t="-7000" r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3"/>
            <a:ext cx="10975658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3"/>
            <a:ext cx="10975658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6" y="6357822"/>
            <a:ext cx="3861805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6" y="6357822"/>
            <a:ext cx="2845541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ая прямоугольная выноска 20"/>
          <p:cNvSpPr/>
          <p:nvPr/>
        </p:nvSpPr>
        <p:spPr>
          <a:xfrm flipV="1">
            <a:off x="6526215" y="4483942"/>
            <a:ext cx="5544000" cy="2232000"/>
          </a:xfrm>
          <a:prstGeom prst="wedgeRoundRectCallout">
            <a:avLst>
              <a:gd name="adj1" fmla="val -10856"/>
              <a:gd name="adj2" fmla="val 63456"/>
              <a:gd name="adj3" fmla="val 16667"/>
            </a:avLst>
          </a:prstGeom>
          <a:solidFill>
            <a:schemeClr val="accent3">
              <a:lumMod val="20000"/>
              <a:lumOff val="80000"/>
              <a:alpha val="46000"/>
            </a:schemeClr>
          </a:solidFill>
          <a:ln w="73025" cmpd="dbl">
            <a:solidFill>
              <a:srgbClr val="008A3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795" y="770"/>
            <a:ext cx="11955504" cy="923330"/>
          </a:xfrm>
          <a:prstGeom prst="rect">
            <a:avLst/>
          </a:prstGeom>
          <a:solidFill>
            <a:srgbClr val="004C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000" b="1" dirty="0" smtClean="0"/>
              <a:t>Технологии восстановления и упрочнения рабочих поверхностей  деталей машин и механизмов</a:t>
            </a:r>
            <a:endParaRPr lang="ru-RU" sz="3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30" name="TextBox 8"/>
          <p:cNvSpPr txBox="1">
            <a:spLocks noChangeArrowheads="1"/>
          </p:cNvSpPr>
          <p:nvPr/>
        </p:nvSpPr>
        <p:spPr bwMode="auto">
          <a:xfrm>
            <a:off x="596861" y="1238958"/>
            <a:ext cx="5214974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n w="18000">
                  <a:solidFill>
                    <a:srgbClr val="004C0D"/>
                  </a:solidFill>
                  <a:prstDash val="solid"/>
                  <a:miter lim="800000"/>
                </a:ln>
                <a:solidFill>
                  <a:srgbClr val="007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Технология газопламенного напыления порошковых материалов</a:t>
            </a:r>
            <a:endParaRPr lang="ru-RU" dirty="0">
              <a:ln w="18000">
                <a:solidFill>
                  <a:srgbClr val="004C0D"/>
                </a:solidFill>
                <a:prstDash val="solid"/>
                <a:miter lim="800000"/>
              </a:ln>
              <a:solidFill>
                <a:srgbClr val="0070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31" name="Picture 2"/>
          <p:cNvPicPr>
            <a:picLocks noChangeAspect="1" noChangeArrowheads="1"/>
          </p:cNvPicPr>
          <p:nvPr/>
        </p:nvPicPr>
        <p:blipFill>
          <a:blip r:embed="rId2" cstate="print"/>
          <a:srcRect l="2985" r="4510" b="5701"/>
          <a:stretch>
            <a:fillRect/>
          </a:stretch>
        </p:blipFill>
        <p:spPr bwMode="auto">
          <a:xfrm>
            <a:off x="311109" y="1929596"/>
            <a:ext cx="5328000" cy="216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 flipV="1">
            <a:off x="96795" y="4501364"/>
            <a:ext cx="5544000" cy="2232000"/>
          </a:xfrm>
          <a:prstGeom prst="wedgeRoundRectCallout">
            <a:avLst>
              <a:gd name="adj1" fmla="val -10856"/>
              <a:gd name="adj2" fmla="val 63456"/>
              <a:gd name="adj3" fmla="val 16667"/>
            </a:avLst>
          </a:prstGeom>
          <a:solidFill>
            <a:schemeClr val="accent3">
              <a:lumMod val="20000"/>
              <a:lumOff val="80000"/>
              <a:alpha val="46000"/>
            </a:schemeClr>
          </a:solidFill>
          <a:ln w="73025" cmpd="dbl">
            <a:solidFill>
              <a:srgbClr val="008A3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3" name="Прямоугольник 11"/>
          <p:cNvSpPr>
            <a:spLocks noChangeArrowheads="1"/>
          </p:cNvSpPr>
          <p:nvPr/>
        </p:nvSpPr>
        <p:spPr bwMode="auto">
          <a:xfrm>
            <a:off x="239671" y="4582401"/>
            <a:ext cx="52864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spc="-110" dirty="0" smtClean="0">
                <a:solidFill>
                  <a:srgbClr val="004C0D"/>
                </a:solidFill>
              </a:rPr>
              <a:t>Назначение: </a:t>
            </a:r>
            <a:r>
              <a:rPr lang="ru-RU" sz="1600" spc="-110" dirty="0" smtClean="0">
                <a:solidFill>
                  <a:srgbClr val="004C0D"/>
                </a:solidFill>
              </a:rPr>
              <a:t>напыление широкой номенклатуры порошковых материалов и создания износостойких, </a:t>
            </a:r>
            <a:r>
              <a:rPr lang="ru-RU" sz="1600" spc="-110" dirty="0" err="1" smtClean="0">
                <a:solidFill>
                  <a:srgbClr val="004C0D"/>
                </a:solidFill>
              </a:rPr>
              <a:t>коррозионностойких</a:t>
            </a:r>
            <a:r>
              <a:rPr lang="ru-RU" sz="1600" spc="-110" dirty="0" smtClean="0">
                <a:solidFill>
                  <a:srgbClr val="004C0D"/>
                </a:solidFill>
              </a:rPr>
              <a:t> покрытий, стойких к эрозии, кавитации и тепловым воздействиям. </a:t>
            </a:r>
          </a:p>
          <a:p>
            <a:pPr algn="just"/>
            <a:r>
              <a:rPr lang="ru-RU" sz="1600" b="1" spc="-110" dirty="0" smtClean="0">
                <a:solidFill>
                  <a:srgbClr val="004C0D"/>
                </a:solidFill>
              </a:rPr>
              <a:t>Преимущества: </a:t>
            </a:r>
            <a:r>
              <a:rPr lang="ru-RU" sz="1600" spc="-110" dirty="0" smtClean="0">
                <a:solidFill>
                  <a:srgbClr val="004C0D"/>
                </a:solidFill>
              </a:rPr>
              <a:t>Позволяет производить напыление деталей типа втулок от диаметра 150 мм на длине 700 мм с каждой стороны, внутренних и труднодоступных поверхностей деталей. Позволяет проводить наплавку различных классов материалов: никелевых сплавов, железных сплавов, сплавов на медной основе и т.д.</a:t>
            </a:r>
            <a:endParaRPr lang="en-US" sz="1600" spc="-110" dirty="0">
              <a:solidFill>
                <a:srgbClr val="004C0D"/>
              </a:solidFill>
              <a:latin typeface="Helvetica" pitchFamily="34" charset="0"/>
            </a:endParaRPr>
          </a:p>
        </p:txBody>
      </p:sp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265" y="1929596"/>
            <a:ext cx="52578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Box 13"/>
          <p:cNvSpPr txBox="1">
            <a:spLocks noChangeArrowheads="1"/>
          </p:cNvSpPr>
          <p:nvPr/>
        </p:nvSpPr>
        <p:spPr bwMode="auto">
          <a:xfrm>
            <a:off x="6643730" y="1238958"/>
            <a:ext cx="5668963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n w="18000">
                  <a:solidFill>
                    <a:srgbClr val="004C0D"/>
                  </a:solidFill>
                  <a:prstDash val="solid"/>
                  <a:miter lim="800000"/>
                </a:ln>
                <a:solidFill>
                  <a:srgbClr val="007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Технология плазменного напыления порошковых материалов</a:t>
            </a:r>
            <a:endParaRPr lang="ru-RU" dirty="0">
              <a:ln w="18000">
                <a:solidFill>
                  <a:srgbClr val="004C0D"/>
                </a:solidFill>
                <a:prstDash val="solid"/>
                <a:miter lim="800000"/>
              </a:ln>
              <a:solidFill>
                <a:srgbClr val="0070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138" name="Прямоугольник 16"/>
          <p:cNvSpPr>
            <a:spLocks noChangeArrowheads="1"/>
          </p:cNvSpPr>
          <p:nvPr/>
        </p:nvSpPr>
        <p:spPr bwMode="auto">
          <a:xfrm>
            <a:off x="6597653" y="4582401"/>
            <a:ext cx="53578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spc="-110" dirty="0" smtClean="0">
                <a:solidFill>
                  <a:srgbClr val="004C0D"/>
                </a:solidFill>
              </a:rPr>
              <a:t>Назначение:</a:t>
            </a:r>
            <a:r>
              <a:rPr lang="ru-RU" sz="1600" spc="-110" dirty="0" smtClean="0">
                <a:solidFill>
                  <a:srgbClr val="004C0D"/>
                </a:solidFill>
              </a:rPr>
              <a:t> напыление широкой номенклатуры порошковых материалов и создания износостойких покрытий разогревом порошкового материала в генерируемой плазмотроном струе плазмы .</a:t>
            </a:r>
          </a:p>
          <a:p>
            <a:pPr algn="just"/>
            <a:r>
              <a:rPr lang="ru-RU" sz="1600" b="1" spc="-110" dirty="0" smtClean="0">
                <a:solidFill>
                  <a:srgbClr val="004C0D"/>
                </a:solidFill>
              </a:rPr>
              <a:t>Преимущества: </a:t>
            </a:r>
            <a:r>
              <a:rPr lang="ru-RU" sz="1600" spc="-110" dirty="0" smtClean="0">
                <a:solidFill>
                  <a:srgbClr val="004C0D"/>
                </a:solidFill>
              </a:rPr>
              <a:t>Повышение износостойкости деталей в 3–5 раз по сравнению с серийными.  Возможно напыление металлических, керамических, плакированных и композиционных материалов и материалов, обладающих экзотермическим эффектом.</a:t>
            </a:r>
            <a:endParaRPr lang="en-US" sz="1600" spc="-110" dirty="0">
              <a:solidFill>
                <a:srgbClr val="004C0D"/>
              </a:solidFill>
            </a:endParaRPr>
          </a:p>
        </p:txBody>
      </p:sp>
      <p:sp>
        <p:nvSpPr>
          <p:cNvPr id="17" name="object 36"/>
          <p:cNvSpPr>
            <a:spLocks noChangeArrowheads="1"/>
          </p:cNvSpPr>
          <p:nvPr/>
        </p:nvSpPr>
        <p:spPr bwMode="auto">
          <a:xfrm rot="10800000">
            <a:off x="512467" y="962653"/>
            <a:ext cx="2880000" cy="252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36"/>
          <p:cNvSpPr>
            <a:spLocks noChangeArrowheads="1"/>
          </p:cNvSpPr>
          <p:nvPr/>
        </p:nvSpPr>
        <p:spPr bwMode="auto">
          <a:xfrm rot="10800000">
            <a:off x="3369987" y="963215"/>
            <a:ext cx="2880000" cy="252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object 36"/>
          <p:cNvSpPr>
            <a:spLocks noChangeArrowheads="1"/>
          </p:cNvSpPr>
          <p:nvPr/>
        </p:nvSpPr>
        <p:spPr bwMode="auto">
          <a:xfrm rot="10800000">
            <a:off x="6227507" y="963215"/>
            <a:ext cx="2880000" cy="252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" name="object 36"/>
          <p:cNvSpPr>
            <a:spLocks noChangeArrowheads="1"/>
          </p:cNvSpPr>
          <p:nvPr/>
        </p:nvSpPr>
        <p:spPr bwMode="auto">
          <a:xfrm rot="10800000">
            <a:off x="9085027" y="963215"/>
            <a:ext cx="2880000" cy="252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36"/>
          <p:cNvSpPr>
            <a:spLocks noChangeArrowheads="1"/>
          </p:cNvSpPr>
          <p:nvPr/>
        </p:nvSpPr>
        <p:spPr bwMode="auto">
          <a:xfrm rot="5400000">
            <a:off x="3449819" y="3713762"/>
            <a:ext cx="5289190" cy="5778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 l="6896" t="15249" r="6896" b="7431"/>
          <a:stretch>
            <a:fillRect/>
          </a:stretch>
        </p:blipFill>
        <p:spPr bwMode="auto">
          <a:xfrm>
            <a:off x="96795" y="1354158"/>
            <a:ext cx="50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 l="6896" t="15249" r="6896" b="7431"/>
          <a:stretch>
            <a:fillRect/>
          </a:stretch>
        </p:blipFill>
        <p:spPr bwMode="auto">
          <a:xfrm>
            <a:off x="6454777" y="1358092"/>
            <a:ext cx="50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9164" r="9254"/>
          <a:stretch>
            <a:fillRect/>
          </a:stretch>
        </p:blipFill>
        <p:spPr bwMode="auto">
          <a:xfrm>
            <a:off x="453985" y="1929596"/>
            <a:ext cx="521497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 r="22581"/>
          <a:stretch>
            <a:fillRect/>
          </a:stretch>
        </p:blipFill>
        <p:spPr bwMode="auto">
          <a:xfrm>
            <a:off x="7740661" y="1929596"/>
            <a:ext cx="420346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ЛДС алюминия"/>
          <p:cNvPicPr>
            <a:picLocks noChangeAspect="1" noChangeArrowheads="1"/>
          </p:cNvPicPr>
          <p:nvPr/>
        </p:nvPicPr>
        <p:blipFill>
          <a:blip r:embed="rId4" cstate="print"/>
          <a:srcRect l="16000"/>
          <a:stretch>
            <a:fillRect/>
          </a:stretch>
        </p:blipFill>
        <p:spPr bwMode="auto">
          <a:xfrm>
            <a:off x="6571183" y="1929596"/>
            <a:ext cx="259823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 flipV="1">
            <a:off x="6526215" y="4483942"/>
            <a:ext cx="5544000" cy="2232000"/>
          </a:xfrm>
          <a:prstGeom prst="wedgeRoundRectCallout">
            <a:avLst>
              <a:gd name="adj1" fmla="val -10856"/>
              <a:gd name="adj2" fmla="val 63456"/>
              <a:gd name="adj3" fmla="val 16667"/>
            </a:avLst>
          </a:prstGeom>
          <a:solidFill>
            <a:schemeClr val="accent3">
              <a:lumMod val="20000"/>
              <a:lumOff val="80000"/>
              <a:alpha val="46000"/>
            </a:schemeClr>
          </a:solidFill>
          <a:ln w="73025" cmpd="dbl">
            <a:solidFill>
              <a:srgbClr val="008A3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6795" y="770"/>
            <a:ext cx="11955504" cy="923330"/>
          </a:xfrm>
          <a:prstGeom prst="rect">
            <a:avLst/>
          </a:prstGeom>
          <a:solidFill>
            <a:srgbClr val="004C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000" b="1" dirty="0" smtClean="0"/>
              <a:t>Технологии восстановления и упрочнения рабочих поверхностей  деталей машин и механизмов</a:t>
            </a:r>
            <a:endParaRPr lang="ru-RU" sz="3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96861" y="1238958"/>
            <a:ext cx="5214974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n w="18000">
                  <a:solidFill>
                    <a:srgbClr val="004C0D"/>
                  </a:solidFill>
                  <a:prstDash val="solid"/>
                  <a:miter lim="800000"/>
                </a:ln>
                <a:solidFill>
                  <a:srgbClr val="007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Технология лазерного упрочнения и легирования деталей машин</a:t>
            </a:r>
            <a:endParaRPr lang="ru-RU" dirty="0">
              <a:ln w="18000">
                <a:solidFill>
                  <a:srgbClr val="004C0D"/>
                </a:solidFill>
                <a:prstDash val="solid"/>
                <a:miter lim="800000"/>
              </a:ln>
              <a:solidFill>
                <a:srgbClr val="0070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 flipV="1">
            <a:off x="96795" y="4501364"/>
            <a:ext cx="5544000" cy="2232000"/>
          </a:xfrm>
          <a:prstGeom prst="wedgeRoundRectCallout">
            <a:avLst>
              <a:gd name="adj1" fmla="val -10856"/>
              <a:gd name="adj2" fmla="val 63456"/>
              <a:gd name="adj3" fmla="val 16667"/>
            </a:avLst>
          </a:prstGeom>
          <a:solidFill>
            <a:schemeClr val="accent3">
              <a:lumMod val="20000"/>
              <a:lumOff val="80000"/>
              <a:alpha val="46000"/>
            </a:schemeClr>
          </a:solidFill>
          <a:ln w="73025" cmpd="dbl">
            <a:solidFill>
              <a:srgbClr val="008A3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168233" y="4528300"/>
            <a:ext cx="5357850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b="1" spc="-110" dirty="0" smtClean="0">
                <a:solidFill>
                  <a:srgbClr val="004C0D"/>
                </a:solidFill>
              </a:rPr>
              <a:t>Назначение:</a:t>
            </a:r>
            <a:r>
              <a:rPr lang="ru-RU" sz="1600" spc="-110" dirty="0" smtClean="0">
                <a:solidFill>
                  <a:srgbClr val="004C0D"/>
                </a:solidFill>
              </a:rPr>
              <a:t> упрочнение и легирование деталей машин и оборудования созданием поверхностных слоев с заданными свойствами. </a:t>
            </a:r>
          </a:p>
          <a:p>
            <a:pPr algn="just">
              <a:lnSpc>
                <a:spcPct val="80000"/>
              </a:lnSpc>
            </a:pPr>
            <a:r>
              <a:rPr lang="ru-RU" sz="1600" b="1" spc="-110" dirty="0" smtClean="0">
                <a:solidFill>
                  <a:srgbClr val="004C0D"/>
                </a:solidFill>
              </a:rPr>
              <a:t>Преимущества: </a:t>
            </a:r>
            <a:r>
              <a:rPr lang="ru-RU" sz="1600" spc="-110" dirty="0" smtClean="0">
                <a:solidFill>
                  <a:srgbClr val="004C0D"/>
                </a:solidFill>
              </a:rPr>
              <a:t>позволяет производить упрочнение материалов, не подвергающихся закалке, получать твердость упрочненного слоя до 1000–1200 HV., износостойкость в 2–3 раза выше по сравнению с объемно-закаленными сталями. Глубина закаленного слоя до 0,3–1 мм. </a:t>
            </a:r>
          </a:p>
          <a:p>
            <a:pPr algn="just">
              <a:lnSpc>
                <a:spcPct val="80000"/>
              </a:lnSpc>
            </a:pPr>
            <a:r>
              <a:rPr lang="ru-RU" sz="1600" spc="-110" dirty="0" smtClean="0">
                <a:solidFill>
                  <a:srgbClr val="004C0D"/>
                </a:solidFill>
              </a:rPr>
              <a:t>При лазерном легировании глубина упрочненного слоя составляет 0,3–0,5 мм, износостойкости в 3–5 раз выше по сравнению с объемно-закаленными. </a:t>
            </a:r>
            <a:endParaRPr lang="en-US" sz="1600" spc="-110" dirty="0" smtClean="0">
              <a:solidFill>
                <a:srgbClr val="004C0D"/>
              </a:solidFill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597653" y="1358092"/>
            <a:ext cx="5668963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n w="18000">
                  <a:solidFill>
                    <a:srgbClr val="004C0D"/>
                  </a:solidFill>
                  <a:prstDash val="solid"/>
                  <a:miter lim="800000"/>
                </a:ln>
                <a:solidFill>
                  <a:srgbClr val="007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Технология лазерной сварки</a:t>
            </a:r>
            <a:endParaRPr lang="ru-RU" dirty="0">
              <a:ln w="18000">
                <a:solidFill>
                  <a:srgbClr val="004C0D"/>
                </a:solidFill>
                <a:prstDash val="solid"/>
                <a:miter lim="800000"/>
              </a:ln>
              <a:solidFill>
                <a:srgbClr val="0070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16"/>
          <p:cNvSpPr>
            <a:spLocks noChangeArrowheads="1"/>
          </p:cNvSpPr>
          <p:nvPr/>
        </p:nvSpPr>
        <p:spPr bwMode="auto">
          <a:xfrm>
            <a:off x="6597653" y="4690603"/>
            <a:ext cx="535785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b="1" spc="-110" dirty="0" smtClean="0">
                <a:solidFill>
                  <a:srgbClr val="004C0D"/>
                </a:solidFill>
              </a:rPr>
              <a:t>Назначение:</a:t>
            </a:r>
            <a:r>
              <a:rPr lang="ru-RU" sz="1600" spc="-110" dirty="0" smtClean="0">
                <a:solidFill>
                  <a:srgbClr val="004C0D"/>
                </a:solidFill>
              </a:rPr>
              <a:t> сварка однородных и разнородных металлов, сварка встык листов металла достаточно большой толщины за один проход, сварка в труднодоступных местах и разных пространственных положениях. </a:t>
            </a:r>
          </a:p>
          <a:p>
            <a:pPr algn="just">
              <a:lnSpc>
                <a:spcPct val="80000"/>
              </a:lnSpc>
            </a:pPr>
            <a:r>
              <a:rPr lang="ru-RU" sz="1600" b="1" spc="-110" dirty="0" smtClean="0">
                <a:solidFill>
                  <a:srgbClr val="004C0D"/>
                </a:solidFill>
              </a:rPr>
              <a:t>Преимущества:</a:t>
            </a:r>
            <a:r>
              <a:rPr lang="ru-RU" sz="1600" spc="-110" dirty="0" smtClean="0">
                <a:solidFill>
                  <a:srgbClr val="004C0D"/>
                </a:solidFill>
              </a:rPr>
              <a:t> Обеспечивает хорошую управляемость и гибкость процесса, возможность полной автоматизации, Экологическая чистота процесса определяется отсутствием флюсов и других сварочных материалов. Малый уровень деформаций, примерно в 3–5 раз ниже, чем при дуговой сварке. </a:t>
            </a:r>
          </a:p>
        </p:txBody>
      </p:sp>
      <p:sp>
        <p:nvSpPr>
          <p:cNvPr id="26" name="object 36"/>
          <p:cNvSpPr>
            <a:spLocks noChangeArrowheads="1"/>
          </p:cNvSpPr>
          <p:nvPr/>
        </p:nvSpPr>
        <p:spPr bwMode="auto">
          <a:xfrm rot="10800000">
            <a:off x="512467" y="962653"/>
            <a:ext cx="2880000" cy="2520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object 36"/>
          <p:cNvSpPr>
            <a:spLocks noChangeArrowheads="1"/>
          </p:cNvSpPr>
          <p:nvPr/>
        </p:nvSpPr>
        <p:spPr bwMode="auto">
          <a:xfrm rot="10800000">
            <a:off x="3369987" y="963215"/>
            <a:ext cx="2880000" cy="2520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" name="object 36"/>
          <p:cNvSpPr>
            <a:spLocks noChangeArrowheads="1"/>
          </p:cNvSpPr>
          <p:nvPr/>
        </p:nvSpPr>
        <p:spPr bwMode="auto">
          <a:xfrm rot="10800000">
            <a:off x="6227507" y="963215"/>
            <a:ext cx="2880000" cy="2520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" name="object 36"/>
          <p:cNvSpPr>
            <a:spLocks noChangeArrowheads="1"/>
          </p:cNvSpPr>
          <p:nvPr/>
        </p:nvSpPr>
        <p:spPr bwMode="auto">
          <a:xfrm rot="10800000">
            <a:off x="9085027" y="963215"/>
            <a:ext cx="2880000" cy="2520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object 36"/>
          <p:cNvSpPr>
            <a:spLocks noChangeArrowheads="1"/>
          </p:cNvSpPr>
          <p:nvPr/>
        </p:nvSpPr>
        <p:spPr bwMode="auto">
          <a:xfrm rot="5400000">
            <a:off x="3449819" y="3713762"/>
            <a:ext cx="5289190" cy="5778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 l="6896" t="15249" r="6896" b="7431"/>
          <a:stretch>
            <a:fillRect/>
          </a:stretch>
        </p:blipFill>
        <p:spPr bwMode="auto">
          <a:xfrm>
            <a:off x="235737" y="1286654"/>
            <a:ext cx="50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 l="6896" t="15249" r="6896" b="7431"/>
          <a:stretch>
            <a:fillRect/>
          </a:stretch>
        </p:blipFill>
        <p:spPr bwMode="auto">
          <a:xfrm>
            <a:off x="6454777" y="1286654"/>
            <a:ext cx="50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299</Words>
  <Application>Microsoft Office PowerPoint</Application>
  <PresentationFormat>Произвольный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140</cp:revision>
  <dcterms:created xsi:type="dcterms:W3CDTF">2019-07-09T09:11:06Z</dcterms:created>
  <dcterms:modified xsi:type="dcterms:W3CDTF">2020-08-24T11:41:32Z</dcterms:modified>
</cp:coreProperties>
</file>