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384" r:id="rId2"/>
    <p:sldId id="412" r:id="rId3"/>
    <p:sldId id="413" r:id="rId4"/>
    <p:sldId id="414" r:id="rId5"/>
    <p:sldId id="415" r:id="rId6"/>
    <p:sldId id="417" r:id="rId7"/>
    <p:sldId id="418" r:id="rId8"/>
    <p:sldId id="419" r:id="rId9"/>
    <p:sldId id="403" r:id="rId10"/>
  </p:sldIdLst>
  <p:sldSz cx="9144000" cy="6858000" type="screen4x3"/>
  <p:notesSz cx="9942513" cy="67611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EC944"/>
    <a:srgbClr val="FEDF90"/>
    <a:srgbClr val="FECB4C"/>
    <a:srgbClr val="FEC434"/>
    <a:srgbClr val="FFFFFF"/>
    <a:srgbClr val="FF656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9" autoAdjust="0"/>
    <p:restoredTop sz="95567" autoAdjust="0"/>
  </p:normalViewPr>
  <p:slideViewPr>
    <p:cSldViewPr>
      <p:cViewPr varScale="1">
        <p:scale>
          <a:sx n="111" d="100"/>
          <a:sy n="111" d="100"/>
        </p:scale>
        <p:origin x="15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685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B050D22-CFCE-4CF3-8FB4-533B3CC7BC08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685" y="6421646"/>
            <a:ext cx="4309506" cy="33843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626E298-AAC2-436D-9317-CF750582B4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576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685" y="0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FB4A4E3-232A-4919-9C60-5A4954C20AEA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08000"/>
            <a:ext cx="3379787" cy="2535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88" y="3211364"/>
            <a:ext cx="7954939" cy="3042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685" y="6421646"/>
            <a:ext cx="4309506" cy="33843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82966FE-C72F-4F61-BC78-C59DBA99EA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51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966FE-C72F-4F61-BC78-C59DBA99EA2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90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53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EB92E-C2E1-4F98-92AE-DBC638CB83BC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F495D-0D81-4947-B88C-FB84A8AF76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A44C3-9447-4DF5-9F50-57F9CBD49606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C9D09-F57E-4D05-BB78-FB0636F8F9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DEE4C-4695-42E8-B1D6-C001407D7B2A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EFD02-44AF-4A98-924F-5078DC6651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7385E-E1E6-4741-AF91-DAB7F6175DA9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F98CF0-7D8A-4553-8AA9-7B1AD91273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7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9475A-CA23-42EA-BFDC-11641C090923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2B2C9-2914-4B79-973F-91346A5653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058B-F949-4F3C-9D88-BB48D00E6B58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83EE355-A044-4FE0-AA98-BF36952F15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982C4-B62E-4D43-8280-8E108E513242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0731C-8351-4A06-88C9-477F189855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F4204-FC5F-4C30-A817-80C90C112E1E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9FFB-C70C-4681-8B4A-862C71286E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4E5F-C5B1-47D4-A488-D70E0B8DA10C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C8BA5-F3EF-47D7-901D-F9514DD285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8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9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D842E-BE1F-4480-A866-E1BCDB0CF57D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861D-B165-4A7D-AEEF-AA6EAB23FB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4046F-9220-4A27-A946-E12190EA5755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738B5-CFAF-4A07-B6FB-1AD6FCAC09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BF5677-4BE9-4FE1-8214-993BC1CFF045}" type="datetime1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fld id="{CA1807E4-5930-4482-B115-56EE58EF6F2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700808"/>
            <a:ext cx="85693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Организация и проведение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государственной экспертизы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363" name="Прямоугольник 3"/>
          <p:cNvSpPr>
            <a:spLocks noChangeArrowheads="1"/>
          </p:cNvSpPr>
          <p:nvPr/>
        </p:nvSpPr>
        <p:spPr bwMode="auto">
          <a:xfrm>
            <a:off x="251600" y="3861048"/>
            <a:ext cx="85693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200"/>
              </a:spcBef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Заведующий отделом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организационно-технического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научно-технического обеспечения функционирования единой системы государственной научной и государственной научно-технической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экспертиз </a:t>
            </a:r>
          </a:p>
          <a:p>
            <a:pPr algn="ctr" eaLnBrk="1" hangingPunct="1">
              <a:spcBef>
                <a:spcPts val="1200"/>
              </a:spcBef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ГУ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«Белорусский институт системного анализа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и информационного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обеспечения научно-технической сферы»</a:t>
            </a: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251601" y="3075495"/>
            <a:ext cx="8569325" cy="49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spcAft>
                <a:spcPts val="1200"/>
              </a:spcAft>
            </a:pPr>
            <a:r>
              <a:rPr lang="ru-RU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Королюк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В.Г.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4000" cy="933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27956" y="908720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19.01.1993 № 2105-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 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основах государственной научно-технической политики»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1932" y="242088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научно-техническая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342900" algn="just"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научно-технической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экспертизы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определяется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Правительством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42900" algn="just">
              <a:spcAft>
                <a:spcPts val="0"/>
              </a:spcAft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экспертных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советов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создаваемых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научно-технической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экспертизы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утверждается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совместно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Национальной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академией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комитетом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науке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763648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2000" b="1" kern="1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Совета Министров Республики Беларусь от 18.07.2000 № 1082 «Об утверждении положений, регулирующих порядок разработки, финансирования и выполнения государственных программ фундаментальных и прикладных научных исследований и порядок организации и проведения государственной научной экспертизы проектов научно-исследовательских работ».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9964" y="3756568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конкурсного отбора заданий программ по результатам государственной научной экспертизы в порядке, устанавливаемом Советом Министров Республики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01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91952" y="1124744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«Модельный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научной и научно-технической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экспертизе»</a:t>
            </a: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в г. Санкт-Петербурге 15.11.2003 Постановлением 22-17 </a:t>
            </a:r>
            <a:endParaRPr lang="ru-RU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22-ом пленарном заседании Межпарламентской Ассамблеи государств-участников СНГ) </a:t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907" y="3284984"/>
            <a:ext cx="792087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научно-техническая экспертиза является одним из видов научно-исследовательской деятельности. Экспертное заключение и другие результаты, полученные в ходе проведения научной и научно-технической экспертизы, относятся к результатам научно-технической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93421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6672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 Республики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Беларусь от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10.07.2012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425-З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государственной инновационной политике и инновационной деятельности в Республике Беларусь» </a:t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564904"/>
            <a:ext cx="79208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Конкурсный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 инновационных проектов для их финансирования за счет средств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республиканского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(или) местных бюджетов осуществляется на основе результатов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научно-технической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 инновационных проектов с учетом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инновационной деятельности при их выполнении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76672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Декрет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Президента Республики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16 февраля 2015 года № 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дополнений и изменений в Декрет Президента Республики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Беларусь»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7956" y="2708920"/>
            <a:ext cx="799288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функционирование единой системы государственной научной и государственной научно-технической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организацию и проведение этих экспертиз.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Порядок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 единой системы государственной научной и государственной научно-технической экспертиз определяется Советом Министров Республики Беларусь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34139" y="908720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</a:t>
            </a: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22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2015 г. № 431</a:t>
            </a:r>
          </a:p>
          <a:p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«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государственной научной и государственной научно-технической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экспертиз»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4040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Положение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о порядке функционирования единой системы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государственной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научной и государственной научно-технической экспертиз.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7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8BA5-F3EF-47D7-901D-F9514DD285E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40768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  </a:t>
            </a:r>
          </a:p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мая 2015 г.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431</a:t>
            </a:r>
          </a:p>
          <a:p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функционирования единой системы государственной научной и государственной научно-технической экспертиз» </a:t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в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редакции Постановления Совета Министров Республики Беларусь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05.06.2017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425)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77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2571736" y="2924944"/>
            <a:ext cx="4049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173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Ins="90000" rtlCol="0" anchor="ctr"/>
      <a:lstStyle>
        <a:defPPr algn="ctr">
          <a:defRPr b="1" smtClean="0">
            <a:solidFill>
              <a:schemeClr val="bg1"/>
            </a:solidFill>
            <a:latin typeface="Calibri" panose="020F050202020403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5964</TotalTime>
  <Words>306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Тимофей Старченков</dc:creator>
  <cp:lastModifiedBy>Пользователь Windows</cp:lastModifiedBy>
  <cp:revision>638</cp:revision>
  <cp:lastPrinted>2017-07-05T15:54:45Z</cp:lastPrinted>
  <dcterms:modified xsi:type="dcterms:W3CDTF">2018-09-19T05:42:23Z</dcterms:modified>
</cp:coreProperties>
</file>