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384" r:id="rId2"/>
    <p:sldId id="412" r:id="rId3"/>
    <p:sldId id="413" r:id="rId4"/>
    <p:sldId id="414" r:id="rId5"/>
    <p:sldId id="417" r:id="rId6"/>
    <p:sldId id="418" r:id="rId7"/>
    <p:sldId id="403" r:id="rId8"/>
  </p:sldIdLst>
  <p:sldSz cx="9144000" cy="6858000" type="screen4x3"/>
  <p:notesSz cx="9942513" cy="67611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EC944"/>
    <a:srgbClr val="FEDF90"/>
    <a:srgbClr val="FECB4C"/>
    <a:srgbClr val="FEC434"/>
    <a:srgbClr val="FFFFFF"/>
    <a:srgbClr val="FF656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9" autoAdjust="0"/>
    <p:restoredTop sz="95567" autoAdjust="0"/>
  </p:normalViewPr>
  <p:slideViewPr>
    <p:cSldViewPr>
      <p:cViewPr varScale="1">
        <p:scale>
          <a:sx n="111" d="100"/>
          <a:sy n="111" d="100"/>
        </p:scale>
        <p:origin x="15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685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B050D22-CFCE-4CF3-8FB4-533B3CC7BC08}" type="datetimeFigureOut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646"/>
            <a:ext cx="4309506" cy="3384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685" y="6421646"/>
            <a:ext cx="4309506" cy="33843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1626E298-AAC2-436D-9317-CF750582B4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576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685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FB4A4E3-232A-4919-9C60-5A4954C20AEA}" type="datetimeFigureOut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08000"/>
            <a:ext cx="3379787" cy="2535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88" y="3211364"/>
            <a:ext cx="7954939" cy="3042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646"/>
            <a:ext cx="4309506" cy="3384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685" y="6421646"/>
            <a:ext cx="4309506" cy="33843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382966FE-C72F-4F61-BC78-C59DBA99EA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51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966FE-C72F-4F61-BC78-C59DBA99EA2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90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3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EB92E-C2E1-4F98-92AE-DBC638CB83BC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F495D-0D81-4947-B88C-FB84A8AF76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A44C3-9447-4DF5-9F50-57F9CBD49606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C9D09-F57E-4D05-BB78-FB0636F8F9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DEE4C-4695-42E8-B1D6-C001407D7B2A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EFD02-44AF-4A98-924F-5078DC6651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7385E-E1E6-4741-AF91-DAB7F6175DA9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F98CF0-7D8A-4553-8AA9-7B1AD91273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7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9475A-CA23-42EA-BFDC-11641C090923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2B2C9-2914-4B79-973F-91346A5653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058B-F949-4F3C-9D88-BB48D00E6B58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83EE355-A044-4FE0-AA98-BF36952F15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982C4-B62E-4D43-8280-8E108E513242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0731C-8351-4A06-88C9-477F189855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F4204-FC5F-4C30-A817-80C90C112E1E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9FFB-C70C-4681-8B4A-862C71286E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54E5F-C5B1-47D4-A488-D70E0B8DA10C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C8BA5-F3EF-47D7-901D-F9514DD285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8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9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D842E-BE1F-4480-A866-E1BCDB0CF57D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861D-B165-4A7D-AEEF-AA6EAB23FB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4046F-9220-4A27-A946-E12190EA5755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738B5-CFAF-4A07-B6FB-1AD6FCAC09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BF5677-4BE9-4FE1-8214-993BC1CFF045}" type="datetime1">
              <a:rPr lang="ru-RU"/>
              <a:pPr>
                <a:defRPr/>
              </a:pPr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fld id="{CA1807E4-5930-4482-B115-56EE58EF6F2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7840" y="1198803"/>
            <a:ext cx="8569325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Практические рекомендации </a:t>
            </a:r>
            <a:endPara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 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формированию пакета заявочных документов по проектам государственных программ научных исследований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технических заданий международных </a:t>
            </a:r>
            <a:endPara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научно-технических 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проектов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363" name="Прямоугольник 3"/>
          <p:cNvSpPr>
            <a:spLocks noChangeArrowheads="1"/>
          </p:cNvSpPr>
          <p:nvPr/>
        </p:nvSpPr>
        <p:spPr bwMode="auto">
          <a:xfrm>
            <a:off x="287338" y="4797152"/>
            <a:ext cx="85693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200"/>
              </a:spcBef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заместитель заведующего отдела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организационно-технического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 научно-технического обеспечения функционирования единой системы государственной научной и государственной научно-технической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экспертиз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ГУ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«Белорусский институт системного анализа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</a:p>
          <a:p>
            <a:pPr algn="ctr" eaLnBrk="1" hangingPunct="1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информационного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обеспечения научно-технической сферы»</a:t>
            </a: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357158" y="4000504"/>
            <a:ext cx="8569325" cy="49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Драгун В.В.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44000" cy="933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60040" y="335576"/>
            <a:ext cx="729796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государственных программ научных исследований на 2016–2020 годы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1544" y="1124744"/>
            <a:ext cx="8424936" cy="4382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ГПНИ «Энергетические системы, процессы и технологии», 2016–2020 годы 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ГПНИ «Химические технологии и материалы», 2016–2020годы 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ГПНИ «Биотехнологии», 2016– 2020 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ГПНИ «Фундаментальные и прикладные науки –медицине», 2016–2020 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ГПНИ «Информатика, космос и безопасность», 2016–2020 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ГПНИ «</a:t>
            </a:r>
            <a:r>
              <a:rPr lang="ru-RU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Фотоника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опто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 микроэлектроника», 2016–2020 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ГПНИ «Механика, металлургия, диагностика в машиностроении», 2016–2020 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ГПНИ «Физическое материаловедение, новые материалы и технологии», 2016–2020 годы 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ГПНИ «Качество и эффективность агропромышленного производства», 2016–2020 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ГПНИ «Природопользование и экология», 2016–2020годы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ГПНИ «Конвергенция-2020», 2016–2020 годы 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ГПНИ «Экономика и гуманитарное развитие белорусского общества», 2016–2020 годы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2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556792"/>
            <a:ext cx="7632848" cy="4856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Заявка на конкурс проектов заданий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ГПНИ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Обоснование для включения научно-исследовательской работы в качестве проекта задания в государственную программу научных исследований на 2019-2020 годы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Калькуляция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сметной стоимости работ по заданию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Предложения для включения в план работ 2019-20120 годы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Предложения для включения в план работ 2019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Выписка из заседаний ученого (научного, научно-технического) советов организаций-исполнителей, представляющих данный проект НИР для участия в конкурсе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Экспертное заключение организации об отсутствии в публикуемых по проекту задания материалах сведений, подлежащих защите в соответствии с законодательством, и о возможности открытой публикации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73415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атериалов, представляемых по НИР, предлагаемой в проект задания государственной программы научных исследований на 2016-2020 годы, для прохождения государственной научной экспертизы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01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663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 оценки эксперта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620688"/>
            <a:ext cx="8208912" cy="5888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и оценка объекта экспертизы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Соответствие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указанным приоритетным направлениям научных исследований в Республике Беларусь и (или) научно-технической деятельности в Республики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Соответствие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 современному уровню научных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знаний.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Новизна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целей и (или) методов проведения планируемых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фундаментальных и прикладных научных исследований, научной и практической значимости ожидаемых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результатов.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Принципиальная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новизна, конкурентоспособность, научный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(или) научно-технический уровень, экономическая и (или) социальная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эффективность.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Потребность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 в результатах, получение которых запланировано в ходе реализации объекта экспертизы, в том числе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учетом возможностей расширения экспорта и (или) сокращения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импорта продукции, поставки потребителю разработанной и осваиваемой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продукции.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Способы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методы оценки результативности, а также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экономической и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(или) социальной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эффективности.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Объектом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экспертизы не предусматривается или предусматривается создание объектов права промышленной собственности.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и оценка потенциального исполнителя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spc="-8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Научная</a:t>
            </a:r>
            <a:r>
              <a:rPr lang="ru-RU" sz="1200" spc="-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конструкторско-технологическая и производственная, в том числе лабораторная и опытно-исследовательская, база потенциального исполнителя, </a:t>
            </a:r>
            <a:r>
              <a:rPr lang="ru-RU" sz="1200" spc="-8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</a:t>
            </a:r>
            <a:r>
              <a:rPr lang="ru-RU" sz="1200" spc="-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кадровый потенциал, включая численность сотрудников, привлекаемых для реализации данного мероприятия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Опыт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потенциального исполнителя в решении задач, а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в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наличии результатов работ, полученных в рамках выполнения государственных программ научных исследований 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научно-технических программ, взятых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основу для реализации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Целесообразность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проведения новых научных исследований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наличие необходимых для реализации мероприятия материальных и финансовых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ресурсов.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Наличие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проведенного потенциальным исполнителем инновационно-технологического мониторинга для реализации объекта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экспертизы.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endParaRPr lang="ru-RU" sz="1200" spc="-6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</a:pP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Финансирование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счет средств республиканского бюджета и (или) других источников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финансирования.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105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1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4074" y="476672"/>
            <a:ext cx="7429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</a:p>
          <a:p>
            <a:pPr lvl="0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заявочных документов по техническим заданиям международных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научно-технических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382" y="2276872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Заявка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участие в конкурсе международных научно-технических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Технико-экономическое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  международного научно-технического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Календарный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выполнения международного научно-технического проекта;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калькуляция стоимости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Копию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ведомственной научно-технической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Копию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о сотрудничестве с зарубежной организацией-партнером.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2785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 оценки эксперта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920" y="319409"/>
            <a:ext cx="8640960" cy="591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и оценка объекта экспертизы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Соответствие указанным приоритетным направлениям научных исследований в Республике Беларусь и (или) научно-технической деятельности в Республики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Значение работы для реализации приоритетов социально-экономического развития, разработки новых технологических процессов, наукоемкой, конкурентоспособной продукции, формирования перспективных научных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направлений.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Сведения о проведении маркетинговых и патентных исследований и их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4.Принципиальная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новизна, конкурентоспособность,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научный 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(или) научно-технический уровень, экономическая и (или) социальная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эффективность.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Потребность республики в результатах, получение которых запланировано в ходе реализации объекта экспертизы, в том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 с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учетом возможностей расширения экспорта и (или) сокращения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импорта продукции, поставки потребителю разработанной и осваиваемой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продукции.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Способы и методы оценки результативности, а также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экономической  и </a:t>
            </a: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(или) социальной </a:t>
            </a:r>
            <a:r>
              <a:rPr lang="ru-RU" sz="1200" spc="-6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эффективности.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200" spc="-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Объектом экспертизы не предусматривается или предусматривается создание объектов права промышленной собственности.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и оценка потенциального исполнителя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450215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Научная, конструкторско-технологическая и производственная, в том числе лабораторная и опытно-исследовательская, база потенциального исполнителя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кадровый потенциал, включая численность сотрудников, привлекаемых для реализации данного мероприятия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450215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Опыт потенциального исполнителя в решении задач, а также </a:t>
            </a:r>
            <a:b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наличии результатов работ, полученных в рамках выполнения государственных программ научных исследований 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научно-технических программ,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взятых за основу для реализации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мероприятия.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450215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Целесообразность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проведения новых научных исследований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наличие необходимых для реализации мероприятия материальных и финансовых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ресурсов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450215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проведенного потенциальным исполнителем </a:t>
            </a:r>
            <a:r>
              <a:rPr lang="ru-RU" sz="1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инновационно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-технологического мониторинга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реализации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объекта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экспертизы </a:t>
            </a:r>
          </a:p>
          <a:p>
            <a:pPr marL="457200" lvl="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Финансирование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счет средств республиканского бюджета и (или) других источников финансирования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00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2571736" y="2924944"/>
            <a:ext cx="4049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173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Ins="90000" rtlCol="0" anchor="ctr"/>
      <a:lstStyle>
        <a:defPPr algn="ctr">
          <a:defRPr b="1" smtClean="0">
            <a:solidFill>
              <a:schemeClr val="bg1"/>
            </a:solidFill>
            <a:latin typeface="Calibri" panose="020F050202020403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6067</TotalTime>
  <Words>828</Words>
  <Application>Microsoft Office PowerPoint</Application>
  <PresentationFormat>Экран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Тимофей Старченков</dc:creator>
  <cp:lastModifiedBy>Пользователь Windows</cp:lastModifiedBy>
  <cp:revision>633</cp:revision>
  <cp:lastPrinted>2017-07-05T15:54:45Z</cp:lastPrinted>
  <dcterms:modified xsi:type="dcterms:W3CDTF">2018-09-18T16:01:32Z</dcterms:modified>
</cp:coreProperties>
</file>