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69" r:id="rId2"/>
    <p:sldMasterId id="2147483681" r:id="rId3"/>
    <p:sldMasterId id="2147483693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65" r:id="rId8"/>
    <p:sldId id="259" r:id="rId9"/>
    <p:sldId id="266" r:id="rId10"/>
    <p:sldId id="260" r:id="rId11"/>
    <p:sldId id="267" r:id="rId12"/>
    <p:sldId id="261" r:id="rId13"/>
    <p:sldId id="268" r:id="rId14"/>
    <p:sldId id="262" r:id="rId15"/>
    <p:sldId id="269" r:id="rId16"/>
    <p:sldId id="263" r:id="rId17"/>
    <p:sldId id="272" r:id="rId18"/>
    <p:sldId id="264" r:id="rId19"/>
    <p:sldId id="271" r:id="rId20"/>
    <p:sldId id="283" r:id="rId21"/>
    <p:sldId id="280" r:id="rId22"/>
    <p:sldId id="281" r:id="rId23"/>
    <p:sldId id="282" r:id="rId24"/>
    <p:sldId id="274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926" y="4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AE817-AC44-40D5-AA69-8B2747A8CE64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C7AC0-7ACB-4E34-9592-95CF58D5B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635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2F84-8B23-4DD5-A33D-D078C335DEB6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ED54A-C050-4DD1-AF3D-AB125F6050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806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13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B087-7196-4A58-A1CC-3843A6151AA1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0373-0E20-4E44-A661-F3FBB43C3D9E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8D30-B617-486D-AA3A-43DE60783132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5724-75EC-4AB2-9D38-39C90B56FCA8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6B024-6C39-45B2-ACBF-DF2C6EC7758B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5251-53C7-4AFD-A535-704403759EE4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009D-9AC3-40FD-B94E-D070E32835E4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3C66-FD0D-4789-84B4-EA0716EB14D5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277D5-967B-4C06-BA21-8A758F0F561B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28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D546-3506-4D8D-8C0F-C5B351CF83E7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41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F1EF-7C5C-41A5-9EB9-C0B2BED09E35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42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372E-3BA7-46E8-8124-076FF7ECA82B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9851-8DB1-418D-AD71-0C8377F82D42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02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7E55-6E25-4D4E-9946-4BF40DA44EE3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65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DC52-2CDF-4E6E-9180-7C5AF38BD970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856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AE96E-0A6E-4CD5-9B7E-BF15CEDF2F07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17300" y="196850"/>
            <a:ext cx="5207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82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F991-6387-4157-99BC-E10A7F36402F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36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8C54-5497-4E57-AA6C-E8A987C0DE74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22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852D-D13E-4A3E-B897-46DCA13EFEC9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6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DCDF-4B8F-4295-B1D7-75825D86D5F1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26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CC0AF-79B0-4B54-918B-F649156D90A1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08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1AD12-FC0A-4AFF-BBD8-FB8490AFDDF3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8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C64C-7A30-440C-A7F3-E318372B9169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C733-6130-4212-ACEC-194FDCE2B653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228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88CA-8E60-4BCE-8D2B-C2661FFC13D7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314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BAED-464A-442C-A0C1-6DBD9F8E78F7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21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75570-2A6B-4829-B012-00E2D497EE1A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87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B806-0253-4F88-A94B-CA93FD27223B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23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694F-93D2-4505-B899-4D93968062E5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65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7365-4316-4093-AD38-7274935E0A3F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402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9FBD-6006-4912-B6D5-79BBF739F577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034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6494-856E-4DCC-93B2-1254AF43EC0D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191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E5929-62A5-4B58-A708-77B97ECED325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8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479C-C98C-4AFD-B216-A5CD089DDB47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E336-8E2D-4099-9B7E-4640B31FDE57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6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B85-64C5-47E3-8FD0-7548DC5597D4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025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53B9-B098-4866-B815-33267230C31C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64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CB11-5B3C-44C2-8CBF-6E2FE3318DFB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51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6211-8E21-457E-92F0-264A2B34616C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26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D6C3-2C78-4F2E-A451-B4837079FEFF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133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7CD06-01F2-4EB9-9FE7-5499747AF8C5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659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8CC98-449B-42E7-993A-269EE9ABA449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44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F59F-28EA-473F-B56B-362F40C36C3A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27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C97B-B2E6-46CB-AD37-06EDF6E2EB27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6FA3-04A5-4695-B181-303CA8FABBAC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776B-EDD4-4CC1-8330-7696D9634579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9263" y="97762"/>
            <a:ext cx="683339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C00B-099B-430C-A92A-3950A86F3D55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621A-D49B-456E-85EE-B02CE1979735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CBD6-3D38-406E-ADFF-D8804BAFC800}" type="datetime1">
              <a:rPr lang="en-US" smtClean="0"/>
              <a:t>12/14/2018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B7C7-0203-4779-997E-DADB615FBC0B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E75FE-639C-42EC-8EE0-6320854DFA41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2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2180-A446-476C-B1FD-6CD2AB46A9BA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9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802D-78A5-4178-BFB2-AE06425FB9FD}" type="datetime1">
              <a:rPr lang="en-US" smtClean="0"/>
              <a:t>12/14/2018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9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322" y="32657"/>
            <a:ext cx="9259164" cy="2374123"/>
          </a:xfrm>
        </p:spPr>
        <p:txBody>
          <a:bodyPr/>
          <a:lstStyle/>
          <a:p>
            <a:pPr algn="ctr"/>
            <a: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Государственный </a:t>
            </a: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комитет</a:t>
            </a:r>
            <a:r>
              <a:rPr lang="en-US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по науке и </a:t>
            </a:r>
            <a: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технологиям</a:t>
            </a:r>
            <a:b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Белорусский институт системного анализа</a:t>
            </a:r>
            <a:r>
              <a:rPr lang="en-US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и </a:t>
            </a:r>
            <a:b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информационного обеспечения</a:t>
            </a:r>
            <a:r>
              <a:rPr lang="en-US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научно-технической сферы</a:t>
            </a:r>
            <a:b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Отдел </a:t>
            </a:r>
            <a: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научно-методического обеспечения инновационного развития</a:t>
            </a:r>
            <a:br>
              <a:rPr lang="ru-RU" alt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endParaRPr lang="en-US" altLang="ru-RU" sz="2800" b="1" baseline="-250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1321" y="2595257"/>
            <a:ext cx="9198849" cy="2096486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ClrTx/>
              <a:buSzTx/>
            </a:pPr>
            <a:r>
              <a:rPr lang="ru-RU" sz="4000" b="1" baseline="-25000" dirty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Формирование отчетности заказчиками </a:t>
            </a:r>
            <a:endParaRPr lang="ru-RU" sz="4000" b="1" baseline="-25000" dirty="0" smtClean="0">
              <a:solidFill>
                <a:schemeClr val="tx1"/>
              </a:solidFill>
              <a:latin typeface="Verdana" panose="020B0604030504040204" pitchFamily="34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ClrTx/>
              <a:buSzTx/>
            </a:pPr>
            <a:r>
              <a:rPr lang="ru-RU" sz="4000" b="1" baseline="-25000" dirty="0" smtClean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и </a:t>
            </a:r>
            <a:r>
              <a:rPr lang="ru-RU" sz="4000" b="1" baseline="-25000" dirty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исполнителями Государственной программы инновационного развития Республики Беларусь </a:t>
            </a:r>
          </a:p>
          <a:p>
            <a:pPr algn="ctr">
              <a:spcBef>
                <a:spcPct val="0"/>
              </a:spcBef>
              <a:buClrTx/>
              <a:buSzTx/>
            </a:pPr>
            <a:r>
              <a:rPr lang="ru-RU" altLang="ru-RU" sz="4000" b="1" baseline="-25000" dirty="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rPr>
              <a:t>на 2016-2020 годы</a:t>
            </a:r>
          </a:p>
          <a:p>
            <a:pPr algn="ctr">
              <a:spcBef>
                <a:spcPct val="0"/>
              </a:spcBef>
              <a:buClrTx/>
              <a:buSzTx/>
            </a:pPr>
            <a:endParaRPr lang="ru-RU" altLang="ru-RU" sz="2800" b="1" baseline="-250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828" y="5170713"/>
            <a:ext cx="10668001" cy="124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2800" b="1" baseline="-25000" dirty="0">
                <a:latin typeface="Verdana" panose="020B0604030504040204" pitchFamily="34" charset="0"/>
                <a:ea typeface="+mj-ea"/>
                <a:cs typeface="+mj-cs"/>
              </a:rPr>
              <a:t>Соболевский Сергей Борисович, </a:t>
            </a:r>
          </a:p>
          <a:p>
            <a:pPr algn="r">
              <a:spcBef>
                <a:spcPct val="0"/>
              </a:spcBef>
            </a:pPr>
            <a:r>
              <a:rPr lang="ru-RU" sz="2800" b="1" baseline="-25000" dirty="0" smtClean="0">
                <a:latin typeface="Verdana" panose="020B0604030504040204" pitchFamily="34" charset="0"/>
                <a:ea typeface="+mj-ea"/>
                <a:cs typeface="+mj-cs"/>
              </a:rPr>
              <a:t>заведующий </a:t>
            </a:r>
            <a:r>
              <a:rPr lang="ru-RU" sz="2800" b="1" baseline="-25000" dirty="0">
                <a:latin typeface="Verdana" panose="020B0604030504040204" pitchFamily="34" charset="0"/>
                <a:ea typeface="+mj-ea"/>
                <a:cs typeface="+mj-cs"/>
              </a:rPr>
              <a:t>отделом </a:t>
            </a:r>
            <a:r>
              <a:rPr lang="ru-RU" sz="2800" b="1" baseline="-25000" dirty="0" smtClean="0">
                <a:latin typeface="Verdana" panose="020B0604030504040204" pitchFamily="34" charset="0"/>
                <a:ea typeface="+mj-ea"/>
                <a:cs typeface="+mj-cs"/>
              </a:rPr>
              <a:t>научно-методического</a:t>
            </a:r>
          </a:p>
          <a:p>
            <a:pPr algn="r">
              <a:spcBef>
                <a:spcPct val="0"/>
              </a:spcBef>
            </a:pPr>
            <a:r>
              <a:rPr lang="ru-RU" sz="2800" b="1" baseline="-25000" dirty="0" smtClean="0">
                <a:latin typeface="Verdana" panose="020B0604030504040204" pitchFamily="34" charset="0"/>
                <a:ea typeface="+mj-ea"/>
                <a:cs typeface="+mj-cs"/>
              </a:rPr>
              <a:t> </a:t>
            </a:r>
            <a:r>
              <a:rPr lang="ru-RU" sz="2800" b="1" baseline="-25000" dirty="0">
                <a:latin typeface="Verdana" panose="020B0604030504040204" pitchFamily="34" charset="0"/>
                <a:ea typeface="+mj-ea"/>
                <a:cs typeface="+mj-cs"/>
              </a:rPr>
              <a:t>обеспечения инновационного развития,</a:t>
            </a:r>
          </a:p>
          <a:p>
            <a:pPr algn="r">
              <a:spcBef>
                <a:spcPct val="0"/>
              </a:spcBef>
            </a:pPr>
            <a:r>
              <a:rPr lang="ru-RU" sz="2800" b="1" baseline="-25000" dirty="0" err="1">
                <a:latin typeface="Verdana" panose="020B0604030504040204" pitchFamily="34" charset="0"/>
                <a:ea typeface="+mj-ea"/>
                <a:cs typeface="+mj-cs"/>
              </a:rPr>
              <a:t>к.техн</a:t>
            </a:r>
            <a:r>
              <a:rPr lang="ru-RU" sz="2800" b="1" baseline="-25000" dirty="0">
                <a:latin typeface="Verdana" panose="020B0604030504040204" pitchFamily="34" charset="0"/>
                <a:ea typeface="+mj-ea"/>
                <a:cs typeface="+mj-cs"/>
              </a:rPr>
              <a:t>. наук, доцент</a:t>
            </a:r>
            <a:endParaRPr lang="ru-RU" sz="2800" b="1" baseline="-25000" dirty="0">
              <a:latin typeface="Verdana" panose="020B060403050404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10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301" t="31134" r="17733" b="7458"/>
          <a:stretch/>
        </p:blipFill>
        <p:spPr>
          <a:xfrm>
            <a:off x="1217848" y="518622"/>
            <a:ext cx="9758689" cy="58552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3869" y="149290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02143" y="6569075"/>
            <a:ext cx="489857" cy="288925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fld id="{D57F1E4F-1CFF-5643-939E-217C01CDF565}" type="slidenum">
              <a:rPr lang="en-US" sz="2000" smtClean="0"/>
              <a:pPr/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7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969" t="22151" r="18941" b="53779"/>
          <a:stretch/>
        </p:blipFill>
        <p:spPr>
          <a:xfrm>
            <a:off x="129072" y="569166"/>
            <a:ext cx="11778344" cy="28085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611" t="69079" r="18941" b="11236"/>
          <a:stretch/>
        </p:blipFill>
        <p:spPr>
          <a:xfrm>
            <a:off x="230588" y="3461656"/>
            <a:ext cx="11676828" cy="23513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71592" y="914400"/>
            <a:ext cx="354563" cy="20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0588" y="1119673"/>
            <a:ext cx="206734" cy="208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767456" y="6534150"/>
            <a:ext cx="424543" cy="32385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fld id="{D57F1E4F-1CFF-5643-939E-217C01CDF565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458" t="25813" r="21741" b="18102"/>
          <a:stretch/>
        </p:blipFill>
        <p:spPr>
          <a:xfrm>
            <a:off x="1338943" y="450375"/>
            <a:ext cx="9982493" cy="616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6465" y="149290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80371" y="6542671"/>
            <a:ext cx="511629" cy="312219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fld id="{D57F1E4F-1CFF-5643-939E-217C01CDF565}" type="slidenum">
              <a:rPr lang="en-US" sz="2000" smtClean="0"/>
              <a:pPr/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8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929" t="19619" r="16937" b="52721"/>
          <a:stretch/>
        </p:blipFill>
        <p:spPr>
          <a:xfrm>
            <a:off x="1905002" y="200490"/>
            <a:ext cx="8556172" cy="2306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7796" y="2506812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701493" y="6524626"/>
            <a:ext cx="457200" cy="33655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fld id="{D57F1E4F-1CFF-5643-939E-217C01CDF565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5238" t="30847" r="12261" b="11058"/>
          <a:stretch/>
        </p:blipFill>
        <p:spPr>
          <a:xfrm>
            <a:off x="1485736" y="2876144"/>
            <a:ext cx="9198123" cy="38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533" t="46015" r="18044" b="31491"/>
          <a:stretch/>
        </p:blipFill>
        <p:spPr>
          <a:xfrm>
            <a:off x="340798" y="890896"/>
            <a:ext cx="11851202" cy="262700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18425" y="3168555"/>
            <a:ext cx="2238233" cy="24480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63134" y="1056943"/>
            <a:ext cx="2393666" cy="30195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5686" y="6515101"/>
            <a:ext cx="446314" cy="342899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fld id="{D57F1E4F-1CFF-5643-939E-217C01CDF565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6071" t="20032" r="17262" b="43545"/>
          <a:stretch/>
        </p:blipFill>
        <p:spPr>
          <a:xfrm>
            <a:off x="853320" y="2960131"/>
            <a:ext cx="11112355" cy="34150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630" t="22666" r="18165" b="60167"/>
          <a:stretch/>
        </p:blipFill>
        <p:spPr>
          <a:xfrm>
            <a:off x="635936" y="628650"/>
            <a:ext cx="11558339" cy="1962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2475" y="2590799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37075" y="6508750"/>
            <a:ext cx="457200" cy="34925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fld id="{D57F1E4F-1CFF-5643-939E-217C01CDF565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630" t="42820" r="18691" b="31905"/>
          <a:stretch/>
        </p:blipFill>
        <p:spPr>
          <a:xfrm>
            <a:off x="1619960" y="0"/>
            <a:ext cx="8865642" cy="223432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965509" y="849086"/>
            <a:ext cx="6311255" cy="59896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77735" y="2234328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44325" y="6470651"/>
            <a:ext cx="447675" cy="387349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fld id="{D57F1E4F-1CFF-5643-939E-217C01CDF565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7291" t="42840" r="15773" b="27379"/>
          <a:stretch/>
        </p:blipFill>
        <p:spPr>
          <a:xfrm>
            <a:off x="513016" y="2692400"/>
            <a:ext cx="11424984" cy="285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23915" y="6492875"/>
            <a:ext cx="468085" cy="3651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fld id="{519954A3-9DFD-4C44-94BA-B95130A3BA1C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3096" y="312142"/>
            <a:ext cx="220380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ТЕХНОПАРКИ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3667" t="12445" r="33750" b="4889"/>
          <a:stretch/>
        </p:blipFill>
        <p:spPr>
          <a:xfrm>
            <a:off x="1747883" y="875665"/>
            <a:ext cx="3972560" cy="56692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3906" t="12361" r="33360" b="5278"/>
          <a:stretch/>
        </p:blipFill>
        <p:spPr>
          <a:xfrm>
            <a:off x="6310992" y="875665"/>
            <a:ext cx="3990975" cy="5648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3072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219" t="12222" r="33437" b="4444"/>
          <a:stretch/>
        </p:blipFill>
        <p:spPr>
          <a:xfrm>
            <a:off x="1821997" y="895350"/>
            <a:ext cx="3943350" cy="571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672" t="12500" r="33437" b="4722"/>
          <a:stretch/>
        </p:blipFill>
        <p:spPr>
          <a:xfrm>
            <a:off x="6599463" y="895350"/>
            <a:ext cx="4010025" cy="5676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324100" y="195560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ТЕХНОПАРКИ – продолжение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23915" y="6492875"/>
            <a:ext cx="468085" cy="3651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4100" y="195560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ЦЕНТРЫ ТРАНСФЕРА ТЕХНОЛОГИЙ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672" t="12500" r="33594" b="4167"/>
          <a:stretch/>
        </p:blipFill>
        <p:spPr>
          <a:xfrm>
            <a:off x="447675" y="1114425"/>
            <a:ext cx="3438526" cy="4923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984" t="12639" r="33828" b="5278"/>
          <a:stretch/>
        </p:blipFill>
        <p:spPr>
          <a:xfrm>
            <a:off x="4143375" y="1114678"/>
            <a:ext cx="3419475" cy="49051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3281" t="12640" r="33437" b="4444"/>
          <a:stretch/>
        </p:blipFill>
        <p:spPr>
          <a:xfrm>
            <a:off x="7762875" y="1124754"/>
            <a:ext cx="3486150" cy="4885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23915" y="6492875"/>
            <a:ext cx="468085" cy="3651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93699"/>
            <a:ext cx="9605554" cy="607241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ru-RU" altLang="ru-RU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Разделы формы отчетности о ходе реализации проектов Государственной программы:</a:t>
            </a:r>
            <a:br>
              <a:rPr lang="ru-RU" altLang="ru-RU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altLang="ru-RU" sz="1500" b="1" baseline="-25000" dirty="0" smtClean="0">
                <a:solidFill>
                  <a:schemeClr val="bg1"/>
                </a:solidFill>
                <a:latin typeface="Verdana" panose="020B0604030504040204" pitchFamily="34" charset="0"/>
              </a:rPr>
              <a:t>ооо</a:t>
            </a:r>
            <a:r>
              <a:rPr lang="ru-RU" altLang="ru-RU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altLang="ru-RU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1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. Этапы (стадии) прохождения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проектов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2. Объемы и источники финансирования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проектов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3. Инвестиционные затраты по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проектам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4. Приобретение и использование объектов промышленной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собственности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5. Показатели производства продукции, созданной в результате реализации проектов за отчетный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период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6. Создание (модернизация) рабочих мест в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результате 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реализации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проектов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/>
            </a:r>
            <a:b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7. Показатели эффективности проектов за отчетный период (заполняется по итогам года)</a:t>
            </a:r>
            <a:b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8. Инвестиционная </a:t>
            </a:r>
            <a:r>
              <a:rPr lang="ru-RU" sz="2800" b="1" baseline="-25000" dirty="0" err="1">
                <a:solidFill>
                  <a:schemeClr val="tx1"/>
                </a:solidFill>
                <a:latin typeface="Verdana" panose="020B0604030504040204" pitchFamily="34" charset="0"/>
              </a:rPr>
              <a:t>импортоемкость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 </a:t>
            </a: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  <a:t>проектов</a:t>
            </a:r>
            <a:b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b="1" baseline="-25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9. </a:t>
            </a:r>
            <a: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  <a:t>Описание хода реализации проектов</a:t>
            </a:r>
            <a:br>
              <a:rPr lang="ru-RU" sz="2800" b="1" baseline="-25000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826240" y="6547032"/>
            <a:ext cx="365760" cy="31096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24100" y="195560"/>
            <a:ext cx="6096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ВЕНЧУРНЫЕ ОРГАНИЗАЦИИ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3984" t="12640" r="33672" b="5555"/>
          <a:stretch/>
        </p:blipFill>
        <p:spPr>
          <a:xfrm>
            <a:off x="295275" y="914400"/>
            <a:ext cx="3575125" cy="5086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3594" t="12222" r="33906" b="5000"/>
          <a:stretch/>
        </p:blipFill>
        <p:spPr>
          <a:xfrm>
            <a:off x="4048126" y="942059"/>
            <a:ext cx="3524250" cy="50491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33672" t="12222" r="33672" b="4722"/>
          <a:stretch/>
        </p:blipFill>
        <p:spPr>
          <a:xfrm>
            <a:off x="7796515" y="952500"/>
            <a:ext cx="3528710" cy="5048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23915" y="6492875"/>
            <a:ext cx="468085" cy="3651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9552" y="2622807"/>
            <a:ext cx="8596668" cy="1320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Благодарю </a:t>
            </a:r>
            <a:r>
              <a:rPr lang="ru-RU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внимание!</a:t>
            </a:r>
            <a:endParaRPr lang="ru-RU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944" t="19999" r="10278" b="8643"/>
          <a:stretch/>
        </p:blipFill>
        <p:spPr>
          <a:xfrm>
            <a:off x="255406" y="351972"/>
            <a:ext cx="11784194" cy="608148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887200" y="6604000"/>
            <a:ext cx="304800" cy="215901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fld id="{D57F1E4F-1CFF-5643-939E-217C01CDF565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33869" y="149290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865079" y="6554743"/>
            <a:ext cx="296091" cy="30325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fld id="{D57F1E4F-1CFF-5643-939E-217C01CDF565}" type="slidenum">
              <a:rPr lang="en-US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pPr/>
              <a:t>4</a:t>
            </a:fld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2014" t="21481" r="10694" b="27531"/>
          <a:stretch/>
        </p:blipFill>
        <p:spPr>
          <a:xfrm>
            <a:off x="595135" y="792843"/>
            <a:ext cx="11269944" cy="418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708" t="24320" r="15764" b="7531"/>
          <a:stretch/>
        </p:blipFill>
        <p:spPr>
          <a:xfrm>
            <a:off x="817880" y="387814"/>
            <a:ext cx="10586720" cy="610007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96296" y="4389120"/>
            <a:ext cx="86584" cy="1669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686082" y="4425468"/>
            <a:ext cx="723900" cy="261258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622263" y="4425468"/>
            <a:ext cx="793102" cy="261258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972299" y="6074616"/>
            <a:ext cx="793102" cy="261258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9686082" y="6074616"/>
            <a:ext cx="723900" cy="261258"/>
          </a:xfrm>
          <a:prstGeom prst="ellipse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843657" y="6487886"/>
            <a:ext cx="348343" cy="33149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fld id="{D57F1E4F-1CFF-5643-939E-217C01CDF565}" type="slidenum">
              <a:rPr lang="en-US" sz="2000" smtClean="0"/>
              <a:pPr/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56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406" y="129233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7986" t="21481" r="15945" b="13397"/>
          <a:stretch/>
        </p:blipFill>
        <p:spPr>
          <a:xfrm>
            <a:off x="762000" y="447924"/>
            <a:ext cx="11133667" cy="617301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025947" y="3985724"/>
            <a:ext cx="847396" cy="26125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299394" y="6310898"/>
            <a:ext cx="793102" cy="26125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29371" y="3985724"/>
            <a:ext cx="876300" cy="26125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47257" y="3113313"/>
            <a:ext cx="674914" cy="7946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47257" y="3985724"/>
            <a:ext cx="674914" cy="2612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547257" y="3309257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61657" y="3309257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95457" y="3331029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52257" y="3320143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186057" y="3331029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144000" y="3341915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1070771" y="3341915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898742" y="6328265"/>
            <a:ext cx="2095138" cy="261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1844020" y="6293531"/>
            <a:ext cx="5080" cy="2959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800114" y="6554789"/>
            <a:ext cx="391886" cy="303211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fld id="{D57F1E4F-1CFF-5643-939E-217C01CDF565}" type="slidenum">
              <a:rPr lang="en-US" sz="2000" smtClean="0"/>
              <a:pPr/>
              <a:t>6</a:t>
            </a:fld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0152923" y="6340951"/>
            <a:ext cx="718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2 745,0</a:t>
            </a:r>
            <a:endParaRPr lang="ru-RU" sz="1100" dirty="0"/>
          </a:p>
        </p:txBody>
      </p:sp>
      <p:sp>
        <p:nvSpPr>
          <p:cNvPr id="25" name="Овал 24"/>
          <p:cNvSpPr/>
          <p:nvPr/>
        </p:nvSpPr>
        <p:spPr>
          <a:xfrm>
            <a:off x="10017759" y="6328265"/>
            <a:ext cx="876300" cy="26125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843" t="19913" r="18999" b="41120"/>
          <a:stretch/>
        </p:blipFill>
        <p:spPr>
          <a:xfrm>
            <a:off x="640394" y="776803"/>
            <a:ext cx="11218976" cy="439572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1176" y="389614"/>
            <a:ext cx="262393" cy="2623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59370" y="6559550"/>
            <a:ext cx="330200" cy="29845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fld id="{D57F1E4F-1CFF-5643-939E-217C01CDF565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16249" t="20000" r="15973" b="14815"/>
          <a:stretch/>
        </p:blipFill>
        <p:spPr>
          <a:xfrm>
            <a:off x="381082" y="500029"/>
            <a:ext cx="11633200" cy="6293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2986" y="206011"/>
            <a:ext cx="6550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ПРИМЕР ЗАПОЛНЕНИЯ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8060" y="3568700"/>
            <a:ext cx="552804" cy="259079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36565" y="6527840"/>
            <a:ext cx="355435" cy="33016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fld id="{D57F1E4F-1CFF-5643-939E-217C01CDF565}" type="slidenum">
              <a:rPr lang="en-US" sz="2000" smtClean="0"/>
              <a:pPr/>
              <a:t>8</a:t>
            </a:fld>
            <a:endParaRPr lang="en-US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5108" y="6311900"/>
            <a:ext cx="535756" cy="21594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609317" y="3806371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511471" y="3806371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452757" y="3822699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26214" y="3806371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12028" y="3806371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65108" y="3799114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483076" y="3826327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435772" y="3822699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237851" y="3799114"/>
            <a:ext cx="59871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9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018" t="60402" r="18941" b="16834"/>
          <a:stretch/>
        </p:blipFill>
        <p:spPr>
          <a:xfrm>
            <a:off x="660400" y="223934"/>
            <a:ext cx="10985649" cy="2519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9019" t="24950" r="18183" b="47435"/>
          <a:stretch/>
        </p:blipFill>
        <p:spPr>
          <a:xfrm>
            <a:off x="587828" y="2939142"/>
            <a:ext cx="11130795" cy="305916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865277" y="6545813"/>
            <a:ext cx="326723" cy="31218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fld id="{D57F1E4F-1CFF-5643-939E-217C01CDF565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5198" y="2373084"/>
            <a:ext cx="1634523" cy="37011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75514" y="2373084"/>
            <a:ext cx="5834743" cy="37011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412</TotalTime>
  <Words>99</Words>
  <Application>Microsoft Office PowerPoint</Application>
  <PresentationFormat>Широкоэкранный</PresentationFormat>
  <Paragraphs>44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Trebuchet MS</vt:lpstr>
      <vt:lpstr>Verdana</vt:lpstr>
      <vt:lpstr>Wingdings 3</vt:lpstr>
      <vt:lpstr>Грань</vt:lpstr>
      <vt:lpstr>Тема Office</vt:lpstr>
      <vt:lpstr>1_Тема Office</vt:lpstr>
      <vt:lpstr>2_Тема Office</vt:lpstr>
      <vt:lpstr>Государственный комитет по науке и технологиям  Белорусский институт системного анализа и  информационного обеспечения научно-технической сферы  Отдел научно-методического обеспечения инновационного развития </vt:lpstr>
      <vt:lpstr>Разделы формы отчетности о ходе реализации проектов Государственной программы: ооо 1. Этапы (стадии) прохождения проектов 2. Объемы и источники финансирования проектов 3. Инвестиционные затраты по проектам 4. Приобретение и использование объектов промышленной собственности 5. Показатели производства продукции, созданной в результате реализации проектов за отчетный период 6. Создание (модернизация) рабочих мест в результате реализации проектов 7. Показатели эффективности проектов за отчетный период (заполняется по итогам года) 8. Инвестиционная импортоемкость проектов 9. Описание хода реализации проектов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комитет по науке и технологиям  Белорусский институт системного анализа и  информационного обеспечения научно-технической сферы  Отдел научно-методического обеспечения инновационного развития</dc:title>
  <dc:creator>Rikhtikova Nastya</dc:creator>
  <cp:lastModifiedBy>rikhtikova@belisa.org.by</cp:lastModifiedBy>
  <cp:revision>49</cp:revision>
  <cp:lastPrinted>2018-12-07T07:37:38Z</cp:lastPrinted>
  <dcterms:created xsi:type="dcterms:W3CDTF">2017-11-04T08:17:44Z</dcterms:created>
  <dcterms:modified xsi:type="dcterms:W3CDTF">2018-12-14T06:19:31Z</dcterms:modified>
</cp:coreProperties>
</file>