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720" r:id="rId2"/>
  </p:sldMasterIdLst>
  <p:notesMasterIdLst>
    <p:notesMasterId r:id="rId13"/>
  </p:notesMasterIdLst>
  <p:handoutMasterIdLst>
    <p:handoutMasterId r:id="rId14"/>
  </p:handoutMasterIdLst>
  <p:sldIdLst>
    <p:sldId id="318" r:id="rId3"/>
    <p:sldId id="342" r:id="rId4"/>
    <p:sldId id="346" r:id="rId5"/>
    <p:sldId id="356" r:id="rId6"/>
    <p:sldId id="363" r:id="rId7"/>
    <p:sldId id="364" r:id="rId8"/>
    <p:sldId id="360" r:id="rId9"/>
    <p:sldId id="359" r:id="rId10"/>
    <p:sldId id="361" r:id="rId11"/>
    <p:sldId id="282" r:id="rId1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944"/>
    <a:srgbClr val="FEDF90"/>
    <a:srgbClr val="FECB4C"/>
    <a:srgbClr val="FEC434"/>
    <a:srgbClr val="FF0000"/>
    <a:srgbClr val="FFFFFF"/>
    <a:srgbClr val="FF6565"/>
    <a:srgbClr val="FF6600"/>
    <a:srgbClr val="B4E48C"/>
    <a:srgbClr val="5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5" autoAdjust="0"/>
    <p:restoredTop sz="95597" autoAdjust="0"/>
  </p:normalViewPr>
  <p:slideViewPr>
    <p:cSldViewPr>
      <p:cViewPr varScale="1">
        <p:scale>
          <a:sx n="123" d="100"/>
          <a:sy n="123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1" y="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448C57E0-54CB-4DE9-B2AD-4A686763C8D5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79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1" y="9443790"/>
            <a:ext cx="2930574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E867C621-B8E1-4D2B-B592-7C3AF7CB9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630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46E3E151-E35A-478D-9BCC-19DDE182A3FF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5" tIns="46013" rIns="92025" bIns="460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6"/>
            <a:ext cx="5408930" cy="4474132"/>
          </a:xfrm>
          <a:prstGeom prst="rect">
            <a:avLst/>
          </a:prstGeom>
        </p:spPr>
        <p:txBody>
          <a:bodyPr vert="horz" lIns="92025" tIns="46013" rIns="92025" bIns="4601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F80DCA7A-682D-408A-8723-10FF3193D5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3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FDABF-E4FE-43D7-B74D-45F73E93CC9C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B7DEE-91AA-450E-8AE1-997E8C2F7C6C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E4C51-88BD-48CD-A296-4E7CC3BEBAA2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FDABF-E4FE-43D7-B74D-45F73E93CC9C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52BD-FC78-4CFB-A78F-E23600CAC306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374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885A-B61C-4A67-A68C-756A0D785B2B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85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6A80E-FD97-43E6-A9E9-0F066B8B74DC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686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6E55B-4FC6-46AC-BCD9-FD47615F7779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23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DB1D9-BD57-489D-9CC9-E8CBF401E61E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83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9BF05-1EE3-46FA-B32F-0D488A74712A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74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39B383-C55B-458D-91DD-1C70C7B970E2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9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52BD-FC78-4CFB-A78F-E23600CAC306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A684FC4-CCFF-46A7-BE71-E312935024A7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43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B7DEE-91AA-450E-8AE1-997E8C2F7C6C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79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E4C51-88BD-48CD-A296-4E7CC3BEBAA2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4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885A-B61C-4A67-A68C-756A0D785B2B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6A80E-FD97-43E6-A9E9-0F066B8B74DC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6E55B-4FC6-46AC-BCD9-FD47615F7779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DB1D9-BD57-489D-9CC9-E8CBF401E61E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9BF05-1EE3-46FA-B32F-0D488A74712A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39B383-C55B-458D-91DD-1C70C7B970E2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A684FC4-CCFF-46A7-BE71-E312935024A7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845DE6-73F6-45B2-A0C4-91EBF6BC6275}" type="datetime1">
              <a:rPr lang="ru-RU" smtClean="0"/>
              <a:pPr/>
              <a:t>14.12.2018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845DE6-73F6-45B2-A0C4-91EBF6BC6275}" type="datetime1">
              <a:rPr lang="ru-RU" smtClean="0">
                <a:solidFill>
                  <a:srgbClr val="D6ECFF"/>
                </a:solidFill>
              </a:rPr>
              <a:pPr/>
              <a:t>14.12.2018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457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647848" y="2348880"/>
            <a:ext cx="7812584" cy="1671866"/>
          </a:xfrm>
          <a:prstGeom prst="ellipse">
            <a:avLst/>
          </a:prstGeom>
          <a:gradFill flip="none" rotWithShape="1">
            <a:gsLst>
              <a:gs pos="44000">
                <a:schemeClr val="tx1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57609" y="2186136"/>
            <a:ext cx="7993062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5940425" algn="r"/>
              </a:tabLst>
            </a:pPr>
            <a:r>
              <a:rPr lang="ru-RU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Формирование и </a:t>
            </a:r>
            <a:r>
              <a:rPr lang="ru-RU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реализация инновационных проектов по созданию новых производств</a:t>
            </a:r>
          </a:p>
        </p:txBody>
      </p:sp>
      <p:sp>
        <p:nvSpPr>
          <p:cNvPr id="9" name="Text Box 1032"/>
          <p:cNvSpPr txBox="1">
            <a:spLocks noChangeArrowheads="1"/>
          </p:cNvSpPr>
          <p:nvPr/>
        </p:nvSpPr>
        <p:spPr bwMode="auto">
          <a:xfrm>
            <a:off x="1458515" y="6289581"/>
            <a:ext cx="6191250" cy="307771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Минск,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декабря 2018г</a:t>
            </a: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13" name="Picture 5" descr="Гер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4232" y="584968"/>
            <a:ext cx="899816" cy="899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0" y="4725318"/>
            <a:ext cx="9144000" cy="122396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Line 2"/>
          <p:cNvSpPr>
            <a:spLocks noChangeShapeType="1"/>
          </p:cNvSpPr>
          <p:nvPr/>
        </p:nvSpPr>
        <p:spPr bwMode="auto">
          <a:xfrm>
            <a:off x="0" y="4725144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699792" y="4727445"/>
            <a:ext cx="6228308" cy="9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r" eaLnBrk="0" hangingPunct="0"/>
            <a:r>
              <a:rPr lang="ru-RU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начальник отдела инновационных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 и проектов управления инновационной политики </a:t>
            </a:r>
            <a:endParaRPr lang="ru-RU" dirty="0">
              <a:solidFill>
                <a:schemeClr val="tx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eaLnBrk="0" hangingPunct="0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Радченко Павел Викторович</a:t>
            </a:r>
            <a:endParaRPr lang="en-US" sz="2000" b="1" dirty="0">
              <a:solidFill>
                <a:schemeClr val="tx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0" y="5949280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pic>
        <p:nvPicPr>
          <p:cNvPr id="18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52330"/>
            <a:ext cx="174942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43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-35720" y="2420888"/>
            <a:ext cx="9179720" cy="936104"/>
          </a:xfrm>
          <a:prstGeom prst="ellipse">
            <a:avLst/>
          </a:prstGeom>
          <a:gradFill flip="none" rotWithShape="1">
            <a:gsLst>
              <a:gs pos="32000">
                <a:schemeClr val="tx1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2492896"/>
            <a:ext cx="9144000" cy="70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>
            <a:spAutoFit/>
          </a:bodyPr>
          <a:lstStyle/>
          <a:p>
            <a:pPr algn="ctr" eaLnBrk="0" hangingPunct="0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Благодарю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за внимание!</a:t>
            </a:r>
          </a:p>
        </p:txBody>
      </p:sp>
      <p:sp>
        <p:nvSpPr>
          <p:cNvPr id="18" name="Text Box 1032"/>
          <p:cNvSpPr txBox="1">
            <a:spLocks noChangeArrowheads="1"/>
          </p:cNvSpPr>
          <p:nvPr/>
        </p:nvSpPr>
        <p:spPr bwMode="auto">
          <a:xfrm>
            <a:off x="1458515" y="6289581"/>
            <a:ext cx="6191250" cy="307771"/>
          </a:xfrm>
          <a:prstGeom prst="rect">
            <a:avLst/>
          </a:prstGeom>
          <a:noFill/>
          <a:ln>
            <a:noFill/>
          </a:ln>
          <a:extLst/>
        </p:spPr>
        <p:txBody>
          <a:bodyPr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Минск,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</a:t>
            </a:r>
            <a:r>
              <a:rPr lang="ru-RU" sz="140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декабря 2018 </a:t>
            </a:r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4725318"/>
            <a:ext cx="9144000" cy="122396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0" y="4725144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771800" y="4727445"/>
            <a:ext cx="6156300" cy="9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r" eaLnBrk="0" hangingPunct="0"/>
            <a:r>
              <a:rPr lang="ru-RU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начальник отдела инновационных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 и проектов управления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инновационной политики </a:t>
            </a:r>
          </a:p>
          <a:p>
            <a:pPr algn="r" eaLnBrk="0" hangingPunct="0"/>
            <a:r>
              <a:rPr lang="ru-RU" sz="2000" b="1" dirty="0">
                <a:solidFill>
                  <a:schemeClr val="tx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Радченко Павел Викторович</a:t>
            </a:r>
            <a:endParaRPr lang="en-US" sz="2000" b="1" dirty="0">
              <a:solidFill>
                <a:schemeClr val="tx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0" y="5949280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pic>
        <p:nvPicPr>
          <p:cNvPr id="14" name="Picture 3" descr="F:\gh2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52330"/>
            <a:ext cx="174942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504" y="1306970"/>
            <a:ext cx="892899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 Государственной </a:t>
            </a:r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программе инновационного развития Республики Беларусь на 2016 – 2020 годы</a:t>
            </a:r>
            <a:r>
              <a:rPr lang="ru-RU" sz="2200" b="1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»</a:t>
            </a:r>
          </a:p>
          <a:p>
            <a:pPr algn="ctr"/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(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далее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–Государственная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программа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2200" b="1" dirty="0" smtClean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180975" indent="361950" algn="just"/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Государственная программа направлена на достижение приоритетов социально-экономического развития Республики Беларусь на 2016 – 2020 годы в области эффективных инвестиций и ускоренного развития инновационных секторов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экономики. </a:t>
            </a:r>
          </a:p>
          <a:p>
            <a:pPr marL="180975" indent="361950" algn="just"/>
            <a:endParaRPr lang="ru-RU" sz="2200" dirty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180975" indent="361950" algn="just"/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Реализация Государственной программы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осуществляется на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основе проектно-целевого принципа. Проекты Государственной программы, завершение которых планируется после 2020 года, будут включены в государственную программу инновационного развития Республики Беларусь на следующий период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5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2</a:t>
            </a:fld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627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3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включения проектов и (или) мероприятий 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Разработка 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потенциальными исполнителями одному из заказчиков Государственной программы (по отраслевой или региональной принадлежности) бизнес-планов проектов и (или) мероприятий в соответствии с требованиями, установленными актами законодательства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проведение заказчиками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Государственной программы ведомственной научно-технической экспертизы представленных бизнес-планов проектов и (или) мероприятий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заказчиками Государственной программы 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проведения в установленном актами законодательства порядке государственной научно-технической экспертизы бизнес-планов проектов и (или) мероприятий (в случае, когда для этих проектов и (или) мероприятий предусматривается бюджетное финансирование) с приложением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положительного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заключения ведомственной научно-технической экспертизы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528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4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включения проектов и (или) мероприятий 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4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утверждение руководителем заказчика Государственной программы планов-графиков реализации и объемов финансирования проектов и (или) мероприятий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4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согласование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данных планов-графиков и объемов финансирования с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 и с заместителями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Премьер-министра Республики Беларусь, в ведении которых находятся соответствующие вопросы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4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заказчиками Государственной программы 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 информации по проектам (мероприятиям), а также согласованных планов-графиков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объемов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финансирования;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4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подготовка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внесение (не чаще одного раза в квартал) ответственным заказчиком Государственной программы в установленном порядке в Совет Министров Республики Беларусь проекта правового акта об уточнении соответствующих перечней Государственной программы,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также о внесении изменений и (или) дополнений в план-график реализации и объемы финансирования проектов и (или)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53431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504" y="1306970"/>
            <a:ext cx="892899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Порядок внесения изменений и (или) дополнений </a:t>
            </a:r>
          </a:p>
          <a:p>
            <a:pPr algn="ctr"/>
            <a:r>
              <a:rPr lang="ru-RU" sz="2200" b="1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 </a:t>
            </a:r>
            <a:r>
              <a:rPr lang="ru-RU" sz="2200" b="1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проекты (мероприятия) Государственной программы</a:t>
            </a:r>
          </a:p>
          <a:p>
            <a:pPr algn="ctr"/>
            <a:endParaRPr lang="ru-RU" sz="2200" b="1" dirty="0" smtClean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361950" indent="-180975" algn="just">
              <a:buFont typeface="Arial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направление заказчиками Государственной программы в установленном порядке своих предложений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ГКНТ;</a:t>
            </a:r>
            <a:endParaRPr lang="ru-RU" sz="2200" dirty="0" smtClean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361950" indent="-180975" algn="just">
              <a:buFont typeface="Arial" pitchFamily="34" charset="0"/>
              <a:buChar char="•"/>
            </a:pPr>
            <a:endParaRPr lang="ru-RU" sz="2200" dirty="0" smtClean="0">
              <a:solidFill>
                <a:prstClr val="black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marL="361950" indent="-180975" algn="just">
              <a:buFont typeface="Arial" pitchFamily="34" charset="0"/>
              <a:buChar char="•"/>
            </a:pP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согласование </a:t>
            </a:r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измененных планов-графиков 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объемов финансирования с ГКНТ и с заместителями Премьер-министра Республики Беларусь, в ведении которых находятся соответствующие вопросы</a:t>
            </a:r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61950" indent="-180975" algn="just">
              <a:buFont typeface="Arial" pitchFamily="34" charset="0"/>
              <a:buChar char="•"/>
            </a:pP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61950" indent="-180975" algn="just">
              <a:buFont typeface="Arial" pitchFamily="34" charset="0"/>
              <a:buChar char="•"/>
            </a:pP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обеспечение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ГКНТ в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установленном порядке 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подготовки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 внесения в Совет Министров Республики Беларусь проекта нормативного правового акта о внесении изменений и (или) дополнений в Государственную программу</a:t>
            </a: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5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5</a:t>
            </a:fld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38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6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проведения открытого конкурсного отбора проектов (мероприятий), финансируемых за счет средств республиканского централизованного фонда</a:t>
            </a: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Открытый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конкурсный отбор проектов (мероприятий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для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финансирования за счет средств республиканского централизованного инновационного фонда проводится межведомственной конкурсной комиссией (далее - конкурсная комиссия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indent="361950" algn="just">
              <a:spcAft>
                <a:spcPts val="600"/>
              </a:spcAft>
            </a:pP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работы и критерии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отбора проектов (мероприятий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определены инструкцией о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порядке работы межведомственной конкурсной комиссии по открытому конкурсному отбору проектов (мероприятий) для финансирования за счет средств республиканского централизованного инновационного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фонда, утвержденной приказом ГКНТ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61950" algn="just">
              <a:spcAft>
                <a:spcPts val="600"/>
              </a:spcAft>
            </a:pP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Заказчики </a:t>
            </a: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представляют в ГКНТ до 1 октября года, предшествующего очередному финансовому году материалы по проектам ГПИР, мероприятиям по развитию инновационной инфраструктуры и мероприятиям по развитию отраслевых лабораторий для проведения открытого конкурсного отбора.</a:t>
            </a:r>
          </a:p>
          <a:p>
            <a:pPr indent="361950" algn="just">
              <a:spcAft>
                <a:spcPts val="600"/>
              </a:spcAft>
            </a:pPr>
            <a:r>
              <a:rPr lang="ru-RU" sz="1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Заказчиками могут быть представлены дополнительные предложения по проектам ГПИР, мероприятиям по развитию инновационной инфраструктуры и мероприятиям по развитию отраслевых лабораторий, необходимость выполнения которых возникла в течение текущего финансового </a:t>
            </a:r>
            <a:r>
              <a:rPr lang="ru-RU" sz="17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года.</a:t>
            </a:r>
            <a:endParaRPr lang="ru-RU" sz="1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32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7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Завершение реализации проектов и (или) мероприятий</a:t>
            </a:r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После выхода объектов по проектам на проектную мощность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завершения реализации мероприятий заказчиком Государственной программы направляется ответственному заказчику соответствующее письменное уведомление (заключение) с предложением считать эти проекты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мероприятия Государственной программы завершенными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61950" algn="just">
              <a:spcAft>
                <a:spcPts val="600"/>
              </a:spcAft>
            </a:pP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Эффективность реализации проекта оценивается по итогам года, следующего за годом выхода на проектную мощность, по достижению определенных бизнес-планом значений критериев, определенных Указом Президента Республики Беларусь от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07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августа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2012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№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357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соответствии с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методическими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рекомендациями,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утвержденными совместным постановлением Министерства экономики Республики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Беларусь 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Государственного комитета по науке и технологиям Республики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Беларусь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23 мая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г. №12/11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30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8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случае нецелесообразности или невозможности дальнейшей реализации проектов и (или) мероприятий, включенных в Государственную программу, они могут быть исключены из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нее в следующем порядке</a:t>
            </a:r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согласование заказчиками Государственной программы исключения из нее проектов и (или) мероприятий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ГКНТ и с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заместителями Премьер-министра Республики Беларусь, в ведении которых находятся соответствующие вопросы;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направление в установленном порядке заказчиками Государственной программы ответственному заказчику письма с приложением обоснования исключения проектов и (или) мероприятий из Государственной программы;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рассмотрение ответственным заказчиком Государственной программы данного обоснования и принятие им решения о целесообразности подготовки и внесения в установленном порядке в Совет Министров Республики Беларусь соответствующего проекта правового акта об исключении проектов и (или) мероприятий из перечней проектов по созданию новых производств, имеющих определяющее значение для инновационного развития Республики Беларусь, и (или) мероприятий по развитию инновационной инфраструктуры Республики Беларусь.</a:t>
            </a:r>
          </a:p>
        </p:txBody>
      </p:sp>
    </p:spTree>
    <p:extLst>
      <p:ext uri="{BB962C8B-B14F-4D97-AF65-F5344CB8AC3E}">
        <p14:creationId xmlns:p14="http://schemas.microsoft.com/office/powerpoint/2010/main" val="1760429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12360" y="0"/>
            <a:ext cx="133164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F:\gh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830" y="273835"/>
            <a:ext cx="10287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86799" y="6572251"/>
            <a:ext cx="481013" cy="314324"/>
          </a:xfrm>
          <a:solidFill>
            <a:schemeClr val="tx2">
              <a:lumMod val="90000"/>
            </a:schemeClr>
          </a:solidFill>
          <a:ln>
            <a:solidFill>
              <a:schemeClr val="tx1"/>
            </a:solidFill>
          </a:ln>
        </p:spPr>
        <p:txBody>
          <a:bodyPr tIns="36000" bIns="72000" anchor="ctr"/>
          <a:lstStyle/>
          <a:p>
            <a:pPr algn="ctr"/>
            <a:fld id="{725C68B6-61C2-468F-89AB-4B9F7531AA68}" type="slidenum">
              <a:rPr lang="ru-RU" sz="1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9</a:t>
            </a:fld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0"/>
            <a:ext cx="7812360" cy="1000108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Государственная программа инновационного развития Республики Беларусь на 2016-2020 годы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261" y="1124744"/>
            <a:ext cx="8885026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контроля реализации проектов и (или) мероприятий заказчиками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Государственной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программы и предоставления отчетности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457200"/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indent="361950" algn="just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Заказчики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Государственной программы в пределах своей компетенции: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осуществляют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координацию деятельности исполнителей проектов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мероприятий Государственной программы в ходе ее реализации;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осуществляют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контроль за реализацией Государственной программы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целевым использованием бюджетных средств;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ежеквартально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 25-го числа месяца, следующего за отчетным кварталом,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представляют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 информацию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ходе реализации Государственной программы по форме, определяемой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ГКНТ.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62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3959</TotalTime>
  <Words>992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Метро</vt:lpstr>
      <vt:lpstr>4_Метро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Тимофей Старченков</dc:creator>
  <cp:lastModifiedBy>Радченко Павел Викторович</cp:lastModifiedBy>
  <cp:revision>483</cp:revision>
  <cp:lastPrinted>2016-12-15T06:09:15Z</cp:lastPrinted>
  <dcterms:modified xsi:type="dcterms:W3CDTF">2018-12-14T06:15:47Z</dcterms:modified>
</cp:coreProperties>
</file>