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2"/>
  </p:notesMasterIdLst>
  <p:sldIdLst>
    <p:sldId id="256" r:id="rId2"/>
    <p:sldId id="283" r:id="rId3"/>
    <p:sldId id="276" r:id="rId4"/>
    <p:sldId id="288" r:id="rId5"/>
    <p:sldId id="287" r:id="rId6"/>
    <p:sldId id="286" r:id="rId7"/>
    <p:sldId id="285" r:id="rId8"/>
    <p:sldId id="284" r:id="rId9"/>
    <p:sldId id="289" r:id="rId10"/>
    <p:sldId id="274" r:id="rId1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50;&#1051;&#1048;&#1052;&#1050;&#1054;&#1042;%20&#1041;&#1077;&#1083;&#1080;&#1089;&#1072;\&#1040;&#1089;&#1087;&#1080;&#1088;&#1072;&#1085;&#1090;&#1091;&#1088;&#1072;%20&#1041;&#1043;&#1059;\&#1050;&#1054;&#1053;&#1060;&#1045;&#1056;&#1045;&#1053;&#1062;&#1048;&#1048;%20&#1048;%20&#1058;&#1045;&#1047;&#1048;&#1057;&#1067;%202018\14.12.2018%20&#1041;&#1043;&#1059;\&#1088;&#1080;&#1089;&#1091;&#1085;&#1082;&#1080;%20&#1074;%20&#1090;&#1077;&#1079;&#1080;&#1089;&#1099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Лист2!$A$2</c:f>
              <c:strCache>
                <c:ptCount val="1"/>
                <c:pt idx="0">
                  <c:v>Всего по республике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square"/>
            <c:size val="10"/>
            <c:spPr>
              <a:solidFill>
                <a:srgbClr val="FF0000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Лист2!$B$1:$E$1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Лист2!$B$2:$E$2</c:f>
              <c:numCache>
                <c:formatCode>General</c:formatCode>
                <c:ptCount val="4"/>
                <c:pt idx="0">
                  <c:v>13</c:v>
                </c:pt>
                <c:pt idx="1">
                  <c:v>18</c:v>
                </c:pt>
                <c:pt idx="2">
                  <c:v>24</c:v>
                </c:pt>
                <c:pt idx="3">
                  <c:v>24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63339224"/>
        <c:axId val="163315152"/>
      </c:lineChart>
      <c:catAx>
        <c:axId val="163339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63315152"/>
        <c:crosses val="autoZero"/>
        <c:auto val="1"/>
        <c:lblAlgn val="ctr"/>
        <c:lblOffset val="100"/>
        <c:noMultiLvlLbl val="0"/>
      </c:catAx>
      <c:valAx>
        <c:axId val="163315152"/>
        <c:scaling>
          <c:orientation val="minMax"/>
          <c:max val="25"/>
          <c:min val="1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63339224"/>
        <c:crosses val="autoZero"/>
        <c:crossBetween val="between"/>
        <c:majorUnit val="1"/>
        <c:min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solidFill>
        <a:schemeClr val="tx1"/>
      </a:solidFill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F1B46B-E42B-4003-87FC-7D6C139DF10F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341A76-2BDC-4642-B964-AA116862AE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1957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41A76-2BDC-4642-B964-AA116862AE2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528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B9291-2E4A-4270-83BC-E675562331F1}" type="datetime1">
              <a:rPr lang="en-US" smtClean="0"/>
              <a:t>12/13/2018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5F374-DC52-478F-9FD7-BFC15C8ACBFA}" type="datetime1">
              <a:rPr lang="en-US" smtClean="0"/>
              <a:t>12/13/2018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E8162-18A1-4DD1-B840-DC7FDAC2DE51}" type="datetime1">
              <a:rPr lang="en-US" smtClean="0"/>
              <a:t>12/13/2018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1B64-0A91-4A0D-B65D-F6CD11F2FC0F}" type="datetime1">
              <a:rPr lang="en-US" smtClean="0"/>
              <a:t>12/13/2018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443F-3697-4E75-AF92-0437A32A811E}" type="datetime1">
              <a:rPr lang="en-US" smtClean="0"/>
              <a:t>12/13/2018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517E7-3A3C-4796-8219-FC0FC9B71625}" type="datetime1">
              <a:rPr lang="en-US" smtClean="0"/>
              <a:t>12/13/2018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B4F3F-6DB6-417A-86FB-DC653C64B6F6}" type="datetime1">
              <a:rPr lang="en-US" smtClean="0"/>
              <a:t>12/13/2018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A708-FC86-4CDC-9DAC-1264178EB660}" type="datetime1">
              <a:rPr lang="en-US" smtClean="0"/>
              <a:t>12/13/2018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6D18-6267-43FE-BC65-8C363C068F68}" type="datetime1">
              <a:rPr lang="en-US" smtClean="0"/>
              <a:t>12/13/2018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772ED-D4E6-4C25-9617-580C11D9506E}" type="datetime1">
              <a:rPr lang="en-US" smtClean="0"/>
              <a:t>12/13/2018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36B64-BE20-48F5-A1E3-63BAE59A070B}" type="datetime1">
              <a:rPr lang="en-US" smtClean="0"/>
              <a:t>12/13/2018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A8EBF-33AA-4DA2-A45E-6E438CFF7C75}" type="datetime1">
              <a:rPr lang="en-US" smtClean="0"/>
              <a:t>12/13/2018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4BFC0-4C60-4172-9E1F-B5138793B290}" type="datetime1">
              <a:rPr lang="en-US" smtClean="0"/>
              <a:t>12/13/2018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856D9-B97E-47BE-A1D0-C0F9D9DC3DB7}" type="datetime1">
              <a:rPr lang="en-US" smtClean="0"/>
              <a:t>12/13/2018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82635-769B-4BE0-B8A6-108EB1A6FFC2}" type="datetime1">
              <a:rPr lang="en-US" smtClean="0"/>
              <a:t>12/13/2018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B5EBF-48CD-4F95-A36B-AD738DB294B9}" type="datetime1">
              <a:rPr lang="en-US" smtClean="0"/>
              <a:t>12/13/2018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826DD-99C1-49B5-87CB-0CFB8F4979F7}" type="datetime1">
              <a:rPr lang="en-US" smtClean="0"/>
              <a:t>12/13/2018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498598" y="220358"/>
            <a:ext cx="8136467" cy="437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7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Государственный комитет по науке и технологиям Республики Беларусь</a:t>
            </a:r>
            <a:endParaRPr lang="ru-RU" sz="17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26064" y="736600"/>
            <a:ext cx="8136467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17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Государственное учреждение «Белорусский </a:t>
            </a:r>
            <a:r>
              <a:rPr lang="ru-RU" sz="17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институт системного анализа и информационного обеспечения </a:t>
            </a:r>
            <a:r>
              <a:rPr lang="ru-RU" sz="17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научно-технической сферы»</a:t>
            </a:r>
            <a:endParaRPr lang="ru-RU" sz="17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14399" y="1572889"/>
            <a:ext cx="895773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Республиканский семинар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«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Государственная программа инновационного развития Республики Беларусь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на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2016-2020 годы: реализация, корректировка, отчетность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»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14 декабря 2018 г.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802640" y="2740492"/>
            <a:ext cx="8832425" cy="1561133"/>
          </a:xfrm>
          <a:prstGeom prst="rect">
            <a:avLst/>
          </a:pr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ИННОВАЦИОННОЙ ИНФРАСТРУКТУРЫ В РАМКАХ ГОСУДАРСТВЕННОЙ ПРОГРАММЫ ИННОВАЦИОННОГО РАЗВИТИЯ РЕСПУБЛИКИ БЕЛАРУСЬ НА 2016-2020 ГОДЫ</a:t>
            </a:r>
            <a:endParaRPr lang="ru-RU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Calibri" panose="020F050202020403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94267" y="4977447"/>
            <a:ext cx="8568264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Климков Алексей Григорьевич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 indent="450215" algn="ctr">
              <a:spcAft>
                <a:spcPts val="0"/>
              </a:spcAft>
            </a:pP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заведующий сектором научно-методического обеспечения и мониторинга развития инновационной инфраструктуры отдела научно-методического обеспечения </a:t>
            </a:r>
          </a:p>
          <a:p>
            <a:pPr indent="450215" algn="ctr">
              <a:spcAft>
                <a:spcPts val="0"/>
              </a:spcAft>
            </a:pP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инновационного развития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959012" y="6151417"/>
            <a:ext cx="1998133" cy="376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Минск, 2018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09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9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95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5381" y="2220036"/>
            <a:ext cx="8596668" cy="1320800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Благодарю </a:t>
            </a:r>
            <a:r>
              <a:rPr lang="ru-RU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 внимание!</a:t>
            </a:r>
            <a:endParaRPr lang="ru-RU" b="1" i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1508661" y="6492875"/>
            <a:ext cx="683339" cy="365125"/>
          </a:xfrm>
          <a:noFill/>
        </p:spPr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1500">
                <a:solidFill>
                  <a:srgbClr val="FF0000"/>
                </a:solidFill>
                <a:latin typeface="Arial Black" panose="020B0A04020102020204" pitchFamily="34" charset="0"/>
              </a:rPr>
              <a:pPr/>
              <a:t>10</a:t>
            </a:fld>
            <a:endParaRPr lang="en-US" sz="15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87600" y="3416330"/>
            <a:ext cx="6096000" cy="247760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Климков Алексей Григорьевич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 indent="450215" algn="ctr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заведующий сектором научно-методического обеспечения и мониторинга развития инновационной инфраструктуры отдела научно-методического обеспечения </a:t>
            </a:r>
          </a:p>
          <a:p>
            <a:pPr indent="450215" algn="ctr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инновационного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развития ГУ «БелИСА»</a:t>
            </a:r>
          </a:p>
          <a:p>
            <a:pPr indent="450215" algn="r">
              <a:spcBef>
                <a:spcPts val="600"/>
              </a:spcBef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Тел.: +375 17 2269044</a:t>
            </a:r>
          </a:p>
          <a:p>
            <a:pPr indent="450215" algn="r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+375 29 8555008</a:t>
            </a:r>
          </a:p>
          <a:p>
            <a:pPr indent="450215" algn="r"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E-mail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Klimkov@belisa.org.by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725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9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93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t="14799" r="14530" b="16142"/>
          <a:stretch/>
        </p:blipFill>
        <p:spPr>
          <a:xfrm>
            <a:off x="0" y="-4118"/>
            <a:ext cx="12198379" cy="731520"/>
          </a:xfrm>
          <a:prstGeom prst="rect">
            <a:avLst/>
          </a:prstGeo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508661" y="6492875"/>
            <a:ext cx="683339" cy="365125"/>
          </a:xfrm>
          <a:noFill/>
        </p:spPr>
        <p:txBody>
          <a:bodyPr/>
          <a:lstStyle/>
          <a:p>
            <a:fld id="{D57F1E4F-1CFF-5643-939E-217C01CDF565}" type="slidenum">
              <a:rPr lang="en-US" sz="1500" smtClean="0">
                <a:solidFill>
                  <a:srgbClr val="FF0000"/>
                </a:solidFill>
                <a:latin typeface="Arial Black" panose="020B0A04020102020204" pitchFamily="34" charset="0"/>
              </a:rPr>
              <a:pPr/>
              <a:t>2</a:t>
            </a:fld>
            <a:endParaRPr lang="en-US" sz="15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63735" y="931946"/>
            <a:ext cx="11286595" cy="524887"/>
          </a:xfrm>
          <a:prstGeom prst="rect">
            <a:avLst/>
          </a:pr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МЕСТО ИННОВАЦИОННОЙ ИНФРАСТРУКТУРЫ В ГОСУДАРСТВЕННОЙ ПРОГРАММЕ</a:t>
            </a:r>
            <a:endParaRPr lang="ru-RU" sz="2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Calibri" panose="020F0502020204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41680" y="1799485"/>
            <a:ext cx="10766981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Развитие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инфраструктуры в сферах научно-технической и инновационной деятельности –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одно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из основных направлений государственной инновационной политики Республики Беларусь на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2016-2020 годы</a:t>
            </a:r>
            <a:endParaRPr lang="ru-RU" dirty="0"/>
          </a:p>
        </p:txBody>
      </p:sp>
      <p:sp>
        <p:nvSpPr>
          <p:cNvPr id="8" name="Стрелка вниз 7"/>
          <p:cNvSpPr/>
          <p:nvPr/>
        </p:nvSpPr>
        <p:spPr>
          <a:xfrm>
            <a:off x="5923280" y="2458720"/>
            <a:ext cx="375920" cy="294640"/>
          </a:xfrm>
          <a:prstGeom prst="downArrow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41680" y="2766264"/>
            <a:ext cx="10766981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Цель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развития инфраструктуры в сферах научно-технической и инновационной деятельности –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повышение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вклада субъектов инновационной инфраструктуры в инновационное развитие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страны</a:t>
            </a:r>
            <a:endParaRPr lang="ru-RU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5911229" y="3432338"/>
            <a:ext cx="375920" cy="294640"/>
          </a:xfrm>
          <a:prstGeom prst="downArrow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741680" y="3726978"/>
            <a:ext cx="10766981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Для достижения цели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Государственной программы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запланирована реализация мероприятий по развитию инновационной инфраструктуры Республики Беларусь</a:t>
            </a:r>
            <a:endParaRPr lang="ru-RU" dirty="0"/>
          </a:p>
        </p:txBody>
      </p:sp>
      <p:sp>
        <p:nvSpPr>
          <p:cNvPr id="12" name="Стрелка вниз 11"/>
          <p:cNvSpPr/>
          <p:nvPr/>
        </p:nvSpPr>
        <p:spPr>
          <a:xfrm>
            <a:off x="5911229" y="4393052"/>
            <a:ext cx="375920" cy="294640"/>
          </a:xfrm>
          <a:prstGeom prst="downArrow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741680" y="4678916"/>
            <a:ext cx="10766981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настоящее время в рамках Государственной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программы реализовывается 20 мероприятий по развитию инновационной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инфраструктуры (6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из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них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включены в нее в 2018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году)</a:t>
            </a:r>
            <a:endParaRPr lang="ru-RU" dirty="0"/>
          </a:p>
        </p:txBody>
      </p:sp>
      <p:sp>
        <p:nvSpPr>
          <p:cNvPr id="14" name="Стрелка вниз 13"/>
          <p:cNvSpPr/>
          <p:nvPr/>
        </p:nvSpPr>
        <p:spPr>
          <a:xfrm>
            <a:off x="5911229" y="5344990"/>
            <a:ext cx="375920" cy="294640"/>
          </a:xfrm>
          <a:prstGeom prst="downArrow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741680" y="5659373"/>
            <a:ext cx="10766981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Исполнителями данных мероприятий являются субъекты инновационной инфраструктуры </a:t>
            </a:r>
            <a:b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(научно-технологические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парки, центры трансфера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технологий,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Белорусский инновационный фонд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8030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9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93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/>
          <a:srcRect t="14799" r="14530" b="16142"/>
          <a:stretch/>
        </p:blipFill>
        <p:spPr>
          <a:xfrm>
            <a:off x="0" y="-4118"/>
            <a:ext cx="12198379" cy="731520"/>
          </a:xfrm>
          <a:prstGeom prst="rect">
            <a:avLst/>
          </a:prstGeom>
        </p:spPr>
      </p:pic>
      <p:grpSp>
        <p:nvGrpSpPr>
          <p:cNvPr id="5" name="Группа 40"/>
          <p:cNvGrpSpPr>
            <a:grpSpLocks/>
          </p:cNvGrpSpPr>
          <p:nvPr/>
        </p:nvGrpSpPr>
        <p:grpSpPr bwMode="auto">
          <a:xfrm>
            <a:off x="668338" y="1930401"/>
            <a:ext cx="5648892" cy="4597400"/>
            <a:chOff x="300454" y="1182104"/>
            <a:chExt cx="6774074" cy="5145960"/>
          </a:xfrm>
        </p:grpSpPr>
        <p:grpSp>
          <p:nvGrpSpPr>
            <p:cNvPr id="12" name="Группа 41"/>
            <p:cNvGrpSpPr>
              <a:grpSpLocks noChangeAspect="1"/>
            </p:cNvGrpSpPr>
            <p:nvPr/>
          </p:nvGrpSpPr>
          <p:grpSpPr bwMode="auto">
            <a:xfrm>
              <a:off x="300454" y="1182104"/>
              <a:ext cx="6774074" cy="5145960"/>
              <a:chOff x="611560" y="1118002"/>
              <a:chExt cx="4084864" cy="3103086"/>
            </a:xfrm>
          </p:grpSpPr>
          <p:grpSp>
            <p:nvGrpSpPr>
              <p:cNvPr id="15" name="Группа 50"/>
              <p:cNvGrpSpPr>
                <a:grpSpLocks/>
              </p:cNvGrpSpPr>
              <p:nvPr/>
            </p:nvGrpSpPr>
            <p:grpSpPr bwMode="auto">
              <a:xfrm>
                <a:off x="611560" y="1118002"/>
                <a:ext cx="4084864" cy="3103086"/>
                <a:chOff x="417640" y="821460"/>
                <a:chExt cx="4372896" cy="3391118"/>
              </a:xfrm>
            </p:grpSpPr>
            <p:grpSp>
              <p:nvGrpSpPr>
                <p:cNvPr id="18" name="Группа 53"/>
                <p:cNvGrpSpPr>
                  <a:grpSpLocks noChangeAspect="1"/>
                </p:cNvGrpSpPr>
                <p:nvPr/>
              </p:nvGrpSpPr>
              <p:grpSpPr bwMode="auto">
                <a:xfrm>
                  <a:off x="417640" y="821460"/>
                  <a:ext cx="4372896" cy="3391118"/>
                  <a:chOff x="323528" y="901494"/>
                  <a:chExt cx="4573016" cy="3600399"/>
                </a:xfrm>
              </p:grpSpPr>
              <p:pic>
                <p:nvPicPr>
                  <p:cNvPr id="21" name="Picture 60" descr="Беларусь1"/>
                  <p:cNvPicPr>
                    <a:picLocks noChangeAspect="1"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323528" y="901494"/>
                    <a:ext cx="4573016" cy="360039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22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2256438" y="2407580"/>
                    <a:ext cx="126748" cy="122192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ysClr val="windowText" lastClr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be-BY" altLang="ru-RU" sz="1333" ker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3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3617540" y="2407580"/>
                    <a:ext cx="126748" cy="122192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ysClr val="windowText" lastClr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be-BY" altLang="ru-RU" sz="1333" ker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4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3922888" y="3512991"/>
                    <a:ext cx="126748" cy="122192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ysClr val="windowText" lastClr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be-BY" altLang="ru-RU" sz="1333" ker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5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496366" y="3689175"/>
                    <a:ext cx="126748" cy="122192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ysClr val="windowText" lastClr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be-BY" altLang="ru-RU" sz="1333" ker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6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3449023" y="1562182"/>
                    <a:ext cx="126748" cy="122192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ysClr val="windowText" lastClr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be-BY" altLang="ru-RU" sz="1333" ker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7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2223310" y="2572397"/>
                    <a:ext cx="126748" cy="122192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ysClr val="windowText" lastClr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be-BY" altLang="ru-RU" sz="1333" ker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8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2655406" y="2336539"/>
                    <a:ext cx="126748" cy="12077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ysClr val="windowText" lastClr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be-BY" altLang="ru-RU" sz="1333" ker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9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1726400" y="3672125"/>
                    <a:ext cx="126748" cy="12077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ysClr val="windowText" lastClr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be-BY" altLang="ru-RU" sz="1333" ker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30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2822483" y="1439990"/>
                    <a:ext cx="126748" cy="122192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ysClr val="windowText" lastClr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be-BY" altLang="ru-RU" sz="1333" ker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31" name="AutoShape 54"/>
                  <p:cNvSpPr>
                    <a:spLocks noChangeArrowheads="1"/>
                  </p:cNvSpPr>
                  <p:nvPr/>
                </p:nvSpPr>
                <p:spPr bwMode="auto">
                  <a:xfrm>
                    <a:off x="3587293" y="1630383"/>
                    <a:ext cx="187242" cy="150609"/>
                  </a:xfrm>
                  <a:prstGeom prst="hexagon">
                    <a:avLst>
                      <a:gd name="adj" fmla="val 37212"/>
                      <a:gd name="vf" fmla="val 115470"/>
                    </a:avLst>
                  </a:prstGeom>
                  <a:solidFill>
                    <a:srgbClr val="800080"/>
                  </a:solidFill>
                  <a:ln w="9525">
                    <a:solidFill>
                      <a:sysClr val="windowText" lastClr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be-BY" altLang="ru-RU" sz="1333" ker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32" name="Равнобедренный треугольник 31"/>
                  <p:cNvSpPr/>
                  <p:nvPr/>
                </p:nvSpPr>
                <p:spPr>
                  <a:xfrm>
                    <a:off x="2481128" y="2407580"/>
                    <a:ext cx="168517" cy="143504"/>
                  </a:xfrm>
                  <a:prstGeom prst="triangle">
                    <a:avLst/>
                  </a:prstGeom>
                  <a:solidFill>
                    <a:srgbClr val="9BBB59"/>
                  </a:solidFill>
                  <a:ln w="9525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anchor="ctr"/>
                  <a:lstStyle/>
                  <a:p>
                    <a:pPr algn="ctr">
                      <a:defRPr/>
                    </a:pPr>
                    <a:endParaRPr lang="ru-RU" sz="1333" kern="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33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3833588" y="3660758"/>
                    <a:ext cx="129629" cy="107984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ysClr val="windowText" lastClr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be-BY" altLang="ru-RU" sz="1333" ker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34" name="AutoShape 54"/>
                  <p:cNvSpPr>
                    <a:spLocks noChangeArrowheads="1"/>
                  </p:cNvSpPr>
                  <p:nvPr/>
                </p:nvSpPr>
                <p:spPr bwMode="auto">
                  <a:xfrm>
                    <a:off x="3611778" y="1367528"/>
                    <a:ext cx="187242" cy="152029"/>
                  </a:xfrm>
                  <a:prstGeom prst="hexagon">
                    <a:avLst>
                      <a:gd name="adj" fmla="val 37212"/>
                      <a:gd name="vf" fmla="val 115470"/>
                    </a:avLst>
                  </a:prstGeom>
                  <a:solidFill>
                    <a:srgbClr val="800080"/>
                  </a:solidFill>
                  <a:ln w="9525">
                    <a:solidFill>
                      <a:sysClr val="windowText" lastClr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be-BY" altLang="ru-RU" sz="1333" ker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35" name="AutoShape 54"/>
                  <p:cNvSpPr>
                    <a:spLocks noChangeArrowheads="1"/>
                  </p:cNvSpPr>
                  <p:nvPr/>
                </p:nvSpPr>
                <p:spPr bwMode="auto">
                  <a:xfrm>
                    <a:off x="3568569" y="2673276"/>
                    <a:ext cx="188682" cy="150609"/>
                  </a:xfrm>
                  <a:prstGeom prst="hexagon">
                    <a:avLst>
                      <a:gd name="adj" fmla="val 37212"/>
                      <a:gd name="vf" fmla="val 115470"/>
                    </a:avLst>
                  </a:prstGeom>
                  <a:solidFill>
                    <a:srgbClr val="800080"/>
                  </a:solidFill>
                  <a:ln w="9525">
                    <a:solidFill>
                      <a:sysClr val="windowText" lastClr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be-BY" altLang="ru-RU" sz="1333" ker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36" name="AutoShape 54"/>
                  <p:cNvSpPr>
                    <a:spLocks noChangeArrowheads="1"/>
                  </p:cNvSpPr>
                  <p:nvPr/>
                </p:nvSpPr>
                <p:spPr bwMode="auto">
                  <a:xfrm>
                    <a:off x="3977620" y="3736062"/>
                    <a:ext cx="187242" cy="150609"/>
                  </a:xfrm>
                  <a:prstGeom prst="hexagon">
                    <a:avLst>
                      <a:gd name="adj" fmla="val 37212"/>
                      <a:gd name="vf" fmla="val 115470"/>
                    </a:avLst>
                  </a:prstGeom>
                  <a:solidFill>
                    <a:srgbClr val="800080"/>
                  </a:solidFill>
                  <a:ln w="9525">
                    <a:solidFill>
                      <a:sysClr val="windowText" lastClr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be-BY" altLang="ru-RU" sz="1333" ker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37" name="AutoShape 54"/>
                  <p:cNvSpPr>
                    <a:spLocks noChangeArrowheads="1"/>
                  </p:cNvSpPr>
                  <p:nvPr/>
                </p:nvSpPr>
                <p:spPr bwMode="auto">
                  <a:xfrm>
                    <a:off x="2419193" y="2686064"/>
                    <a:ext cx="188682" cy="150609"/>
                  </a:xfrm>
                  <a:prstGeom prst="hexagon">
                    <a:avLst>
                      <a:gd name="adj" fmla="val 37212"/>
                      <a:gd name="vf" fmla="val 115470"/>
                    </a:avLst>
                  </a:prstGeom>
                  <a:solidFill>
                    <a:srgbClr val="800080"/>
                  </a:solidFill>
                  <a:ln w="9525">
                    <a:solidFill>
                      <a:sysClr val="windowText" lastClr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be-BY" altLang="ru-RU" sz="1333" ker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38" name="AutoShape 54"/>
                  <p:cNvSpPr>
                    <a:spLocks noChangeArrowheads="1"/>
                  </p:cNvSpPr>
                  <p:nvPr/>
                </p:nvSpPr>
                <p:spPr bwMode="auto">
                  <a:xfrm>
                    <a:off x="1275579" y="2632073"/>
                    <a:ext cx="188682" cy="150609"/>
                  </a:xfrm>
                  <a:prstGeom prst="hexagon">
                    <a:avLst>
                      <a:gd name="adj" fmla="val 37212"/>
                      <a:gd name="vf" fmla="val 115470"/>
                    </a:avLst>
                  </a:prstGeom>
                  <a:solidFill>
                    <a:srgbClr val="800080"/>
                  </a:solidFill>
                  <a:ln w="9525">
                    <a:solidFill>
                      <a:sysClr val="windowText" lastClr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be-BY" altLang="ru-RU" sz="1333" ker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39" name="AutoShape 54"/>
                  <p:cNvSpPr>
                    <a:spLocks noChangeArrowheads="1"/>
                  </p:cNvSpPr>
                  <p:nvPr/>
                </p:nvSpPr>
                <p:spPr bwMode="auto">
                  <a:xfrm>
                    <a:off x="686489" y="2744318"/>
                    <a:ext cx="187242" cy="150609"/>
                  </a:xfrm>
                  <a:prstGeom prst="hexagon">
                    <a:avLst>
                      <a:gd name="adj" fmla="val 37212"/>
                      <a:gd name="vf" fmla="val 115470"/>
                    </a:avLst>
                  </a:prstGeom>
                  <a:solidFill>
                    <a:srgbClr val="800080"/>
                  </a:solidFill>
                  <a:ln w="9525">
                    <a:solidFill>
                      <a:sysClr val="windowText" lastClr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aseline="-25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be-BY" altLang="ru-RU" sz="1333" kern="0">
                      <a:solidFill>
                        <a:prstClr val="black"/>
                      </a:solidFill>
                    </a:endParaRPr>
                  </a:p>
                </p:txBody>
              </p:sp>
            </p:grpSp>
            <p:sp>
              <p:nvSpPr>
                <p:cNvPr id="19" name="AutoShape 54"/>
                <p:cNvSpPr>
                  <a:spLocks noChangeArrowheads="1"/>
                </p:cNvSpPr>
                <p:nvPr/>
              </p:nvSpPr>
              <p:spPr bwMode="auto">
                <a:xfrm>
                  <a:off x="909332" y="2660211"/>
                  <a:ext cx="179048" cy="141854"/>
                </a:xfrm>
                <a:prstGeom prst="hexagon">
                  <a:avLst>
                    <a:gd name="adj" fmla="val 37212"/>
                    <a:gd name="vf" fmla="val 115470"/>
                  </a:avLst>
                </a:prstGeom>
                <a:solidFill>
                  <a:srgbClr val="800080"/>
                </a:solidFill>
                <a:ln w="9525">
                  <a:solidFill>
                    <a:sysClr val="windowText" lastClr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be-BY" altLang="ru-RU" sz="1333" kern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0" name="Rectangle 10"/>
                <p:cNvSpPr>
                  <a:spLocks noChangeArrowheads="1"/>
                </p:cNvSpPr>
                <p:nvPr/>
              </p:nvSpPr>
              <p:spPr bwMode="auto">
                <a:xfrm>
                  <a:off x="938256" y="2478210"/>
                  <a:ext cx="121202" cy="11375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ysClr val="windowText" lastClr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be-BY" altLang="ru-RU" sz="1333" kern="0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16" name="Rectangle 10"/>
              <p:cNvSpPr>
                <a:spLocks noChangeArrowheads="1"/>
              </p:cNvSpPr>
              <p:nvPr/>
            </p:nvSpPr>
            <p:spPr bwMode="auto">
              <a:xfrm>
                <a:off x="2658495" y="2565456"/>
                <a:ext cx="113218" cy="104089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ysClr val="windowText" lastClr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be-BY" altLang="ru-RU" sz="1333" kern="0">
                  <a:solidFill>
                    <a:prstClr val="black"/>
                  </a:solidFill>
                </a:endParaRPr>
              </a:p>
            </p:txBody>
          </p:sp>
          <p:sp>
            <p:nvSpPr>
              <p:cNvPr id="17" name="AutoShape 54"/>
              <p:cNvSpPr>
                <a:spLocks noChangeArrowheads="1"/>
              </p:cNvSpPr>
              <p:nvPr/>
            </p:nvSpPr>
            <p:spPr bwMode="auto">
              <a:xfrm>
                <a:off x="2316267" y="2708731"/>
                <a:ext cx="167254" cy="131030"/>
              </a:xfrm>
              <a:prstGeom prst="hexagon">
                <a:avLst>
                  <a:gd name="adj" fmla="val 37212"/>
                  <a:gd name="vf" fmla="val 115470"/>
                </a:avLst>
              </a:prstGeom>
              <a:solidFill>
                <a:srgbClr val="800080"/>
              </a:solidFill>
              <a:ln w="9525">
                <a:solidFill>
                  <a:sysClr val="windowText" lastClr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be-BY" altLang="ru-RU" sz="1333" kern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5465819" y="1848195"/>
              <a:ext cx="196288" cy="18683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be-BY" altLang="ru-RU" sz="1333" kern="0">
                <a:solidFill>
                  <a:prstClr val="black"/>
                </a:solidFill>
              </a:endParaRPr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5465819" y="2922469"/>
              <a:ext cx="196288" cy="18683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be-BY" altLang="ru-RU" sz="1333" kern="0">
                <a:solidFill>
                  <a:prstClr val="black"/>
                </a:solidFill>
              </a:endParaRPr>
            </a:p>
          </p:txBody>
        </p:sp>
      </p:grpSp>
      <p:grpSp>
        <p:nvGrpSpPr>
          <p:cNvPr id="6" name="Группа 75"/>
          <p:cNvGrpSpPr>
            <a:grpSpLocks/>
          </p:cNvGrpSpPr>
          <p:nvPr/>
        </p:nvGrpSpPr>
        <p:grpSpPr bwMode="auto">
          <a:xfrm>
            <a:off x="6694485" y="2541793"/>
            <a:ext cx="4014335" cy="1338828"/>
            <a:chOff x="5984635" y="1427784"/>
            <a:chExt cx="4690248" cy="1563950"/>
          </a:xfrm>
        </p:grpSpPr>
        <p:grpSp>
          <p:nvGrpSpPr>
            <p:cNvPr id="7" name="Группа 76"/>
            <p:cNvGrpSpPr>
              <a:grpSpLocks noChangeAspect="1"/>
            </p:cNvGrpSpPr>
            <p:nvPr/>
          </p:nvGrpSpPr>
          <p:grpSpPr bwMode="auto">
            <a:xfrm>
              <a:off x="5984635" y="1626929"/>
              <a:ext cx="322206" cy="1232982"/>
              <a:chOff x="8205834" y="2591510"/>
              <a:chExt cx="467413" cy="1788646"/>
            </a:xfrm>
          </p:grpSpPr>
          <p:sp>
            <p:nvSpPr>
              <p:cNvPr id="9" name="Rectangle 10"/>
              <p:cNvSpPr>
                <a:spLocks noChangeArrowheads="1"/>
              </p:cNvSpPr>
              <p:nvPr/>
            </p:nvSpPr>
            <p:spPr bwMode="auto">
              <a:xfrm>
                <a:off x="8257099" y="2591510"/>
                <a:ext cx="367899" cy="340581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ysClr val="windowText" lastClr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be-BY" altLang="ru-RU" sz="1200" kern="0">
                  <a:solidFill>
                    <a:prstClr val="black"/>
                  </a:solidFill>
                </a:endParaRPr>
              </a:p>
            </p:txBody>
          </p:sp>
          <p:sp>
            <p:nvSpPr>
              <p:cNvPr id="10" name="Равнобедренный треугольник 9"/>
              <p:cNvSpPr/>
              <p:nvPr/>
            </p:nvSpPr>
            <p:spPr>
              <a:xfrm>
                <a:off x="8205834" y="3977380"/>
                <a:ext cx="467413" cy="402776"/>
              </a:xfrm>
              <a:prstGeom prst="triangle">
                <a:avLst/>
              </a:prstGeom>
              <a:solidFill>
                <a:srgbClr val="9BBB59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ru-RU" sz="1200" kern="0">
                  <a:solidFill>
                    <a:prstClr val="white"/>
                  </a:solidFill>
                </a:endParaRPr>
              </a:p>
            </p:txBody>
          </p:sp>
          <p:sp>
            <p:nvSpPr>
              <p:cNvPr id="11" name="AutoShape 54"/>
              <p:cNvSpPr>
                <a:spLocks noChangeArrowheads="1"/>
              </p:cNvSpPr>
              <p:nvPr/>
            </p:nvSpPr>
            <p:spPr bwMode="auto">
              <a:xfrm>
                <a:off x="8229959" y="3328204"/>
                <a:ext cx="419164" cy="343544"/>
              </a:xfrm>
              <a:prstGeom prst="hexagon">
                <a:avLst>
                  <a:gd name="adj" fmla="val 37212"/>
                  <a:gd name="vf" fmla="val 115470"/>
                </a:avLst>
              </a:prstGeom>
              <a:solidFill>
                <a:srgbClr val="800080"/>
              </a:solidFill>
              <a:ln w="9525">
                <a:solidFill>
                  <a:sysClr val="windowText" lastClr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be-BY" altLang="ru-RU" sz="1200" kern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8" name="TextBox 77"/>
            <p:cNvSpPr txBox="1">
              <a:spLocks noChangeArrowheads="1"/>
            </p:cNvSpPr>
            <p:nvPr/>
          </p:nvSpPr>
          <p:spPr bwMode="auto">
            <a:xfrm>
              <a:off x="6426377" y="1427784"/>
              <a:ext cx="4248506" cy="1563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rbel" panose="020B0503020204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rbel" panose="020B0503020204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rbel" panose="020B0503020204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rbel" panose="020B0503020204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rbel" panose="020B0503020204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rbel" panose="020B0503020204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rbel" panose="020B0503020204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rbel" panose="020B0503020204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rbel" panose="020B0503020204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ru-RU" altLang="ru-RU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14 научно-технологических парков</a:t>
              </a:r>
            </a:p>
            <a:p>
              <a:pPr>
                <a:lnSpc>
                  <a:spcPct val="150000"/>
                </a:lnSpc>
              </a:pPr>
              <a:r>
                <a:rPr lang="ru-RU" altLang="ru-RU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 центров трансфера технологий</a:t>
              </a:r>
            </a:p>
            <a:p>
              <a:pPr>
                <a:lnSpc>
                  <a:spcPct val="150000"/>
                </a:lnSpc>
              </a:pPr>
              <a:r>
                <a:rPr lang="ru-RU" altLang="ru-RU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Белорусский инновационный фонд</a:t>
              </a:r>
              <a:endPara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1" name="Прямоугольник 40"/>
          <p:cNvSpPr/>
          <p:nvPr/>
        </p:nvSpPr>
        <p:spPr>
          <a:xfrm>
            <a:off x="668338" y="962426"/>
            <a:ext cx="11286595" cy="524887"/>
          </a:xfrm>
          <a:prstGeom prst="rect">
            <a:avLst/>
          </a:pr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«КАРТА» СУБЪЕКТОВ ИННОВАЦИОННОЙ ИНФРАСТРУКТУРЫ РЕСПУБЛИКИ БЕЛАРУСЬ</a:t>
            </a:r>
            <a:endParaRPr lang="ru-RU" sz="2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Calibri" panose="020F0502020204030204" pitchFamily="34" charset="0"/>
            </a:endParaRPr>
          </a:p>
        </p:txBody>
      </p:sp>
      <p:sp>
        <p:nvSpPr>
          <p:cNvPr id="42" name="Номер слайда 41"/>
          <p:cNvSpPr>
            <a:spLocks noGrp="1"/>
          </p:cNvSpPr>
          <p:nvPr>
            <p:ph type="sldNum" sz="quarter" idx="12"/>
          </p:nvPr>
        </p:nvSpPr>
        <p:spPr>
          <a:xfrm>
            <a:off x="11508661" y="6492875"/>
            <a:ext cx="683339" cy="365125"/>
          </a:xfrm>
          <a:noFill/>
        </p:spPr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1500">
                <a:solidFill>
                  <a:srgbClr val="FF0000"/>
                </a:solidFill>
                <a:latin typeface="Arial Black" panose="020B0A04020102020204" pitchFamily="34" charset="0"/>
              </a:rPr>
              <a:pPr/>
              <a:t>3</a:t>
            </a:fld>
            <a:endParaRPr lang="en-US" sz="15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336016"/>
              </p:ext>
            </p:extLst>
          </p:nvPr>
        </p:nvGraphicFramePr>
        <p:xfrm>
          <a:off x="6714966" y="4129881"/>
          <a:ext cx="5037455" cy="2133600"/>
        </p:xfrm>
        <a:graphic>
          <a:graphicData uri="http://schemas.openxmlformats.org/drawingml/2006/table">
            <a:tbl>
              <a:tblPr firstRow="1" firstCol="1" bandRow="1"/>
              <a:tblGrid>
                <a:gridCol w="1887220"/>
                <a:gridCol w="3150235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Регион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субъектов инновационной инфраструктуры в регионе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(по состоянию на </a:t>
                      </a:r>
                      <a:r>
                        <a:rPr lang="ru-RU" sz="14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10.12.2018)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Брестская область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Витебская область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Гомельская область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Гродненская область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Минская область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Могилевская область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Минск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3500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9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93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t="14799" r="14530" b="16142"/>
          <a:stretch/>
        </p:blipFill>
        <p:spPr>
          <a:xfrm>
            <a:off x="0" y="-4118"/>
            <a:ext cx="12198379" cy="73152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508661" y="6492875"/>
            <a:ext cx="683339" cy="365125"/>
          </a:xfrm>
          <a:noFill/>
        </p:spPr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1500">
                <a:solidFill>
                  <a:srgbClr val="FF0000"/>
                </a:solidFill>
                <a:latin typeface="Arial Black" panose="020B0A04020102020204" pitchFamily="34" charset="0"/>
              </a:rPr>
              <a:pPr/>
              <a:t>4</a:t>
            </a:fld>
            <a:endParaRPr lang="en-US" sz="15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4338" y="972586"/>
            <a:ext cx="11286595" cy="738664"/>
          </a:xfrm>
          <a:prstGeom prst="rect">
            <a:avLst/>
          </a:pr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algn="ctr"/>
            <a:r>
              <a:rPr lang="ru-RU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КОЛИЧЕСТВО ФУНКЦИОНИРУЮЩИХ СУБЪЕКТОВ ИННОВАЦИОННОЙ ИНФРАСТРУКТУРЫ РЕСПУБЛИКИ БЕЛАРУСЬ В 2015-2018 ГГ.</a:t>
            </a:r>
            <a:endParaRPr lang="ru-RU" sz="2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1028432"/>
              </p:ext>
            </p:extLst>
          </p:nvPr>
        </p:nvGraphicFramePr>
        <p:xfrm>
          <a:off x="182245" y="2346960"/>
          <a:ext cx="5690235" cy="37806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213846"/>
              </p:ext>
            </p:extLst>
          </p:nvPr>
        </p:nvGraphicFramePr>
        <p:xfrm>
          <a:off x="6075681" y="2348231"/>
          <a:ext cx="5933281" cy="1493520"/>
        </p:xfrm>
        <a:graphic>
          <a:graphicData uri="http://schemas.openxmlformats.org/drawingml/2006/table">
            <a:tbl>
              <a:tblPr firstRow="1" firstCol="1" bandRow="1"/>
              <a:tblGrid>
                <a:gridCol w="3047333"/>
                <a:gridCol w="721487"/>
                <a:gridCol w="721487"/>
                <a:gridCol w="721487"/>
                <a:gridCol w="721487"/>
              </a:tblGrid>
              <a:tr h="198732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субъектов инновационной инфраструктуры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Годы / количество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87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987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Научно-технологические парки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7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Центры трансфера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технологий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74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Венчурные организации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(Белорусский инновационный фонд)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7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8606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9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93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t="14799" r="14530" b="16142"/>
          <a:stretch/>
        </p:blipFill>
        <p:spPr>
          <a:xfrm>
            <a:off x="0" y="-4118"/>
            <a:ext cx="12198379" cy="73152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515040" y="6492875"/>
            <a:ext cx="683339" cy="365125"/>
          </a:xfrm>
          <a:noFill/>
        </p:spPr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1500">
                <a:solidFill>
                  <a:srgbClr val="FF0000"/>
                </a:solidFill>
                <a:latin typeface="Arial Black" panose="020B0A04020102020204" pitchFamily="34" charset="0"/>
              </a:rPr>
              <a:pPr/>
              <a:t>5</a:t>
            </a:fld>
            <a:endParaRPr lang="en-US" sz="15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4338" y="972586"/>
            <a:ext cx="11286595" cy="738664"/>
          </a:xfrm>
          <a:prstGeom prst="rect">
            <a:avLst/>
          </a:pr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algn="ctr"/>
            <a:r>
              <a:rPr lang="ru-RU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ПРОГНОЗНЫЕ ПОКАЗАТЕЛИ В РАМКАХ РЕАЛИЗАЦИИ МЕРОПРИЯТИЙ </a:t>
            </a:r>
            <a:r>
              <a:rPr lang="ru-RU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</a:t>
            </a:r>
            <a:r>
              <a:rPr lang="ru-RU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РАЗВИТИЮ ИННОВАЦИОННОЙ ИНФРАСТРУКТУРЫ РЕСПУБЛИКИ БЕЛАРУСЬ</a:t>
            </a:r>
            <a:endParaRPr lang="ru-RU" sz="2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286146"/>
              </p:ext>
            </p:extLst>
          </p:nvPr>
        </p:nvGraphicFramePr>
        <p:xfrm>
          <a:off x="586423" y="1918880"/>
          <a:ext cx="10965497" cy="4232772"/>
        </p:xfrm>
        <a:graphic>
          <a:graphicData uri="http://schemas.openxmlformats.org/drawingml/2006/table">
            <a:tbl>
              <a:tblPr firstRow="1" firstCol="1" bandRow="1"/>
              <a:tblGrid>
                <a:gridCol w="3995737"/>
                <a:gridCol w="1259840"/>
                <a:gridCol w="1107440"/>
                <a:gridCol w="1097280"/>
                <a:gridCol w="1137920"/>
                <a:gridCol w="1188720"/>
                <a:gridCol w="1178560"/>
              </a:tblGrid>
              <a:tr h="26315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Наименование показателей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Единица измерения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Значения показателей по годам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31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2017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2018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2019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2020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631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 Количество субъектов инновационной инфраструктуры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единиц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19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31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 Количество резидентов научно-технологических парков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"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31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3. Количество созданных рабочих мест (ежегодный прирост)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"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336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704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15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4. Количество инжиниринговых центров (отраслевых лабораторий)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"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31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5. Количество венчурных организаций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"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31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6. Объем выпуска продукции в стоимостном выражении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млн. рублей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29,4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39,2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49,0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58,9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70,2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15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7. Выпуск продукции, произведенной на один рубль вложенных бюджетных средств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рублей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0,68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2,0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5,0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862" marR="34862" marT="57354" marB="573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5935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9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93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t="14799" r="14530" b="16142"/>
          <a:stretch/>
        </p:blipFill>
        <p:spPr>
          <a:xfrm>
            <a:off x="0" y="-4118"/>
            <a:ext cx="12198379" cy="73152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508661" y="6492875"/>
            <a:ext cx="683339" cy="365125"/>
          </a:xfrm>
          <a:noFill/>
        </p:spPr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1500">
                <a:solidFill>
                  <a:srgbClr val="FF0000"/>
                </a:solidFill>
                <a:latin typeface="Arial Black" panose="020B0A04020102020204" pitchFamily="34" charset="0"/>
              </a:rPr>
              <a:pPr/>
              <a:t>6</a:t>
            </a:fld>
            <a:endParaRPr lang="en-US" sz="15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4338" y="972586"/>
            <a:ext cx="11286595" cy="738664"/>
          </a:xfrm>
          <a:prstGeom prst="rect">
            <a:avLst/>
          </a:pr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algn="ctr"/>
            <a:r>
              <a:rPr lang="ru-RU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ДИНАМИКА РАЗВИТИЯ НАУЧНО-ТЕХНОЛОГИЧЕСКИХ ПАРКОВ РЕСПУБЛИКИ БЕЛАРУСЬ ЗА 2015 – ПЕРВОЕ ПОЛУГОДИЕ 2018 ГГ.</a:t>
            </a:r>
            <a:endParaRPr lang="ru-RU" sz="2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222752"/>
              </p:ext>
            </p:extLst>
          </p:nvPr>
        </p:nvGraphicFramePr>
        <p:xfrm>
          <a:off x="627063" y="2057606"/>
          <a:ext cx="10874057" cy="4053840"/>
        </p:xfrm>
        <a:graphic>
          <a:graphicData uri="http://schemas.openxmlformats.org/drawingml/2006/table">
            <a:tbl>
              <a:tblPr firstRow="1" firstCol="1" bandRow="1"/>
              <a:tblGrid>
                <a:gridCol w="2644457"/>
                <a:gridCol w="833120"/>
                <a:gridCol w="1056640"/>
                <a:gridCol w="965200"/>
                <a:gridCol w="1036320"/>
                <a:gridCol w="1107440"/>
                <a:gridCol w="1107440"/>
                <a:gridCol w="1026160"/>
                <a:gridCol w="1097280"/>
              </a:tblGrid>
              <a:tr h="18732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Наименование показателя, единица измерения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Годы / значения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73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2015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2016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73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план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план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план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план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факт*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7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Количество технопарков, ед.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–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–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–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–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46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Количество резидентов технопарков, ед.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–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101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126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128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168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133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210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143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46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Количество работников резидентов технопарков, ед.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–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1 137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–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1 416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–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1 598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–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1 831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619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Количество созданных рабочих мест (технопарками и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их резидентами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), ед.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–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189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336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365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288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523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128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272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619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Объем выпуска продукции (товаров и услуг) резидентами технопарков, тыс. руб.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–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33 653,6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29 400,0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73 823,0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39 200,0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87 180,7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49 000,0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55 868,0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7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из них</a:t>
                      </a: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инновационной, тыс. руб.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–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26 681,6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–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49 849,0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–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59 068,8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–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38 209,0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492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Выпуск продукции резидентами технопарков, произведенной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/>
                      </a:r>
                      <a:b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один рубль вложенных бюджетных средств, руб.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–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1,53</a:t>
                      </a: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0,68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4,34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7,26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9,71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842" marR="64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61390" y="6180574"/>
            <a:ext cx="244368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90170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* – первое полугодие 2018 г.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22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9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93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t="14799" r="14530" b="16142"/>
          <a:stretch/>
        </p:blipFill>
        <p:spPr>
          <a:xfrm>
            <a:off x="0" y="-4118"/>
            <a:ext cx="12198379" cy="73152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508661" y="6492875"/>
            <a:ext cx="683339" cy="365125"/>
          </a:xfrm>
          <a:noFill/>
        </p:spPr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1500">
                <a:solidFill>
                  <a:srgbClr val="FF0000"/>
                </a:solidFill>
                <a:latin typeface="Arial Black" panose="020B0A04020102020204" pitchFamily="34" charset="0"/>
              </a:rPr>
              <a:pPr/>
              <a:t>7</a:t>
            </a:fld>
            <a:endParaRPr lang="en-US" sz="15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14338" y="972586"/>
            <a:ext cx="11286595" cy="1061829"/>
          </a:xfrm>
          <a:prstGeom prst="rect">
            <a:avLst/>
          </a:pr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algn="ctr"/>
            <a:r>
              <a:rPr lang="ru-RU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СИСТЕМНЫЕ МЕРЫ, ЗАКРЕПЛЕННЫЕ В УКАЗЕ ПРЕЗИДЕНТА РЕСПУБЛИКИ БЕЛАРУСЬ ОТ 12 МАРТА 2018 Г. № 105 И НАПРАВЛЕННЫЕ НА СОЗДАНИЕ УСЛОВИЙ </a:t>
            </a:r>
            <a:br>
              <a:rPr lang="ru-RU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РАЗВИТИЯ СУБЪЕКТОВ ИННОВАЦИОННОЙ ИНФРАСТРУКТУРЫ</a:t>
            </a:r>
            <a:endParaRPr lang="ru-RU" sz="2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467156"/>
              </p:ext>
            </p:extLst>
          </p:nvPr>
        </p:nvGraphicFramePr>
        <p:xfrm>
          <a:off x="616903" y="2335667"/>
          <a:ext cx="10813097" cy="3169920"/>
        </p:xfrm>
        <a:graphic>
          <a:graphicData uri="http://schemas.openxmlformats.org/drawingml/2006/table">
            <a:tbl>
              <a:tblPr firstRow="1" firstCol="1" bandRow="1"/>
              <a:tblGrid>
                <a:gridCol w="750406"/>
                <a:gridCol w="10062691"/>
              </a:tblGrid>
              <a:tr h="1842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63764" marR="63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Содержание стимулирующей меры</a:t>
                      </a:r>
                    </a:p>
                  </a:txBody>
                  <a:tcPr marL="63764" marR="63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684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3764" marR="63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Формирование технопарками специальных целевых фондов инновационного развития путем реинвестирования налоговых отчислений</a:t>
                      </a:r>
                    </a:p>
                  </a:txBody>
                  <a:tcPr marL="63764" marR="63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84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3764" marR="63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Предоставление технопаркам возможности проведения гибкой арендной политики по отношению к их резидентам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учетом уровня технологического уклада производства и срока деятельности резидентов технопарков</a:t>
                      </a:r>
                    </a:p>
                  </a:txBody>
                  <a:tcPr marL="63764" marR="63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526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3764" marR="63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Освобождение технопарков и их резидентов от налога на добавленную стоимость и ввозных таможенных пошлин при ввозе на территорию Республики Беларусь технологического оборудования, комплектующих для реализации инновационных проектов в рамках Государственной программы</a:t>
                      </a:r>
                    </a:p>
                  </a:txBody>
                  <a:tcPr marL="63764" marR="63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84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3764" marR="63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Снижение с 0,5 до 0,1 понижающего коэффициента для технопарков и центров трансфера технологий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арендуемые ими площади</a:t>
                      </a:r>
                    </a:p>
                  </a:txBody>
                  <a:tcPr marL="63764" marR="63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84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3764" marR="63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Отмена существовавшего до 2018 года требования к среднесписочной численности работников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резидентов технопарков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размере 100 человек</a:t>
                      </a:r>
                    </a:p>
                  </a:txBody>
                  <a:tcPr marL="63764" marR="63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2883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9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93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t="14799" r="14530" b="16142"/>
          <a:stretch/>
        </p:blipFill>
        <p:spPr>
          <a:xfrm>
            <a:off x="0" y="-4118"/>
            <a:ext cx="12198379" cy="73152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508661" y="6492875"/>
            <a:ext cx="683339" cy="365125"/>
          </a:xfrm>
          <a:noFill/>
        </p:spPr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1500">
                <a:solidFill>
                  <a:srgbClr val="FF0000"/>
                </a:solidFill>
                <a:latin typeface="Arial Black" panose="020B0A04020102020204" pitchFamily="34" charset="0"/>
              </a:rPr>
              <a:pPr/>
              <a:t>8</a:t>
            </a:fld>
            <a:endParaRPr lang="en-US" sz="15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3858" y="972586"/>
            <a:ext cx="11286595" cy="738664"/>
          </a:xfrm>
          <a:prstGeom prst="rect">
            <a:avLst/>
          </a:pr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algn="ctr"/>
            <a:r>
              <a:rPr lang="ru-RU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ФАКТОРЫ, СДЕРЖИВАЮЩИЕ РАЗВИТИЕ СУБЪЕКТОВ </a:t>
            </a:r>
            <a:br>
              <a:rPr lang="ru-RU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ИННОВАЦИОННОЙ ИНФРАСТРУКТУРЫ</a:t>
            </a:r>
            <a:endParaRPr lang="ru-RU" sz="2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36836"/>
              </p:ext>
            </p:extLst>
          </p:nvPr>
        </p:nvGraphicFramePr>
        <p:xfrm>
          <a:off x="616902" y="2150796"/>
          <a:ext cx="10833417" cy="3657600"/>
        </p:xfrm>
        <a:graphic>
          <a:graphicData uri="http://schemas.openxmlformats.org/drawingml/2006/table">
            <a:tbl>
              <a:tblPr firstRow="1" firstCol="1" bandRow="1"/>
              <a:tblGrid>
                <a:gridCol w="945692"/>
                <a:gridCol w="9887725"/>
              </a:tblGrid>
              <a:tr h="1842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63764" marR="63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фактора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7368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3764" marR="63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Недостаточная привлекательность технопарков для инновационных предприятий, в первую очередь потенциальных резидентов и инвесторов (налоговый и экономический режимы, наличие технологической, коммунальной, транспортной и социальной инфраструктуры) как по сравнению с зарубежными технопарками, так и Парком высоких технологий, Китайско-Белорусским индустриальным парком «Великий камень»</a:t>
                      </a:r>
                    </a:p>
                  </a:txBody>
                  <a:tcPr marL="63764" marR="63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84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3764" marR="63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Ухудшение финансово-экономического положения большинства субъектов инновационной инфраструктуры </a:t>
                      </a:r>
                      <a:b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 причине утраты с 1 июля 2016 г. права применения упрощенной системы налогообложения</a:t>
                      </a:r>
                    </a:p>
                  </a:txBody>
                  <a:tcPr marL="63764" marR="63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526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3764" marR="63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Недостаточное участие резидентов технопарков в выполнении инновационных проектов в рамках государственных программ (в первую очередь в рамках Государственной программы), отдельных научно-технических и инновационных проектов, заданий научно-технических программ</a:t>
                      </a:r>
                    </a:p>
                  </a:txBody>
                  <a:tcPr marL="63764" marR="63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526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3764" marR="63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Недостаточная информированность общественности (в том числе бизнес-сообщества, госорганов)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деятельности субъектов инновационной инфраструктуры, их возможностях, целях, задачах, достижениях, роли в поддержке инновационного бизнеса</a:t>
                      </a:r>
                    </a:p>
                  </a:txBody>
                  <a:tcPr marL="63764" marR="63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84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3764" marR="63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Несовершенство инкубирования субъектов малого предпринимательства, в первую очередь стартапов,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«отток» отечественных стартапов в зарубежные страны</a:t>
                      </a:r>
                    </a:p>
                  </a:txBody>
                  <a:tcPr marL="63764" marR="63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4488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9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93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t="14799" r="14530" b="16142"/>
          <a:stretch/>
        </p:blipFill>
        <p:spPr>
          <a:xfrm>
            <a:off x="0" y="-4118"/>
            <a:ext cx="12198379" cy="73152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508661" y="6492875"/>
            <a:ext cx="683339" cy="365125"/>
          </a:xfrm>
          <a:noFill/>
        </p:spPr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1500">
                <a:solidFill>
                  <a:srgbClr val="FF0000"/>
                </a:solidFill>
                <a:latin typeface="Arial Black" panose="020B0A04020102020204" pitchFamily="34" charset="0"/>
              </a:rPr>
              <a:pPr/>
              <a:t>9</a:t>
            </a:fld>
            <a:endParaRPr lang="en-US" sz="15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4338" y="972586"/>
            <a:ext cx="11286595" cy="738664"/>
          </a:xfrm>
          <a:prstGeom prst="rect">
            <a:avLst/>
          </a:pr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algn="ctr"/>
            <a:r>
              <a:rPr lang="ru-RU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ИННОВАЦИОННОЙ ИНФРАСТРУКТУРЫ В РАМКАХ </a:t>
            </a:r>
            <a:endParaRPr lang="ru-RU" sz="2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ГОСУДАРСТВЕННОЙ </a:t>
            </a:r>
            <a:r>
              <a:rPr lang="ru-RU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ПРОГРАММЫ </a:t>
            </a:r>
            <a:endParaRPr lang="ru-RU" sz="2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Calibri" panose="020F0502020204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73760" y="1921405"/>
            <a:ext cx="10766981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Стремительный рост количества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функционирующих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субъектов инновационной инфраструктуры </a:t>
            </a:r>
            <a:b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(с 13 в 2015 году до 24 в 2018-м) </a:t>
            </a:r>
            <a:endParaRPr lang="ru-RU" i="1" dirty="0"/>
          </a:p>
        </p:txBody>
      </p:sp>
      <p:sp>
        <p:nvSpPr>
          <p:cNvPr id="6" name="Стрелка вправо 5"/>
          <p:cNvSpPr/>
          <p:nvPr/>
        </p:nvSpPr>
        <p:spPr>
          <a:xfrm>
            <a:off x="284480" y="2123440"/>
            <a:ext cx="579120" cy="274320"/>
          </a:xfrm>
          <a:prstGeom prst="rightArrow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73760" y="2754525"/>
            <a:ext cx="1076698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Положительная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динамика показателей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деятельности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субъектов инновационной инфраструктуры </a:t>
            </a:r>
            <a:endParaRPr lang="ru-RU" dirty="0"/>
          </a:p>
        </p:txBody>
      </p:sp>
      <p:sp>
        <p:nvSpPr>
          <p:cNvPr id="8" name="Стрелка вправо 7"/>
          <p:cNvSpPr/>
          <p:nvPr/>
        </p:nvSpPr>
        <p:spPr>
          <a:xfrm>
            <a:off x="284480" y="2804160"/>
            <a:ext cx="579120" cy="274320"/>
          </a:xfrm>
          <a:prstGeom prst="rightArrow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873760" y="3313325"/>
            <a:ext cx="10766981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Укрепление материально-технической базы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субъектов инновационной инфраструктуры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путем привлечения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в рамках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Государственной программы бюджетных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средств (в том числе инновационных фондов) </a:t>
            </a:r>
            <a:endParaRPr lang="ru-RU" dirty="0"/>
          </a:p>
        </p:txBody>
      </p:sp>
      <p:sp>
        <p:nvSpPr>
          <p:cNvPr id="10" name="Стрелка вправо 9"/>
          <p:cNvSpPr/>
          <p:nvPr/>
        </p:nvSpPr>
        <p:spPr>
          <a:xfrm>
            <a:off x="284480" y="3515360"/>
            <a:ext cx="579120" cy="274320"/>
          </a:xfrm>
          <a:prstGeom prst="rightArrow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873760" y="4146445"/>
            <a:ext cx="10766981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Создание технопарками и их резидентами в рамках Государственной программы более 1 000 новых </a:t>
            </a:r>
            <a:b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рабочих мест </a:t>
            </a:r>
            <a:endParaRPr lang="ru-RU" dirty="0"/>
          </a:p>
        </p:txBody>
      </p:sp>
      <p:sp>
        <p:nvSpPr>
          <p:cNvPr id="14" name="Стрелка вправо 13"/>
          <p:cNvSpPr/>
          <p:nvPr/>
        </p:nvSpPr>
        <p:spPr>
          <a:xfrm>
            <a:off x="284480" y="4348480"/>
            <a:ext cx="579120" cy="274320"/>
          </a:xfrm>
          <a:prstGeom prst="rightArrow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863600" y="4979565"/>
            <a:ext cx="10766981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Появление у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субъектов инновационной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инфраструктуры на законодательном уровне дополнительных льгот и инструментов, направленных на дальнейшее стимулирование их развития </a:t>
            </a:r>
            <a:endParaRPr lang="ru-RU" dirty="0"/>
          </a:p>
        </p:txBody>
      </p:sp>
      <p:sp>
        <p:nvSpPr>
          <p:cNvPr id="16" name="Стрелка вправо 15"/>
          <p:cNvSpPr/>
          <p:nvPr/>
        </p:nvSpPr>
        <p:spPr>
          <a:xfrm>
            <a:off x="274320" y="5181600"/>
            <a:ext cx="579120" cy="274320"/>
          </a:xfrm>
          <a:prstGeom prst="rightArrow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853440" y="5833005"/>
            <a:ext cx="10766981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Рост доли объема выпуска продукции (товаров, услуг) резидентами отечественных технопарков как в общем объеме выпуска продукции в рамках Государственной программы, так и в ВВП республики в целом</a:t>
            </a:r>
            <a:endParaRPr lang="ru-RU" dirty="0"/>
          </a:p>
        </p:txBody>
      </p:sp>
      <p:sp>
        <p:nvSpPr>
          <p:cNvPr id="18" name="Стрелка вправо 17"/>
          <p:cNvSpPr/>
          <p:nvPr/>
        </p:nvSpPr>
        <p:spPr>
          <a:xfrm>
            <a:off x="264160" y="6035040"/>
            <a:ext cx="579120" cy="274320"/>
          </a:xfrm>
          <a:prstGeom prst="rightArrow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97286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668</TotalTime>
  <Words>953</Words>
  <Application>Microsoft Office PowerPoint</Application>
  <PresentationFormat>Широкоэкранный</PresentationFormat>
  <Paragraphs>252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Times New Roman</vt:lpstr>
      <vt:lpstr>Trebuchet MS</vt:lpstr>
      <vt:lpstr>Verdana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Государственный комитет по науке и технологиям  Белорусский институт системного анализа и  информационного обеспечения научно-технической сферы  Отдел научно-методического обеспечения инновационного развития</dc:title>
  <dc:creator>Rikhtikova Nastya</dc:creator>
  <cp:lastModifiedBy>Климков Алексей</cp:lastModifiedBy>
  <cp:revision>58</cp:revision>
  <cp:lastPrinted>2018-12-13T06:16:06Z</cp:lastPrinted>
  <dcterms:created xsi:type="dcterms:W3CDTF">2017-11-04T08:17:44Z</dcterms:created>
  <dcterms:modified xsi:type="dcterms:W3CDTF">2018-12-13T12:03:33Z</dcterms:modified>
</cp:coreProperties>
</file>