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72" r:id="rId5"/>
    <p:sldId id="273" r:id="rId6"/>
    <p:sldId id="280" r:id="rId7"/>
    <p:sldId id="281" r:id="rId8"/>
    <p:sldId id="274" r:id="rId9"/>
    <p:sldId id="275" r:id="rId10"/>
    <p:sldId id="276" r:id="rId11"/>
    <p:sldId id="282" r:id="rId12"/>
    <p:sldId id="279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CF2"/>
    <a:srgbClr val="024959"/>
    <a:srgbClr val="F24738"/>
    <a:srgbClr val="F2C777"/>
    <a:srgbClr val="F5D499"/>
    <a:srgbClr val="1641CC"/>
    <a:srgbClr val="89CCFF"/>
    <a:srgbClr val="0081E2"/>
    <a:srgbClr val="1199FF"/>
    <a:srgbClr val="008A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58" d="100"/>
          <a:sy n="58" d="100"/>
        </p:scale>
        <p:origin x="-2556" y="-12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1F48-D7C9-4150-8264-205CDDF6A9AB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CB871-15C2-45EB-977B-EAA87E1045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9395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1F48-D7C9-4150-8264-205CDDF6A9AB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CB871-15C2-45EB-977B-EAA87E1045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0084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1F48-D7C9-4150-8264-205CDDF6A9AB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CB871-15C2-45EB-977B-EAA87E1045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755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1F48-D7C9-4150-8264-205CDDF6A9AB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CB871-15C2-45EB-977B-EAA87E1045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360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1F48-D7C9-4150-8264-205CDDF6A9AB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CB871-15C2-45EB-977B-EAA87E1045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7834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1F48-D7C9-4150-8264-205CDDF6A9AB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CB871-15C2-45EB-977B-EAA87E1045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7262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1F48-D7C9-4150-8264-205CDDF6A9AB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CB871-15C2-45EB-977B-EAA87E1045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6792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1F48-D7C9-4150-8264-205CDDF6A9AB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CB871-15C2-45EB-977B-EAA87E1045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6173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1F48-D7C9-4150-8264-205CDDF6A9AB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CB871-15C2-45EB-977B-EAA87E1045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943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1F48-D7C9-4150-8264-205CDDF6A9AB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CB871-15C2-45EB-977B-EAA87E1045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0791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1F48-D7C9-4150-8264-205CDDF6A9AB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CB871-15C2-45EB-977B-EAA87E1045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6325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B1F48-D7C9-4150-8264-205CDDF6A9AB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CB871-15C2-45EB-977B-EAA87E1045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443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C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25600" y="1320800"/>
            <a:ext cx="5326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latin typeface="Haettenschweiler" panose="020B070604090206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9658" y="238703"/>
            <a:ext cx="11771086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Государственный комитет по науке и технологиям Республики Беларусь</a:t>
            </a:r>
            <a:endParaRPr lang="ru-RU" sz="2000" b="1" dirty="0" smtClean="0">
              <a:solidFill>
                <a:srgbClr val="024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000" b="1" dirty="0" smtClean="0">
              <a:solidFill>
                <a:srgbClr val="024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800" b="1" dirty="0" smtClean="0">
              <a:solidFill>
                <a:srgbClr val="024959"/>
              </a:solidFill>
            </a:endParaRPr>
          </a:p>
          <a:p>
            <a:endParaRPr lang="ru-RU" sz="800" b="1" dirty="0">
              <a:solidFill>
                <a:srgbClr val="024959"/>
              </a:solidFill>
            </a:endParaRPr>
          </a:p>
          <a:p>
            <a:endParaRPr lang="ru-RU" sz="800" b="1" dirty="0" smtClean="0">
              <a:solidFill>
                <a:srgbClr val="024959"/>
              </a:solidFill>
            </a:endParaRPr>
          </a:p>
          <a:p>
            <a:endParaRPr lang="ru-RU" sz="800" b="1" dirty="0" smtClean="0">
              <a:solidFill>
                <a:srgbClr val="024959"/>
              </a:solidFill>
            </a:endParaRPr>
          </a:p>
          <a:p>
            <a:endParaRPr lang="ru-RU" sz="800" b="1" dirty="0">
              <a:solidFill>
                <a:srgbClr val="024959"/>
              </a:solidFill>
            </a:endParaRPr>
          </a:p>
          <a:p>
            <a:endParaRPr lang="ru-RU" sz="800" b="1" dirty="0" smtClean="0">
              <a:solidFill>
                <a:srgbClr val="024959"/>
              </a:solidFill>
            </a:endParaRPr>
          </a:p>
          <a:p>
            <a:endParaRPr lang="ru-RU" sz="800" b="1" dirty="0">
              <a:solidFill>
                <a:srgbClr val="024959"/>
              </a:solidFill>
            </a:endParaRPr>
          </a:p>
          <a:p>
            <a:endParaRPr lang="ru-RU" sz="800" b="1" dirty="0" smtClean="0">
              <a:solidFill>
                <a:srgbClr val="024959"/>
              </a:solidFill>
            </a:endParaRPr>
          </a:p>
          <a:p>
            <a:endParaRPr lang="ru-RU" sz="800" b="1" dirty="0">
              <a:solidFill>
                <a:srgbClr val="024959"/>
              </a:solidFill>
            </a:endParaRPr>
          </a:p>
          <a:p>
            <a:endParaRPr lang="ru-RU" sz="800" b="1" dirty="0" smtClean="0">
              <a:solidFill>
                <a:srgbClr val="024959"/>
              </a:solidFill>
            </a:endParaRPr>
          </a:p>
          <a:p>
            <a:endParaRPr lang="ru-RU" sz="800" b="1" dirty="0">
              <a:solidFill>
                <a:srgbClr val="024959"/>
              </a:solidFill>
            </a:endParaRPr>
          </a:p>
          <a:p>
            <a:endParaRPr lang="ru-RU" sz="800" b="1" dirty="0" smtClean="0">
              <a:solidFill>
                <a:srgbClr val="024959"/>
              </a:solidFill>
            </a:endParaRPr>
          </a:p>
          <a:p>
            <a:endParaRPr lang="ru-RU" sz="800" b="1" dirty="0">
              <a:solidFill>
                <a:srgbClr val="024959"/>
              </a:solidFill>
            </a:endParaRPr>
          </a:p>
          <a:p>
            <a:pPr algn="ctr"/>
            <a:r>
              <a:rPr lang="ru-RU" sz="2200" b="1" dirty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Формирование и порядок расчета целевых показателей </a:t>
            </a:r>
            <a:r>
              <a:rPr lang="ru-RU" sz="2200" b="1" dirty="0" smtClean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Государственной </a:t>
            </a:r>
            <a:r>
              <a:rPr lang="ru-RU" sz="2200" b="1" dirty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программы инновационного развития Республики Беларусь</a:t>
            </a:r>
            <a:endParaRPr lang="ru-RU" sz="2400" b="1" dirty="0">
              <a:solidFill>
                <a:srgbClr val="024959"/>
              </a:solidFill>
            </a:endParaRPr>
          </a:p>
          <a:p>
            <a:pPr algn="ctr"/>
            <a:endParaRPr lang="ru-RU" sz="2400" b="1" dirty="0" smtClean="0">
              <a:solidFill>
                <a:srgbClr val="024959"/>
              </a:solidFill>
            </a:endParaRPr>
          </a:p>
          <a:p>
            <a:pPr algn="ctr"/>
            <a:endParaRPr lang="ru-RU" sz="2400" b="1" dirty="0">
              <a:solidFill>
                <a:srgbClr val="024959"/>
              </a:solidFill>
            </a:endParaRPr>
          </a:p>
          <a:p>
            <a:pPr algn="ctr"/>
            <a:endParaRPr lang="ru-RU" sz="2400" b="1" dirty="0" smtClean="0">
              <a:solidFill>
                <a:srgbClr val="024959"/>
              </a:solidFill>
            </a:endParaRPr>
          </a:p>
          <a:p>
            <a:pPr algn="ctr"/>
            <a:endParaRPr lang="ru-RU" sz="2400" b="1" dirty="0">
              <a:solidFill>
                <a:srgbClr val="024959"/>
              </a:solidFill>
            </a:endParaRPr>
          </a:p>
          <a:p>
            <a:pPr algn="ctr"/>
            <a:endParaRPr lang="ru-RU" sz="2400" b="1" dirty="0" smtClean="0">
              <a:solidFill>
                <a:srgbClr val="024959"/>
              </a:solidFill>
            </a:endParaRPr>
          </a:p>
          <a:p>
            <a:pPr algn="ctr"/>
            <a:endParaRPr lang="ru-RU" sz="2400" b="1" dirty="0">
              <a:solidFill>
                <a:srgbClr val="024959"/>
              </a:solidFill>
            </a:endParaRPr>
          </a:p>
          <a:p>
            <a:pPr algn="ctr"/>
            <a:endParaRPr lang="ru-RU" sz="2400" b="1" dirty="0" smtClean="0">
              <a:solidFill>
                <a:srgbClr val="024959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Минск 2018</a:t>
            </a:r>
            <a:endParaRPr lang="ru-RU" sz="2000" b="1" dirty="0">
              <a:solidFill>
                <a:srgbClr val="024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1062851" y="3371268"/>
            <a:ext cx="9972000" cy="0"/>
          </a:xfrm>
          <a:prstGeom prst="line">
            <a:avLst/>
          </a:prstGeom>
          <a:ln>
            <a:solidFill>
              <a:srgbClr val="F247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819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" y="216396"/>
            <a:ext cx="12191999" cy="562371"/>
          </a:xfrm>
          <a:prstGeom prst="rect">
            <a:avLst/>
          </a:prstGeom>
          <a:solidFill>
            <a:srgbClr val="F2C777"/>
          </a:solidFill>
          <a:ln w="28575">
            <a:solidFill>
              <a:srgbClr val="F2C7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400"/>
              </a:lnSpc>
            </a:pPr>
            <a:r>
              <a:rPr lang="ru-RU" sz="2400" b="1" dirty="0" smtClean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Уточнение </a:t>
            </a:r>
            <a:r>
              <a:rPr lang="ru-RU" sz="2400" b="1" dirty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понятия </a:t>
            </a:r>
            <a:r>
              <a:rPr lang="ru-RU" sz="2400" b="1" dirty="0" smtClean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«инновационная продукция»</a:t>
            </a:r>
            <a:endParaRPr lang="ru-RU" sz="2400" b="1" dirty="0">
              <a:solidFill>
                <a:srgbClr val="024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269380" y="1144826"/>
            <a:ext cx="11576258" cy="5297538"/>
            <a:chOff x="469239" y="503555"/>
            <a:chExt cx="6797913" cy="3481480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469239" y="503555"/>
              <a:ext cx="3065335" cy="482922"/>
            </a:xfrm>
            <a:prstGeom prst="rect">
              <a:avLst/>
            </a:prstGeom>
            <a:solidFill>
              <a:srgbClr val="02495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Предыдущая редакция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474639" y="1140797"/>
              <a:ext cx="3065335" cy="2844238"/>
            </a:xfrm>
            <a:prstGeom prst="rect">
              <a:avLst/>
            </a:prstGeom>
            <a:noFill/>
            <a:ln>
              <a:solidFill>
                <a:srgbClr val="024959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2400"/>
                </a:lnSpc>
              </a:pPr>
              <a:r>
                <a:rPr lang="ru-RU" sz="2000" dirty="0" smtClean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новая продукция </a:t>
              </a:r>
              <a:r>
                <a:rPr lang="ru-RU" sz="2000" dirty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(работы, услуги) – это продукция (работы, услуги), не имеющая аналогов </a:t>
              </a:r>
              <a:r>
                <a:rPr lang="ru-RU" sz="2000" u="sng" dirty="0">
                  <a:solidFill>
                    <a:srgbClr val="F2473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на территории </a:t>
              </a:r>
              <a:r>
                <a:rPr lang="ru-RU" sz="2000" u="sng" dirty="0" smtClean="0">
                  <a:solidFill>
                    <a:srgbClr val="F2473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Беларуси </a:t>
              </a:r>
              <a:r>
                <a:rPr lang="ru-RU" sz="2000" dirty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или за ее </a:t>
              </a:r>
              <a:r>
                <a:rPr lang="ru-RU" sz="2000" dirty="0" smtClean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пределами;</a:t>
              </a:r>
            </a:p>
            <a:p>
              <a:pPr>
                <a:lnSpc>
                  <a:spcPts val="2400"/>
                </a:lnSpc>
              </a:pPr>
              <a:endParaRPr lang="ru-RU" sz="2000" dirty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lnSpc>
                  <a:spcPts val="2400"/>
                </a:lnSpc>
              </a:pPr>
              <a:r>
                <a:rPr lang="ru-RU" sz="2000" dirty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существующая </a:t>
              </a:r>
              <a:r>
                <a:rPr lang="ru-RU" sz="2000" u="sng" dirty="0">
                  <a:solidFill>
                    <a:srgbClr val="F2473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на территории </a:t>
              </a:r>
              <a:r>
                <a:rPr lang="ru-RU" sz="2000" u="sng" dirty="0" smtClean="0">
                  <a:solidFill>
                    <a:srgbClr val="F2473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Беларуси </a:t>
              </a:r>
              <a:r>
                <a:rPr lang="ru-RU" sz="2000" dirty="0" smtClean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продукция, </a:t>
              </a:r>
              <a:r>
                <a:rPr lang="ru-RU" sz="2000" dirty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но получившая новое обозначение </a:t>
              </a:r>
              <a:r>
                <a:rPr lang="ru-RU" sz="2000" dirty="0" smtClean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ru-RU" sz="2000" dirty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наименование), в связи со значительной степенью усовершенствования </a:t>
              </a:r>
              <a:r>
                <a:rPr lang="ru-RU" sz="2000" dirty="0" smtClean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 </a:t>
              </a:r>
              <a:r>
                <a:rPr lang="ru-RU" sz="2000" dirty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сравнении с раннее выпускавшейся </a:t>
              </a:r>
              <a:r>
                <a:rPr lang="ru-RU" sz="2000" dirty="0" smtClean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продукцией</a:t>
              </a:r>
              <a:endParaRPr lang="ru-RU" sz="2000" dirty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3801307" y="503555"/>
              <a:ext cx="3465845" cy="482922"/>
            </a:xfrm>
            <a:prstGeom prst="rect">
              <a:avLst/>
            </a:prstGeom>
            <a:solidFill>
              <a:srgbClr val="02495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Новая редакция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3801306" y="1140797"/>
              <a:ext cx="3465846" cy="2844238"/>
            </a:xfrm>
            <a:prstGeom prst="rect">
              <a:avLst/>
            </a:prstGeom>
            <a:noFill/>
            <a:ln>
              <a:solidFill>
                <a:srgbClr val="024959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2400"/>
                </a:lnSpc>
              </a:pPr>
              <a:endParaRPr lang="ru-RU" sz="2000" dirty="0" smtClean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lnSpc>
                  <a:spcPts val="2400"/>
                </a:lnSpc>
              </a:pPr>
              <a:r>
                <a:rPr lang="ru-RU" sz="2000" dirty="0" smtClean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продукция, </a:t>
              </a:r>
              <a:r>
                <a:rPr lang="ru-RU" sz="2000" dirty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значительно отличающаяся по своим характеристикам и (или) предназначению от </a:t>
              </a:r>
              <a:r>
                <a:rPr lang="ru-RU" sz="2000" dirty="0" smtClean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продукции, </a:t>
              </a:r>
              <a:r>
                <a:rPr lang="ru-RU" sz="2000" dirty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производившейся </a:t>
              </a:r>
              <a:r>
                <a:rPr lang="ru-RU" sz="2000" u="sng" dirty="0">
                  <a:solidFill>
                    <a:srgbClr val="F2473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организацией ранее</a:t>
              </a:r>
              <a:r>
                <a:rPr lang="ru-RU" sz="2000" dirty="0" smtClean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;</a:t>
              </a:r>
            </a:p>
            <a:p>
              <a:pPr>
                <a:lnSpc>
                  <a:spcPts val="2400"/>
                </a:lnSpc>
              </a:pPr>
              <a:endParaRPr lang="ru-RU" sz="2000" dirty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lnSpc>
                  <a:spcPts val="2400"/>
                </a:lnSpc>
              </a:pPr>
              <a:r>
                <a:rPr lang="ru-RU" sz="2000" dirty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продукция </a:t>
              </a:r>
              <a:r>
                <a:rPr lang="ru-RU" sz="2000" dirty="0" smtClean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со </a:t>
              </a:r>
              <a:r>
                <a:rPr lang="ru-RU" sz="2000" dirty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значительными улучшениями за счет изменений в материалах, компонентах и прочих характеристиках, улучшающих их свойства</a:t>
              </a:r>
              <a:r>
                <a:rPr lang="ru-RU" sz="2000" dirty="0" smtClean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;</a:t>
              </a:r>
            </a:p>
            <a:p>
              <a:pPr>
                <a:lnSpc>
                  <a:spcPts val="2400"/>
                </a:lnSpc>
              </a:pPr>
              <a:endParaRPr lang="ru-RU" sz="2000" dirty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lnSpc>
                  <a:spcPts val="2400"/>
                </a:lnSpc>
              </a:pPr>
              <a:r>
                <a:rPr lang="ru-RU" sz="2000" dirty="0" smtClean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продукция, </a:t>
              </a:r>
              <a:r>
                <a:rPr lang="ru-RU" sz="2000" dirty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подвергшаяся изменениям технических характеристик с целью создания нового способа ее </a:t>
              </a:r>
              <a:r>
                <a:rPr lang="ru-RU" sz="2000" dirty="0" smtClean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применения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3121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" y="216396"/>
            <a:ext cx="12191999" cy="562371"/>
          </a:xfrm>
          <a:prstGeom prst="rect">
            <a:avLst/>
          </a:prstGeom>
          <a:solidFill>
            <a:srgbClr val="F2C777"/>
          </a:solidFill>
          <a:ln w="28575">
            <a:solidFill>
              <a:srgbClr val="F2C7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400"/>
              </a:lnSpc>
            </a:pPr>
            <a:r>
              <a:rPr lang="ru-RU" sz="2400" b="1" dirty="0" smtClean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Инновационная продукция – основные проблемы учета</a:t>
            </a:r>
            <a:endParaRPr lang="ru-RU" sz="2400" b="1" dirty="0">
              <a:solidFill>
                <a:srgbClr val="024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605691"/>
              </p:ext>
            </p:extLst>
          </p:nvPr>
        </p:nvGraphicFramePr>
        <p:xfrm>
          <a:off x="124692" y="1149235"/>
          <a:ext cx="11748654" cy="52025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79865">
                  <a:extLst>
                    <a:ext uri="{9D8B030D-6E8A-4147-A177-3AD203B41FA5}">
                      <a16:colId xmlns="" xmlns:a16="http://schemas.microsoft.com/office/drawing/2014/main" val="3563870902"/>
                    </a:ext>
                  </a:extLst>
                </a:gridCol>
                <a:gridCol w="8068789">
                  <a:extLst>
                    <a:ext uri="{9D8B030D-6E8A-4147-A177-3AD203B41FA5}">
                      <a16:colId xmlns="" xmlns:a16="http://schemas.microsoft.com/office/drawing/2014/main" val="726031770"/>
                    </a:ext>
                  </a:extLst>
                </a:gridCol>
              </a:tblGrid>
              <a:tr h="1734193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dirty="0" smtClean="0">
                          <a:solidFill>
                            <a:srgbClr val="F2473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Наличие неформализованных критериев</a:t>
                      </a:r>
                      <a:endParaRPr lang="ru-RU" sz="2000" dirty="0"/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kern="1200" baseline="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«значительное улучшение», «достаточно заметное влияние на параметры», «достаточно известные на рынке сбыта»</a:t>
                      </a:r>
                      <a:endParaRPr lang="ru-RU" sz="2000" kern="1200" baseline="0" dirty="0">
                        <a:solidFill>
                          <a:srgbClr val="024959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284108360"/>
                  </a:ext>
                </a:extLst>
              </a:tr>
              <a:tr h="1734193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kern="1200" dirty="0" smtClean="0">
                          <a:solidFill>
                            <a:srgbClr val="F2473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Отсутствие</a:t>
                      </a:r>
                      <a:r>
                        <a:rPr lang="ru-RU" sz="2000" b="1" i="1" kern="1200" baseline="0" dirty="0" smtClean="0">
                          <a:solidFill>
                            <a:srgbClr val="F2473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полной гармонизации форм отчетности</a:t>
                      </a:r>
                      <a:endParaRPr lang="ru-RU" sz="2000" b="1" i="1" kern="1200" dirty="0">
                        <a:solidFill>
                          <a:srgbClr val="F2473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baseline="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определение инновационной продукции несколько отличаются</a:t>
                      </a:r>
                    </a:p>
                    <a:p>
                      <a:pPr algn="just"/>
                      <a:r>
                        <a:rPr lang="ru-RU" sz="2000" kern="1200" baseline="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 рамках  форм 1-нт «инновация» и 12-п</a:t>
                      </a:r>
                      <a:endParaRPr lang="ru-RU" sz="2000" kern="1200" baseline="0" dirty="0">
                        <a:solidFill>
                          <a:srgbClr val="024959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992499440"/>
                  </a:ext>
                </a:extLst>
              </a:tr>
              <a:tr h="1734193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kern="1200" dirty="0" smtClean="0">
                          <a:solidFill>
                            <a:srgbClr val="F2473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Отсутствие учета отраслевой специфики</a:t>
                      </a:r>
                      <a:endParaRPr lang="ru-RU" sz="2000" b="1" i="1" kern="1200" dirty="0">
                        <a:solidFill>
                          <a:srgbClr val="F2473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kern="1200" baseline="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критерии инновационной продукции в рамках форм статистической отчетности сформулированы максимально абстрактно</a:t>
                      </a:r>
                      <a:endParaRPr lang="ru-RU" sz="2000" kern="1200" baseline="0" dirty="0">
                        <a:solidFill>
                          <a:srgbClr val="024959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7277069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034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25600" y="1320800"/>
            <a:ext cx="5326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latin typeface="Haettenschweiler" panose="020B070604090206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9658" y="238703"/>
            <a:ext cx="11771086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Государственный комитет по науке и технологиям Республики Беларусь</a:t>
            </a:r>
            <a:endParaRPr lang="ru-RU" sz="2000" b="1" dirty="0" smtClean="0">
              <a:solidFill>
                <a:srgbClr val="024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000" b="1" dirty="0" smtClean="0">
              <a:solidFill>
                <a:srgbClr val="024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800" b="1" dirty="0" smtClean="0">
              <a:solidFill>
                <a:srgbClr val="024959"/>
              </a:solidFill>
            </a:endParaRPr>
          </a:p>
          <a:p>
            <a:endParaRPr lang="ru-RU" sz="800" b="1" dirty="0">
              <a:solidFill>
                <a:srgbClr val="024959"/>
              </a:solidFill>
            </a:endParaRPr>
          </a:p>
          <a:p>
            <a:endParaRPr lang="ru-RU" sz="800" b="1" dirty="0" smtClean="0">
              <a:solidFill>
                <a:srgbClr val="024959"/>
              </a:solidFill>
            </a:endParaRPr>
          </a:p>
          <a:p>
            <a:endParaRPr lang="ru-RU" sz="800" b="1" dirty="0" smtClean="0">
              <a:solidFill>
                <a:srgbClr val="024959"/>
              </a:solidFill>
            </a:endParaRPr>
          </a:p>
          <a:p>
            <a:endParaRPr lang="ru-RU" sz="800" b="1" dirty="0">
              <a:solidFill>
                <a:srgbClr val="024959"/>
              </a:solidFill>
            </a:endParaRPr>
          </a:p>
          <a:p>
            <a:endParaRPr lang="ru-RU" sz="800" b="1" dirty="0" smtClean="0">
              <a:solidFill>
                <a:srgbClr val="024959"/>
              </a:solidFill>
            </a:endParaRPr>
          </a:p>
          <a:p>
            <a:endParaRPr lang="ru-RU" sz="800" b="1" dirty="0">
              <a:solidFill>
                <a:srgbClr val="024959"/>
              </a:solidFill>
            </a:endParaRPr>
          </a:p>
          <a:p>
            <a:endParaRPr lang="ru-RU" sz="800" b="1" dirty="0" smtClean="0">
              <a:solidFill>
                <a:srgbClr val="024959"/>
              </a:solidFill>
            </a:endParaRPr>
          </a:p>
          <a:p>
            <a:endParaRPr lang="ru-RU" sz="800" b="1" dirty="0">
              <a:solidFill>
                <a:srgbClr val="024959"/>
              </a:solidFill>
            </a:endParaRPr>
          </a:p>
          <a:p>
            <a:endParaRPr lang="ru-RU" sz="800" b="1" dirty="0" smtClean="0">
              <a:solidFill>
                <a:srgbClr val="024959"/>
              </a:solidFill>
            </a:endParaRPr>
          </a:p>
          <a:p>
            <a:endParaRPr lang="ru-RU" sz="800" b="1" dirty="0">
              <a:solidFill>
                <a:srgbClr val="024959"/>
              </a:solidFill>
            </a:endParaRPr>
          </a:p>
          <a:p>
            <a:endParaRPr lang="ru-RU" sz="800" b="1" dirty="0" smtClean="0">
              <a:solidFill>
                <a:srgbClr val="024959"/>
              </a:solidFill>
            </a:endParaRPr>
          </a:p>
          <a:p>
            <a:endParaRPr lang="ru-RU" sz="800" b="1" dirty="0">
              <a:solidFill>
                <a:srgbClr val="024959"/>
              </a:solidFill>
            </a:endParaRPr>
          </a:p>
          <a:p>
            <a:pPr algn="ctr"/>
            <a:r>
              <a:rPr lang="ru-RU" sz="2200" b="1" dirty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Формирование и порядок расчета целевых показателей </a:t>
            </a:r>
            <a:r>
              <a:rPr lang="ru-RU" sz="2200" b="1" dirty="0" smtClean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Государственной </a:t>
            </a:r>
            <a:r>
              <a:rPr lang="ru-RU" sz="2200" b="1" dirty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программы инновационного развития Республики Беларусь</a:t>
            </a:r>
            <a:endParaRPr lang="ru-RU" sz="2400" b="1" dirty="0">
              <a:solidFill>
                <a:srgbClr val="024959"/>
              </a:solidFill>
            </a:endParaRPr>
          </a:p>
          <a:p>
            <a:pPr algn="ctr"/>
            <a:endParaRPr lang="ru-RU" sz="2400" b="1" dirty="0" smtClean="0">
              <a:solidFill>
                <a:srgbClr val="024959"/>
              </a:solidFill>
            </a:endParaRPr>
          </a:p>
          <a:p>
            <a:pPr algn="ctr"/>
            <a:endParaRPr lang="ru-RU" sz="2400" b="1" dirty="0">
              <a:solidFill>
                <a:srgbClr val="024959"/>
              </a:solidFill>
            </a:endParaRPr>
          </a:p>
          <a:p>
            <a:pPr algn="ctr"/>
            <a:endParaRPr lang="ru-RU" sz="2400" b="1" dirty="0" smtClean="0">
              <a:solidFill>
                <a:srgbClr val="024959"/>
              </a:solidFill>
            </a:endParaRPr>
          </a:p>
          <a:p>
            <a:pPr algn="ctr"/>
            <a:endParaRPr lang="ru-RU" sz="2400" b="1" dirty="0">
              <a:solidFill>
                <a:srgbClr val="024959"/>
              </a:solidFill>
            </a:endParaRPr>
          </a:p>
          <a:p>
            <a:pPr algn="ctr"/>
            <a:endParaRPr lang="ru-RU" sz="2400" b="1" dirty="0" smtClean="0">
              <a:solidFill>
                <a:srgbClr val="024959"/>
              </a:solidFill>
            </a:endParaRPr>
          </a:p>
          <a:p>
            <a:pPr algn="ctr"/>
            <a:endParaRPr lang="ru-RU" sz="2400" b="1" dirty="0">
              <a:solidFill>
                <a:srgbClr val="024959"/>
              </a:solidFill>
            </a:endParaRPr>
          </a:p>
          <a:p>
            <a:pPr algn="ctr"/>
            <a:endParaRPr lang="ru-RU" sz="2400" b="1" dirty="0" smtClean="0">
              <a:solidFill>
                <a:srgbClr val="024959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Минск 2018</a:t>
            </a:r>
            <a:endParaRPr lang="ru-RU" sz="2000" b="1" dirty="0">
              <a:solidFill>
                <a:srgbClr val="024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1062851" y="3371268"/>
            <a:ext cx="9972000" cy="0"/>
          </a:xfrm>
          <a:prstGeom prst="line">
            <a:avLst/>
          </a:prstGeom>
          <a:ln>
            <a:solidFill>
              <a:srgbClr val="F247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53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216396"/>
            <a:ext cx="12191999" cy="642586"/>
          </a:xfrm>
          <a:prstGeom prst="rect">
            <a:avLst/>
          </a:prstGeom>
          <a:solidFill>
            <a:srgbClr val="F2C777"/>
          </a:solidFill>
          <a:ln w="28575">
            <a:solidFill>
              <a:srgbClr val="F2C7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400"/>
              </a:lnSpc>
            </a:pPr>
            <a:r>
              <a:rPr lang="ru-RU" sz="2400" b="1" dirty="0" smtClean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Сводные целевые показатели ГПИР 2016-2020 </a:t>
            </a:r>
            <a:endParaRPr lang="ru-RU" sz="2400" b="1" dirty="0">
              <a:solidFill>
                <a:srgbClr val="024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305509"/>
              </p:ext>
            </p:extLst>
          </p:nvPr>
        </p:nvGraphicFramePr>
        <p:xfrm>
          <a:off x="295560" y="1149235"/>
          <a:ext cx="11577785" cy="5328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76258">
                  <a:extLst>
                    <a:ext uri="{9D8B030D-6E8A-4147-A177-3AD203B41FA5}">
                      <a16:colId xmlns="" xmlns:a16="http://schemas.microsoft.com/office/drawing/2014/main" val="3563870902"/>
                    </a:ext>
                  </a:extLst>
                </a:gridCol>
                <a:gridCol w="9101527">
                  <a:extLst>
                    <a:ext uri="{9D8B030D-6E8A-4147-A177-3AD203B41FA5}">
                      <a16:colId xmlns="" xmlns:a16="http://schemas.microsoft.com/office/drawing/2014/main" val="726031770"/>
                    </a:ext>
                  </a:extLst>
                </a:gridCol>
              </a:tblGrid>
              <a:tr h="1332000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dirty="0" smtClean="0">
                          <a:solidFill>
                            <a:srgbClr val="F2473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Затраты:</a:t>
                      </a:r>
                      <a:endParaRPr lang="ru-RU" sz="2000" dirty="0"/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удельный вес </a:t>
                      </a:r>
                      <a:r>
                        <a:rPr lang="ru-RU" sz="2000" dirty="0" err="1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инновационно</a:t>
                      </a:r>
                      <a:r>
                        <a:rPr lang="ru-RU" sz="200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активных организаций в общем числе организаций</a:t>
                      </a:r>
                      <a:endParaRPr lang="ru-RU" sz="2000" dirty="0"/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284108360"/>
                  </a:ext>
                </a:extLst>
              </a:tr>
              <a:tr h="1332000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dirty="0" smtClean="0">
                          <a:solidFill>
                            <a:srgbClr val="F2473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Продукция:</a:t>
                      </a:r>
                      <a:endParaRPr lang="ru-RU" sz="2000" dirty="0"/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удельный вес инновационной продукции в общем объеме отгруженной продукции</a:t>
                      </a:r>
                      <a:endParaRPr lang="ru-RU" sz="2000" dirty="0"/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781644433"/>
                  </a:ext>
                </a:extLst>
              </a:tr>
              <a:tr h="1332000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dirty="0" smtClean="0">
                          <a:solidFill>
                            <a:srgbClr val="F2473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Экспорт:</a:t>
                      </a:r>
                      <a:endParaRPr lang="ru-RU" sz="2000" dirty="0"/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доля наукоемкой и высокотехнологичной продукции в общем объеме экспорта</a:t>
                      </a:r>
                      <a:endParaRPr lang="ru-RU" sz="2000" dirty="0"/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544405800"/>
                  </a:ext>
                </a:extLst>
              </a:tr>
              <a:tr h="1332000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kern="1200" dirty="0" smtClean="0">
                          <a:solidFill>
                            <a:srgbClr val="F2473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Рабочие места: </a:t>
                      </a:r>
                      <a:endParaRPr lang="ru-RU" sz="2000" b="1" i="1" kern="1200" dirty="0">
                        <a:solidFill>
                          <a:srgbClr val="F2473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создаваемых (модернизируемых) рабочих мест</a:t>
                      </a:r>
                      <a:endParaRPr lang="ru-RU" sz="2000" dirty="0"/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5693520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695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216396"/>
            <a:ext cx="12191999" cy="642586"/>
          </a:xfrm>
          <a:prstGeom prst="rect">
            <a:avLst/>
          </a:prstGeom>
          <a:solidFill>
            <a:srgbClr val="F2C777"/>
          </a:solidFill>
          <a:ln w="28575">
            <a:solidFill>
              <a:srgbClr val="F2C7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400"/>
              </a:lnSpc>
            </a:pPr>
            <a:r>
              <a:rPr lang="ru-RU" sz="2400" b="1" dirty="0" smtClean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Инновационная активность</a:t>
            </a:r>
            <a:endParaRPr lang="ru-RU" sz="2400" b="1" dirty="0">
              <a:solidFill>
                <a:srgbClr val="024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849635"/>
              </p:ext>
            </p:extLst>
          </p:nvPr>
        </p:nvGraphicFramePr>
        <p:xfrm>
          <a:off x="124692" y="1149235"/>
          <a:ext cx="11748654" cy="5328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18508">
                  <a:extLst>
                    <a:ext uri="{9D8B030D-6E8A-4147-A177-3AD203B41FA5}">
                      <a16:colId xmlns="" xmlns:a16="http://schemas.microsoft.com/office/drawing/2014/main" val="3563870902"/>
                    </a:ext>
                  </a:extLst>
                </a:gridCol>
                <a:gridCol w="9130146">
                  <a:extLst>
                    <a:ext uri="{9D8B030D-6E8A-4147-A177-3AD203B41FA5}">
                      <a16:colId xmlns="" xmlns:a16="http://schemas.microsoft.com/office/drawing/2014/main" val="726031770"/>
                    </a:ext>
                  </a:extLst>
                </a:gridCol>
              </a:tblGrid>
              <a:tr h="1332000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dirty="0" smtClean="0">
                          <a:solidFill>
                            <a:srgbClr val="F2473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Что отражает?</a:t>
                      </a:r>
                      <a:endParaRPr lang="ru-RU" sz="2000" dirty="0"/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kern="1200" baseline="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долю организаций, осуществляющих затраты на технологические инновации</a:t>
                      </a:r>
                      <a:endParaRPr lang="ru-RU" sz="2000" kern="1200" baseline="0" dirty="0">
                        <a:solidFill>
                          <a:srgbClr val="024959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284108360"/>
                  </a:ext>
                </a:extLst>
              </a:tr>
              <a:tr h="1332000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kern="1200" dirty="0" smtClean="0">
                          <a:solidFill>
                            <a:srgbClr val="F2473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Какой критерий? </a:t>
                      </a:r>
                      <a:endParaRPr lang="ru-RU" sz="2000" b="1" i="1" kern="1200" dirty="0">
                        <a:solidFill>
                          <a:srgbClr val="F2473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kern="1200" baseline="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только факт наличия затрат на разработку и/или внедрение новой (значительно усовершенствованной) продукции и/или способов ее производства  </a:t>
                      </a:r>
                      <a:endParaRPr lang="ru-RU" sz="2000" kern="1200" baseline="0" dirty="0">
                        <a:solidFill>
                          <a:srgbClr val="024959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992499440"/>
                  </a:ext>
                </a:extLst>
              </a:tr>
              <a:tr h="1332000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kern="1200" dirty="0" smtClean="0">
                          <a:solidFill>
                            <a:srgbClr val="F2473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Периодичность</a:t>
                      </a:r>
                      <a:endParaRPr lang="ru-RU" sz="2000" b="1" i="1" kern="1200" dirty="0">
                        <a:solidFill>
                          <a:srgbClr val="F2473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kern="1200" baseline="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информация предоставляется один раз в год в рамках формы </a:t>
                      </a:r>
                      <a:br>
                        <a:rPr lang="ru-RU" sz="2000" kern="1200" baseline="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2000" kern="1200" baseline="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1-нт «инновация»</a:t>
                      </a:r>
                      <a:endParaRPr lang="ru-RU" sz="2000" kern="1200" baseline="0" dirty="0">
                        <a:solidFill>
                          <a:srgbClr val="024959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727706939"/>
                  </a:ext>
                </a:extLst>
              </a:tr>
              <a:tr h="1332000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kern="1200" dirty="0" smtClean="0">
                          <a:solidFill>
                            <a:srgbClr val="F2473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Что нового?</a:t>
                      </a:r>
                      <a:endParaRPr lang="ru-RU" sz="2000" b="1" i="1" kern="1200" dirty="0">
                        <a:solidFill>
                          <a:srgbClr val="F2473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kern="1200" baseline="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 2017 году уточнен перечень затрат на технологические инновации</a:t>
                      </a: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547075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769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216396"/>
            <a:ext cx="12191999" cy="642586"/>
          </a:xfrm>
          <a:prstGeom prst="rect">
            <a:avLst/>
          </a:prstGeom>
          <a:solidFill>
            <a:srgbClr val="F2C777"/>
          </a:solidFill>
          <a:ln w="28575">
            <a:solidFill>
              <a:srgbClr val="F2C7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400"/>
              </a:lnSpc>
            </a:pPr>
            <a:r>
              <a:rPr lang="ru-RU" sz="2400" b="1" dirty="0" smtClean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Инновационная активность – структура затрат</a:t>
            </a:r>
            <a:endParaRPr lang="ru-RU" sz="2400" b="1" dirty="0">
              <a:solidFill>
                <a:srgbClr val="024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187492"/>
              </p:ext>
            </p:extLst>
          </p:nvPr>
        </p:nvGraphicFramePr>
        <p:xfrm>
          <a:off x="512618" y="1093518"/>
          <a:ext cx="10785764" cy="55002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85764">
                  <a:extLst>
                    <a:ext uri="{9D8B030D-6E8A-4147-A177-3AD203B41FA5}">
                      <a16:colId xmlns="" xmlns:a16="http://schemas.microsoft.com/office/drawing/2014/main" val="2641735819"/>
                    </a:ext>
                  </a:extLst>
                </a:gridCol>
              </a:tblGrid>
              <a:tr h="687532">
                <a:tc>
                  <a:txBody>
                    <a:bodyPr/>
                    <a:lstStyle/>
                    <a:p>
                      <a:pPr marL="720000" indent="-285750">
                        <a:buClr>
                          <a:srgbClr val="F24738"/>
                        </a:buClr>
                        <a:buFont typeface="Wingdings" panose="05000000000000000000" pitchFamily="2" charset="2"/>
                        <a:buChar char="q"/>
                      </a:pPr>
                      <a:r>
                        <a:rPr lang="ru-RU" sz="1900" i="0" dirty="0" smtClean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исследование и разработка</a:t>
                      </a:r>
                      <a:endParaRPr lang="ru-RU" sz="1900" i="0" dirty="0">
                        <a:solidFill>
                          <a:srgbClr val="02495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279305894"/>
                  </a:ext>
                </a:extLst>
              </a:tr>
              <a:tr h="687532">
                <a:tc>
                  <a:txBody>
                    <a:bodyPr/>
                    <a:lstStyle/>
                    <a:p>
                      <a:pPr marL="72000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24738"/>
                        </a:buClr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ru-RU" sz="1900" i="0" dirty="0" smtClean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приобретение машин, оборудования, установок</a:t>
                      </a:r>
                      <a:endParaRPr lang="ru-RU" sz="1900" i="0" dirty="0">
                        <a:solidFill>
                          <a:srgbClr val="02495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08369368"/>
                  </a:ext>
                </a:extLst>
              </a:tr>
              <a:tr h="687532">
                <a:tc>
                  <a:txBody>
                    <a:bodyPr/>
                    <a:lstStyle/>
                    <a:p>
                      <a:pPr marL="720000" indent="-285750">
                        <a:buClr>
                          <a:srgbClr val="F24738"/>
                        </a:buClr>
                        <a:buFont typeface="Wingdings" panose="05000000000000000000" pitchFamily="2" charset="2"/>
                        <a:buChar char="q"/>
                      </a:pPr>
                      <a:r>
                        <a:rPr lang="ru-RU" sz="1900" i="0" dirty="0" smtClean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приобретение новых и высоких технологий</a:t>
                      </a:r>
                      <a:endParaRPr lang="ru-RU" sz="1900" i="0" dirty="0">
                        <a:solidFill>
                          <a:srgbClr val="02495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36950591"/>
                  </a:ext>
                </a:extLst>
              </a:tr>
              <a:tr h="687532">
                <a:tc>
                  <a:txBody>
                    <a:bodyPr/>
                    <a:lstStyle/>
                    <a:p>
                      <a:pPr marL="720000" indent="-285750">
                        <a:buClr>
                          <a:srgbClr val="F24738"/>
                        </a:buClr>
                        <a:buFont typeface="Wingdings" panose="05000000000000000000" pitchFamily="2" charset="2"/>
                        <a:buChar char="q"/>
                      </a:pPr>
                      <a:r>
                        <a:rPr lang="ru-RU" sz="1900" i="0" dirty="0" smtClean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приобретение компьютерных программ и баз данных</a:t>
                      </a:r>
                      <a:endParaRPr lang="ru-RU" sz="1900" i="0" dirty="0">
                        <a:solidFill>
                          <a:srgbClr val="02495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694647325"/>
                  </a:ext>
                </a:extLst>
              </a:tr>
              <a:tr h="687532">
                <a:tc>
                  <a:txBody>
                    <a:bodyPr/>
                    <a:lstStyle/>
                    <a:p>
                      <a:pPr marL="72000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24738"/>
                        </a:buClr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ru-RU" sz="1900" i="0" dirty="0" smtClean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производственное проектирование, другие виды подготовки производства</a:t>
                      </a:r>
                      <a:endParaRPr lang="ru-RU" sz="1900" i="0" dirty="0">
                        <a:solidFill>
                          <a:srgbClr val="02495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55884656"/>
                  </a:ext>
                </a:extLst>
              </a:tr>
              <a:tr h="687532">
                <a:tc>
                  <a:txBody>
                    <a:bodyPr/>
                    <a:lstStyle/>
                    <a:p>
                      <a:pPr marL="720000" indent="-285750">
                        <a:buClr>
                          <a:srgbClr val="F24738"/>
                        </a:buClr>
                        <a:buFont typeface="Wingdings" panose="05000000000000000000" pitchFamily="2" charset="2"/>
                        <a:buChar char="q"/>
                      </a:pPr>
                      <a:r>
                        <a:rPr lang="ru-RU" sz="1900" i="0" dirty="0" smtClean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подготовка, переподготовка и повышение квалификации персонала</a:t>
                      </a:r>
                      <a:endParaRPr lang="ru-RU" sz="1900" i="0" dirty="0">
                        <a:solidFill>
                          <a:srgbClr val="02495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27261843"/>
                  </a:ext>
                </a:extLst>
              </a:tr>
              <a:tr h="687532">
                <a:tc>
                  <a:txBody>
                    <a:bodyPr/>
                    <a:lstStyle/>
                    <a:p>
                      <a:pPr marL="72000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24738"/>
                        </a:buClr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ru-RU" sz="1900" i="0" dirty="0" smtClean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маркетинговые исследования</a:t>
                      </a:r>
                      <a:endParaRPr lang="ru-RU" sz="1900" i="0" dirty="0">
                        <a:solidFill>
                          <a:srgbClr val="02495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66718670"/>
                  </a:ext>
                </a:extLst>
              </a:tr>
              <a:tr h="687532">
                <a:tc>
                  <a:txBody>
                    <a:bodyPr/>
                    <a:lstStyle/>
                    <a:p>
                      <a:pPr marL="72000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24738"/>
                        </a:buClr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ru-RU" sz="1900" i="0" dirty="0" smtClean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затраты на технологические инновации</a:t>
                      </a:r>
                      <a:endParaRPr lang="ru-RU" sz="1900" i="0" dirty="0" smtClean="0">
                        <a:solidFill>
                          <a:srgbClr val="02495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941264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91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" y="105560"/>
            <a:ext cx="12191999" cy="562371"/>
          </a:xfrm>
          <a:prstGeom prst="rect">
            <a:avLst/>
          </a:prstGeom>
          <a:solidFill>
            <a:srgbClr val="F2C777"/>
          </a:solidFill>
          <a:ln w="28575">
            <a:solidFill>
              <a:srgbClr val="F2C7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400"/>
              </a:lnSpc>
            </a:pPr>
            <a:r>
              <a:rPr lang="ru-RU" sz="2400" b="1" dirty="0" smtClean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Инновационная активность – новшества 2017 года</a:t>
            </a:r>
            <a:endParaRPr lang="ru-RU" sz="2400" b="1" dirty="0">
              <a:solidFill>
                <a:srgbClr val="024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615750" y="1823699"/>
            <a:ext cx="10968219" cy="3995210"/>
            <a:chOff x="469242" y="503555"/>
            <a:chExt cx="6797909" cy="3481480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469242" y="503555"/>
              <a:ext cx="3012142" cy="482922"/>
            </a:xfrm>
            <a:prstGeom prst="rect">
              <a:avLst/>
            </a:prstGeom>
            <a:solidFill>
              <a:srgbClr val="02495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Предыдущая редакция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474639" y="1140797"/>
              <a:ext cx="3012142" cy="1545349"/>
            </a:xfrm>
            <a:prstGeom prst="rect">
              <a:avLst/>
            </a:prstGeom>
            <a:noFill/>
            <a:ln>
              <a:solidFill>
                <a:srgbClr val="024959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2400"/>
                </a:lnSpc>
              </a:pPr>
              <a:r>
                <a:rPr lang="ru-RU" sz="2000" dirty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приобретение машин, оборудования, </a:t>
              </a:r>
              <a:r>
                <a:rPr lang="ru-RU" sz="2000" dirty="0" smtClean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установок;</a:t>
              </a:r>
            </a:p>
            <a:p>
              <a:pPr>
                <a:lnSpc>
                  <a:spcPts val="2400"/>
                </a:lnSpc>
              </a:pPr>
              <a:endParaRPr lang="ru-RU" sz="2000" dirty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lnSpc>
                  <a:spcPts val="2400"/>
                </a:lnSpc>
              </a:pPr>
              <a:r>
                <a:rPr lang="ru-RU" sz="2000" dirty="0" smtClean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затраты на их установку</a:t>
              </a:r>
              <a:endParaRPr lang="ru-RU" sz="2000" dirty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4255009" y="503555"/>
              <a:ext cx="3012142" cy="482922"/>
            </a:xfrm>
            <a:prstGeom prst="rect">
              <a:avLst/>
            </a:prstGeom>
            <a:solidFill>
              <a:srgbClr val="02495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Новая редакция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4255009" y="1140797"/>
              <a:ext cx="3012142" cy="2844238"/>
            </a:xfrm>
            <a:prstGeom prst="rect">
              <a:avLst/>
            </a:prstGeom>
            <a:noFill/>
            <a:ln>
              <a:solidFill>
                <a:srgbClr val="024959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2400"/>
                </a:lnSpc>
              </a:pPr>
              <a:endParaRPr lang="ru-RU" sz="2000" dirty="0" smtClean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lnSpc>
                  <a:spcPts val="2400"/>
                </a:lnSpc>
              </a:pPr>
              <a:r>
                <a:rPr lang="ru-RU" sz="2000" dirty="0" smtClean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приобретение </a:t>
              </a:r>
              <a:r>
                <a:rPr lang="ru-RU" sz="2000" dirty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машин, оборудования, установок;</a:t>
              </a:r>
            </a:p>
            <a:p>
              <a:pPr>
                <a:lnSpc>
                  <a:spcPts val="2400"/>
                </a:lnSpc>
              </a:pPr>
              <a:endParaRPr lang="ru-RU" sz="2000" dirty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lnSpc>
                  <a:spcPts val="2400"/>
                </a:lnSpc>
              </a:pPr>
              <a:r>
                <a:rPr lang="ru-RU" sz="2000" dirty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затраты на их </a:t>
              </a:r>
              <a:r>
                <a:rPr lang="ru-RU" sz="2000" dirty="0" smtClean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установку;</a:t>
              </a:r>
            </a:p>
            <a:p>
              <a:pPr>
                <a:lnSpc>
                  <a:spcPts val="2400"/>
                </a:lnSpc>
              </a:pPr>
              <a:endParaRPr lang="ru-RU" sz="2000" dirty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lnSpc>
                  <a:spcPts val="2400"/>
                </a:lnSpc>
              </a:pPr>
              <a:r>
                <a:rPr lang="ru-RU" sz="2000" dirty="0" smtClean="0">
                  <a:solidFill>
                    <a:srgbClr val="F2473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приобретение </a:t>
              </a:r>
              <a:r>
                <a:rPr lang="ru-RU" sz="2000" dirty="0">
                  <a:solidFill>
                    <a:srgbClr val="F2473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земельных </a:t>
              </a:r>
              <a:r>
                <a:rPr lang="ru-RU" sz="2000" dirty="0" smtClean="0">
                  <a:solidFill>
                    <a:srgbClr val="F2473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участков;</a:t>
              </a:r>
            </a:p>
            <a:p>
              <a:pPr>
                <a:lnSpc>
                  <a:spcPts val="2400"/>
                </a:lnSpc>
              </a:pPr>
              <a:endParaRPr lang="ru-RU" sz="2000" dirty="0">
                <a:solidFill>
                  <a:srgbClr val="F24738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lnSpc>
                  <a:spcPts val="2400"/>
                </a:lnSpc>
              </a:pPr>
              <a:r>
                <a:rPr lang="ru-RU" sz="2000" dirty="0" smtClean="0">
                  <a:solidFill>
                    <a:srgbClr val="F2473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строительство, покупка, ремонт зданий</a:t>
              </a:r>
              <a:endParaRPr lang="ru-RU" sz="2000" dirty="0" smtClean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lnSpc>
                  <a:spcPts val="2400"/>
                </a:lnSpc>
              </a:pPr>
              <a:endParaRPr lang="ru-RU" sz="2000" dirty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lnSpc>
                  <a:spcPts val="2400"/>
                </a:lnSpc>
              </a:pPr>
              <a:endParaRPr lang="ru-RU" sz="2000" dirty="0" smtClean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3016642" y="1045760"/>
            <a:ext cx="6364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247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Приобретение </a:t>
            </a:r>
            <a:r>
              <a:rPr lang="ru-RU" sz="2000" b="1" dirty="0">
                <a:solidFill>
                  <a:srgbClr val="F247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машин, оборудования, установок</a:t>
            </a:r>
          </a:p>
        </p:txBody>
      </p:sp>
    </p:spTree>
    <p:extLst>
      <p:ext uri="{BB962C8B-B14F-4D97-AF65-F5344CB8AC3E}">
        <p14:creationId xmlns:p14="http://schemas.microsoft.com/office/powerpoint/2010/main" val="392862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" y="105560"/>
            <a:ext cx="12191999" cy="562371"/>
          </a:xfrm>
          <a:prstGeom prst="rect">
            <a:avLst/>
          </a:prstGeom>
          <a:solidFill>
            <a:srgbClr val="F2C777"/>
          </a:solidFill>
          <a:ln w="28575">
            <a:solidFill>
              <a:srgbClr val="F2C7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400"/>
              </a:lnSpc>
            </a:pPr>
            <a:r>
              <a:rPr lang="ru-RU" sz="2400" b="1" dirty="0" smtClean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Инновационная активность – основные проблемы учета</a:t>
            </a:r>
            <a:endParaRPr lang="ru-RU" sz="2400" b="1" dirty="0">
              <a:solidFill>
                <a:srgbClr val="024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2220" y="791792"/>
            <a:ext cx="7956750" cy="555141"/>
          </a:xfrm>
          <a:prstGeom prst="rect">
            <a:avLst/>
          </a:prstGeom>
          <a:solidFill>
            <a:srgbClr val="0249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Неполный охват проектов ГПИР и заданий НТП 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371228"/>
              </p:ext>
            </p:extLst>
          </p:nvPr>
        </p:nvGraphicFramePr>
        <p:xfrm>
          <a:off x="142220" y="1425599"/>
          <a:ext cx="11854541" cy="5348316"/>
        </p:xfrm>
        <a:graphic>
          <a:graphicData uri="http://schemas.openxmlformats.org/drawingml/2006/table">
            <a:tbl>
              <a:tblPr firstRow="1" firstCol="1" bandRow="1"/>
              <a:tblGrid>
                <a:gridCol w="3564366"/>
                <a:gridCol w="1649185"/>
                <a:gridCol w="3461658"/>
                <a:gridCol w="3179332"/>
              </a:tblGrid>
              <a:tr h="21365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Заказчики ГПИР</a:t>
                      </a:r>
                      <a:endParaRPr lang="ru-RU" sz="2000" b="1" dirty="0">
                        <a:solidFill>
                          <a:srgbClr val="024959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4496" marR="644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Всего проектов</a:t>
                      </a:r>
                      <a:endParaRPr lang="ru-RU" sz="2000" b="1" dirty="0">
                        <a:solidFill>
                          <a:srgbClr val="024959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4496" marR="644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в том числе </a:t>
                      </a:r>
                      <a:br>
                        <a:rPr lang="ru-RU" sz="2000" b="1" i="1" dirty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</a:br>
                      <a:r>
                        <a:rPr lang="ru-RU" sz="2000" b="1" dirty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не отчитались по форме </a:t>
                      </a:r>
                      <a:r>
                        <a:rPr lang="ru-RU" sz="2000" b="1" dirty="0" smtClean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/>
                      </a:r>
                      <a:br>
                        <a:rPr lang="ru-RU" sz="2000" b="1" dirty="0" smtClean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</a:br>
                      <a:r>
                        <a:rPr lang="ru-RU" sz="2000" b="1" dirty="0" smtClean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1-нт </a:t>
                      </a:r>
                      <a:r>
                        <a:rPr lang="ru-RU" sz="2000" b="1" dirty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(инновация)</a:t>
                      </a:r>
                      <a:endParaRPr lang="ru-RU" sz="2000" b="1" dirty="0">
                        <a:solidFill>
                          <a:srgbClr val="024959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4496" marR="644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из них</a:t>
                      </a:r>
                      <a:endParaRPr lang="ru-RU" sz="2000" b="1">
                        <a:solidFill>
                          <a:srgbClr val="024959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4496" marR="644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9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осуществляли затраты по проекту</a:t>
                      </a:r>
                      <a:endParaRPr lang="ru-RU" sz="2000" b="1" dirty="0">
                        <a:solidFill>
                          <a:srgbClr val="024959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4496" marR="644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063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НАН Беларуси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063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Могилевский облисполком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063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Брестский облисполком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063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Гомельский облисполком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063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 err="1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Минобразование</a:t>
                      </a:r>
                      <a:endParaRPr lang="ru-RU" sz="2000" b="0" i="0" u="none" strike="noStrike" dirty="0">
                        <a:solidFill>
                          <a:srgbClr val="02495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063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Минский горисполком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063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Витебский облисполком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063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Гродненский облисполком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063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Минздрав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063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Минпром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063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Другие заказчики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063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771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" y="105560"/>
            <a:ext cx="12191999" cy="562371"/>
          </a:xfrm>
          <a:prstGeom prst="rect">
            <a:avLst/>
          </a:prstGeom>
          <a:solidFill>
            <a:srgbClr val="F2C777"/>
          </a:solidFill>
          <a:ln w="28575">
            <a:solidFill>
              <a:srgbClr val="F2C7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400"/>
              </a:lnSpc>
            </a:pPr>
            <a:r>
              <a:rPr lang="ru-RU" sz="2400" b="1" dirty="0" smtClean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Инновационная активность – основные проблемы учета</a:t>
            </a:r>
            <a:endParaRPr lang="ru-RU" sz="2400" b="1" dirty="0">
              <a:solidFill>
                <a:srgbClr val="024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2220" y="1012038"/>
            <a:ext cx="7956750" cy="555141"/>
          </a:xfrm>
          <a:prstGeom prst="rect">
            <a:avLst/>
          </a:prstGeom>
          <a:solidFill>
            <a:srgbClr val="0249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Учет подразделений с отдельным балансом 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73529" y="2122715"/>
            <a:ext cx="2824842" cy="1355271"/>
          </a:xfrm>
          <a:prstGeom prst="rect">
            <a:avLst/>
          </a:prstGeom>
          <a:solidFill>
            <a:srgbClr val="FFFCF2"/>
          </a:solidFill>
          <a:ln w="28575">
            <a:solidFill>
              <a:srgbClr val="024959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247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Получатель государственной поддержки</a:t>
            </a:r>
            <a:endParaRPr lang="ru-RU" sz="2400" dirty="0">
              <a:solidFill>
                <a:srgbClr val="F2473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3529" y="4561114"/>
            <a:ext cx="2824842" cy="1355271"/>
          </a:xfrm>
          <a:prstGeom prst="rect">
            <a:avLst/>
          </a:prstGeom>
          <a:solidFill>
            <a:srgbClr val="FFFCF2"/>
          </a:solidFill>
          <a:ln w="28575">
            <a:solidFill>
              <a:srgbClr val="024959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247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Респонденты </a:t>
            </a:r>
            <a:br>
              <a:rPr lang="ru-RU" sz="2400" dirty="0" smtClean="0">
                <a:solidFill>
                  <a:srgbClr val="F24738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 smtClean="0">
                <a:solidFill>
                  <a:srgbClr val="F247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формы</a:t>
            </a:r>
            <a:endParaRPr lang="ru-RU" sz="2400" dirty="0">
              <a:solidFill>
                <a:srgbClr val="F2473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трелка вправо 2"/>
          <p:cNvSpPr/>
          <p:nvPr/>
        </p:nvSpPr>
        <p:spPr>
          <a:xfrm>
            <a:off x="3434795" y="2139043"/>
            <a:ext cx="1077686" cy="1094015"/>
          </a:xfrm>
          <a:prstGeom prst="rightArrow">
            <a:avLst/>
          </a:prstGeom>
          <a:solidFill>
            <a:srgbClr val="0249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577444" y="2122715"/>
            <a:ext cx="3168000" cy="1355271"/>
          </a:xfrm>
          <a:prstGeom prst="rect">
            <a:avLst/>
          </a:prstGeom>
          <a:solidFill>
            <a:srgbClr val="FFFCF2"/>
          </a:solidFill>
          <a:ln w="28575">
            <a:solidFill>
              <a:srgbClr val="024959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247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Юридическое лицо (головное подразделение)</a:t>
            </a:r>
            <a:endParaRPr lang="ru-RU" sz="2400" dirty="0">
              <a:solidFill>
                <a:srgbClr val="F2473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7821395" y="2139043"/>
            <a:ext cx="1077686" cy="1094015"/>
          </a:xfrm>
          <a:prstGeom prst="rightArrow">
            <a:avLst/>
          </a:prstGeom>
          <a:solidFill>
            <a:srgbClr val="0249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9007940" y="2122714"/>
            <a:ext cx="2705098" cy="1355271"/>
          </a:xfrm>
          <a:prstGeom prst="rect">
            <a:avLst/>
          </a:prstGeom>
          <a:solidFill>
            <a:srgbClr val="FFFCF2"/>
          </a:solidFill>
          <a:ln w="28575">
            <a:solidFill>
              <a:srgbClr val="024959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247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Осуществляет закупки</a:t>
            </a:r>
            <a:endParaRPr lang="ru-RU" sz="2400" dirty="0">
              <a:solidFill>
                <a:srgbClr val="F2473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3434795" y="4561114"/>
            <a:ext cx="1077686" cy="1094015"/>
          </a:xfrm>
          <a:prstGeom prst="rightArrow">
            <a:avLst/>
          </a:prstGeom>
          <a:solidFill>
            <a:srgbClr val="0249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577443" y="4533898"/>
            <a:ext cx="3227613" cy="1355271"/>
          </a:xfrm>
          <a:prstGeom prst="rect">
            <a:avLst/>
          </a:prstGeom>
          <a:solidFill>
            <a:srgbClr val="FFFCF2"/>
          </a:solidFill>
          <a:ln w="28575">
            <a:solidFill>
              <a:srgbClr val="024959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F247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Юридическое лицо </a:t>
            </a:r>
            <a:r>
              <a:rPr lang="ru-RU" sz="2400" dirty="0" smtClean="0">
                <a:solidFill>
                  <a:srgbClr val="F247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подразделения с отдельным балансом</a:t>
            </a:r>
            <a:endParaRPr lang="ru-RU" sz="2400" dirty="0">
              <a:solidFill>
                <a:srgbClr val="F2473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Стрелка вправо 13"/>
          <p:cNvSpPr/>
          <p:nvPr/>
        </p:nvSpPr>
        <p:spPr>
          <a:xfrm>
            <a:off x="7875822" y="4561114"/>
            <a:ext cx="1077686" cy="1094015"/>
          </a:xfrm>
          <a:prstGeom prst="rightArrow">
            <a:avLst/>
          </a:prstGeom>
          <a:solidFill>
            <a:srgbClr val="0249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9007940" y="4430485"/>
            <a:ext cx="2705098" cy="1355271"/>
          </a:xfrm>
          <a:prstGeom prst="rect">
            <a:avLst/>
          </a:prstGeom>
          <a:solidFill>
            <a:srgbClr val="FFFCF2"/>
          </a:solidFill>
          <a:ln w="28575">
            <a:solidFill>
              <a:srgbClr val="024959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247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Предоставляют отчетность</a:t>
            </a:r>
            <a:endParaRPr lang="ru-RU" sz="2400" dirty="0">
              <a:solidFill>
                <a:srgbClr val="F2473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39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" y="216396"/>
            <a:ext cx="12191999" cy="562371"/>
          </a:xfrm>
          <a:prstGeom prst="rect">
            <a:avLst/>
          </a:prstGeom>
          <a:solidFill>
            <a:srgbClr val="F2C777"/>
          </a:solidFill>
          <a:ln w="28575">
            <a:solidFill>
              <a:srgbClr val="F2C7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400"/>
              </a:lnSpc>
            </a:pPr>
            <a:r>
              <a:rPr lang="ru-RU" sz="2400" b="1" dirty="0" smtClean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Инновационная продукция</a:t>
            </a:r>
            <a:endParaRPr lang="ru-RU" sz="2400" b="1" dirty="0">
              <a:solidFill>
                <a:srgbClr val="024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5565073"/>
              </p:ext>
            </p:extLst>
          </p:nvPr>
        </p:nvGraphicFramePr>
        <p:xfrm>
          <a:off x="124692" y="1149235"/>
          <a:ext cx="11748654" cy="5328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18508">
                  <a:extLst>
                    <a:ext uri="{9D8B030D-6E8A-4147-A177-3AD203B41FA5}">
                      <a16:colId xmlns="" xmlns:a16="http://schemas.microsoft.com/office/drawing/2014/main" val="3563870902"/>
                    </a:ext>
                  </a:extLst>
                </a:gridCol>
                <a:gridCol w="9130146">
                  <a:extLst>
                    <a:ext uri="{9D8B030D-6E8A-4147-A177-3AD203B41FA5}">
                      <a16:colId xmlns="" xmlns:a16="http://schemas.microsoft.com/office/drawing/2014/main" val="726031770"/>
                    </a:ext>
                  </a:extLst>
                </a:gridCol>
              </a:tblGrid>
              <a:tr h="1332000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dirty="0" smtClean="0">
                          <a:solidFill>
                            <a:srgbClr val="F2473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Что отражает?</a:t>
                      </a:r>
                      <a:endParaRPr lang="ru-RU" sz="2000" dirty="0"/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kern="1200" baseline="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долю новой (значительно улучшенной) продукции</a:t>
                      </a:r>
                      <a:endParaRPr lang="ru-RU" sz="2000" kern="1200" baseline="0" dirty="0">
                        <a:solidFill>
                          <a:srgbClr val="024959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284108360"/>
                  </a:ext>
                </a:extLst>
              </a:tr>
              <a:tr h="1332000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kern="1200" dirty="0" smtClean="0">
                          <a:solidFill>
                            <a:srgbClr val="F2473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Какой критерий? </a:t>
                      </a:r>
                      <a:endParaRPr lang="ru-RU" sz="2000" b="1" i="1" kern="1200" dirty="0">
                        <a:solidFill>
                          <a:srgbClr val="F2473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kern="1200" baseline="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улучшенные свойства или способы использования + </a:t>
                      </a:r>
                    </a:p>
                    <a:p>
                      <a:pPr algn="just"/>
                      <a:r>
                        <a:rPr lang="ru-RU" sz="2000" kern="1200" baseline="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новое обозначение или определение (наименование)</a:t>
                      </a:r>
                      <a:endParaRPr lang="ru-RU" sz="2000" kern="1200" baseline="0" dirty="0">
                        <a:solidFill>
                          <a:srgbClr val="024959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992499440"/>
                  </a:ext>
                </a:extLst>
              </a:tr>
              <a:tr h="1332000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kern="1200" dirty="0" smtClean="0">
                          <a:solidFill>
                            <a:srgbClr val="F2473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Периодичность</a:t>
                      </a:r>
                      <a:endParaRPr lang="ru-RU" sz="2000" b="1" i="1" kern="1200" dirty="0">
                        <a:solidFill>
                          <a:srgbClr val="F2473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kern="1200" baseline="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информация предоставляется:</a:t>
                      </a:r>
                    </a:p>
                    <a:p>
                      <a:pPr algn="just"/>
                      <a:r>
                        <a:rPr lang="ru-RU" sz="2000" kern="1200" baseline="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раз в год в рамках формы 1-нт (инновация)</a:t>
                      </a:r>
                    </a:p>
                    <a:p>
                      <a:pPr algn="just"/>
                      <a:r>
                        <a:rPr lang="ru-RU" sz="2000" kern="1200" baseline="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 раз в год в рамках формы 12-п</a:t>
                      </a:r>
                      <a:endParaRPr lang="ru-RU" sz="2000" kern="1200" baseline="0" dirty="0">
                        <a:solidFill>
                          <a:srgbClr val="024959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727706939"/>
                  </a:ext>
                </a:extLst>
              </a:tr>
              <a:tr h="1332000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kern="1200" dirty="0" smtClean="0">
                          <a:solidFill>
                            <a:srgbClr val="F2473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Что нового?</a:t>
                      </a:r>
                      <a:endParaRPr lang="ru-RU" sz="2000" b="1" i="1" kern="1200" dirty="0">
                        <a:solidFill>
                          <a:srgbClr val="F2473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</a:pPr>
                      <a:r>
                        <a:rPr lang="ru-RU" sz="2000" kern="1200" baseline="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 2017 году уточнены понятия «инновация» и «инновационная продукция»</a:t>
                      </a:r>
                    </a:p>
                    <a:p>
                      <a:pPr>
                        <a:spcBef>
                          <a:spcPts val="1800"/>
                        </a:spcBef>
                      </a:pPr>
                      <a:r>
                        <a:rPr lang="ru-RU" sz="2000" kern="1200" baseline="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 2018 году проводится работа по актуализации отраслевых методик</a:t>
                      </a:r>
                      <a:endParaRPr lang="ru-RU" sz="2000" kern="1200" baseline="0" dirty="0">
                        <a:solidFill>
                          <a:srgbClr val="024959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547075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901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" y="216396"/>
            <a:ext cx="12191999" cy="562371"/>
          </a:xfrm>
          <a:prstGeom prst="rect">
            <a:avLst/>
          </a:prstGeom>
          <a:solidFill>
            <a:srgbClr val="F2C777"/>
          </a:solidFill>
          <a:ln w="28575">
            <a:solidFill>
              <a:srgbClr val="F2C7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400"/>
              </a:lnSpc>
            </a:pPr>
            <a:r>
              <a:rPr lang="ru-RU" sz="2400" b="1" dirty="0" smtClean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Инновационная продукция –  уточнение понятия «инновация»</a:t>
            </a:r>
            <a:endParaRPr lang="ru-RU" sz="2400" b="1" dirty="0">
              <a:solidFill>
                <a:srgbClr val="024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0043" y="1514471"/>
            <a:ext cx="5371048" cy="554182"/>
          </a:xfrm>
          <a:prstGeom prst="rect">
            <a:avLst/>
          </a:prstGeom>
          <a:solidFill>
            <a:srgbClr val="0249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Существенное дополнение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0043" y="2402576"/>
            <a:ext cx="11702575" cy="3042260"/>
          </a:xfrm>
          <a:prstGeom prst="rect">
            <a:avLst/>
          </a:prstGeom>
          <a:noFill/>
          <a:ln>
            <a:solidFill>
              <a:srgbClr val="024959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2400"/>
              </a:lnSpc>
            </a:pPr>
            <a:endParaRPr lang="ru-RU" sz="2000" dirty="0" smtClean="0">
              <a:solidFill>
                <a:srgbClr val="024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200000"/>
              </a:lnSpc>
              <a:spcBef>
                <a:spcPts val="600"/>
              </a:spcBef>
            </a:pPr>
            <a:r>
              <a:rPr lang="ru-RU" sz="2000" dirty="0" smtClean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«Продуктовые </a:t>
            </a:r>
            <a:r>
              <a:rPr lang="ru-RU" sz="2000" dirty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процессные инновации могут быть новыми для организации. </a:t>
            </a:r>
            <a:endParaRPr lang="ru-RU" sz="2000" dirty="0" smtClean="0">
              <a:solidFill>
                <a:srgbClr val="024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200000"/>
              </a:lnSpc>
              <a:spcBef>
                <a:spcPts val="1800"/>
              </a:spcBef>
            </a:pPr>
            <a:r>
              <a:rPr lang="ru-RU" sz="2000" dirty="0" smtClean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Они </a:t>
            </a:r>
            <a:r>
              <a:rPr lang="ru-RU" sz="2000" dirty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необязательно могут быть новыми для рынка. </a:t>
            </a:r>
            <a:endParaRPr lang="ru-RU" sz="2000" dirty="0" smtClean="0">
              <a:solidFill>
                <a:srgbClr val="024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200000"/>
              </a:lnSpc>
              <a:spcBef>
                <a:spcPts val="1800"/>
              </a:spcBef>
            </a:pPr>
            <a:r>
              <a:rPr lang="ru-RU" sz="2000" dirty="0" smtClean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</a:t>
            </a:r>
            <a:r>
              <a:rPr lang="ru-RU" sz="2000" dirty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имеет значения, была разработана продуктовая и (или) процессная инновация организацией, представляющей отчет, или другими </a:t>
            </a:r>
            <a:r>
              <a:rPr lang="ru-RU" sz="2000" dirty="0" smtClean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организациями».</a:t>
            </a:r>
            <a:endParaRPr lang="ru-RU" sz="2000" dirty="0">
              <a:solidFill>
                <a:srgbClr val="024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400"/>
              </a:lnSpc>
            </a:pPr>
            <a:endParaRPr lang="ru-RU" sz="2000" dirty="0" smtClean="0">
              <a:solidFill>
                <a:srgbClr val="024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58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Индикатор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1037</TotalTime>
  <Words>661</Words>
  <Application>Microsoft Office PowerPoint</Application>
  <PresentationFormat>Произвольный</PresentationFormat>
  <Paragraphs>192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Белова</dc:creator>
  <cp:lastModifiedBy>Andrew</cp:lastModifiedBy>
  <cp:revision>99</cp:revision>
  <dcterms:created xsi:type="dcterms:W3CDTF">2017-10-04T20:26:32Z</dcterms:created>
  <dcterms:modified xsi:type="dcterms:W3CDTF">2018-12-14T04:11:07Z</dcterms:modified>
</cp:coreProperties>
</file>