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7" r:id="rId4"/>
    <p:sldId id="259" r:id="rId5"/>
    <p:sldId id="289" r:id="rId6"/>
    <p:sldId id="290" r:id="rId7"/>
    <p:sldId id="291" r:id="rId8"/>
    <p:sldId id="263" r:id="rId9"/>
    <p:sldId id="264" r:id="rId10"/>
    <p:sldId id="265" r:id="rId11"/>
    <p:sldId id="292" r:id="rId12"/>
    <p:sldId id="271" r:id="rId13"/>
    <p:sldId id="270" r:id="rId14"/>
    <p:sldId id="294" r:id="rId15"/>
    <p:sldId id="295" r:id="rId16"/>
    <p:sldId id="293" r:id="rId17"/>
    <p:sldId id="298" r:id="rId18"/>
    <p:sldId id="299" r:id="rId19"/>
    <p:sldId id="300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02A"/>
    <a:srgbClr val="415D3D"/>
    <a:srgbClr val="476543"/>
    <a:srgbClr val="53764E"/>
    <a:srgbClr val="597E54"/>
    <a:srgbClr val="86AB81"/>
    <a:srgbClr val="CBD49C"/>
    <a:srgbClr val="DDE4B2"/>
    <a:srgbClr val="B7C476"/>
    <a:srgbClr val="E8F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1526D-E41B-43A4-A605-BA4189E650C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408B9FD3-706D-4E2B-99A2-EFF1F8B0128A}">
      <dgm:prSet phldrT="[Текст]" phldr="1"/>
      <dgm:spPr/>
      <dgm:t>
        <a:bodyPr/>
        <a:lstStyle/>
        <a:p>
          <a:endParaRPr lang="ru-RU" dirty="0"/>
        </a:p>
      </dgm:t>
    </dgm:pt>
    <dgm:pt modelId="{C359FF63-1089-43F4-8007-00948A85324F}" type="sibTrans" cxnId="{B34DA04A-FF94-453C-94A2-4D47B2910CA4}">
      <dgm:prSet/>
      <dgm:spPr/>
      <dgm:t>
        <a:bodyPr/>
        <a:lstStyle/>
        <a:p>
          <a:endParaRPr lang="ru-RU"/>
        </a:p>
      </dgm:t>
    </dgm:pt>
    <dgm:pt modelId="{7B2BAC81-5EC6-42C4-AD36-71C1400E413E}" type="parTrans" cxnId="{B34DA04A-FF94-453C-94A2-4D47B2910CA4}">
      <dgm:prSet/>
      <dgm:spPr/>
      <dgm:t>
        <a:bodyPr/>
        <a:lstStyle/>
        <a:p>
          <a:endParaRPr lang="ru-RU"/>
        </a:p>
      </dgm:t>
    </dgm:pt>
    <dgm:pt modelId="{5707BCEB-DEFA-4242-A347-EBADCD1FFF6E}" type="pres">
      <dgm:prSet presAssocID="{4FF1526D-E41B-43A4-A605-BA4189E650C1}" presName="Name0" presStyleCnt="0">
        <dgm:presLayoutVars>
          <dgm:chMax/>
          <dgm:chPref/>
          <dgm:dir/>
          <dgm:animLvl val="lvl"/>
        </dgm:presLayoutVars>
      </dgm:prSet>
      <dgm:spPr/>
    </dgm:pt>
    <dgm:pt modelId="{70E0EFBE-C96D-4800-9250-67E6A2062518}" type="pres">
      <dgm:prSet presAssocID="{408B9FD3-706D-4E2B-99A2-EFF1F8B0128A}" presName="composite" presStyleCnt="0"/>
      <dgm:spPr/>
    </dgm:pt>
    <dgm:pt modelId="{F505B6F3-0DC9-4B83-8106-9ECE740AB612}" type="pres">
      <dgm:prSet presAssocID="{408B9FD3-706D-4E2B-99A2-EFF1F8B0128A}" presName="ParentAccentShape" presStyleLbl="trBgShp" presStyleIdx="0" presStyleCnt="1"/>
      <dgm:spPr/>
    </dgm:pt>
    <dgm:pt modelId="{50E3591B-7E49-4B87-B860-26B3562A86B5}" type="pres">
      <dgm:prSet presAssocID="{408B9FD3-706D-4E2B-99A2-EFF1F8B0128A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9ABF1-783E-40CF-9072-10E2BAA9D695}" type="pres">
      <dgm:prSet presAssocID="{408B9FD3-706D-4E2B-99A2-EFF1F8B0128A}" presName="ChildText" presStyleLbl="revTx" presStyleIdx="1" presStyleCnt="2">
        <dgm:presLayoutVars>
          <dgm:chMax val="0"/>
          <dgm:chPref val="0"/>
        </dgm:presLayoutVars>
      </dgm:prSet>
      <dgm:spPr/>
    </dgm:pt>
    <dgm:pt modelId="{5D56FBAF-E91A-41CA-857F-B89EBD21007D}" type="pres">
      <dgm:prSet presAssocID="{408B9FD3-706D-4E2B-99A2-EFF1F8B0128A}" presName="ChildAccentShape" presStyleLbl="trBgShp" presStyleIdx="0" presStyleCnt="1"/>
      <dgm:spPr/>
    </dgm:pt>
    <dgm:pt modelId="{4DE151AD-2979-4706-A0EC-3DF72821DEB2}" type="pres">
      <dgm:prSet presAssocID="{408B9FD3-706D-4E2B-99A2-EFF1F8B0128A}" presName="Image" presStyleLbl="alignImgPlace1" presStyleIdx="0" presStyleCnt="1" custAng="21328301" custScaleX="200224" custScaleY="147092" custLinFactNeighborX="24107" custLinFactNeighborY="-5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50800" dist="38100" dir="18900000" algn="bl" rotWithShape="0">
            <a:schemeClr val="tx1">
              <a:alpha val="40000"/>
            </a:schemeClr>
          </a:outerShdw>
        </a:effectLst>
        <a:scene3d>
          <a:camera prst="orthographicFront">
            <a:rot lat="0" lon="18899986" rev="0"/>
          </a:camera>
          <a:lightRig rig="threePt" dir="t"/>
        </a:scene3d>
      </dgm:spPr>
    </dgm:pt>
  </dgm:ptLst>
  <dgm:cxnLst>
    <dgm:cxn modelId="{5E171111-2190-48A3-8651-FD070F8E95E8}" type="presOf" srcId="{4FF1526D-E41B-43A4-A605-BA4189E650C1}" destId="{5707BCEB-DEFA-4242-A347-EBADCD1FFF6E}" srcOrd="0" destOrd="0" presId="urn:microsoft.com/office/officeart/2009/3/layout/SnapshotPictureList"/>
    <dgm:cxn modelId="{B34DA04A-FF94-453C-94A2-4D47B2910CA4}" srcId="{4FF1526D-E41B-43A4-A605-BA4189E650C1}" destId="{408B9FD3-706D-4E2B-99A2-EFF1F8B0128A}" srcOrd="0" destOrd="0" parTransId="{7B2BAC81-5EC6-42C4-AD36-71C1400E413E}" sibTransId="{C359FF63-1089-43F4-8007-00948A85324F}"/>
    <dgm:cxn modelId="{4B089176-8434-4940-ABB3-247DDF2F4FFC}" type="presOf" srcId="{408B9FD3-706D-4E2B-99A2-EFF1F8B0128A}" destId="{50E3591B-7E49-4B87-B860-26B3562A86B5}" srcOrd="0" destOrd="0" presId="urn:microsoft.com/office/officeart/2009/3/layout/SnapshotPictureList"/>
    <dgm:cxn modelId="{E128C87D-8460-4FCB-9158-1A1E6C3A8043}" type="presParOf" srcId="{5707BCEB-DEFA-4242-A347-EBADCD1FFF6E}" destId="{70E0EFBE-C96D-4800-9250-67E6A2062518}" srcOrd="0" destOrd="0" presId="urn:microsoft.com/office/officeart/2009/3/layout/SnapshotPictureList"/>
    <dgm:cxn modelId="{342ACCAE-265F-4492-B7A3-CB8FD7C72F3A}" type="presParOf" srcId="{70E0EFBE-C96D-4800-9250-67E6A2062518}" destId="{F505B6F3-0DC9-4B83-8106-9ECE740AB612}" srcOrd="0" destOrd="0" presId="urn:microsoft.com/office/officeart/2009/3/layout/SnapshotPictureList"/>
    <dgm:cxn modelId="{1332F13E-CED4-4F7E-97AF-0CF817B2AD1B}" type="presParOf" srcId="{70E0EFBE-C96D-4800-9250-67E6A2062518}" destId="{50E3591B-7E49-4B87-B860-26B3562A86B5}" srcOrd="1" destOrd="0" presId="urn:microsoft.com/office/officeart/2009/3/layout/SnapshotPictureList"/>
    <dgm:cxn modelId="{5749F972-4218-4E3B-A288-23B05582CB5D}" type="presParOf" srcId="{70E0EFBE-C96D-4800-9250-67E6A2062518}" destId="{CAF9ABF1-783E-40CF-9072-10E2BAA9D695}" srcOrd="2" destOrd="0" presId="urn:microsoft.com/office/officeart/2009/3/layout/SnapshotPictureList"/>
    <dgm:cxn modelId="{2217C21D-B93B-41F1-B306-3FB5ED4DB516}" type="presParOf" srcId="{70E0EFBE-C96D-4800-9250-67E6A2062518}" destId="{5D56FBAF-E91A-41CA-857F-B89EBD21007D}" srcOrd="3" destOrd="0" presId="urn:microsoft.com/office/officeart/2009/3/layout/SnapshotPictureList"/>
    <dgm:cxn modelId="{7CA26898-C614-40CC-B7F1-18B4E4EC2D1B}" type="presParOf" srcId="{70E0EFBE-C96D-4800-9250-67E6A2062518}" destId="{4DE151AD-2979-4706-A0EC-3DF72821DEB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B6F3-0DC9-4B83-8106-9ECE740AB612}">
      <dsp:nvSpPr>
        <dsp:cNvPr id="0" name=""/>
        <dsp:cNvSpPr/>
      </dsp:nvSpPr>
      <dsp:spPr>
        <a:xfrm>
          <a:off x="733098" y="1022740"/>
          <a:ext cx="1406311" cy="100074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151AD-2979-4706-A0EC-3DF72821DEB2}">
      <dsp:nvSpPr>
        <dsp:cNvPr id="0" name=""/>
        <dsp:cNvSpPr/>
      </dsp:nvSpPr>
      <dsp:spPr>
        <a:xfrm rot="21328301">
          <a:off x="194078" y="674893"/>
          <a:ext cx="2707509" cy="13924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noFill/>
          <a:prstDash val="solid"/>
        </a:ln>
        <a:effectLst>
          <a:outerShdw blurRad="50800" dist="38100" dir="18900000" algn="bl" rotWithShape="0">
            <a:schemeClr val="tx1">
              <a:alpha val="40000"/>
            </a:schemeClr>
          </a:outerShdw>
        </a:effectLst>
        <a:scene3d>
          <a:camera prst="orthographicFront">
            <a:rot lat="0" lon="18899986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3591B-7E49-4B87-B860-26B3562A86B5}">
      <dsp:nvSpPr>
        <dsp:cNvPr id="0" name=""/>
        <dsp:cNvSpPr/>
      </dsp:nvSpPr>
      <dsp:spPr>
        <a:xfrm>
          <a:off x="788078" y="1849785"/>
          <a:ext cx="1297259" cy="11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88078" y="1849785"/>
        <a:ext cx="1297259" cy="118789"/>
      </dsp:txXfrm>
    </dsp:sp>
    <dsp:sp modelId="{CAF9ABF1-783E-40CF-9072-10E2BAA9D695}">
      <dsp:nvSpPr>
        <dsp:cNvPr id="0" name=""/>
        <dsp:cNvSpPr/>
      </dsp:nvSpPr>
      <dsp:spPr>
        <a:xfrm>
          <a:off x="2196661" y="1022740"/>
          <a:ext cx="642950" cy="1000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EA925-1399-46E6-B85D-2C4AD0662028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CEA19-B2DB-43D6-9FB2-950D128DD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3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A19-B2DB-43D6-9FB2-950D128DD2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0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EA19-B2DB-43D6-9FB2-950D128DD2E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9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36471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33333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0" name="Picture 8" descr="back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ack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3875"/>
            <a:ext cx="424815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90500" y="-4763"/>
            <a:ext cx="2876550" cy="1900238"/>
            <a:chOff x="120" y="-3"/>
            <a:chExt cx="1812" cy="1197"/>
          </a:xfrm>
        </p:grpSpPr>
        <p:pic>
          <p:nvPicPr>
            <p:cNvPr id="3083" name="Picture 11" descr="t_2_top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0"/>
              <a:ext cx="1812" cy="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4" name="Freeform 12"/>
            <p:cNvSpPr>
              <a:spLocks/>
            </p:cNvSpPr>
            <p:nvPr userDrawn="1"/>
          </p:nvSpPr>
          <p:spPr bwMode="gray">
            <a:xfrm>
              <a:off x="186" y="-3"/>
              <a:ext cx="1629" cy="1071"/>
            </a:xfrm>
            <a:custGeom>
              <a:avLst/>
              <a:gdLst>
                <a:gd name="T0" fmla="*/ 81 w 1617"/>
                <a:gd name="T1" fmla="*/ 0 h 1071"/>
                <a:gd name="T2" fmla="*/ 42 w 1617"/>
                <a:gd name="T3" fmla="*/ 744 h 1071"/>
                <a:gd name="T4" fmla="*/ 174 w 1617"/>
                <a:gd name="T5" fmla="*/ 924 h 1071"/>
                <a:gd name="T6" fmla="*/ 1467 w 1617"/>
                <a:gd name="T7" fmla="*/ 1044 h 1071"/>
                <a:gd name="T8" fmla="*/ 1557 w 1617"/>
                <a:gd name="T9" fmla="*/ 924 h 1071"/>
                <a:gd name="T10" fmla="*/ 1596 w 1617"/>
                <a:gd name="T11" fmla="*/ 285 h 1071"/>
                <a:gd name="T12" fmla="*/ 1524 w 1617"/>
                <a:gd name="T13" fmla="*/ 147 h 1071"/>
                <a:gd name="T14" fmla="*/ 1092 w 1617"/>
                <a:gd name="T15" fmla="*/ 3 h 1071"/>
                <a:gd name="T16" fmla="*/ 81 w 1617"/>
                <a:gd name="T17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7" h="1071">
                  <a:moveTo>
                    <a:pt x="81" y="0"/>
                  </a:moveTo>
                  <a:lnTo>
                    <a:pt x="42" y="744"/>
                  </a:lnTo>
                  <a:cubicBezTo>
                    <a:pt x="42" y="744"/>
                    <a:pt x="0" y="906"/>
                    <a:pt x="174" y="924"/>
                  </a:cubicBezTo>
                  <a:cubicBezTo>
                    <a:pt x="820" y="984"/>
                    <a:pt x="1467" y="1044"/>
                    <a:pt x="1467" y="1044"/>
                  </a:cubicBezTo>
                  <a:cubicBezTo>
                    <a:pt x="1467" y="1044"/>
                    <a:pt x="1566" y="1071"/>
                    <a:pt x="1557" y="924"/>
                  </a:cubicBezTo>
                  <a:cubicBezTo>
                    <a:pt x="1576" y="604"/>
                    <a:pt x="1596" y="285"/>
                    <a:pt x="1596" y="285"/>
                  </a:cubicBezTo>
                  <a:cubicBezTo>
                    <a:pt x="1596" y="285"/>
                    <a:pt x="1617" y="183"/>
                    <a:pt x="1524" y="147"/>
                  </a:cubicBezTo>
                  <a:cubicBezTo>
                    <a:pt x="1308" y="75"/>
                    <a:pt x="1092" y="3"/>
                    <a:pt x="1092" y="3"/>
                  </a:cubicBezTo>
                  <a:lnTo>
                    <a:pt x="8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3825" y="4095750"/>
            <a:ext cx="2390775" cy="1695450"/>
            <a:chOff x="78" y="2142"/>
            <a:chExt cx="1506" cy="1068"/>
          </a:xfrm>
        </p:grpSpPr>
        <p:pic>
          <p:nvPicPr>
            <p:cNvPr id="3086" name="Picture 14" descr="t_2_bo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2142"/>
              <a:ext cx="1506" cy="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7" name="Freeform 15"/>
            <p:cNvSpPr>
              <a:spLocks/>
            </p:cNvSpPr>
            <p:nvPr userDrawn="1"/>
          </p:nvSpPr>
          <p:spPr bwMode="gray">
            <a:xfrm>
              <a:off x="150" y="2181"/>
              <a:ext cx="1269" cy="939"/>
            </a:xfrm>
            <a:custGeom>
              <a:avLst/>
              <a:gdLst>
                <a:gd name="T0" fmla="*/ 15 w 1269"/>
                <a:gd name="T1" fmla="*/ 123 h 939"/>
                <a:gd name="T2" fmla="*/ 3 w 1269"/>
                <a:gd name="T3" fmla="*/ 792 h 939"/>
                <a:gd name="T4" fmla="*/ 138 w 1269"/>
                <a:gd name="T5" fmla="*/ 939 h 939"/>
                <a:gd name="T6" fmla="*/ 1176 w 1269"/>
                <a:gd name="T7" fmla="*/ 924 h 939"/>
                <a:gd name="T8" fmla="*/ 1254 w 1269"/>
                <a:gd name="T9" fmla="*/ 840 h 939"/>
                <a:gd name="T10" fmla="*/ 1269 w 1269"/>
                <a:gd name="T11" fmla="*/ 312 h 939"/>
                <a:gd name="T12" fmla="*/ 1164 w 1269"/>
                <a:gd name="T13" fmla="*/ 201 h 939"/>
                <a:gd name="T14" fmla="*/ 171 w 1269"/>
                <a:gd name="T15" fmla="*/ 33 h 939"/>
                <a:gd name="T16" fmla="*/ 15 w 1269"/>
                <a:gd name="T17" fmla="*/ 12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9" h="939">
                  <a:moveTo>
                    <a:pt x="15" y="123"/>
                  </a:moveTo>
                  <a:cubicBezTo>
                    <a:pt x="15" y="123"/>
                    <a:pt x="9" y="457"/>
                    <a:pt x="3" y="792"/>
                  </a:cubicBezTo>
                  <a:cubicBezTo>
                    <a:pt x="0" y="939"/>
                    <a:pt x="138" y="939"/>
                    <a:pt x="138" y="939"/>
                  </a:cubicBezTo>
                  <a:lnTo>
                    <a:pt x="1176" y="924"/>
                  </a:lnTo>
                  <a:cubicBezTo>
                    <a:pt x="1176" y="924"/>
                    <a:pt x="1248" y="915"/>
                    <a:pt x="1254" y="840"/>
                  </a:cubicBezTo>
                  <a:cubicBezTo>
                    <a:pt x="1261" y="576"/>
                    <a:pt x="1269" y="312"/>
                    <a:pt x="1269" y="312"/>
                  </a:cubicBezTo>
                  <a:cubicBezTo>
                    <a:pt x="1269" y="312"/>
                    <a:pt x="1263" y="222"/>
                    <a:pt x="1164" y="201"/>
                  </a:cubicBezTo>
                  <a:cubicBezTo>
                    <a:pt x="1164" y="201"/>
                    <a:pt x="667" y="117"/>
                    <a:pt x="171" y="33"/>
                  </a:cubicBezTo>
                  <a:cubicBezTo>
                    <a:pt x="48" y="0"/>
                    <a:pt x="15" y="123"/>
                    <a:pt x="15" y="123"/>
                  </a:cubicBez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8" name="Freeform 16"/>
          <p:cNvSpPr>
            <a:spLocks/>
          </p:cNvSpPr>
          <p:nvPr/>
        </p:nvSpPr>
        <p:spPr bwMode="gray">
          <a:xfrm>
            <a:off x="241300" y="4157663"/>
            <a:ext cx="2014538" cy="1490662"/>
          </a:xfrm>
          <a:custGeom>
            <a:avLst/>
            <a:gdLst>
              <a:gd name="T0" fmla="*/ 15 w 1269"/>
              <a:gd name="T1" fmla="*/ 123 h 939"/>
              <a:gd name="T2" fmla="*/ 3 w 1269"/>
              <a:gd name="T3" fmla="*/ 792 h 939"/>
              <a:gd name="T4" fmla="*/ 138 w 1269"/>
              <a:gd name="T5" fmla="*/ 939 h 939"/>
              <a:gd name="T6" fmla="*/ 1176 w 1269"/>
              <a:gd name="T7" fmla="*/ 924 h 939"/>
              <a:gd name="T8" fmla="*/ 1254 w 1269"/>
              <a:gd name="T9" fmla="*/ 840 h 939"/>
              <a:gd name="T10" fmla="*/ 1269 w 1269"/>
              <a:gd name="T11" fmla="*/ 312 h 939"/>
              <a:gd name="T12" fmla="*/ 1164 w 1269"/>
              <a:gd name="T13" fmla="*/ 201 h 939"/>
              <a:gd name="T14" fmla="*/ 171 w 1269"/>
              <a:gd name="T15" fmla="*/ 33 h 939"/>
              <a:gd name="T16" fmla="*/ 15 w 1269"/>
              <a:gd name="T17" fmla="*/ 123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939">
                <a:moveTo>
                  <a:pt x="15" y="123"/>
                </a:moveTo>
                <a:cubicBezTo>
                  <a:pt x="15" y="123"/>
                  <a:pt x="9" y="457"/>
                  <a:pt x="3" y="792"/>
                </a:cubicBezTo>
                <a:cubicBezTo>
                  <a:pt x="0" y="939"/>
                  <a:pt x="138" y="939"/>
                  <a:pt x="138" y="939"/>
                </a:cubicBezTo>
                <a:lnTo>
                  <a:pt x="1176" y="924"/>
                </a:lnTo>
                <a:cubicBezTo>
                  <a:pt x="1176" y="924"/>
                  <a:pt x="1248" y="915"/>
                  <a:pt x="1254" y="840"/>
                </a:cubicBezTo>
                <a:cubicBezTo>
                  <a:pt x="1261" y="576"/>
                  <a:pt x="1269" y="312"/>
                  <a:pt x="1269" y="312"/>
                </a:cubicBezTo>
                <a:cubicBezTo>
                  <a:pt x="1269" y="312"/>
                  <a:pt x="1263" y="222"/>
                  <a:pt x="1164" y="201"/>
                </a:cubicBezTo>
                <a:cubicBezTo>
                  <a:pt x="1164" y="201"/>
                  <a:pt x="667" y="117"/>
                  <a:pt x="171" y="33"/>
                </a:cubicBezTo>
                <a:cubicBezTo>
                  <a:pt x="48" y="0"/>
                  <a:pt x="15" y="123"/>
                  <a:pt x="15" y="123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9" name="Picture 17" descr="w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0"/>
          <a:stretch>
            <a:fillRect/>
          </a:stretch>
        </p:blipFill>
        <p:spPr bwMode="auto">
          <a:xfrm>
            <a:off x="0" y="2209800"/>
            <a:ext cx="46196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Freeform 18"/>
          <p:cNvSpPr>
            <a:spLocks/>
          </p:cNvSpPr>
          <p:nvPr/>
        </p:nvSpPr>
        <p:spPr bwMode="gray">
          <a:xfrm>
            <a:off x="293688" y="0"/>
            <a:ext cx="2586037" cy="1700213"/>
          </a:xfrm>
          <a:custGeom>
            <a:avLst/>
            <a:gdLst>
              <a:gd name="T0" fmla="*/ 81 w 1617"/>
              <a:gd name="T1" fmla="*/ 0 h 1071"/>
              <a:gd name="T2" fmla="*/ 42 w 1617"/>
              <a:gd name="T3" fmla="*/ 744 h 1071"/>
              <a:gd name="T4" fmla="*/ 174 w 1617"/>
              <a:gd name="T5" fmla="*/ 924 h 1071"/>
              <a:gd name="T6" fmla="*/ 1467 w 1617"/>
              <a:gd name="T7" fmla="*/ 1044 h 1071"/>
              <a:gd name="T8" fmla="*/ 1557 w 1617"/>
              <a:gd name="T9" fmla="*/ 924 h 1071"/>
              <a:gd name="T10" fmla="*/ 1596 w 1617"/>
              <a:gd name="T11" fmla="*/ 285 h 1071"/>
              <a:gd name="T12" fmla="*/ 1524 w 1617"/>
              <a:gd name="T13" fmla="*/ 147 h 1071"/>
              <a:gd name="T14" fmla="*/ 1092 w 1617"/>
              <a:gd name="T15" fmla="*/ 3 h 1071"/>
              <a:gd name="T16" fmla="*/ 81 w 1617"/>
              <a:gd name="T17" fmla="*/ 0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7" h="1071">
                <a:moveTo>
                  <a:pt x="81" y="0"/>
                </a:moveTo>
                <a:lnTo>
                  <a:pt x="42" y="744"/>
                </a:lnTo>
                <a:cubicBezTo>
                  <a:pt x="42" y="744"/>
                  <a:pt x="0" y="906"/>
                  <a:pt x="174" y="924"/>
                </a:cubicBezTo>
                <a:cubicBezTo>
                  <a:pt x="820" y="984"/>
                  <a:pt x="1467" y="1044"/>
                  <a:pt x="1467" y="1044"/>
                </a:cubicBezTo>
                <a:cubicBezTo>
                  <a:pt x="1467" y="1044"/>
                  <a:pt x="1566" y="1071"/>
                  <a:pt x="1557" y="924"/>
                </a:cubicBezTo>
                <a:cubicBezTo>
                  <a:pt x="1576" y="604"/>
                  <a:pt x="1596" y="285"/>
                  <a:pt x="1596" y="285"/>
                </a:cubicBezTo>
                <a:cubicBezTo>
                  <a:pt x="1596" y="285"/>
                  <a:pt x="1617" y="183"/>
                  <a:pt x="1524" y="147"/>
                </a:cubicBezTo>
                <a:cubicBezTo>
                  <a:pt x="1308" y="75"/>
                  <a:pt x="1092" y="3"/>
                  <a:pt x="1092" y="3"/>
                </a:cubicBezTo>
                <a:lnTo>
                  <a:pt x="81" y="0"/>
                </a:lnTo>
                <a:close/>
              </a:path>
            </a:pathLst>
          </a:cu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1676400" y="1143000"/>
            <a:ext cx="3476625" cy="3059113"/>
            <a:chOff x="1056" y="720"/>
            <a:chExt cx="2190" cy="1927"/>
          </a:xfrm>
        </p:grpSpPr>
        <p:pic>
          <p:nvPicPr>
            <p:cNvPr id="3092" name="Picture 20" descr="t_1_b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4"/>
            <a:stretch>
              <a:fillRect/>
            </a:stretch>
          </p:blipFill>
          <p:spPr bwMode="auto">
            <a:xfrm>
              <a:off x="1056" y="720"/>
              <a:ext cx="2190" cy="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3" name="Freeform 21"/>
            <p:cNvSpPr>
              <a:spLocks/>
            </p:cNvSpPr>
            <p:nvPr userDrawn="1"/>
          </p:nvSpPr>
          <p:spPr bwMode="gray">
            <a:xfrm>
              <a:off x="1140" y="738"/>
              <a:ext cx="2040" cy="1746"/>
            </a:xfrm>
            <a:custGeom>
              <a:avLst/>
              <a:gdLst>
                <a:gd name="T0" fmla="*/ 105 w 2034"/>
                <a:gd name="T1" fmla="*/ 165 h 1734"/>
                <a:gd name="T2" fmla="*/ 39 w 2034"/>
                <a:gd name="T3" fmla="*/ 1347 h 1734"/>
                <a:gd name="T4" fmla="*/ 204 w 2034"/>
                <a:gd name="T5" fmla="*/ 1566 h 1734"/>
                <a:gd name="T6" fmla="*/ 1878 w 2034"/>
                <a:gd name="T7" fmla="*/ 1725 h 1734"/>
                <a:gd name="T8" fmla="*/ 1962 w 2034"/>
                <a:gd name="T9" fmla="*/ 1623 h 1734"/>
                <a:gd name="T10" fmla="*/ 2010 w 2034"/>
                <a:gd name="T11" fmla="*/ 735 h 1734"/>
                <a:gd name="T12" fmla="*/ 1944 w 2034"/>
                <a:gd name="T13" fmla="*/ 597 h 1734"/>
                <a:gd name="T14" fmla="*/ 237 w 2034"/>
                <a:gd name="T15" fmla="*/ 27 h 1734"/>
                <a:gd name="T16" fmla="*/ 105 w 2034"/>
                <a:gd name="T17" fmla="*/ 165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4" h="1734">
                  <a:moveTo>
                    <a:pt x="105" y="165"/>
                  </a:moveTo>
                  <a:lnTo>
                    <a:pt x="39" y="1347"/>
                  </a:lnTo>
                  <a:cubicBezTo>
                    <a:pt x="39" y="1347"/>
                    <a:pt x="0" y="1566"/>
                    <a:pt x="204" y="1566"/>
                  </a:cubicBezTo>
                  <a:cubicBezTo>
                    <a:pt x="1041" y="1645"/>
                    <a:pt x="1878" y="1725"/>
                    <a:pt x="1878" y="1725"/>
                  </a:cubicBezTo>
                  <a:cubicBezTo>
                    <a:pt x="1878" y="1725"/>
                    <a:pt x="1959" y="1734"/>
                    <a:pt x="1962" y="1623"/>
                  </a:cubicBezTo>
                  <a:cubicBezTo>
                    <a:pt x="1986" y="1179"/>
                    <a:pt x="2010" y="735"/>
                    <a:pt x="2010" y="735"/>
                  </a:cubicBezTo>
                  <a:cubicBezTo>
                    <a:pt x="2034" y="639"/>
                    <a:pt x="1944" y="597"/>
                    <a:pt x="1944" y="597"/>
                  </a:cubicBezTo>
                  <a:cubicBezTo>
                    <a:pt x="1944" y="597"/>
                    <a:pt x="1090" y="312"/>
                    <a:pt x="237" y="27"/>
                  </a:cubicBezTo>
                  <a:cubicBezTo>
                    <a:pt x="93" y="0"/>
                    <a:pt x="105" y="165"/>
                    <a:pt x="105" y="165"/>
                  </a:cubicBez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4648200"/>
            <a:ext cx="5410200" cy="838200"/>
          </a:xfrm>
        </p:spPr>
        <p:txBody>
          <a:bodyPr/>
          <a:lstStyle>
            <a:lvl1pPr>
              <a:defRPr sz="50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791200"/>
            <a:ext cx="54102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6C2C64F-4CA7-4E6C-8C0A-1DB2FC5958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white">
          <a:xfrm>
            <a:off x="7696200" y="152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>
                <a:latin typeface="Arial Black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09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D03CA-D9F2-4472-B0AE-B811CCEEF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3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1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1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604FA-CCA3-40CD-AAC8-8F95F2C31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0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143000"/>
            <a:ext cx="8229600" cy="5146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2F7D738-7A81-4266-ADA0-546A78B29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143000"/>
            <a:ext cx="8229600" cy="514667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1606CB2-10AE-4FAE-8E63-7FAD40514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4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1DE12-B7F2-474F-BB49-E671FA3A1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63E2-E0BE-4A19-A9C9-631FF98BC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7236A-409D-407B-8D91-3FE7FB580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DE24B-BF5A-4C2C-BAC2-011BB5EE6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A02C5-A57C-4263-A289-3422A9BE2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8D88-A209-4132-B8DE-AA4065169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99105-B8B7-4A75-87BB-45252F9D7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9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624CF-00C3-4E8E-81CB-8419A98EB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9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6078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ck_bi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_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6629400" y="304800"/>
            <a:ext cx="25146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02_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15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348AD5-D69F-43A9-9B10-16773CEE89F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4.emf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tat.gov.by/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067944" y="5589240"/>
            <a:ext cx="4896543" cy="838200"/>
          </a:xfrm>
        </p:spPr>
        <p:txBody>
          <a:bodyPr/>
          <a:lstStyle/>
          <a:p>
            <a:pPr algn="ctr">
              <a:lnSpc>
                <a:spcPts val="1700"/>
              </a:lnSpc>
            </a:pPr>
            <a:r>
              <a:rPr lang="ru-RU" sz="1600" i="1" dirty="0" smtClean="0"/>
              <a:t>Консультант Управления </a:t>
            </a:r>
            <a:br>
              <a:rPr lang="ru-RU" sz="1600" i="1" dirty="0" smtClean="0"/>
            </a:br>
            <a:r>
              <a:rPr lang="ru-RU" sz="1600" i="1" dirty="0" smtClean="0"/>
              <a:t>статистики промышленного производства, науки и инноваций</a:t>
            </a:r>
            <a:br>
              <a:rPr lang="ru-RU" sz="1600" i="1" dirty="0" smtClean="0"/>
            </a:br>
            <a:r>
              <a:rPr lang="ru-RU" sz="1600" i="1" dirty="0" smtClean="0"/>
              <a:t>Тарашкевич Елена Анатольевна</a:t>
            </a:r>
            <a:endParaRPr lang="en-US" sz="1600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gray">
          <a:xfrm>
            <a:off x="3923929" y="175197"/>
            <a:ext cx="4968552" cy="386099"/>
          </a:xfrm>
          <a:prstGeom prst="rect">
            <a:avLst/>
          </a:prstGeom>
          <a:solidFill>
            <a:srgbClr val="78936B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endParaRPr lang="ru-RU" dirty="0"/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4067944" y="85091"/>
            <a:ext cx="4608512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400" b="1" dirty="0" smtClean="0"/>
              <a:t>Национальный статистический комитет Республики Беларусь</a:t>
            </a:r>
            <a:endParaRPr lang="en-US" sz="1400" b="1" dirty="0"/>
          </a:p>
        </p:txBody>
      </p:sp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5230208" y="1659123"/>
            <a:ext cx="3600400" cy="12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200" b="1" i="1" dirty="0" smtClean="0"/>
              <a:t>Статистическая отчетность в инновационной сфере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8"/>
          <p:cNvSpPr>
            <a:spLocks noChangeArrowheads="1"/>
          </p:cNvSpPr>
          <p:nvPr/>
        </p:nvSpPr>
        <p:spPr bwMode="invGray">
          <a:xfrm>
            <a:off x="1021673" y="2492896"/>
            <a:ext cx="7813675" cy="353943"/>
          </a:xfrm>
          <a:prstGeom prst="rect">
            <a:avLst/>
          </a:prstGeom>
          <a:gradFill rotWithShape="1">
            <a:gsLst>
              <a:gs pos="0">
                <a:srgbClr val="CE563E"/>
              </a:gs>
              <a:gs pos="50000">
                <a:srgbClr val="CE563E">
                  <a:gamma/>
                  <a:shade val="68627"/>
                  <a:invGamma/>
                </a:srgbClr>
              </a:gs>
              <a:gs pos="100000">
                <a:srgbClr val="CE563E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gray">
          <a:xfrm>
            <a:off x="872231" y="2555567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Rectangle 40"/>
          <p:cNvSpPr>
            <a:spLocks noChangeArrowheads="1"/>
          </p:cNvSpPr>
          <p:nvPr/>
        </p:nvSpPr>
        <p:spPr bwMode="invGray">
          <a:xfrm>
            <a:off x="1023763" y="1556792"/>
            <a:ext cx="7813675" cy="38993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7882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001" name="Rectangle 65"/>
          <p:cNvSpPr>
            <a:spLocks noGrp="1" noChangeArrowheads="1"/>
          </p:cNvSpPr>
          <p:nvPr>
            <p:ph type="title"/>
          </p:nvPr>
        </p:nvSpPr>
        <p:spPr>
          <a:xfrm>
            <a:off x="968375" y="332656"/>
            <a:ext cx="7848600" cy="6858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000" dirty="0" smtClean="0"/>
              <a:t>Показатели </a:t>
            </a:r>
            <a:r>
              <a:rPr lang="ru-RU" sz="2000" dirty="0"/>
              <a:t>государственной статистической отчетности по инновационной деятельности</a:t>
            </a:r>
            <a:endParaRPr lang="en-US" sz="2000" dirty="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7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39"/>
          <p:cNvSpPr>
            <a:spLocks noChangeArrowheads="1"/>
          </p:cNvSpPr>
          <p:nvPr/>
        </p:nvSpPr>
        <p:spPr bwMode="ltGray">
          <a:xfrm>
            <a:off x="1031874" y="1124744"/>
            <a:ext cx="7813675" cy="34127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7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invGray">
          <a:xfrm>
            <a:off x="1032249" y="2060848"/>
            <a:ext cx="7813675" cy="3667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invGray">
          <a:xfrm>
            <a:off x="1021674" y="2924944"/>
            <a:ext cx="7813675" cy="362152"/>
          </a:xfrm>
          <a:prstGeom prst="rect">
            <a:avLst/>
          </a:prstGeom>
          <a:gradFill rotWithShape="1">
            <a:gsLst>
              <a:gs pos="0">
                <a:srgbClr val="66C1C6"/>
              </a:gs>
              <a:gs pos="50000">
                <a:srgbClr val="66C1C6">
                  <a:gamma/>
                  <a:shade val="68627"/>
                  <a:invGamma/>
                </a:srgbClr>
              </a:gs>
              <a:gs pos="100000">
                <a:srgbClr val="66C1C6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invGray">
          <a:xfrm>
            <a:off x="1024127" y="3789040"/>
            <a:ext cx="7813675" cy="353943"/>
          </a:xfrm>
          <a:prstGeom prst="rect">
            <a:avLst/>
          </a:prstGeom>
          <a:gradFill rotWithShape="1">
            <a:gsLst>
              <a:gs pos="0">
                <a:srgbClr val="C06CCE"/>
              </a:gs>
              <a:gs pos="50000">
                <a:srgbClr val="C06CCE">
                  <a:gamma/>
                  <a:shade val="68627"/>
                  <a:invGamma/>
                </a:srgbClr>
              </a:gs>
              <a:gs pos="100000">
                <a:srgbClr val="C06CCE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Rectangle 47"/>
          <p:cNvSpPr>
            <a:spLocks noChangeArrowheads="1"/>
          </p:cNvSpPr>
          <p:nvPr/>
        </p:nvSpPr>
        <p:spPr bwMode="invGray">
          <a:xfrm>
            <a:off x="1023763" y="4268983"/>
            <a:ext cx="7795687" cy="451384"/>
          </a:xfrm>
          <a:prstGeom prst="rect">
            <a:avLst/>
          </a:prstGeom>
          <a:gradFill rotWithShape="1">
            <a:gsLst>
              <a:gs pos="0">
                <a:srgbClr val="92C579"/>
              </a:gs>
              <a:gs pos="50000">
                <a:srgbClr val="92C579">
                  <a:gamma/>
                  <a:shade val="68627"/>
                  <a:invGamma/>
                </a:srgbClr>
              </a:gs>
              <a:gs pos="100000">
                <a:srgbClr val="92C579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Rectangle 48"/>
          <p:cNvSpPr>
            <a:spLocks noChangeArrowheads="1"/>
          </p:cNvSpPr>
          <p:nvPr/>
        </p:nvSpPr>
        <p:spPr bwMode="invGray">
          <a:xfrm>
            <a:off x="1023763" y="4848802"/>
            <a:ext cx="7813675" cy="353943"/>
          </a:xfrm>
          <a:prstGeom prst="rect">
            <a:avLst/>
          </a:prstGeom>
          <a:gradFill rotWithShape="1">
            <a:gsLst>
              <a:gs pos="0">
                <a:srgbClr val="CE563E"/>
              </a:gs>
              <a:gs pos="50000">
                <a:srgbClr val="CE563E">
                  <a:gamma/>
                  <a:shade val="68627"/>
                  <a:invGamma/>
                </a:srgbClr>
              </a:gs>
              <a:gs pos="100000">
                <a:srgbClr val="CE563E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invGray">
          <a:xfrm>
            <a:off x="1033058" y="5329866"/>
            <a:ext cx="7813675" cy="503237"/>
          </a:xfrm>
          <a:prstGeom prst="rect">
            <a:avLst/>
          </a:prstGeom>
          <a:gradFill flip="none" rotWithShape="1">
            <a:gsLst>
              <a:gs pos="0">
                <a:srgbClr val="C2CD37"/>
              </a:gs>
              <a:gs pos="50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Oval 26"/>
          <p:cNvSpPr>
            <a:spLocks noChangeArrowheads="1"/>
          </p:cNvSpPr>
          <p:nvPr/>
        </p:nvSpPr>
        <p:spPr bwMode="gray">
          <a:xfrm>
            <a:off x="871710" y="1181079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Oval 27"/>
          <p:cNvSpPr>
            <a:spLocks noChangeArrowheads="1"/>
          </p:cNvSpPr>
          <p:nvPr/>
        </p:nvSpPr>
        <p:spPr bwMode="gray">
          <a:xfrm>
            <a:off x="850062" y="5467184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Oval 28"/>
          <p:cNvSpPr>
            <a:spLocks noChangeArrowheads="1"/>
          </p:cNvSpPr>
          <p:nvPr/>
        </p:nvSpPr>
        <p:spPr bwMode="gray">
          <a:xfrm>
            <a:off x="848352" y="212990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Oval 31"/>
          <p:cNvSpPr>
            <a:spLocks noChangeArrowheads="1"/>
          </p:cNvSpPr>
          <p:nvPr/>
        </p:nvSpPr>
        <p:spPr bwMode="gray">
          <a:xfrm>
            <a:off x="859502" y="491147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Oval 34"/>
          <p:cNvSpPr>
            <a:spLocks noChangeArrowheads="1"/>
          </p:cNvSpPr>
          <p:nvPr/>
        </p:nvSpPr>
        <p:spPr bwMode="gray">
          <a:xfrm>
            <a:off x="855271" y="2994000"/>
            <a:ext cx="228600" cy="2286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Oval 34"/>
          <p:cNvSpPr>
            <a:spLocks noChangeArrowheads="1"/>
          </p:cNvSpPr>
          <p:nvPr/>
        </p:nvSpPr>
        <p:spPr bwMode="gray">
          <a:xfrm>
            <a:off x="862726" y="1637458"/>
            <a:ext cx="228600" cy="228600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99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Oval 34"/>
          <p:cNvSpPr>
            <a:spLocks noChangeArrowheads="1"/>
          </p:cNvSpPr>
          <p:nvPr/>
        </p:nvSpPr>
        <p:spPr bwMode="gray">
          <a:xfrm>
            <a:off x="853447" y="3851711"/>
            <a:ext cx="228600" cy="228600"/>
          </a:xfrm>
          <a:prstGeom prst="ellipse">
            <a:avLst/>
          </a:prstGeom>
          <a:gradFill>
            <a:gsLst>
              <a:gs pos="39000">
                <a:srgbClr val="7030A0">
                  <a:lumMod val="57000"/>
                  <a:lumOff val="43000"/>
                </a:srgbClr>
              </a:gs>
              <a:gs pos="99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Oval 34"/>
          <p:cNvSpPr>
            <a:spLocks noChangeArrowheads="1"/>
          </p:cNvSpPr>
          <p:nvPr/>
        </p:nvSpPr>
        <p:spPr bwMode="gray">
          <a:xfrm>
            <a:off x="853447" y="4380375"/>
            <a:ext cx="228600" cy="228600"/>
          </a:xfrm>
          <a:prstGeom prst="ellipse">
            <a:avLst/>
          </a:prstGeom>
          <a:gradFill>
            <a:gsLst>
              <a:gs pos="0">
                <a:srgbClr val="608A77"/>
              </a:gs>
              <a:gs pos="99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Rectangle 42"/>
          <p:cNvSpPr>
            <a:spLocks noChangeArrowheads="1"/>
          </p:cNvSpPr>
          <p:nvPr/>
        </p:nvSpPr>
        <p:spPr bwMode="black">
          <a:xfrm>
            <a:off x="1092896" y="1110713"/>
            <a:ext cx="7692851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Затраты на технологические, организационные и </a:t>
            </a:r>
            <a:r>
              <a:rPr lang="ru-RU" dirty="0" smtClean="0">
                <a:solidFill>
                  <a:srgbClr val="FEFEFE"/>
                </a:solidFill>
                <a:latin typeface="Calibri" pitchFamily="34" charset="0"/>
              </a:rPr>
              <a:t>маркетинговые </a:t>
            </a:r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инновации</a:t>
            </a:r>
            <a:endParaRPr lang="en-US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black">
          <a:xfrm>
            <a:off x="1093596" y="1556792"/>
            <a:ext cx="474662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Источники финансирования инноваций</a:t>
            </a:r>
            <a:endParaRPr lang="en-US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6" name="Rectangle 44"/>
          <p:cNvSpPr>
            <a:spLocks noChangeArrowheads="1"/>
          </p:cNvSpPr>
          <p:nvPr/>
        </p:nvSpPr>
        <p:spPr bwMode="black">
          <a:xfrm>
            <a:off x="1093383" y="2060848"/>
            <a:ext cx="5649913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Объем отгруженной инновационной продукции</a:t>
            </a:r>
            <a:endParaRPr lang="en-US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7" name="Rectangle 50"/>
          <p:cNvSpPr>
            <a:spLocks noChangeArrowheads="1"/>
          </p:cNvSpPr>
          <p:nvPr/>
        </p:nvSpPr>
        <p:spPr bwMode="black">
          <a:xfrm>
            <a:off x="1104958" y="2924944"/>
            <a:ext cx="66198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EFEFE"/>
                </a:solidFill>
                <a:latin typeface="Calibri" pitchFamily="34" charset="0"/>
              </a:rPr>
              <a:t>Наличие организационных и маркетинговых инноваций</a:t>
            </a:r>
            <a:endParaRPr lang="en-US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8" name="Rectangle 51"/>
          <p:cNvSpPr>
            <a:spLocks noChangeArrowheads="1"/>
          </p:cNvSpPr>
          <p:nvPr/>
        </p:nvSpPr>
        <p:spPr bwMode="black">
          <a:xfrm>
            <a:off x="1083008" y="3785726"/>
            <a:ext cx="7672763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Сведения о факторах, </a:t>
            </a:r>
            <a:r>
              <a:rPr lang="ru-RU" sz="1700" dirty="0" smtClean="0">
                <a:solidFill>
                  <a:srgbClr val="FEFEFE"/>
                </a:solidFill>
                <a:latin typeface="Calibri" pitchFamily="34" charset="0"/>
              </a:rPr>
              <a:t>препятствовавших  инновационной </a:t>
            </a:r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деятельности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89" name="Rectangle 52"/>
          <p:cNvSpPr>
            <a:spLocks noChangeArrowheads="1"/>
          </p:cNvSpPr>
          <p:nvPr/>
        </p:nvSpPr>
        <p:spPr bwMode="black">
          <a:xfrm>
            <a:off x="1069553" y="4228961"/>
            <a:ext cx="7627937" cy="531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Сведения об инновационных проектах, которые в течение последних трех лет не реализовывались 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90" name="Rectangle 53"/>
          <p:cNvSpPr>
            <a:spLocks noChangeArrowheads="1"/>
          </p:cNvSpPr>
          <p:nvPr/>
        </p:nvSpPr>
        <p:spPr bwMode="black">
          <a:xfrm>
            <a:off x="1093383" y="4848802"/>
            <a:ext cx="7658013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Количество приобретенных и переданных новых </a:t>
            </a:r>
            <a:r>
              <a:rPr lang="ru-RU" sz="1700" dirty="0" smtClean="0">
                <a:solidFill>
                  <a:srgbClr val="FEFEFE"/>
                </a:solidFill>
                <a:latin typeface="Calibri" pitchFamily="34" charset="0"/>
              </a:rPr>
              <a:t>и высоких </a:t>
            </a:r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технологий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91" name="Rectangle 54"/>
          <p:cNvSpPr>
            <a:spLocks noChangeArrowheads="1"/>
          </p:cNvSpPr>
          <p:nvPr/>
        </p:nvSpPr>
        <p:spPr bwMode="black">
          <a:xfrm>
            <a:off x="1097078" y="5304753"/>
            <a:ext cx="7753264" cy="528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700" b="1" dirty="0">
                <a:latin typeface="Calibri" pitchFamily="34" charset="0"/>
              </a:rPr>
              <a:t>Показатели о наличии совместных проектов по осуществлению </a:t>
            </a:r>
            <a:r>
              <a:rPr lang="ru-RU" sz="1700" b="1" dirty="0" smtClean="0">
                <a:latin typeface="Calibri" pitchFamily="34" charset="0"/>
              </a:rPr>
              <a:t>инновационной </a:t>
            </a:r>
            <a:r>
              <a:rPr lang="ru-RU" sz="1700" b="1" dirty="0">
                <a:latin typeface="Calibri" pitchFamily="34" charset="0"/>
              </a:rPr>
              <a:t>деятельности</a:t>
            </a:r>
            <a:endParaRPr lang="en-US" sz="1700" b="1" dirty="0">
              <a:latin typeface="Calibri" pitchFamily="34" charset="0"/>
            </a:endParaRPr>
          </a:p>
        </p:txBody>
      </p:sp>
      <p:pic>
        <p:nvPicPr>
          <p:cNvPr id="92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79797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31" descr="light_shadow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 flipV="1">
            <a:off x="751508" y="3789040"/>
            <a:ext cx="343662" cy="1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29241" y="4314260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45254" y="4845358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47664" y="2927885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31" descr="light_shado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30704" y="2060848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31" descr="light_shado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45507" y="1588165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31" descr="light_shado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67280" y="1110713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31" descr="light_shado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30926" y="5407192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 trans="67000" intensity="1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3" y="5960611"/>
            <a:ext cx="7870825" cy="4492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4" name="Rectangle 53"/>
          <p:cNvSpPr>
            <a:spLocks noChangeArrowheads="1"/>
          </p:cNvSpPr>
          <p:nvPr/>
        </p:nvSpPr>
        <p:spPr bwMode="black">
          <a:xfrm>
            <a:off x="1120814" y="5974897"/>
            <a:ext cx="7658013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FEFEFE"/>
                </a:solidFill>
                <a:latin typeface="Calibri" pitchFamily="34" charset="0"/>
              </a:rPr>
              <a:t>Экологические инновации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invGray">
          <a:xfrm>
            <a:off x="1014770" y="3356992"/>
            <a:ext cx="7813675" cy="360040"/>
          </a:xfrm>
          <a:prstGeom prst="rect">
            <a:avLst/>
          </a:prstGeom>
          <a:gradFill flip="none" rotWithShape="1">
            <a:gsLst>
              <a:gs pos="0">
                <a:srgbClr val="C2CD37"/>
              </a:gs>
              <a:gs pos="50000">
                <a:srgbClr val="C2CD37">
                  <a:gamma/>
                  <a:shade val="68627"/>
                  <a:invGamma/>
                </a:srgbClr>
              </a:gs>
              <a:gs pos="100000">
                <a:srgbClr val="C2CD37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Rectangle 51"/>
          <p:cNvSpPr>
            <a:spLocks noChangeArrowheads="1"/>
          </p:cNvSpPr>
          <p:nvPr/>
        </p:nvSpPr>
        <p:spPr bwMode="black">
          <a:xfrm>
            <a:off x="1085225" y="3360040"/>
            <a:ext cx="7672763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Сведения о </a:t>
            </a:r>
            <a:r>
              <a:rPr lang="ru-RU" sz="1700" dirty="0" smtClean="0">
                <a:solidFill>
                  <a:srgbClr val="FEFEFE"/>
                </a:solidFill>
                <a:latin typeface="Calibri" pitchFamily="34" charset="0"/>
              </a:rPr>
              <a:t>разработчиках инноваций 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46" name="Oval 27"/>
          <p:cNvSpPr>
            <a:spLocks noChangeArrowheads="1"/>
          </p:cNvSpPr>
          <p:nvPr/>
        </p:nvSpPr>
        <p:spPr bwMode="gray">
          <a:xfrm rot="19556388">
            <a:off x="862726" y="3422711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7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21118" y="3351362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28"/>
          <p:cNvSpPr>
            <a:spLocks noChangeArrowheads="1"/>
          </p:cNvSpPr>
          <p:nvPr/>
        </p:nvSpPr>
        <p:spPr bwMode="gray">
          <a:xfrm>
            <a:off x="857212" y="6037568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9" name="Picture 131" descr="light_shadow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56074" y="5974897"/>
            <a:ext cx="324046" cy="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>
            <a:spLocks noChangeArrowheads="1"/>
          </p:cNvSpPr>
          <p:nvPr/>
        </p:nvSpPr>
        <p:spPr bwMode="black">
          <a:xfrm>
            <a:off x="1117344" y="2492896"/>
            <a:ext cx="7672763" cy="3539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EFEFE"/>
                </a:solidFill>
                <a:latin typeface="Calibri" pitchFamily="34" charset="0"/>
              </a:rPr>
              <a:t>Сведения о </a:t>
            </a:r>
            <a:r>
              <a:rPr lang="ru-RU" sz="1700" dirty="0" smtClean="0">
                <a:solidFill>
                  <a:srgbClr val="FEFEFE"/>
                </a:solidFill>
                <a:latin typeface="Calibri" pitchFamily="34" charset="0"/>
              </a:rPr>
              <a:t>результатах от осуществления инновационной деятельности </a:t>
            </a:r>
            <a:endParaRPr lang="en-US" sz="1700" dirty="0">
              <a:solidFill>
                <a:srgbClr val="FEFEFE"/>
              </a:solidFill>
              <a:latin typeface="Calibri" pitchFamily="34" charset="0"/>
            </a:endParaRPr>
          </a:p>
        </p:txBody>
      </p:sp>
      <p:pic>
        <p:nvPicPr>
          <p:cNvPr id="53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720182" y="2492896"/>
            <a:ext cx="343662" cy="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O_chevron001"/>
          <p:cNvPicPr>
            <a:picLocks noChangeAspect="1" noChangeArrowheads="1"/>
          </p:cNvPicPr>
          <p:nvPr/>
        </p:nvPicPr>
        <p:blipFill>
          <a:blip r:embed="rId10" cstate="print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077" y="3345659"/>
            <a:ext cx="308817" cy="3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O_chevron001"/>
          <p:cNvPicPr>
            <a:picLocks noChangeAspect="1" noChangeArrowheads="1"/>
          </p:cNvPicPr>
          <p:nvPr/>
        </p:nvPicPr>
        <p:blipFill>
          <a:blip r:embed="rId10" cstate="print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078" y="2466425"/>
            <a:ext cx="308817" cy="3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1125"/>
            <a:ext cx="7848600" cy="685800"/>
          </a:xfrm>
        </p:spPr>
        <p:txBody>
          <a:bodyPr/>
          <a:lstStyle/>
          <a:p>
            <a:r>
              <a:rPr lang="ru-RU" sz="2000" dirty="0"/>
              <a:t>Основные индикаторы оценки и контроля инновационной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054" y="1340768"/>
            <a:ext cx="8229600" cy="5146675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ru-RU" sz="1500" dirty="0">
                <a:solidFill>
                  <a:srgbClr val="FFCC66"/>
                </a:solidFill>
              </a:rPr>
              <a:t>Затраты организаций на инновации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800" dirty="0" smtClean="0"/>
              <a:t>         </a:t>
            </a:r>
            <a:r>
              <a:rPr lang="ru-RU" sz="1300" dirty="0" smtClean="0"/>
              <a:t>в </a:t>
            </a:r>
            <a:r>
              <a:rPr lang="ru-RU" sz="1300" dirty="0"/>
              <a:t>том числе на технологические (продуктовые и/или процессные</a:t>
            </a:r>
            <a:r>
              <a:rPr lang="ru-RU" sz="1300" dirty="0" smtClean="0"/>
              <a:t>)</a:t>
            </a:r>
            <a:br>
              <a:rPr lang="ru-RU" sz="1300" dirty="0" smtClean="0"/>
            </a:br>
            <a:r>
              <a:rPr lang="ru-RU" sz="1300" dirty="0" smtClean="0"/>
              <a:t>            инновации </a:t>
            </a:r>
            <a:r>
              <a:rPr lang="ru-RU" sz="1300" u="sng" dirty="0" smtClean="0"/>
              <a:t>позволяют </a:t>
            </a:r>
            <a:r>
              <a:rPr lang="ru-RU" sz="1300" u="sng" dirty="0"/>
              <a:t>рассчитать уровень </a:t>
            </a:r>
            <a:r>
              <a:rPr lang="ru-RU" sz="1300" u="sng" dirty="0" err="1" smtClean="0"/>
              <a:t>инновационно</a:t>
            </a:r>
            <a:r>
              <a:rPr lang="ru-RU" sz="1300" u="sng" dirty="0" smtClean="0"/>
              <a:t>-активных</a:t>
            </a:r>
            <a:br>
              <a:rPr lang="ru-RU" sz="1300" u="sng" dirty="0" smtClean="0"/>
            </a:br>
            <a:r>
              <a:rPr lang="ru-RU" sz="1300" dirty="0" smtClean="0"/>
              <a:t>            </a:t>
            </a:r>
            <a:r>
              <a:rPr lang="ru-RU" sz="1300" u="sng" dirty="0"/>
              <a:t>организаций </a:t>
            </a:r>
            <a:r>
              <a:rPr lang="ru-RU" sz="1300" u="sng" dirty="0" smtClean="0"/>
              <a:t>в республике</a:t>
            </a:r>
            <a:r>
              <a:rPr lang="ru-RU" sz="1300" dirty="0"/>
              <a:t>, измеряя долю организаций</a:t>
            </a:r>
            <a:r>
              <a:rPr lang="ru-RU" sz="1300" dirty="0" smtClean="0"/>
              <a:t>, осуществляющих</a:t>
            </a:r>
            <a:br>
              <a:rPr lang="ru-RU" sz="1300" dirty="0" smtClean="0"/>
            </a:br>
            <a:r>
              <a:rPr lang="ru-RU" sz="1300" dirty="0" smtClean="0"/>
              <a:t>            </a:t>
            </a:r>
            <a:r>
              <a:rPr lang="ru-RU" sz="1300" dirty="0"/>
              <a:t>затраты на </a:t>
            </a:r>
            <a:r>
              <a:rPr lang="ru-RU" sz="1300" dirty="0" smtClean="0"/>
              <a:t>внедрение </a:t>
            </a:r>
            <a:r>
              <a:rPr lang="ru-RU" sz="1300" dirty="0"/>
              <a:t>новых или </a:t>
            </a:r>
            <a:r>
              <a:rPr lang="ru-RU" sz="1300" dirty="0" smtClean="0"/>
              <a:t>значительно улучшенных </a:t>
            </a:r>
            <a:r>
              <a:rPr lang="ru-RU" sz="1300" dirty="0"/>
              <a:t>продуктов </a:t>
            </a:r>
            <a:r>
              <a:rPr lang="ru-RU" sz="1300" dirty="0" smtClean="0"/>
              <a:t>или</a:t>
            </a:r>
            <a:br>
              <a:rPr lang="ru-RU" sz="1300" dirty="0" smtClean="0"/>
            </a:br>
            <a:r>
              <a:rPr lang="ru-RU" sz="1300" dirty="0" smtClean="0"/>
              <a:t>            процессов производства.</a:t>
            </a:r>
          </a:p>
          <a:p>
            <a:pPr marL="0" indent="0">
              <a:lnSpc>
                <a:spcPts val="1500"/>
              </a:lnSpc>
              <a:buNone/>
            </a:pPr>
            <a:endParaRPr lang="ru-RU" sz="1000" dirty="0"/>
          </a:p>
          <a:p>
            <a:pPr>
              <a:lnSpc>
                <a:spcPts val="1500"/>
              </a:lnSpc>
            </a:pPr>
            <a:r>
              <a:rPr lang="ru-RU" sz="1500" dirty="0">
                <a:solidFill>
                  <a:srgbClr val="FFCC66"/>
                </a:solidFill>
              </a:rPr>
              <a:t>Источники финансирования инноваций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800" dirty="0" smtClean="0"/>
              <a:t>         </a:t>
            </a:r>
            <a:r>
              <a:rPr lang="ru-RU" sz="1300" dirty="0" smtClean="0"/>
              <a:t>позволяют </a:t>
            </a:r>
            <a:r>
              <a:rPr lang="ru-RU" sz="1300" dirty="0"/>
              <a:t>сделать выводы, за счет каких средств организации </a:t>
            </a:r>
            <a:r>
              <a:rPr lang="ru-RU" sz="1300" dirty="0" smtClean="0"/>
              <a:t>в</a:t>
            </a:r>
            <a:br>
              <a:rPr lang="ru-RU" sz="1300" dirty="0" smtClean="0"/>
            </a:br>
            <a:r>
              <a:rPr lang="ru-RU" sz="1300" dirty="0" smtClean="0"/>
              <a:t>            </a:t>
            </a:r>
            <a:r>
              <a:rPr lang="ru-RU" sz="1300" dirty="0"/>
              <a:t>основном осуществляют инновации, поскольку расходы на </a:t>
            </a:r>
            <a:r>
              <a:rPr lang="ru-RU" sz="1300" dirty="0" smtClean="0"/>
              <a:t>инновации</a:t>
            </a:r>
            <a:br>
              <a:rPr lang="ru-RU" sz="1300" dirty="0" smtClean="0"/>
            </a:br>
            <a:r>
              <a:rPr lang="ru-RU" sz="1300" dirty="0" smtClean="0"/>
              <a:t>            </a:t>
            </a:r>
            <a:r>
              <a:rPr lang="ru-RU" sz="1300" dirty="0"/>
              <a:t>являются одним из основных индикаторов инновационного развития,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            и, как </a:t>
            </a:r>
            <a:r>
              <a:rPr lang="ru-RU" sz="1300" dirty="0"/>
              <a:t>следствие, экономического роста</a:t>
            </a:r>
            <a:r>
              <a:rPr lang="ru-RU" sz="1300" dirty="0" smtClean="0"/>
              <a:t>.</a:t>
            </a:r>
          </a:p>
          <a:p>
            <a:pPr marL="0" indent="0">
              <a:lnSpc>
                <a:spcPts val="1400"/>
              </a:lnSpc>
              <a:buNone/>
            </a:pPr>
            <a:endParaRPr lang="ru-RU" sz="1300" b="0" dirty="0"/>
          </a:p>
          <a:p>
            <a:pPr>
              <a:lnSpc>
                <a:spcPts val="1500"/>
              </a:lnSpc>
            </a:pPr>
            <a:r>
              <a:rPr lang="ru-RU" sz="1500" dirty="0">
                <a:solidFill>
                  <a:srgbClr val="FFCC66"/>
                </a:solidFill>
              </a:rPr>
              <a:t>Объемы отгруженной продукции собственного производства в целом и инновационной продукции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300" dirty="0" smtClean="0"/>
              <a:t>            позволяют </a:t>
            </a:r>
            <a:r>
              <a:rPr lang="ru-RU" sz="1300" dirty="0"/>
              <a:t>определить удельный вес инновационной продукции</a:t>
            </a:r>
            <a:br>
              <a:rPr lang="ru-RU" sz="1300" dirty="0"/>
            </a:br>
            <a:r>
              <a:rPr lang="ru-RU" sz="1300" dirty="0"/>
              <a:t>          </a:t>
            </a:r>
            <a:r>
              <a:rPr lang="ru-RU" sz="1300" dirty="0" smtClean="0"/>
              <a:t>  в </a:t>
            </a:r>
            <a:r>
              <a:rPr lang="ru-RU" sz="1300" dirty="0"/>
              <a:t>общем объеме отгруженной продукции и оценить технологическую</a:t>
            </a:r>
            <a:br>
              <a:rPr lang="ru-RU" sz="1300" dirty="0"/>
            </a:br>
            <a:r>
              <a:rPr lang="ru-RU" sz="1300" dirty="0"/>
              <a:t>          </a:t>
            </a:r>
            <a:r>
              <a:rPr lang="ru-RU" sz="1300" dirty="0" smtClean="0"/>
              <a:t>  конкурентоспособность республики и </a:t>
            </a:r>
            <a:r>
              <a:rPr lang="ru-RU" sz="1300" dirty="0"/>
              <a:t>возможность извлекать прибыль</a:t>
            </a:r>
            <a:br>
              <a:rPr lang="ru-RU" sz="1300" dirty="0"/>
            </a:br>
            <a:r>
              <a:rPr lang="ru-RU" sz="1300" dirty="0"/>
              <a:t>          </a:t>
            </a:r>
            <a:r>
              <a:rPr lang="ru-RU" sz="1300" dirty="0" smtClean="0"/>
              <a:t>  из </a:t>
            </a:r>
            <a:r>
              <a:rPr lang="ru-RU" sz="1300" dirty="0"/>
              <a:t>результатов научных исследований и разработок (НИР) и инноваций </a:t>
            </a:r>
            <a:br>
              <a:rPr lang="ru-RU" sz="1300" dirty="0"/>
            </a:br>
            <a:r>
              <a:rPr lang="ru-RU" sz="1300" dirty="0"/>
              <a:t>          </a:t>
            </a:r>
            <a:r>
              <a:rPr lang="ru-RU" sz="1300" dirty="0" smtClean="0"/>
              <a:t>  на </a:t>
            </a:r>
            <a:r>
              <a:rPr lang="ru-RU" sz="1300" dirty="0"/>
              <a:t>внутреннем и международном рынках</a:t>
            </a:r>
            <a:r>
              <a:rPr lang="ru-RU" sz="1300" dirty="0" smtClean="0"/>
              <a:t>.</a:t>
            </a:r>
          </a:p>
          <a:p>
            <a:pPr marL="0" indent="0">
              <a:lnSpc>
                <a:spcPts val="1400"/>
              </a:lnSpc>
              <a:buNone/>
            </a:pPr>
            <a:endParaRPr lang="ru-RU" sz="1300" dirty="0"/>
          </a:p>
          <a:p>
            <a:pPr>
              <a:lnSpc>
                <a:spcPts val="1500"/>
              </a:lnSpc>
            </a:pPr>
            <a:r>
              <a:rPr lang="ru-RU" sz="1500" dirty="0">
                <a:solidFill>
                  <a:srgbClr val="FFCC66"/>
                </a:solidFill>
              </a:rPr>
              <a:t>Показатели по организационным и маркетинговым инновациям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</a:t>
            </a:r>
            <a:r>
              <a:rPr lang="ru-RU" sz="1300" dirty="0" smtClean="0"/>
              <a:t>позволяют </a:t>
            </a:r>
            <a:r>
              <a:rPr lang="ru-RU" sz="1300" dirty="0"/>
              <a:t>установить мотивы инновационной активности в </a:t>
            </a:r>
            <a:r>
              <a:rPr lang="ru-RU" sz="1300" dirty="0" smtClean="0"/>
              <a:t>этих</a:t>
            </a:r>
            <a:br>
              <a:rPr lang="ru-RU" sz="1300" dirty="0" smtClean="0"/>
            </a:br>
            <a:r>
              <a:rPr lang="ru-RU" sz="1300" dirty="0" smtClean="0"/>
              <a:t>     инновационных областях </a:t>
            </a:r>
            <a:r>
              <a:rPr lang="ru-RU" sz="1300" dirty="0"/>
              <a:t>и их значимость</a:t>
            </a:r>
            <a:r>
              <a:rPr lang="ru-RU" sz="1300" b="0" dirty="0"/>
              <a:t>.</a:t>
            </a:r>
          </a:p>
          <a:p>
            <a:endParaRPr lang="ru-RU" sz="2000" dirty="0"/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131" descr="light_shadow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79797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027113" y="222920"/>
            <a:ext cx="7848600" cy="685800"/>
          </a:xfrm>
        </p:spPr>
        <p:txBody>
          <a:bodyPr/>
          <a:lstStyle/>
          <a:p>
            <a:r>
              <a:rPr lang="ru-RU" sz="2500" dirty="0"/>
              <a:t>Публикации</a:t>
            </a:r>
          </a:p>
        </p:txBody>
      </p:sp>
      <p:sp>
        <p:nvSpPr>
          <p:cNvPr id="12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079412" y="1988841"/>
            <a:ext cx="3420580" cy="3528392"/>
            <a:chOff x="862" y="713"/>
            <a:chExt cx="3780" cy="3490"/>
          </a:xfrm>
        </p:grpSpPr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6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" name="AutoShape 22"/>
          <p:cNvSpPr>
            <a:spLocks/>
          </p:cNvSpPr>
          <p:nvPr/>
        </p:nvSpPr>
        <p:spPr bwMode="blackWhite">
          <a:xfrm>
            <a:off x="5292079" y="1449221"/>
            <a:ext cx="3456385" cy="515938"/>
          </a:xfrm>
          <a:prstGeom prst="callout2">
            <a:avLst>
              <a:gd name="adj1" fmla="val 43210"/>
              <a:gd name="adj2" fmla="val -2869"/>
              <a:gd name="adj3" fmla="val 62512"/>
              <a:gd name="adj4" fmla="val -14011"/>
              <a:gd name="adj5" fmla="val 258828"/>
              <a:gd name="adj6" fmla="val -23828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Статистический бюллетень </a:t>
            </a:r>
          </a:p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«О научной и инновационной деятельности в </a:t>
            </a:r>
          </a:p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Республике Беларусь»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33" name="Блок-схема: узел 56"/>
          <p:cNvSpPr>
            <a:spLocks noChangeArrowheads="1"/>
          </p:cNvSpPr>
          <p:nvPr/>
        </p:nvSpPr>
        <p:spPr bwMode="auto">
          <a:xfrm>
            <a:off x="4308247" y="2795131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23"/>
          <p:cNvSpPr>
            <a:spLocks/>
          </p:cNvSpPr>
          <p:nvPr/>
        </p:nvSpPr>
        <p:spPr bwMode="blackWhite">
          <a:xfrm>
            <a:off x="5259812" y="2406078"/>
            <a:ext cx="3900487" cy="522287"/>
          </a:xfrm>
          <a:prstGeom prst="callout2">
            <a:avLst>
              <a:gd name="adj1" fmla="val 49619"/>
              <a:gd name="adj2" fmla="val -1954"/>
              <a:gd name="adj3" fmla="val 66953"/>
              <a:gd name="adj4" fmla="val -11843"/>
              <a:gd name="adj5" fmla="val 177772"/>
              <a:gd name="adj6" fmla="val -24846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1700" b="1" dirty="0" smtClean="0">
                <a:latin typeface="Arial" charset="0"/>
              </a:rPr>
              <a:t>Статистический ежегодник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35" name="Блок-схема: узел 56"/>
          <p:cNvSpPr>
            <a:spLocks noChangeArrowheads="1"/>
          </p:cNvSpPr>
          <p:nvPr/>
        </p:nvSpPr>
        <p:spPr bwMode="auto">
          <a:xfrm>
            <a:off x="4260811" y="3328922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25"/>
          <p:cNvSpPr>
            <a:spLocks/>
          </p:cNvSpPr>
          <p:nvPr/>
        </p:nvSpPr>
        <p:spPr bwMode="blackWhite">
          <a:xfrm>
            <a:off x="5259812" y="3257311"/>
            <a:ext cx="3879850" cy="482600"/>
          </a:xfrm>
          <a:prstGeom prst="callout2">
            <a:avLst>
              <a:gd name="adj1" fmla="val 53701"/>
              <a:gd name="adj2" fmla="val -1963"/>
              <a:gd name="adj3" fmla="val 66832"/>
              <a:gd name="adj4" fmla="val -14385"/>
              <a:gd name="adj5" fmla="val 120374"/>
              <a:gd name="adj6" fmla="val -24522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Сборник «Наука и инновационная деятельность в </a:t>
            </a:r>
          </a:p>
          <a:p>
            <a:pPr eaLnBrk="0" hangingPunct="0">
              <a:lnSpc>
                <a:spcPts val="1800"/>
              </a:lnSpc>
            </a:pPr>
            <a:r>
              <a:rPr lang="ru-RU" sz="1700" b="1" dirty="0" smtClean="0">
                <a:latin typeface="Arial" charset="0"/>
              </a:rPr>
              <a:t>Республике Беларусь»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37" name="Блок-схема: узел 56"/>
          <p:cNvSpPr>
            <a:spLocks noChangeArrowheads="1"/>
          </p:cNvSpPr>
          <p:nvPr/>
        </p:nvSpPr>
        <p:spPr bwMode="auto">
          <a:xfrm>
            <a:off x="4255859" y="3810280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24"/>
          <p:cNvSpPr>
            <a:spLocks/>
          </p:cNvSpPr>
          <p:nvPr/>
        </p:nvSpPr>
        <p:spPr bwMode="blackWhite">
          <a:xfrm>
            <a:off x="5266955" y="4115686"/>
            <a:ext cx="3865563" cy="449262"/>
          </a:xfrm>
          <a:prstGeom prst="callout2">
            <a:avLst>
              <a:gd name="adj1" fmla="val 65744"/>
              <a:gd name="adj2" fmla="val -2440"/>
              <a:gd name="adj3" fmla="val 17379"/>
              <a:gd name="adj4" fmla="val -13317"/>
              <a:gd name="adj5" fmla="val 49333"/>
              <a:gd name="adj6" fmla="val -26208"/>
            </a:avLst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b="1" dirty="0" smtClean="0">
              <a:solidFill>
                <a:schemeClr val="hlink"/>
              </a:solidFill>
              <a:latin typeface="Arial" charset="0"/>
            </a:endParaRPr>
          </a:p>
          <a:p>
            <a:pPr eaLnBrk="0" hangingPunct="0"/>
            <a:endParaRPr lang="ru-RU" b="1" dirty="0">
              <a:solidFill>
                <a:schemeClr val="hlink"/>
              </a:solidFill>
            </a:endParaRPr>
          </a:p>
          <a:p>
            <a:pPr eaLnBrk="0" hangingPunct="0"/>
            <a:r>
              <a:rPr lang="ru-RU" sz="1700" b="1" dirty="0" smtClean="0"/>
              <a:t>Официальный сайт </a:t>
            </a:r>
            <a:r>
              <a:rPr lang="ru-RU" sz="1700" b="1" dirty="0" err="1" smtClean="0"/>
              <a:t>Белстата</a:t>
            </a:r>
            <a:r>
              <a:rPr lang="ru-RU" sz="1700" b="1" dirty="0" smtClean="0"/>
              <a:t>:</a:t>
            </a:r>
          </a:p>
          <a:p>
            <a:pPr eaLnBrk="0" hangingPunct="0"/>
            <a:r>
              <a:rPr lang="en-US" sz="1700" i="1" dirty="0"/>
              <a:t>www.belstat.gov.by</a:t>
            </a:r>
          </a:p>
          <a:p>
            <a:pPr eaLnBrk="0" hangingPunct="0"/>
            <a:endParaRPr lang="en-US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9" name="Блок-схема: узел 56"/>
          <p:cNvSpPr>
            <a:spLocks noChangeArrowheads="1"/>
          </p:cNvSpPr>
          <p:nvPr/>
        </p:nvSpPr>
        <p:spPr bwMode="auto">
          <a:xfrm>
            <a:off x="4208423" y="4307131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0" name="AutoShape 3"/>
          <p:cNvCxnSpPr>
            <a:cxnSpLocks noChangeShapeType="1"/>
          </p:cNvCxnSpPr>
          <p:nvPr/>
        </p:nvCxnSpPr>
        <p:spPr bwMode="auto">
          <a:xfrm>
            <a:off x="5255049" y="1294678"/>
            <a:ext cx="11906" cy="83817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3"/>
          <p:cNvCxnSpPr>
            <a:cxnSpLocks noChangeShapeType="1"/>
          </p:cNvCxnSpPr>
          <p:nvPr/>
        </p:nvCxnSpPr>
        <p:spPr bwMode="auto">
          <a:xfrm>
            <a:off x="5244235" y="2500407"/>
            <a:ext cx="0" cy="3391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3"/>
          <p:cNvCxnSpPr>
            <a:cxnSpLocks noChangeShapeType="1"/>
          </p:cNvCxnSpPr>
          <p:nvPr/>
        </p:nvCxnSpPr>
        <p:spPr bwMode="auto">
          <a:xfrm>
            <a:off x="5239472" y="3142269"/>
            <a:ext cx="4763" cy="720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3"/>
          <p:cNvCxnSpPr>
            <a:cxnSpLocks noChangeShapeType="1"/>
          </p:cNvCxnSpPr>
          <p:nvPr/>
        </p:nvCxnSpPr>
        <p:spPr bwMode="auto">
          <a:xfrm>
            <a:off x="5234709" y="4261472"/>
            <a:ext cx="20340" cy="53289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78" name="Rectangle 122"/>
          <p:cNvSpPr>
            <a:spLocks noGrp="1" noChangeArrowheads="1"/>
          </p:cNvSpPr>
          <p:nvPr>
            <p:ph type="title"/>
          </p:nvPr>
        </p:nvSpPr>
        <p:spPr>
          <a:xfrm>
            <a:off x="975538" y="286021"/>
            <a:ext cx="7848600" cy="685800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ru-RU" sz="2500" dirty="0" smtClean="0"/>
              <a:t>Проблемные аспекты</a:t>
            </a:r>
            <a:endParaRPr lang="en-US" sz="2500" dirty="0"/>
          </a:p>
        </p:txBody>
      </p:sp>
      <p:sp>
        <p:nvSpPr>
          <p:cNvPr id="13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179512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2"/>
          <p:cNvSpPr>
            <a:spLocks/>
          </p:cNvSpPr>
          <p:nvPr/>
        </p:nvSpPr>
        <p:spPr bwMode="ltGray">
          <a:xfrm>
            <a:off x="599775" y="2743592"/>
            <a:ext cx="2157412" cy="3425825"/>
          </a:xfrm>
          <a:custGeom>
            <a:avLst/>
            <a:gdLst>
              <a:gd name="T0" fmla="*/ 0 w 1359"/>
              <a:gd name="T1" fmla="*/ 207 h 2158"/>
              <a:gd name="T2" fmla="*/ 1 w 1359"/>
              <a:gd name="T3" fmla="*/ 1987 h 2158"/>
              <a:gd name="T4" fmla="*/ 309 w 1359"/>
              <a:gd name="T5" fmla="*/ 2154 h 2158"/>
              <a:gd name="T6" fmla="*/ 681 w 1359"/>
              <a:gd name="T7" fmla="*/ 2040 h 2158"/>
              <a:gd name="T8" fmla="*/ 999 w 1359"/>
              <a:gd name="T9" fmla="*/ 1902 h 2158"/>
              <a:gd name="T10" fmla="*/ 1359 w 1359"/>
              <a:gd name="T11" fmla="*/ 2017 h 2158"/>
              <a:gd name="T12" fmla="*/ 1359 w 1359"/>
              <a:gd name="T13" fmla="*/ 180 h 2158"/>
              <a:gd name="T14" fmla="*/ 1025 w 1359"/>
              <a:gd name="T15" fmla="*/ 21 h 2158"/>
              <a:gd name="T16" fmla="*/ 366 w 1359"/>
              <a:gd name="T17" fmla="*/ 378 h 2158"/>
              <a:gd name="T18" fmla="*/ 0 w 1359"/>
              <a:gd name="T19" fmla="*/ 207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Normal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endParaRPr lang="ru-RU" dirty="0"/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3269778" y="2717660"/>
            <a:ext cx="2157412" cy="3425825"/>
            <a:chOff x="642" y="1572"/>
            <a:chExt cx="1359" cy="2158"/>
          </a:xfrm>
        </p:grpSpPr>
        <p:sp>
          <p:nvSpPr>
            <p:cNvPr id="18" name="Freeform 7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408 h 341"/>
                <a:gd name="T2" fmla="*/ 309 w 1348"/>
                <a:gd name="T3" fmla="*/ 761 h 341"/>
                <a:gd name="T4" fmla="*/ 670 w 1348"/>
                <a:gd name="T5" fmla="*/ 501 h 341"/>
                <a:gd name="T6" fmla="*/ 1042 w 1348"/>
                <a:gd name="T7" fmla="*/ 19 h 341"/>
                <a:gd name="T8" fmla="*/ 1348 w 1348"/>
                <a:gd name="T9" fmla="*/ 367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5987620" y="2673530"/>
            <a:ext cx="2157412" cy="3425825"/>
            <a:chOff x="642" y="1572"/>
            <a:chExt cx="1359" cy="2158"/>
          </a:xfrm>
        </p:grpSpPr>
        <p:sp>
          <p:nvSpPr>
            <p:cNvPr id="22" name="Freeform 3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solidFill>
              <a:srgbClr val="CFE18B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408 h 341"/>
                <a:gd name="T2" fmla="*/ 309 w 1348"/>
                <a:gd name="T3" fmla="*/ 761 h 341"/>
                <a:gd name="T4" fmla="*/ 670 w 1348"/>
                <a:gd name="T5" fmla="*/ 501 h 341"/>
                <a:gd name="T6" fmla="*/ 1042 w 1348"/>
                <a:gd name="T7" fmla="*/ 19 h 341"/>
                <a:gd name="T8" fmla="*/ 1348 w 1348"/>
                <a:gd name="T9" fmla="*/ 367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385242" y="1644257"/>
            <a:ext cx="1622425" cy="1703388"/>
            <a:chOff x="192" y="1917"/>
            <a:chExt cx="1042" cy="1102"/>
          </a:xfrm>
        </p:grpSpPr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8" name="Picture 21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27" name="Picture 24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131839" y="1644257"/>
            <a:ext cx="1639971" cy="1703388"/>
            <a:chOff x="2608" y="1076"/>
            <a:chExt cx="466" cy="518"/>
          </a:xfrm>
        </p:grpSpPr>
        <p:grpSp>
          <p:nvGrpSpPr>
            <p:cNvPr id="32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34" name="Picture 30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1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33" name="Picture 33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45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20020" y="1660699"/>
            <a:ext cx="1303705" cy="5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2" descr="light_shadow"/>
          <p:cNvPicPr>
            <a:picLocks noChangeAspect="1" noChangeArrowheads="1"/>
          </p:cNvPicPr>
          <p:nvPr/>
        </p:nvPicPr>
        <p:blipFill>
          <a:blip r:embed="rId8" cstate="print">
            <a:lum bright="-78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29232" y="2933779"/>
            <a:ext cx="1394493" cy="36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44"/>
          <p:cNvSpPr>
            <a:spLocks noChangeArrowheads="1"/>
          </p:cNvSpPr>
          <p:nvPr/>
        </p:nvSpPr>
        <p:spPr bwMode="gray">
          <a:xfrm>
            <a:off x="5798113" y="1637115"/>
            <a:ext cx="1533814" cy="1547659"/>
          </a:xfrm>
          <a:prstGeom prst="ellipse">
            <a:avLst/>
          </a:prstGeom>
          <a:solidFill>
            <a:srgbClr val="78936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47" name="Picture 45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13167" y="1660699"/>
            <a:ext cx="1303705" cy="5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39"/>
          <p:cNvSpPr txBox="1">
            <a:spLocks noChangeArrowheads="1"/>
          </p:cNvSpPr>
          <p:nvPr/>
        </p:nvSpPr>
        <p:spPr bwMode="gray">
          <a:xfrm>
            <a:off x="310163" y="1995445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Учетная политика предприятий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gray">
          <a:xfrm>
            <a:off x="2998530" y="2092855"/>
            <a:ext cx="1906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Нормативно-правовая база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gray">
          <a:xfrm>
            <a:off x="783617" y="3503292"/>
            <a:ext cx="198475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необходимо глубокое понимание аспектов инновационного процесса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Блок-схема: узел 42"/>
          <p:cNvSpPr>
            <a:spLocks noChangeArrowheads="1"/>
          </p:cNvSpPr>
          <p:nvPr/>
        </p:nvSpPr>
        <p:spPr bwMode="auto">
          <a:xfrm flipH="1">
            <a:off x="718092" y="3555880"/>
            <a:ext cx="45719" cy="45719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gray">
          <a:xfrm>
            <a:off x="772394" y="4253433"/>
            <a:ext cx="2101850" cy="51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усовершенствование учетной политики предприятий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Блок-схема: узел 42"/>
          <p:cNvSpPr>
            <a:spLocks noChangeArrowheads="1"/>
          </p:cNvSpPr>
          <p:nvPr/>
        </p:nvSpPr>
        <p:spPr bwMode="auto">
          <a:xfrm>
            <a:off x="719065" y="4286810"/>
            <a:ext cx="45719" cy="45719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gray">
          <a:xfrm>
            <a:off x="783617" y="4933435"/>
            <a:ext cx="21018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достоверное отражение в статистической отчетности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Блок-схема: узел 42"/>
          <p:cNvSpPr>
            <a:spLocks noChangeArrowheads="1"/>
          </p:cNvSpPr>
          <p:nvPr/>
        </p:nvSpPr>
        <p:spPr bwMode="auto">
          <a:xfrm>
            <a:off x="718093" y="5017277"/>
            <a:ext cx="45719" cy="45719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Блок-схема: узел 49"/>
          <p:cNvSpPr>
            <a:spLocks noChangeArrowheads="1"/>
          </p:cNvSpPr>
          <p:nvPr/>
        </p:nvSpPr>
        <p:spPr bwMode="auto">
          <a:xfrm>
            <a:off x="3447635" y="4262698"/>
            <a:ext cx="52388" cy="46038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gray">
          <a:xfrm>
            <a:off x="3487323" y="4200807"/>
            <a:ext cx="2101850" cy="65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использование стандартов, определяющих инновацию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Блок-схема: узел 55"/>
          <p:cNvSpPr>
            <a:spLocks noChangeArrowheads="1"/>
          </p:cNvSpPr>
          <p:nvPr/>
        </p:nvSpPr>
        <p:spPr bwMode="auto">
          <a:xfrm>
            <a:off x="6077826" y="3494614"/>
            <a:ext cx="53975" cy="45719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Text Box 39"/>
          <p:cNvSpPr txBox="1">
            <a:spLocks noChangeArrowheads="1"/>
          </p:cNvSpPr>
          <p:nvPr/>
        </p:nvSpPr>
        <p:spPr bwMode="gray">
          <a:xfrm>
            <a:off x="6135372" y="3432760"/>
            <a:ext cx="2100262" cy="79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организация </a:t>
            </a:r>
            <a:r>
              <a:rPr lang="ru-RU" sz="1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грамотной независимой экспертизы признания продукции инновационной</a:t>
            </a:r>
          </a:p>
        </p:txBody>
      </p:sp>
      <p:sp>
        <p:nvSpPr>
          <p:cNvPr id="65" name="Блок-схема: узел 56"/>
          <p:cNvSpPr>
            <a:spLocks noChangeArrowheads="1"/>
          </p:cNvSpPr>
          <p:nvPr/>
        </p:nvSpPr>
        <p:spPr bwMode="auto">
          <a:xfrm>
            <a:off x="6086014" y="4362171"/>
            <a:ext cx="52388" cy="44450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gray">
          <a:xfrm>
            <a:off x="6137355" y="4285717"/>
            <a:ext cx="21018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ведение реестра инновационной продукции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6868" y="2044337"/>
            <a:ext cx="175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Организация экспертизы</a:t>
            </a:r>
            <a:endParaRPr lang="ru-RU" dirty="0"/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gray">
          <a:xfrm>
            <a:off x="3462980" y="3455779"/>
            <a:ext cx="2233887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1100"/>
              </a:lnSpc>
              <a:defRPr/>
            </a:pP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необходимы четкие критерии, </a:t>
            </a:r>
            <a:r>
              <a:rPr lang="ru-RU" sz="1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определя</a:t>
            </a: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b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ющие</a:t>
            </a: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деятельность как инновационную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Блок-схема: узел 49"/>
          <p:cNvSpPr>
            <a:spLocks noChangeArrowheads="1"/>
          </p:cNvSpPr>
          <p:nvPr/>
        </p:nvSpPr>
        <p:spPr bwMode="auto">
          <a:xfrm>
            <a:off x="3410593" y="3540333"/>
            <a:ext cx="52388" cy="46038"/>
          </a:xfrm>
          <a:prstGeom prst="flowChartConnector">
            <a:avLst/>
          </a:prstGeom>
          <a:solidFill>
            <a:srgbClr val="FFFFFF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87323" y="4949336"/>
            <a:ext cx="205316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300" dirty="0"/>
              <a:t>использование в инновационной деятельности бизнес-планов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48" y="5017277"/>
            <a:ext cx="79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 Box 39"/>
          <p:cNvSpPr txBox="1">
            <a:spLocks noChangeArrowheads="1"/>
          </p:cNvSpPr>
          <p:nvPr/>
        </p:nvSpPr>
        <p:spPr bwMode="gray">
          <a:xfrm>
            <a:off x="6130173" y="4951128"/>
            <a:ext cx="2101850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ru-RU" sz="1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использование отраслевых </a:t>
            </a:r>
            <a:r>
              <a:rPr lang="ru-RU" sz="1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методик </a:t>
            </a:r>
            <a:r>
              <a:rPr lang="ru-RU" sz="1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отнесения продукции к инновационной  </a:t>
            </a:r>
            <a:endParaRPr lang="en-US" sz="1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25" y="5003623"/>
            <a:ext cx="79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Оценка экспертов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 итогам Второго Обзора инновационного развития Республики Беларусь:</a:t>
            </a:r>
          </a:p>
          <a:p>
            <a:pPr marL="0" indent="0">
              <a:buNone/>
            </a:pPr>
            <a:endParaRPr lang="ru-RU" sz="1800" dirty="0" smtClean="0"/>
          </a:p>
          <a:p>
            <a:pPr algn="just">
              <a:lnSpc>
                <a:spcPts val="18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Несмотря на положительные усилия по совершенствованию методологии и механизмов сбора статистической информации, необходимо отметить, что остаются определенные ограничения, которые рекомендуется исключить для более полного согласования учета инновационной активности с международными стандартами и улучшения сопоставимости национальных данных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ts val="17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обследование инновационной деятельности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, осуществляемое 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Белстатом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фокусируется на затратах на инновации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и результатах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инновационной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деятельности, но не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охватывает некоторые другие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аспекты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инновационной деятельности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современных предприятий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как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это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делается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 международной практике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ts val="1600"/>
              </a:lnSpc>
              <a:buNone/>
            </a:pP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600"/>
              </a:lnSpc>
              <a:buNone/>
            </a:pP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Наилучшее понимание этих отличий возможно при сопоставлении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формы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государственной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статистической отчетности Белстата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гармонизированным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опросником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Евростата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CIS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), охватывающим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различные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аспекты инновационной деятельности на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основании</a:t>
            </a:r>
            <a:br>
              <a:rPr lang="ru-RU" sz="1400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дихотомических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вопросов.</a:t>
            </a:r>
            <a:endParaRPr lang="ru-RU" sz="1400" b="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6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6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249153" y="3861048"/>
            <a:ext cx="94626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49153" y="5157192"/>
            <a:ext cx="94626" cy="72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7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54" y="229816"/>
            <a:ext cx="7848600" cy="685800"/>
          </a:xfrm>
        </p:spPr>
        <p:txBody>
          <a:bodyPr/>
          <a:lstStyle/>
          <a:p>
            <a:r>
              <a:rPr lang="ru-RU" sz="2500" dirty="0"/>
              <a:t>Оценка</a:t>
            </a:r>
            <a:r>
              <a:rPr lang="ru-RU" sz="2200" dirty="0"/>
              <a:t> экспертов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Национальному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статистическому комитету следует продолжить работу по переходу на использование в статистической практике международных стандартов в области статистики инноваций, опираясь на гармонизированный опросник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Евростата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(CIS), используемый странами-членами ЕС.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6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Для повышения качества данных и индикаторов критически важное значение имеет обучение статистиков.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Национальному статистическому комитету рекомендуется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рассмотреть возможность запросить техническую помощь и наладить сотрудничество во внедрении передовой практики, в том числе с помощью обучающей деятельности, со статистическим отделом ЕЭК ООН,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Евростатом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ОЭСР и/или статистическим бюро ЮНЕСКО, а также с участием международных экспертов, знакомых с ситуацией в странах СНГ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ts val="16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Если обследуемые организации не знакомы с терминологией и логикой анкет, они не представят надлежащих данных. Следует предусмотреть расширение обучающей деятельности за пределы Национального статистического комитета с включением в нее обследуемых организаций и потенциальных пользователей, чтобы те понимали логику исследования инноваций и его индикаторов.</a:t>
            </a:r>
          </a:p>
          <a:p>
            <a:endParaRPr lang="ru-RU" sz="1600" dirty="0"/>
          </a:p>
          <a:p>
            <a:pPr algn="just">
              <a:lnSpc>
                <a:spcPts val="16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3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Перспективы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6"/>
          <p:cNvSpPr>
            <a:spLocks/>
          </p:cNvSpPr>
          <p:nvPr/>
        </p:nvSpPr>
        <p:spPr bwMode="gray">
          <a:xfrm rot="10800000">
            <a:off x="801459" y="1108483"/>
            <a:ext cx="2843733" cy="2351631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B7C476"/>
          </a:solidFill>
          <a:ln>
            <a:solidFill>
              <a:srgbClr val="CBD49C"/>
            </a:solidFill>
          </a:ln>
          <a:effectLst>
            <a:glow rad="12700">
              <a:schemeClr val="accent1">
                <a:alpha val="48000"/>
              </a:schemeClr>
            </a:glow>
            <a:outerShdw dist="107763" dir="2700000" algn="ctr" rotWithShape="0">
              <a:srgbClr val="080808">
                <a:alpha val="5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3912120" y="823971"/>
            <a:ext cx="43563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E8F0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Дальнейшее совершенствование статистики инноваций, в частности, с учетом рекомендаций международных экспертов.</a:t>
            </a:r>
            <a:endParaRPr lang="en-US" sz="1400" b="1" dirty="0">
              <a:solidFill>
                <a:srgbClr val="E8F09A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black">
          <a:xfrm>
            <a:off x="3984529" y="1865911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black">
          <a:xfrm>
            <a:off x="3956700" y="1916832"/>
            <a:ext cx="4267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E8F0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Включение соответствующих мероприятий в стратегию развития статистики до 2022 года</a:t>
            </a:r>
            <a:endParaRPr lang="en-US" sz="1400" b="1" dirty="0">
              <a:solidFill>
                <a:srgbClr val="E8F09A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black">
          <a:xfrm>
            <a:off x="4005865" y="2780928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black">
          <a:xfrm>
            <a:off x="3928153" y="2952285"/>
            <a:ext cx="426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E8F0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Изменение формы в ежегодном порядке, вводя чередующиеся мобильные разделы-опросники в виде анкетных вопросов </a:t>
            </a:r>
            <a:endParaRPr lang="en-US" sz="1400" b="1" dirty="0">
              <a:solidFill>
                <a:srgbClr val="E8F09A"/>
              </a:solidFill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 rot="11255862">
            <a:off x="794718" y="2283663"/>
            <a:ext cx="2883100" cy="2023671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B7C476"/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85322" y="4197298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E8F09A"/>
                </a:solidFill>
              </a:rPr>
              <a:t>Совершенствование системы показателей в сфере науки и инноваций </a:t>
            </a:r>
            <a:r>
              <a:rPr lang="ru-RU" b="1" dirty="0" smtClean="0">
                <a:solidFill>
                  <a:srgbClr val="E8F09A"/>
                </a:solidFill>
              </a:rPr>
              <a:t>с активным </a:t>
            </a:r>
            <a:r>
              <a:rPr lang="ru-RU" b="1" dirty="0">
                <a:solidFill>
                  <a:srgbClr val="E8F09A"/>
                </a:solidFill>
              </a:rPr>
              <a:t>использованием административных источников, в качестве которых могут выступать информационные ресурсы Национальной академии наук Беларуси и государственных органов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gray">
          <a:xfrm rot="12325543">
            <a:off x="1026729" y="2942675"/>
            <a:ext cx="2490666" cy="2285210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B7C476"/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8" name="Freeform 6"/>
          <p:cNvSpPr>
            <a:spLocks/>
          </p:cNvSpPr>
          <p:nvPr/>
        </p:nvSpPr>
        <p:spPr bwMode="gray">
          <a:xfrm rot="13580248">
            <a:off x="1053177" y="4005544"/>
            <a:ext cx="2562781" cy="2162037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B7C476"/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black">
          <a:xfrm>
            <a:off x="4005865" y="4075480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29" y="5373216"/>
            <a:ext cx="1224136" cy="97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" y="4790500"/>
            <a:ext cx="5035923" cy="206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0198" y="4810977"/>
            <a:ext cx="517994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Промышленная организация заключила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лицензионное соглашение на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использова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ние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товарного знака и технологии и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осуществила затраты на закупку сырья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для производства опытного образца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продукции при испытании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промышлен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ного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образца.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Может ли она отразить затраты по 103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строке формы 1-нт (инновация)?</a:t>
            </a:r>
            <a:endParaRPr lang="en-US" sz="15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6" y="2833200"/>
            <a:ext cx="4752528" cy="19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gray">
          <a:xfrm>
            <a:off x="4499992" y="2869716"/>
            <a:ext cx="4536504" cy="18235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ru-RU" sz="1500" b="1" dirty="0" smtClean="0">
                <a:solidFill>
                  <a:srgbClr val="FFFFFF"/>
                </a:solidFill>
              </a:rPr>
              <a:t>   У данной промышленной организации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FFFFFF"/>
                </a:solidFill>
              </a:rPr>
              <a:t>        это не является организационной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FFFFFF"/>
                </a:solidFill>
              </a:rPr>
              <a:t> </a:t>
            </a:r>
            <a:r>
              <a:rPr lang="ru-RU" sz="1500" b="1" dirty="0" smtClean="0">
                <a:solidFill>
                  <a:srgbClr val="FFFFFF"/>
                </a:solidFill>
              </a:rPr>
              <a:t>           инновацией, поскольку при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FFFFFF"/>
                </a:solidFill>
              </a:rPr>
              <a:t>        производственном (или промышленном)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FFFFFF"/>
                </a:solidFill>
              </a:rPr>
              <a:t>             аутсорсинге сторонней организации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FFFFFF"/>
                </a:solidFill>
              </a:rPr>
              <a:t>             передается частично или целиком 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FFFFFF"/>
                </a:solidFill>
              </a:rPr>
              <a:t>           производство продукции или 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FFFFFF"/>
                </a:solidFill>
              </a:rPr>
              <a:t>        компонентов. В данном случае это 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FFFFFF"/>
                </a:solidFill>
              </a:rPr>
              <a:t> </a:t>
            </a:r>
            <a:r>
              <a:rPr lang="ru-RU" sz="1500" b="1" dirty="0" smtClean="0">
                <a:solidFill>
                  <a:srgbClr val="FFFFFF"/>
                </a:solidFill>
              </a:rPr>
              <a:t>   бухгалтерский аутсорсинг.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110" y="249445"/>
            <a:ext cx="7848600" cy="576790"/>
          </a:xfrm>
        </p:spPr>
        <p:txBody>
          <a:bodyPr/>
          <a:lstStyle/>
          <a:p>
            <a:r>
              <a:rPr lang="ru-RU" sz="2200" dirty="0" smtClean="0">
                <a:solidFill>
                  <a:srgbClr val="DCE3AF"/>
                </a:solidFill>
              </a:rPr>
              <a:t>Актуальные вопросы статистики инноваций</a:t>
            </a:r>
            <a:endParaRPr lang="ru-RU" sz="2200" dirty="0">
              <a:solidFill>
                <a:srgbClr val="DCE3AF"/>
              </a:solidFill>
            </a:endParaRPr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42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1" descr="light_shad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11051"/>
            <a:ext cx="4536504" cy="162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gray">
          <a:xfrm>
            <a:off x="4572000" y="1205105"/>
            <a:ext cx="4464496" cy="16312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ru-RU" sz="1500" b="1" dirty="0" smtClean="0">
                <a:solidFill>
                  <a:srgbClr val="FFFFFF"/>
                </a:solidFill>
              </a:rPr>
              <a:t>      Данные по форме 1-нт (инновация)</a:t>
            </a:r>
            <a:br>
              <a:rPr lang="ru-RU" sz="1500" b="1" dirty="0" smtClean="0">
                <a:solidFill>
                  <a:srgbClr val="FFFFFF"/>
                </a:solidFill>
              </a:rPr>
            </a:br>
            <a:r>
              <a:rPr lang="ru-RU" sz="1500" b="1" dirty="0" smtClean="0">
                <a:solidFill>
                  <a:srgbClr val="FFFFFF"/>
                </a:solidFill>
              </a:rPr>
              <a:t>        отражает только та организация,</a:t>
            </a:r>
            <a:br>
              <a:rPr lang="ru-RU" sz="1500" b="1" dirty="0" smtClean="0">
                <a:solidFill>
                  <a:srgbClr val="FFFFFF"/>
                </a:solidFill>
              </a:rPr>
            </a:br>
            <a:r>
              <a:rPr lang="ru-RU" sz="1500" b="1" dirty="0" smtClean="0">
                <a:solidFill>
                  <a:srgbClr val="FFFFFF"/>
                </a:solidFill>
              </a:rPr>
              <a:t>          которая внедряет инновацию , т.е.</a:t>
            </a:r>
            <a:br>
              <a:rPr lang="ru-RU" sz="1500" b="1" dirty="0" smtClean="0">
                <a:solidFill>
                  <a:srgbClr val="FFFFFF"/>
                </a:solidFill>
              </a:rPr>
            </a:br>
            <a:r>
              <a:rPr lang="ru-RU" sz="1500" b="1" dirty="0" smtClean="0">
                <a:solidFill>
                  <a:srgbClr val="FFFFFF"/>
                </a:solidFill>
              </a:rPr>
              <a:t>           промышленная </a:t>
            </a:r>
            <a:r>
              <a:rPr lang="ru-RU" sz="1500" b="1" dirty="0" smtClean="0">
                <a:solidFill>
                  <a:srgbClr val="FFFFFF"/>
                </a:solidFill>
              </a:rPr>
              <a:t>организация. Она и </a:t>
            </a:r>
            <a:endParaRPr lang="ru-RU" sz="1500" b="1" dirty="0" smtClean="0">
              <a:solidFill>
                <a:srgbClr val="FFFFFF"/>
              </a:solidFill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FFFFFF"/>
                </a:solidFill>
              </a:rPr>
              <a:t> </a:t>
            </a:r>
            <a:r>
              <a:rPr lang="ru-RU" sz="1500" b="1" dirty="0" smtClean="0">
                <a:solidFill>
                  <a:srgbClr val="FFFFFF"/>
                </a:solidFill>
              </a:rPr>
              <a:t>         отразит затраты на изготовление</a:t>
            </a:r>
            <a:br>
              <a:rPr lang="ru-RU" sz="1500" b="1" dirty="0" smtClean="0">
                <a:solidFill>
                  <a:srgbClr val="FFFFFF"/>
                </a:solidFill>
              </a:rPr>
            </a:br>
            <a:r>
              <a:rPr lang="ru-RU" sz="1500" b="1" dirty="0" smtClean="0">
                <a:solidFill>
                  <a:srgbClr val="FFFFFF"/>
                </a:solidFill>
              </a:rPr>
              <a:t>      заказанного промышленного </a:t>
            </a:r>
            <a:r>
              <a:rPr lang="ru-RU" sz="1500" b="1" dirty="0" smtClean="0">
                <a:solidFill>
                  <a:srgbClr val="FFFFFF"/>
                </a:solidFill>
              </a:rPr>
              <a:t>образца </a:t>
            </a:r>
            <a:br>
              <a:rPr lang="ru-RU" sz="1500" b="1" dirty="0" smtClean="0">
                <a:solidFill>
                  <a:srgbClr val="FFFFFF"/>
                </a:solidFill>
              </a:rPr>
            </a:br>
            <a:r>
              <a:rPr lang="ru-RU" sz="1500" b="1" dirty="0" smtClean="0">
                <a:solidFill>
                  <a:srgbClr val="FFFFFF"/>
                </a:solidFill>
              </a:rPr>
              <a:t>    в форме 1-нт (инновация) по строке</a:t>
            </a:r>
            <a:br>
              <a:rPr lang="ru-RU" sz="1500" b="1" dirty="0" smtClean="0">
                <a:solidFill>
                  <a:srgbClr val="FFFFFF"/>
                </a:solidFill>
              </a:rPr>
            </a:br>
            <a:r>
              <a:rPr lang="ru-RU" sz="1500" b="1" dirty="0" smtClean="0">
                <a:solidFill>
                  <a:srgbClr val="FFFFFF"/>
                </a:solidFill>
              </a:rPr>
              <a:t>   </a:t>
            </a:r>
            <a:r>
              <a:rPr lang="ru-RU" sz="1500" b="1" dirty="0" smtClean="0">
                <a:solidFill>
                  <a:srgbClr val="FFFFFF"/>
                </a:solidFill>
              </a:rPr>
              <a:t>103, </a:t>
            </a:r>
            <a:r>
              <a:rPr lang="ru-RU" sz="1500" b="1" dirty="0" smtClean="0">
                <a:solidFill>
                  <a:srgbClr val="FFFFFF"/>
                </a:solidFill>
              </a:rPr>
              <a:t>но </a:t>
            </a:r>
            <a:r>
              <a:rPr lang="ru-RU" sz="1500" b="1" dirty="0" smtClean="0">
                <a:solidFill>
                  <a:srgbClr val="FFFFFF"/>
                </a:solidFill>
              </a:rPr>
              <a:t>по 2 графе.</a:t>
            </a:r>
            <a:endParaRPr lang="en-US" sz="1500" b="1" dirty="0">
              <a:solidFill>
                <a:srgbClr val="FFFFFF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896"/>
            <a:ext cx="507605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79512" y="1221186"/>
            <a:ext cx="4699849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Промышленная организация заказала у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научно-производственной изготовление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промышленного образца.</a:t>
            </a:r>
          </a:p>
          <a:p>
            <a:pPr indent="-342900" eaLnBrk="0" hangingPunct="0"/>
            <a:endParaRPr lang="ru-RU" sz="5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indent="-342900" eaLnBrk="0" hangingPunct="0"/>
            <a:endParaRPr lang="ru-RU" sz="5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indent="-342900" algn="ctr" eaLnBrk="0" hangingPunct="0">
              <a:lnSpc>
                <a:spcPts val="15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Должна ли научно-производственная организация предоставить  помимо </a:t>
            </a:r>
          </a:p>
          <a:p>
            <a:pPr indent="-342900" algn="ctr" eaLnBrk="0" hangingPunct="0">
              <a:lnSpc>
                <a:spcPts val="15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формы 1-нт (наука) форму 1-нт (инновация)?</a:t>
            </a:r>
            <a:endParaRPr lang="en-US" sz="15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" y="2857210"/>
            <a:ext cx="4886280" cy="195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64240" y="3227556"/>
            <a:ext cx="4627841" cy="1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Промышленная организация отражает по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строке 112 затраты на организационную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инновацию, поскольку передала функции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бухгалтерии специализированной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организации, сократив бухгалтеров. </a:t>
            </a:r>
          </a:p>
          <a:p>
            <a:pPr indent="-342900" eaLnBrk="0" hangingPunct="0"/>
            <a:endParaRPr lang="ru-RU" sz="500" b="1" dirty="0" smtClean="0"/>
          </a:p>
          <a:p>
            <a:pPr indent="-342900" eaLnBrk="0" hangingPunct="0"/>
            <a:endParaRPr lang="ru-RU" sz="500" b="1" dirty="0" smtClean="0"/>
          </a:p>
          <a:p>
            <a:pPr indent="-342900" algn="ctr" eaLnBrk="0" hangingPunct="0">
              <a:lnSpc>
                <a:spcPts val="1500"/>
              </a:lnSpc>
            </a:pPr>
            <a:r>
              <a:rPr lang="ru-RU" sz="1500" b="1" dirty="0" smtClean="0"/>
              <a:t>     </a:t>
            </a:r>
            <a:endParaRPr lang="en-US" sz="15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10977"/>
            <a:ext cx="4464496" cy="204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724098" y="4869160"/>
            <a:ext cx="43123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Данные затраты отражаются по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строке 108, так как  закупка сырья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уже для производства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инновацион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ной продукции, в частности и ее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опытной партии, не отражается  по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строке 103. Тем более, что в данном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случае организация не являлась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разработчиком технологии.</a:t>
            </a:r>
          </a:p>
          <a:p>
            <a:pPr indent="-342900" eaLnBrk="0" hangingPunct="0">
              <a:lnSpc>
                <a:spcPts val="1600"/>
              </a:lnSpc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5030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63" y="5753708"/>
            <a:ext cx="4613136" cy="98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549119" y="5778317"/>
            <a:ext cx="448737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500"/>
              </a:lnSpc>
            </a:pPr>
            <a:r>
              <a:rPr lang="ru-RU" sz="1500" b="1" dirty="0" smtClean="0"/>
              <a:t>     </a:t>
            </a:r>
            <a:r>
              <a:rPr lang="ru-RU" sz="1500" b="1" dirty="0"/>
              <a:t>З</a:t>
            </a:r>
            <a:r>
              <a:rPr lang="ru-RU" sz="1500" b="1" dirty="0" smtClean="0"/>
              <a:t>атраты </a:t>
            </a:r>
            <a:r>
              <a:rPr lang="ru-RU" sz="1500" b="1" dirty="0"/>
              <a:t>на различные экспертизы</a:t>
            </a:r>
            <a:r>
              <a:rPr lang="ru-RU" sz="1500" b="1" dirty="0" smtClean="0"/>
              <a:t>,</a:t>
            </a:r>
            <a:br>
              <a:rPr lang="ru-RU" sz="1500" b="1" dirty="0" smtClean="0"/>
            </a:br>
            <a:r>
              <a:rPr lang="ru-RU" sz="1500" b="1" dirty="0" smtClean="0"/>
              <a:t>           услуги </a:t>
            </a:r>
            <a:r>
              <a:rPr lang="ru-RU" sz="1500" b="1" dirty="0"/>
              <a:t>по переводу технической </a:t>
            </a:r>
            <a:r>
              <a:rPr lang="ru-RU" sz="1500" b="1" dirty="0" smtClean="0"/>
              <a:t>и</a:t>
            </a:r>
            <a:br>
              <a:rPr lang="ru-RU" sz="1500" b="1" dirty="0" smtClean="0"/>
            </a:br>
            <a:r>
              <a:rPr lang="ru-RU" sz="1500" b="1" dirty="0" smtClean="0"/>
              <a:t>           иной </a:t>
            </a:r>
            <a:r>
              <a:rPr lang="ru-RU" sz="1500" b="1" dirty="0"/>
              <a:t>документации, лизинг</a:t>
            </a:r>
            <a:r>
              <a:rPr lang="ru-RU" sz="1500" b="1" dirty="0" smtClean="0"/>
              <a:t>,</a:t>
            </a:r>
            <a:br>
              <a:rPr lang="ru-RU" sz="1500" b="1" dirty="0" smtClean="0"/>
            </a:br>
            <a:r>
              <a:rPr lang="ru-RU" sz="1500" b="1" dirty="0" smtClean="0"/>
              <a:t>      сертификацию </a:t>
            </a:r>
            <a:r>
              <a:rPr lang="ru-RU" sz="1500" b="1" dirty="0"/>
              <a:t>и тому </a:t>
            </a:r>
            <a:r>
              <a:rPr lang="ru-RU" sz="1500" b="1" dirty="0" smtClean="0"/>
              <a:t>подобное.</a:t>
            </a:r>
            <a:endParaRPr lang="en-US" sz="150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27" y="4713127"/>
            <a:ext cx="4373137" cy="73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72" y="1086258"/>
            <a:ext cx="47525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9"/>
            <a:ext cx="4752528" cy="12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>
                <a:solidFill>
                  <a:srgbClr val="DCE3AF"/>
                </a:solidFill>
              </a:rPr>
              <a:t>Актуальные вопросы статистики инноваций</a:t>
            </a:r>
            <a:endParaRPr lang="ru-RU" sz="2200" dirty="0">
              <a:solidFill>
                <a:srgbClr val="DCE3AF"/>
              </a:solidFill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824536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79512" y="1184581"/>
            <a:ext cx="4738897" cy="174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  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Промышленной организацией было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закуплено оборудование, причем на эту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сумму взят кредит. К концу отчетного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года организация рассчиталась с банком,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погасив проценты.</a:t>
            </a:r>
          </a:p>
          <a:p>
            <a:pPr indent="-342900" eaLnBrk="0" hangingPunct="0">
              <a:lnSpc>
                <a:spcPts val="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</a:t>
            </a:r>
            <a:endParaRPr lang="ru-RU" sz="5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Какая сумма отражается по строке 104?</a:t>
            </a:r>
          </a:p>
          <a:p>
            <a:pPr indent="-342900" eaLnBrk="0" hangingPunct="0"/>
            <a:endParaRPr lang="ru-RU" sz="500" b="1" dirty="0" smtClean="0"/>
          </a:p>
          <a:p>
            <a:pPr indent="-342900" eaLnBrk="0" hangingPunct="0"/>
            <a:endParaRPr lang="ru-RU" sz="500" b="1" dirty="0" smtClean="0"/>
          </a:p>
          <a:p>
            <a:pPr indent="-342900" algn="ctr" eaLnBrk="0" hangingPunct="0">
              <a:lnSpc>
                <a:spcPts val="1500"/>
              </a:lnSpc>
            </a:pPr>
            <a:r>
              <a:rPr lang="ru-RU" sz="1500" b="1" dirty="0" smtClean="0"/>
              <a:t>     </a:t>
            </a:r>
            <a:endParaRPr lang="en-US" sz="1500" b="1" dirty="0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385663" y="1167470"/>
            <a:ext cx="4738897" cy="16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Только сумма стоимости оборудования,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которая указана в договоре и платеж-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ных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документах. Сумма свыше, состав-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лявшая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процентные выплаты по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кредиту, не отражается по строке 104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формы 1-нт (инновация). </a:t>
            </a:r>
          </a:p>
          <a:p>
            <a:pPr indent="-342900" eaLnBrk="0" hangingPunct="0">
              <a:lnSpc>
                <a:spcPts val="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</a:t>
            </a:r>
            <a:endParaRPr lang="ru-RU" sz="5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</a:t>
            </a:r>
            <a:r>
              <a:rPr lang="ru-RU" sz="1500" b="1" dirty="0" smtClean="0"/>
              <a:t>    </a:t>
            </a:r>
            <a:endParaRPr lang="en-US" sz="15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3" y="2780929"/>
            <a:ext cx="4824536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36692" y="2814450"/>
            <a:ext cx="4738897" cy="1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 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Являются ли затраты на обновление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компонентов для поддержания работы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некой системы, внедренной в 2009 году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затратами на организационную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инновацию?</a:t>
            </a:r>
          </a:p>
          <a:p>
            <a:pPr indent="-342900" eaLnBrk="0" hangingPunct="0"/>
            <a:endParaRPr lang="ru-RU" sz="500" b="1" dirty="0" smtClean="0"/>
          </a:p>
          <a:p>
            <a:pPr indent="-342900" eaLnBrk="0" hangingPunct="0"/>
            <a:endParaRPr lang="ru-RU" sz="500" b="1" dirty="0" smtClean="0"/>
          </a:p>
          <a:p>
            <a:pPr indent="-342900" algn="ctr" eaLnBrk="0" hangingPunct="0">
              <a:lnSpc>
                <a:spcPts val="1500"/>
              </a:lnSpc>
            </a:pPr>
            <a:r>
              <a:rPr lang="ru-RU" sz="1500" b="1" dirty="0" smtClean="0"/>
              <a:t>     </a:t>
            </a:r>
            <a:endParaRPr lang="en-US" sz="1500" b="1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4329646" y="2756045"/>
            <a:ext cx="4738897" cy="1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 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Данные затраты не являются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затра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тами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на организационную инновацию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и не должны отражаться по строке 112,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поскольку инновация уже внедрена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в 2009 году и была отражена. </a:t>
            </a:r>
          </a:p>
          <a:p>
            <a:pPr indent="-342900" eaLnBrk="0" hangingPunct="0"/>
            <a:endParaRPr lang="ru-RU" sz="500" b="1" dirty="0" smtClean="0"/>
          </a:p>
          <a:p>
            <a:pPr indent="-342900" eaLnBrk="0" hangingPunct="0"/>
            <a:endParaRPr lang="ru-RU" sz="500" b="1" dirty="0" smtClean="0"/>
          </a:p>
          <a:p>
            <a:pPr indent="-342900" algn="ctr" eaLnBrk="0" hangingPunct="0">
              <a:lnSpc>
                <a:spcPts val="1500"/>
              </a:lnSpc>
            </a:pPr>
            <a:r>
              <a:rPr lang="ru-RU" sz="1500" b="1" dirty="0" smtClean="0"/>
              <a:t>     </a:t>
            </a:r>
            <a:endParaRPr lang="en-US" sz="1500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3" y="4457566"/>
            <a:ext cx="4824536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79512" y="4457566"/>
            <a:ext cx="4738897" cy="119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Организация по строке 111 отразила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затраты на проведение электропровод-</a:t>
            </a:r>
            <a:b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</a:t>
            </a:r>
            <a:r>
              <a:rPr lang="ru-RU" sz="15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ки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в здании, построенном для выпуска</a:t>
            </a:r>
            <a:b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нновационной продукции.</a:t>
            </a:r>
          </a:p>
          <a:p>
            <a:pPr indent="-342900" eaLnBrk="0" hangingPunct="0">
              <a:lnSpc>
                <a:spcPts val="1600"/>
              </a:lnSpc>
              <a:spcBef>
                <a:spcPts val="600"/>
              </a:spcBef>
            </a:pP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Верно ли отражены данные?</a:t>
            </a:r>
            <a:r>
              <a:rPr lang="ru-RU" sz="1500" b="1" dirty="0" smtClean="0"/>
              <a:t>     </a:t>
            </a:r>
            <a:endParaRPr lang="en-US" sz="1500" b="1" dirty="0"/>
          </a:p>
        </p:txBody>
      </p:sp>
      <p:sp>
        <p:nvSpPr>
          <p:cNvPr id="20" name="Line 103"/>
          <p:cNvSpPr>
            <a:spLocks noChangeShapeType="1"/>
          </p:cNvSpPr>
          <p:nvPr/>
        </p:nvSpPr>
        <p:spPr bwMode="black">
          <a:xfrm flipH="1">
            <a:off x="569239" y="4377919"/>
            <a:ext cx="763284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Text Box 104"/>
          <p:cNvSpPr txBox="1">
            <a:spLocks noChangeArrowheads="1"/>
          </p:cNvSpPr>
          <p:nvPr/>
        </p:nvSpPr>
        <p:spPr bwMode="black">
          <a:xfrm>
            <a:off x="490487" y="3998841"/>
            <a:ext cx="840199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1600" b="1" dirty="0" smtClean="0"/>
              <a:t> Необходимо правильное заполнение строки 111 «прочие затраты» раздела</a:t>
            </a:r>
            <a:r>
              <a:rPr lang="en-US" sz="1600" b="1" dirty="0" smtClean="0"/>
              <a:t> I</a:t>
            </a:r>
            <a:r>
              <a:rPr lang="ru-RU" sz="1600" b="1" dirty="0" smtClean="0"/>
              <a:t> </a:t>
            </a:r>
            <a:endParaRPr lang="en-US" sz="1600" b="1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11422" y="4803813"/>
            <a:ext cx="4487377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600"/>
              </a:lnSpc>
            </a:pPr>
            <a:r>
              <a:rPr lang="ru-RU" sz="1500" b="1" dirty="0" smtClean="0"/>
              <a:t>           Д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анные затраты должны быть </a:t>
            </a:r>
          </a:p>
          <a:p>
            <a:pPr indent="-342900" eaLnBrk="0" hangingPunct="0">
              <a:lnSpc>
                <a:spcPts val="1600"/>
              </a:lnSpc>
            </a:pPr>
            <a:r>
              <a:rPr lang="ru-RU" sz="1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отражены по строке 108.</a:t>
            </a:r>
            <a:r>
              <a:rPr lang="ru-RU" sz="1500" b="1" dirty="0" smtClean="0"/>
              <a:t>  </a:t>
            </a:r>
            <a:endParaRPr lang="en-US" sz="1500" b="1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2" y="5877272"/>
            <a:ext cx="4824536" cy="86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20552" y="5913581"/>
            <a:ext cx="4738897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342900" eaLnBrk="0" hangingPunct="0">
              <a:lnSpc>
                <a:spcPts val="1500"/>
              </a:lnSpc>
            </a:pPr>
            <a:r>
              <a:rPr lang="ru-RU" sz="1500" b="1" dirty="0" smtClean="0"/>
              <a:t>     </a:t>
            </a:r>
            <a:r>
              <a:rPr lang="ru-RU" sz="1500" b="1" dirty="0" smtClean="0"/>
              <a:t> </a:t>
            </a: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Какие же данные отражаются по строке </a:t>
            </a:r>
            <a:b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111 «прочие затраты на технологические</a:t>
            </a:r>
            <a:b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15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инновации»?</a:t>
            </a:r>
            <a:endParaRPr lang="ru-RU" sz="15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76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black">
          <a:noFill/>
          <a:ln/>
        </p:spPr>
        <p:txBody>
          <a:bodyPr/>
          <a:lstStyle/>
          <a:p>
            <a:pPr>
              <a:buSzPct val="85000"/>
            </a:pPr>
            <a:endParaRPr lang="ru-RU" sz="2300" dirty="0" smtClean="0"/>
          </a:p>
          <a:p>
            <a:pPr>
              <a:buSzPct val="85000"/>
            </a:pPr>
            <a:r>
              <a:rPr lang="ru-RU" sz="2300" dirty="0" smtClean="0"/>
              <a:t>Сфера </a:t>
            </a:r>
            <a:r>
              <a:rPr lang="ru-RU" sz="2300" dirty="0"/>
              <a:t>статистики инноваций отличается высокой динамикой изменения состава показателей и сложностями практического учета затрат и результатов инновационной деятельности</a:t>
            </a:r>
            <a:r>
              <a:rPr lang="ru-RU" sz="2300" dirty="0" smtClean="0"/>
              <a:t>.</a:t>
            </a:r>
          </a:p>
          <a:p>
            <a:pPr marL="0" indent="0">
              <a:buSzPct val="85000"/>
              <a:buNone/>
            </a:pPr>
            <a:endParaRPr lang="en-US" sz="2300" dirty="0"/>
          </a:p>
          <a:p>
            <a:pPr lvl="1">
              <a:lnSpc>
                <a:spcPts val="2400"/>
              </a:lnSpc>
            </a:pPr>
            <a:r>
              <a:rPr lang="ru-RU" sz="2300" dirty="0"/>
              <a:t>При этом действующая в Республике Беларусь методология в сфере статистики инноваций гармонизирована с международными подходами, а выстраиваемая система показателей направлена на формирование необходимого для государственного управления информационного ресурса.</a:t>
            </a:r>
            <a:r>
              <a:rPr lang="en-US" sz="2300" dirty="0"/>
              <a:t/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5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8823" y="277788"/>
            <a:ext cx="7848600" cy="685800"/>
          </a:xfrm>
        </p:spPr>
        <p:txBody>
          <a:bodyPr/>
          <a:lstStyle/>
          <a:p>
            <a:r>
              <a:rPr lang="ru-RU" sz="2200" dirty="0" smtClean="0">
                <a:solidFill>
                  <a:srgbClr val="DCE3AF"/>
                </a:solidFill>
              </a:rPr>
              <a:t>Статистика инноваций</a:t>
            </a:r>
            <a:endParaRPr lang="ru-RU" sz="2200" dirty="0">
              <a:solidFill>
                <a:srgbClr val="DCE3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953" y="332656"/>
            <a:ext cx="7427168" cy="685800"/>
          </a:xfrm>
        </p:spPr>
        <p:txBody>
          <a:bodyPr/>
          <a:lstStyle/>
          <a:p>
            <a:r>
              <a:rPr lang="ru-RU" sz="2500" dirty="0"/>
              <a:t>Методологическая основа ведения статистики инноваций</a:t>
            </a:r>
            <a:endParaRPr lang="en-US" sz="2500" dirty="0"/>
          </a:p>
        </p:txBody>
      </p:sp>
      <p:grpSp>
        <p:nvGrpSpPr>
          <p:cNvPr id="46" name="Group 74"/>
          <p:cNvGrpSpPr>
            <a:grpSpLocks/>
          </p:cNvGrpSpPr>
          <p:nvPr/>
        </p:nvGrpSpPr>
        <p:grpSpPr bwMode="auto">
          <a:xfrm>
            <a:off x="3567171" y="1497710"/>
            <a:ext cx="5021704" cy="2655140"/>
            <a:chOff x="1314" y="1784"/>
            <a:chExt cx="3203" cy="580"/>
          </a:xfrm>
          <a:solidFill>
            <a:srgbClr val="638D5D"/>
          </a:solidFill>
          <a:effectLst>
            <a:outerShdw blurRad="50800" dist="50800" dir="5400000" algn="ctr" rotWithShape="0">
              <a:srgbClr val="78936B"/>
            </a:outerShdw>
          </a:effectLst>
        </p:grpSpPr>
        <p:sp>
          <p:nvSpPr>
            <p:cNvPr id="47" name="AutoShape 75"/>
            <p:cNvSpPr>
              <a:spLocks noChangeArrowheads="1"/>
            </p:cNvSpPr>
            <p:nvPr/>
          </p:nvSpPr>
          <p:spPr bwMode="gray">
            <a:xfrm>
              <a:off x="1314" y="1784"/>
              <a:ext cx="3203" cy="5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78936B"/>
              </a:solidFill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8" name="Line 76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grpFill/>
            <a:ln w="3175">
              <a:solidFill>
                <a:srgbClr val="78936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grpFill/>
            <a:ln w="3175">
              <a:solidFill>
                <a:srgbClr val="78936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" name="Group 70"/>
          <p:cNvGrpSpPr>
            <a:grpSpLocks/>
          </p:cNvGrpSpPr>
          <p:nvPr/>
        </p:nvGrpSpPr>
        <p:grpSpPr bwMode="auto">
          <a:xfrm>
            <a:off x="3646767" y="4756728"/>
            <a:ext cx="4862513" cy="1262063"/>
            <a:chOff x="1314" y="3282"/>
            <a:chExt cx="3203" cy="582"/>
          </a:xfrm>
          <a:solidFill>
            <a:srgbClr val="78936B"/>
          </a:solidFill>
          <a:effectLst>
            <a:outerShdw blurRad="50800" dist="50800" dir="5400000" algn="ctr" rotWithShape="0">
              <a:srgbClr val="78936B">
                <a:alpha val="62000"/>
              </a:srgbClr>
            </a:outerShdw>
          </a:effectLst>
        </p:grpSpPr>
        <p:sp>
          <p:nvSpPr>
            <p:cNvPr id="51" name="AutoShape 71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2" name="Line 72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73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Rectangle 106"/>
          <p:cNvSpPr>
            <a:spLocks noChangeArrowheads="1"/>
          </p:cNvSpPr>
          <p:nvPr/>
        </p:nvSpPr>
        <p:spPr bwMode="auto">
          <a:xfrm>
            <a:off x="4408384" y="1806376"/>
            <a:ext cx="4392612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500" dirty="0">
                <a:solidFill>
                  <a:srgbClr val="F8F8F8"/>
                </a:solidFill>
              </a:rPr>
              <a:t>Основной справочный документ для определения инноваций с точки зрения статистики, который лежит в основе исследований инноваций во всем мире. </a:t>
            </a:r>
          </a:p>
          <a:p>
            <a:endParaRPr lang="ru-RU" sz="900" dirty="0">
              <a:solidFill>
                <a:srgbClr val="F8F8F8"/>
              </a:solidFill>
            </a:endParaRPr>
          </a:p>
          <a:p>
            <a:endParaRPr lang="ru-RU" sz="900" dirty="0">
              <a:solidFill>
                <a:srgbClr val="F8F8F8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</a:rPr>
              <a:t>           Инициатором согласования 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</a:rPr>
              <a:t>                Приложения к Руководству Осло 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</a:rPr>
              <a:t>            по измерению инноваций в 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</a:rPr>
              <a:t>             развивающихся странах выступил Институт статистики ЮНЕСКО </a:t>
            </a:r>
          </a:p>
        </p:txBody>
      </p:sp>
      <p:grpSp>
        <p:nvGrpSpPr>
          <p:cNvPr id="55" name="Group 12"/>
          <p:cNvGrpSpPr>
            <a:grpSpLocks/>
          </p:cNvGrpSpPr>
          <p:nvPr/>
        </p:nvGrpSpPr>
        <p:grpSpPr bwMode="auto">
          <a:xfrm>
            <a:off x="2753571" y="2902545"/>
            <a:ext cx="2143125" cy="903287"/>
            <a:chOff x="802" y="845"/>
            <a:chExt cx="827" cy="826"/>
          </a:xfrm>
        </p:grpSpPr>
        <p:sp>
          <p:nvSpPr>
            <p:cNvPr id="56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608A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8936B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8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638D5D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3" name="Rectangle 118"/>
          <p:cNvSpPr>
            <a:spLocks noChangeArrowheads="1"/>
          </p:cNvSpPr>
          <p:nvPr/>
        </p:nvSpPr>
        <p:spPr bwMode="auto">
          <a:xfrm>
            <a:off x="3018731" y="3200257"/>
            <a:ext cx="18891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rgbClr val="608A77"/>
                </a:solidFill>
              </a:rPr>
              <a:t>Приложение А</a:t>
            </a:r>
            <a:endParaRPr lang="en-US" sz="1700" b="1" dirty="0">
              <a:solidFill>
                <a:srgbClr val="608A77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rgbClr val="9900CC"/>
                </a:solidFill>
              </a:rPr>
              <a:t>         </a:t>
            </a:r>
          </a:p>
        </p:txBody>
      </p: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1120953" y="1676258"/>
            <a:ext cx="3138487" cy="1524001"/>
            <a:chOff x="802" y="845"/>
            <a:chExt cx="827" cy="826"/>
          </a:xfrm>
        </p:grpSpPr>
        <p:sp>
          <p:nvSpPr>
            <p:cNvPr id="6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608A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b="0">
                <a:solidFill>
                  <a:srgbClr val="638D5D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8936B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638D5D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8" name="Rectangle 117"/>
          <p:cNvSpPr>
            <a:spLocks noChangeArrowheads="1"/>
          </p:cNvSpPr>
          <p:nvPr/>
        </p:nvSpPr>
        <p:spPr bwMode="auto">
          <a:xfrm>
            <a:off x="1337463" y="2167854"/>
            <a:ext cx="3336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608A77"/>
                </a:solidFill>
              </a:rPr>
              <a:t>Руководство Осло</a:t>
            </a:r>
            <a:endParaRPr lang="en-US" sz="2200" b="1" dirty="0">
              <a:solidFill>
                <a:srgbClr val="608A77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rgbClr val="608A77"/>
                </a:solidFill>
              </a:rPr>
              <a:t>         </a:t>
            </a:r>
          </a:p>
        </p:txBody>
      </p:sp>
      <p:grpSp>
        <p:nvGrpSpPr>
          <p:cNvPr id="69" name="Group 26"/>
          <p:cNvGrpSpPr>
            <a:grpSpLocks/>
          </p:cNvGrpSpPr>
          <p:nvPr/>
        </p:nvGrpSpPr>
        <p:grpSpPr bwMode="auto">
          <a:xfrm>
            <a:off x="697614" y="4621213"/>
            <a:ext cx="3429000" cy="1595437"/>
            <a:chOff x="802" y="845"/>
            <a:chExt cx="827" cy="826"/>
          </a:xfrm>
        </p:grpSpPr>
        <p:sp>
          <p:nvSpPr>
            <p:cNvPr id="70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8936B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2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608A77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b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3" name="Rectangle 108"/>
          <p:cNvSpPr>
            <a:spLocks noChangeArrowheads="1"/>
          </p:cNvSpPr>
          <p:nvPr/>
        </p:nvSpPr>
        <p:spPr bwMode="auto">
          <a:xfrm>
            <a:off x="734126" y="4894262"/>
            <a:ext cx="3355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608A77"/>
                </a:solidFill>
              </a:rPr>
              <a:t>Руководство ЮНЕСКО </a:t>
            </a:r>
          </a:p>
          <a:p>
            <a:pPr algn="ctr"/>
            <a:r>
              <a:rPr lang="ru-RU" b="1" dirty="0">
                <a:solidFill>
                  <a:srgbClr val="608A77"/>
                </a:solidFill>
              </a:rPr>
              <a:t>по статистике научно-технической </a:t>
            </a:r>
          </a:p>
          <a:p>
            <a:pPr algn="ctr"/>
            <a:r>
              <a:rPr lang="ru-RU" b="1" dirty="0">
                <a:solidFill>
                  <a:srgbClr val="608A77"/>
                </a:solidFill>
              </a:rPr>
              <a:t>деятельности</a:t>
            </a: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gray">
          <a:xfrm>
            <a:off x="3998567" y="4897437"/>
            <a:ext cx="45704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ru-RU" sz="1500" dirty="0">
                <a:solidFill>
                  <a:srgbClr val="F8F8F8"/>
                </a:solidFill>
                <a:cs typeface="Arial" charset="0"/>
              </a:rPr>
              <a:t>Важные и полезные рекомендации, которые призваны облегчить трансформацию научно-технической системы и одновременно сделать ее вклад в экономическое развитие более эффективным</a:t>
            </a:r>
            <a:endParaRPr lang="en-US" sz="15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5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25387" y="353610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invGray">
          <a:xfrm>
            <a:off x="4139952" y="5385901"/>
            <a:ext cx="4631308" cy="5633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i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BD49C"/>
                </a:solidFill>
                <a:latin typeface="Verdana"/>
              </a:rPr>
              <a:t>Спасибо за внимание!</a:t>
            </a:r>
            <a:endParaRPr lang="ru-RU" sz="5400" i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CBD49C"/>
              </a:solidFill>
              <a:latin typeface="Verdana"/>
            </a:endParaRPr>
          </a:p>
        </p:txBody>
      </p:sp>
      <p:sp>
        <p:nvSpPr>
          <p:cNvPr id="8" name="Oval 56"/>
          <p:cNvSpPr>
            <a:spLocks noChangeArrowheads="1"/>
          </p:cNvSpPr>
          <p:nvPr/>
        </p:nvSpPr>
        <p:spPr bwMode="gray">
          <a:xfrm rot="21113218">
            <a:off x="7517720" y="126235"/>
            <a:ext cx="1655029" cy="104418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 algn="ctr">
            <a:noFill/>
            <a:round/>
            <a:headEnd/>
            <a:tailEnd/>
          </a:ln>
          <a:effectLst>
            <a:outerShdw dist="107763" dir="2700000" algn="ctr" rotWithShape="0">
              <a:srgbClr val="B2FAFC">
                <a:alpha val="49804"/>
              </a:srgbClr>
            </a:outerShdw>
            <a:softEdge rad="12700"/>
          </a:effectLst>
          <a:scene3d>
            <a:camera prst="isometricOffAxis1Right">
              <a:rot lat="364031" lon="2694381" rev="718718"/>
            </a:camera>
            <a:lightRig rig="threePt" dir="t"/>
          </a:scene3d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7272191"/>
              </p:ext>
            </p:extLst>
          </p:nvPr>
        </p:nvGraphicFramePr>
        <p:xfrm>
          <a:off x="5652120" y="2420888"/>
          <a:ext cx="2952328" cy="275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Задачи государственной статистики</a:t>
            </a:r>
            <a:endParaRPr lang="ru-RU" sz="2500" dirty="0"/>
          </a:p>
        </p:txBody>
      </p:sp>
      <p:sp>
        <p:nvSpPr>
          <p:cNvPr id="3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0"/>
          <p:cNvSpPr>
            <a:spLocks noChangeArrowheads="1"/>
          </p:cNvSpPr>
          <p:nvPr/>
        </p:nvSpPr>
        <p:spPr bwMode="gray">
          <a:xfrm>
            <a:off x="2123728" y="1340768"/>
            <a:ext cx="6912768" cy="115212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gray">
          <a:xfrm>
            <a:off x="251520" y="1340768"/>
            <a:ext cx="1944216" cy="11521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white">
          <a:xfrm>
            <a:off x="179512" y="1475492"/>
            <a:ext cx="20162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Закон </a:t>
            </a:r>
            <a:br>
              <a:rPr lang="ru-RU" sz="1400" b="1" dirty="0" smtClean="0">
                <a:solidFill>
                  <a:srgbClr val="FEFFFF"/>
                </a:solidFill>
              </a:rPr>
            </a:br>
            <a:r>
              <a:rPr lang="ru-RU" sz="1400" b="1" dirty="0" smtClean="0">
                <a:solidFill>
                  <a:srgbClr val="FEFFFF"/>
                </a:solidFill>
              </a:rPr>
              <a:t>«О государственной статистике»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gray">
          <a:xfrm>
            <a:off x="2232025" y="1744588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black">
          <a:xfrm>
            <a:off x="2675832" y="1501333"/>
            <a:ext cx="6000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600" b="1" dirty="0" smtClean="0"/>
              <a:t>Научно обоснованную разработку статистической методологии и ее совершенствование в соответствии </a:t>
            </a:r>
            <a:br>
              <a:rPr lang="ru-RU" sz="1600" b="1" dirty="0" smtClean="0"/>
            </a:br>
            <a:r>
              <a:rPr lang="ru-RU" sz="1600" b="1" dirty="0" smtClean="0"/>
              <a:t>с национальными и международными стандартами в области статистики</a:t>
            </a:r>
            <a:endParaRPr lang="en-US" sz="1600" b="1" dirty="0"/>
          </a:p>
        </p:txBody>
      </p:sp>
      <p:sp>
        <p:nvSpPr>
          <p:cNvPr id="11" name="AutoShape 42"/>
          <p:cNvSpPr>
            <a:spLocks noChangeArrowheads="1"/>
          </p:cNvSpPr>
          <p:nvPr/>
        </p:nvSpPr>
        <p:spPr bwMode="ltGray">
          <a:xfrm>
            <a:off x="2138142" y="2852936"/>
            <a:ext cx="6754338" cy="12287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gray">
          <a:xfrm>
            <a:off x="253816" y="2852936"/>
            <a:ext cx="1941920" cy="121616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white">
          <a:xfrm>
            <a:off x="309860" y="3068960"/>
            <a:ext cx="1813868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Разработанные в статистике определения инновации 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gray">
          <a:xfrm>
            <a:off x="2232025" y="3287592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black">
          <a:xfrm>
            <a:off x="2658712" y="3228747"/>
            <a:ext cx="5873728" cy="46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600" b="1" dirty="0" smtClean="0"/>
              <a:t>Решают задачи международной сопоставимости и применимости на практике</a:t>
            </a:r>
            <a:endParaRPr lang="en-US" sz="1600" b="1" dirty="0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gray">
          <a:xfrm>
            <a:off x="2170150" y="4653136"/>
            <a:ext cx="6650322" cy="1152128"/>
          </a:xfrm>
          <a:prstGeom prst="roundRect">
            <a:avLst>
              <a:gd name="adj" fmla="val 997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gray">
          <a:xfrm>
            <a:off x="253816" y="4653136"/>
            <a:ext cx="1978209" cy="11521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white">
          <a:xfrm>
            <a:off x="253816" y="4869160"/>
            <a:ext cx="1949689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Статистика инноваций совершенствуется 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gray">
          <a:xfrm>
            <a:off x="2277433" y="5056956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black">
          <a:xfrm>
            <a:off x="2687812" y="4813699"/>
            <a:ext cx="59166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600" b="1" dirty="0" smtClean="0"/>
              <a:t>В целях поиска новых путей инновационного развития, проведения международных сопоставлений, действуя в едином с международным сообществом методологическом пространстве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6873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79475" y="1628800"/>
            <a:ext cx="8085013" cy="3902050"/>
          </a:xfrm>
          <a:noFill/>
          <a:ln/>
        </p:spPr>
        <p:txBody>
          <a:bodyPr/>
          <a:lstStyle/>
          <a:p>
            <a:pPr>
              <a:lnSpc>
                <a:spcPts val="2300"/>
              </a:lnSpc>
              <a:buSzPct val="85000"/>
            </a:pPr>
            <a:r>
              <a:rPr lang="ru-RU" dirty="0" smtClean="0"/>
              <a:t>Инновация </a:t>
            </a:r>
            <a:r>
              <a:rPr lang="ru-RU" sz="2200" b="0" dirty="0" smtClean="0">
                <a:latin typeface="Arial" pitchFamily="34" charset="0"/>
                <a:cs typeface="Arial" pitchFamily="34" charset="0"/>
              </a:rPr>
              <a:t>есть введение в употребление какого-либо нового или значительно улучшенного продукта (товара или услуги) или процесса, нового метода маркетинга, или нового организационного метода в деловой практике, организации рабочих мест или внешних связях.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pPr lvl="1"/>
            <a:r>
              <a:rPr lang="ru-RU" sz="2000" dirty="0" smtClean="0"/>
              <a:t>Инновацией в минимальном требовании признается какое-либо изменение в продукции или функционировании какого-либо предприятия, которое должно быть новым для данного предприятия</a:t>
            </a:r>
            <a:r>
              <a:rPr lang="en-US" sz="2000" dirty="0" smtClean="0"/>
              <a:t>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643192" cy="685800"/>
          </a:xfrm>
        </p:spPr>
        <p:txBody>
          <a:bodyPr anchor="t"/>
          <a:lstStyle/>
          <a:p>
            <a:r>
              <a:rPr lang="ru-RU" sz="2500" dirty="0" smtClean="0"/>
              <a:t>Определения инноваций</a:t>
            </a:r>
            <a:endParaRPr lang="en-US" sz="2500" dirty="0"/>
          </a:p>
        </p:txBody>
      </p:sp>
      <p:sp>
        <p:nvSpPr>
          <p:cNvPr id="5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Типы инноваций</a:t>
            </a:r>
            <a:endParaRPr lang="ru-RU" sz="2500" dirty="0"/>
          </a:p>
        </p:txBody>
      </p:sp>
      <p:sp>
        <p:nvSpPr>
          <p:cNvPr id="4" name="AutoShape 45"/>
          <p:cNvSpPr>
            <a:spLocks noGrp="1" noChangeArrowheads="1"/>
          </p:cNvSpPr>
          <p:nvPr>
            <p:ph idx="1"/>
          </p:nvPr>
        </p:nvSpPr>
        <p:spPr bwMode="gray">
          <a:xfrm>
            <a:off x="683568" y="1147236"/>
            <a:ext cx="7848872" cy="991757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gray">
          <a:xfrm>
            <a:off x="664970" y="1268760"/>
            <a:ext cx="7723453" cy="8702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665011" y="1067941"/>
            <a:ext cx="3319463" cy="401638"/>
            <a:chOff x="720" y="1392"/>
            <a:chExt cx="4058" cy="480"/>
          </a:xfrm>
        </p:grpSpPr>
        <p:sp>
          <p:nvSpPr>
            <p:cNvPr id="7" name="AutoShape 5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9" name="AutoShape 6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6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" name="Rectangle 63"/>
          <p:cNvSpPr>
            <a:spLocks noChangeArrowheads="1"/>
          </p:cNvSpPr>
          <p:nvPr/>
        </p:nvSpPr>
        <p:spPr bwMode="gray">
          <a:xfrm>
            <a:off x="683707" y="1085483"/>
            <a:ext cx="2734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Продуктовая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auto">
          <a:xfrm>
            <a:off x="755575" y="1469579"/>
            <a:ext cx="765722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Усовершенствования в технических характеристиках, компонентах и материалах, во встроенном программном обеспечении, в удобстве использования или в других функциональных характеристиках.</a:t>
            </a:r>
            <a:endParaRPr lang="en-US" sz="1400" b="1" dirty="0"/>
          </a:p>
        </p:txBody>
      </p:sp>
      <p:sp>
        <p:nvSpPr>
          <p:cNvPr id="13" name="AutoShape 69"/>
          <p:cNvSpPr>
            <a:spLocks noChangeArrowheads="1"/>
          </p:cNvSpPr>
          <p:nvPr/>
        </p:nvSpPr>
        <p:spPr bwMode="gray">
          <a:xfrm>
            <a:off x="646704" y="2304113"/>
            <a:ext cx="7939478" cy="793603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4"/>
          <p:cNvSpPr>
            <a:spLocks noChangeArrowheads="1"/>
          </p:cNvSpPr>
          <p:nvPr/>
        </p:nvSpPr>
        <p:spPr bwMode="gray">
          <a:xfrm>
            <a:off x="703907" y="2424234"/>
            <a:ext cx="7729094" cy="67348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646704" y="2240671"/>
            <a:ext cx="3319463" cy="401637"/>
            <a:chOff x="720" y="1392"/>
            <a:chExt cx="4058" cy="480"/>
          </a:xfrm>
        </p:grpSpPr>
        <p:sp>
          <p:nvSpPr>
            <p:cNvPr id="16" name="AutoShape 4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5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5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" name="Rectangle 63"/>
          <p:cNvSpPr>
            <a:spLocks noChangeArrowheads="1"/>
          </p:cNvSpPr>
          <p:nvPr/>
        </p:nvSpPr>
        <p:spPr bwMode="gray">
          <a:xfrm>
            <a:off x="671504" y="2247604"/>
            <a:ext cx="2630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Процессная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1" name="Rectangle 66"/>
          <p:cNvSpPr>
            <a:spLocks noChangeArrowheads="1"/>
          </p:cNvSpPr>
          <p:nvPr/>
        </p:nvSpPr>
        <p:spPr bwMode="auto">
          <a:xfrm>
            <a:off x="767258" y="2620661"/>
            <a:ext cx="770315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Изменения в технологии, производственном оборудовании и/или программном обеспечении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32" name="AutoShape 43"/>
          <p:cNvSpPr>
            <a:spLocks noChangeArrowheads="1"/>
          </p:cNvSpPr>
          <p:nvPr/>
        </p:nvSpPr>
        <p:spPr bwMode="gray">
          <a:xfrm>
            <a:off x="650332" y="3234037"/>
            <a:ext cx="7958568" cy="995664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46"/>
          <p:cNvSpPr>
            <a:spLocks noChangeArrowheads="1"/>
          </p:cNvSpPr>
          <p:nvPr/>
        </p:nvSpPr>
        <p:spPr bwMode="gray">
          <a:xfrm>
            <a:off x="673191" y="3352128"/>
            <a:ext cx="7739610" cy="87757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" name="Group 53"/>
          <p:cNvGrpSpPr>
            <a:grpSpLocks/>
          </p:cNvGrpSpPr>
          <p:nvPr/>
        </p:nvGrpSpPr>
        <p:grpSpPr bwMode="auto">
          <a:xfrm>
            <a:off x="650646" y="3151309"/>
            <a:ext cx="3319462" cy="401638"/>
            <a:chOff x="720" y="1392"/>
            <a:chExt cx="4058" cy="480"/>
          </a:xfrm>
        </p:grpSpPr>
        <p:sp>
          <p:nvSpPr>
            <p:cNvPr id="35" name="AutoShape 5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5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7" name="AutoShape 5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5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9" name="Rectangle 63"/>
          <p:cNvSpPr>
            <a:spLocks noChangeArrowheads="1"/>
          </p:cNvSpPr>
          <p:nvPr/>
        </p:nvSpPr>
        <p:spPr bwMode="gray">
          <a:xfrm>
            <a:off x="681371" y="3148708"/>
            <a:ext cx="29527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Маркетинговая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0" name="Rectangle 66"/>
          <p:cNvSpPr>
            <a:spLocks noChangeArrowheads="1"/>
          </p:cNvSpPr>
          <p:nvPr/>
        </p:nvSpPr>
        <p:spPr bwMode="auto">
          <a:xfrm>
            <a:off x="787829" y="3560287"/>
            <a:ext cx="7703153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Внедрение нового метода маркетинга, включая значительные изменения в дизайне или упаковки продукта, размещении, продвижении на рынок или в назначении цены относительно к маркетинговой инновации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41" name="AutoShape 69"/>
          <p:cNvSpPr>
            <a:spLocks noChangeArrowheads="1"/>
          </p:cNvSpPr>
          <p:nvPr/>
        </p:nvSpPr>
        <p:spPr bwMode="gray">
          <a:xfrm>
            <a:off x="643280" y="4391356"/>
            <a:ext cx="7939478" cy="909851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44"/>
          <p:cNvSpPr>
            <a:spLocks noChangeArrowheads="1"/>
          </p:cNvSpPr>
          <p:nvPr/>
        </p:nvSpPr>
        <p:spPr bwMode="gray">
          <a:xfrm>
            <a:off x="664970" y="4511521"/>
            <a:ext cx="7710614" cy="78968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642614" y="4327193"/>
            <a:ext cx="3319463" cy="401637"/>
            <a:chOff x="720" y="1392"/>
            <a:chExt cx="4058" cy="480"/>
          </a:xfrm>
        </p:grpSpPr>
        <p:sp>
          <p:nvSpPr>
            <p:cNvPr id="44" name="AutoShape 4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CC9900"/>
                </a:solidFill>
              </a:endParaRPr>
            </a:p>
          </p:txBody>
        </p: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6" name="AutoShape 5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CC9900"/>
                  </a:solidFill>
                </a:endParaRPr>
              </a:p>
            </p:txBody>
          </p:sp>
          <p:sp>
            <p:nvSpPr>
              <p:cNvPr id="47" name="AutoShape 5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CC9900"/>
                  </a:solidFill>
                </a:endParaRPr>
              </a:p>
            </p:txBody>
          </p:sp>
        </p:grpSp>
      </p:grpSp>
      <p:sp>
        <p:nvSpPr>
          <p:cNvPr id="48" name="Rectangle 63"/>
          <p:cNvSpPr>
            <a:spLocks noChangeArrowheads="1"/>
          </p:cNvSpPr>
          <p:nvPr/>
        </p:nvSpPr>
        <p:spPr bwMode="gray">
          <a:xfrm>
            <a:off x="662739" y="4324591"/>
            <a:ext cx="32169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Организационная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784283" y="4741622"/>
            <a:ext cx="765722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Внедрение нового организационного метода в деловой практике предприятия, </a:t>
            </a:r>
            <a:br>
              <a:rPr lang="ru-RU" sz="1400" b="1" dirty="0" smtClean="0"/>
            </a:br>
            <a:r>
              <a:rPr lang="ru-RU" sz="1400" b="1" dirty="0" smtClean="0"/>
              <a:t>в организации рабочих мест или внешних связей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4" y="5452505"/>
            <a:ext cx="7851775" cy="118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AutoShape 47"/>
          <p:cNvSpPr>
            <a:spLocks noChangeArrowheads="1"/>
          </p:cNvSpPr>
          <p:nvPr/>
        </p:nvSpPr>
        <p:spPr bwMode="gray">
          <a:xfrm>
            <a:off x="643280" y="5577690"/>
            <a:ext cx="7723453" cy="10625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2" name="Group 58"/>
          <p:cNvGrpSpPr>
            <a:grpSpLocks/>
          </p:cNvGrpSpPr>
          <p:nvPr/>
        </p:nvGrpSpPr>
        <p:grpSpPr bwMode="auto">
          <a:xfrm>
            <a:off x="662739" y="5376871"/>
            <a:ext cx="3319463" cy="401638"/>
            <a:chOff x="720" y="1392"/>
            <a:chExt cx="4058" cy="480"/>
          </a:xfrm>
        </p:grpSpPr>
        <p:sp>
          <p:nvSpPr>
            <p:cNvPr id="53" name="AutoShape 5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" name="Group 6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5" name="AutoShape 6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AutoShape 6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7" name="Rectangle 63"/>
          <p:cNvSpPr>
            <a:spLocks noChangeArrowheads="1"/>
          </p:cNvSpPr>
          <p:nvPr/>
        </p:nvSpPr>
        <p:spPr bwMode="gray">
          <a:xfrm>
            <a:off x="646704" y="5376871"/>
            <a:ext cx="29195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Экологическая инновация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775775" y="5778509"/>
            <a:ext cx="76572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ru-RU" sz="1400" b="1" dirty="0" smtClean="0"/>
              <a:t>Новая или значительно усовершенствованная продукция (работы, услуги), производственные процессы, организационные или маркетинговые методы, способствующие повышению экологической безопасности, улучшению или предотвращению негативного воздействия на окружающую среду.</a:t>
            </a:r>
            <a:endParaRPr lang="en-US" sz="1400" b="1" dirty="0"/>
          </a:p>
        </p:txBody>
      </p:sp>
      <p:sp>
        <p:nvSpPr>
          <p:cNvPr id="65" name="Oval 41"/>
          <p:cNvSpPr>
            <a:spLocks noChangeArrowheads="1"/>
          </p:cNvSpPr>
          <p:nvPr/>
        </p:nvSpPr>
        <p:spPr bwMode="gray">
          <a:xfrm>
            <a:off x="169461" y="321264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" name="Picture 131" descr="light_shad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2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6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608" y="260648"/>
            <a:ext cx="7848600" cy="685800"/>
          </a:xfrm>
        </p:spPr>
        <p:txBody>
          <a:bodyPr/>
          <a:lstStyle/>
          <a:p>
            <a:r>
              <a:rPr lang="ru-RU" sz="2500" dirty="0" smtClean="0"/>
              <a:t>Степень новизны инноваций</a:t>
            </a:r>
            <a:endParaRPr lang="ru-RU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0" y="1335683"/>
            <a:ext cx="2130919" cy="13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97" y="3542593"/>
            <a:ext cx="2203152" cy="26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1162732" y="1420783"/>
            <a:ext cx="864047" cy="9340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1213926" y="1631711"/>
            <a:ext cx="1688283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Новое для </a:t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предприятия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707904" y="1335681"/>
            <a:ext cx="1952216" cy="1280031"/>
            <a:chOff x="4320" y="1152"/>
            <a:chExt cx="414" cy="40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6329817" y="1335683"/>
            <a:ext cx="1872208" cy="1280031"/>
            <a:chOff x="4320" y="1152"/>
            <a:chExt cx="414" cy="402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white">
          <a:xfrm>
            <a:off x="3733192" y="1631712"/>
            <a:ext cx="1972015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Новое для </a:t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рынка (страны)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white">
          <a:xfrm>
            <a:off x="6625853" y="1652532"/>
            <a:ext cx="145604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Новое для </a:t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всего мира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Freeform 3"/>
          <p:cNvSpPr>
            <a:spLocks/>
          </p:cNvSpPr>
          <p:nvPr/>
        </p:nvSpPr>
        <p:spPr bwMode="invGray">
          <a:xfrm rot="2654799">
            <a:off x="1655804" y="2449505"/>
            <a:ext cx="949586" cy="93878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white">
          <a:xfrm>
            <a:off x="1031985" y="3615175"/>
            <a:ext cx="2052164" cy="240065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родукт, процесс,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 маркетинга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 организации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уже могут </a:t>
            </a:r>
            <a:r>
              <a:rPr lang="ru-RU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зоваться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других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предприятиях, но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должны быть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внедрены впервые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данном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предприятии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Freeform 4"/>
          <p:cNvSpPr>
            <a:spLocks/>
          </p:cNvSpPr>
          <p:nvPr/>
        </p:nvSpPr>
        <p:spPr bwMode="invGray">
          <a:xfrm>
            <a:off x="4618235" y="2615714"/>
            <a:ext cx="295367" cy="92687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>
            <a:off x="3733192" y="3554024"/>
            <a:ext cx="1942317" cy="25229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black">
          <a:xfrm>
            <a:off x="3752991" y="3966285"/>
            <a:ext cx="19522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  <a:buFontTx/>
              <a:buChar char="•"/>
            </a:pPr>
            <a:r>
              <a:rPr lang="en-US" sz="2000" b="1" dirty="0"/>
              <a:t> </a:t>
            </a:r>
            <a:r>
              <a:rPr lang="ru-RU" sz="1500" b="1" dirty="0" smtClean="0"/>
              <a:t>предприятие первым вынесло инновацию на рынок</a:t>
            </a:r>
            <a:endParaRPr lang="en-US" sz="1500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white">
          <a:xfrm>
            <a:off x="4206840" y="3564039"/>
            <a:ext cx="1044517" cy="3231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словия: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black">
          <a:xfrm>
            <a:off x="3789810" y="4961697"/>
            <a:ext cx="195221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500"/>
              </a:lnSpc>
              <a:buFontTx/>
              <a:buChar char="•"/>
            </a:pPr>
            <a:r>
              <a:rPr lang="en-US" sz="2000" b="1" dirty="0"/>
              <a:t> </a:t>
            </a:r>
            <a:r>
              <a:rPr lang="ru-RU" sz="1500" b="1" dirty="0" smtClean="0"/>
              <a:t>под рынком подразумевается </a:t>
            </a:r>
            <a:br>
              <a:rPr lang="ru-RU" sz="1500" b="1" dirty="0" smtClean="0"/>
            </a:br>
            <a:r>
              <a:rPr lang="ru-RU" sz="1500" b="1" dirty="0" smtClean="0"/>
              <a:t>предприятие в совокупности с его конкурентами</a:t>
            </a:r>
            <a:endParaRPr lang="en-US" sz="1500" dirty="0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gray">
          <a:xfrm>
            <a:off x="6304055" y="3544748"/>
            <a:ext cx="2099636" cy="254151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Freeform 5"/>
          <p:cNvSpPr>
            <a:spLocks/>
          </p:cNvSpPr>
          <p:nvPr/>
        </p:nvSpPr>
        <p:spPr bwMode="invGray">
          <a:xfrm rot="19125424" flipH="1">
            <a:off x="6945326" y="2531742"/>
            <a:ext cx="986764" cy="82578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white">
          <a:xfrm>
            <a:off x="6267357" y="3605626"/>
            <a:ext cx="2173031" cy="240065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овизна на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международном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уровне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определяется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приоритетным 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выходом инновации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все рынки, как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национальном, так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в международном</a:t>
            </a:r>
            <a:b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масштабе 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Oval 41"/>
          <p:cNvSpPr>
            <a:spLocks noChangeArrowheads="1"/>
          </p:cNvSpPr>
          <p:nvPr/>
        </p:nvSpPr>
        <p:spPr bwMode="gray">
          <a:xfrm>
            <a:off x="169461" y="321264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019" y="234506"/>
            <a:ext cx="7848600" cy="685800"/>
          </a:xfrm>
        </p:spPr>
        <p:txBody>
          <a:bodyPr/>
          <a:lstStyle/>
          <a:p>
            <a:r>
              <a:rPr lang="ru-RU" sz="2500" dirty="0" smtClean="0"/>
              <a:t>Виды инновационной деятельности</a:t>
            </a:r>
            <a:endParaRPr lang="ru-RU" sz="2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9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0"/>
          <p:cNvSpPr>
            <a:spLocks noChangeArrowheads="1"/>
          </p:cNvSpPr>
          <p:nvPr/>
        </p:nvSpPr>
        <p:spPr bwMode="gray">
          <a:xfrm rot="5400000">
            <a:off x="611560" y="1028564"/>
            <a:ext cx="488950" cy="488950"/>
          </a:xfrm>
          <a:prstGeom prst="diamond">
            <a:avLst/>
          </a:prstGeom>
          <a:solidFill>
            <a:schemeClr val="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gray">
          <a:xfrm>
            <a:off x="1163624" y="991598"/>
            <a:ext cx="662473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научно-исследовательские и опытно-конструкторские работы (НИОКР), напрямую связанные с разработкой какой-либо конкретной инновации;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" y="1661451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" y="3023490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2" y="3708899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0" y="4400536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0" y="5093184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0" y="5794976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2" y="2342532"/>
            <a:ext cx="6768752" cy="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1"/>
          <p:cNvSpPr>
            <a:spLocks noChangeArrowheads="1"/>
          </p:cNvSpPr>
          <p:nvPr/>
        </p:nvSpPr>
        <p:spPr bwMode="gray">
          <a:xfrm rot="5400000">
            <a:off x="611560" y="1733459"/>
            <a:ext cx="488950" cy="488950"/>
          </a:xfrm>
          <a:prstGeom prst="diamond">
            <a:avLst/>
          </a:prstGeom>
          <a:solidFill>
            <a:schemeClr val="fol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gray">
          <a:xfrm rot="5400000">
            <a:off x="611560" y="2414540"/>
            <a:ext cx="488950" cy="488950"/>
          </a:xfrm>
          <a:prstGeom prst="diamond">
            <a:avLst/>
          </a:prstGeom>
          <a:solidFill>
            <a:schemeClr val="accent1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gray">
          <a:xfrm rot="5400000">
            <a:off x="602416" y="3095498"/>
            <a:ext cx="488950" cy="488950"/>
          </a:xfrm>
          <a:prstGeom prst="diamond">
            <a:avLst/>
          </a:prstGeom>
          <a:solidFill>
            <a:schemeClr val="accent2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gray">
          <a:xfrm rot="5400000">
            <a:off x="602416" y="3780907"/>
            <a:ext cx="488950" cy="488950"/>
          </a:xfrm>
          <a:prstGeom prst="diamond">
            <a:avLst/>
          </a:prstGeom>
          <a:solidFill>
            <a:srgbClr val="1E4354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gray">
          <a:xfrm rot="5400000">
            <a:off x="577579" y="4472544"/>
            <a:ext cx="488950" cy="488950"/>
          </a:xfrm>
          <a:prstGeom prst="diamond">
            <a:avLst/>
          </a:prstGeom>
          <a:solidFill>
            <a:srgbClr val="D35F3B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gray">
          <a:xfrm rot="5400000">
            <a:off x="577579" y="5165192"/>
            <a:ext cx="488950" cy="488950"/>
          </a:xfrm>
          <a:prstGeom prst="diamond">
            <a:avLst/>
          </a:prstGeom>
          <a:solidFill>
            <a:srgbClr val="AC7F00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gray">
          <a:xfrm rot="5400000">
            <a:off x="577699" y="5866984"/>
            <a:ext cx="488950" cy="488950"/>
          </a:xfrm>
          <a:prstGeom prst="diamond">
            <a:avLst/>
          </a:prstGeom>
          <a:solidFill>
            <a:schemeClr val="tx2">
              <a:lumMod val="25000"/>
            </a:schemeClr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gray">
          <a:xfrm>
            <a:off x="1163624" y="1739407"/>
            <a:ext cx="66247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приобретение машин, оборудования, связанных с технологическими инновациями;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gray">
          <a:xfrm>
            <a:off x="1163624" y="2516668"/>
            <a:ext cx="662473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приобретение новых и высоких технологий;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gray">
          <a:xfrm>
            <a:off x="1163624" y="3095498"/>
            <a:ext cx="66247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приобретение компьютерных программ и баз данных, связанных с технологическими инновациями;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1163624" y="3681140"/>
            <a:ext cx="662473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производственное проектирование, другие виды подготовки производства для выпуска новых продуктов, внедрения новых услуг или методов их производства (передачи);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1131664" y="4484440"/>
            <a:ext cx="66247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подготовка, переподготовка и повышение квалификации персонала, связанные с технологическими инновациями;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gray">
          <a:xfrm>
            <a:off x="1153856" y="5188926"/>
            <a:ext cx="66247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маркетинговые исследования, связанные с технологическими инновациями;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gray">
          <a:xfrm>
            <a:off x="1145424" y="5969112"/>
            <a:ext cx="662473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buFontTx/>
              <a:buChar char="•"/>
            </a:pPr>
            <a:r>
              <a:rPr lang="en-US" sz="1400" b="1" i="0" dirty="0">
                <a:solidFill>
                  <a:srgbClr val="0E6435"/>
                </a:solidFill>
                <a:cs typeface="Arial" charset="0"/>
              </a:rPr>
              <a:t> </a:t>
            </a:r>
            <a:r>
              <a:rPr lang="ru-RU" sz="1400" b="1" i="0" dirty="0" smtClean="0">
                <a:solidFill>
                  <a:srgbClr val="0E6435"/>
                </a:solidFill>
                <a:cs typeface="Arial" charset="0"/>
              </a:rPr>
              <a:t>прочие затраты на технологические инновации.</a:t>
            </a:r>
            <a:endParaRPr lang="en-US" sz="1400" b="1" i="0" dirty="0">
              <a:solidFill>
                <a:srgbClr val="0E6435"/>
              </a:solidFill>
              <a:cs typeface="Arial" charset="0"/>
            </a:endParaRPr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gray">
          <a:xfrm>
            <a:off x="169461" y="321264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" name="Picture 42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322868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Rectangle 32"/>
          <p:cNvSpPr>
            <a:spLocks noGrp="1" noChangeArrowheads="1"/>
          </p:cNvSpPr>
          <p:nvPr>
            <p:ph type="title"/>
          </p:nvPr>
        </p:nvSpPr>
        <p:spPr>
          <a:xfrm>
            <a:off x="971600" y="228600"/>
            <a:ext cx="7715200" cy="685800"/>
          </a:xfrm>
        </p:spPr>
        <p:txBody>
          <a:bodyPr/>
          <a:lstStyle/>
          <a:p>
            <a:r>
              <a:rPr lang="ru-RU" sz="2500" dirty="0" smtClean="0"/>
              <a:t>Статистика инноваций</a:t>
            </a:r>
            <a:endParaRPr lang="en-US" sz="2500" dirty="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95858" y="1160994"/>
            <a:ext cx="7580709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sz="24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ru-RU" sz="1500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sz="1500" dirty="0">
              <a:solidFill>
                <a:srgbClr val="3589BD"/>
              </a:solidFill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79512" y="2132856"/>
            <a:ext cx="81666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1600" dirty="0">
                <a:solidFill>
                  <a:schemeClr val="tx2"/>
                </a:solidFill>
              </a:rPr>
              <a:t>Сбор данных осуществляется с </a:t>
            </a:r>
            <a:r>
              <a:rPr lang="ru-RU" sz="1600" dirty="0" smtClean="0">
                <a:solidFill>
                  <a:schemeClr val="tx2"/>
                </a:solidFill>
              </a:rPr>
              <a:t>200</a:t>
            </a:r>
            <a:r>
              <a:rPr lang="en-US" sz="1600" dirty="0">
                <a:solidFill>
                  <a:schemeClr val="tx2"/>
                </a:solidFill>
              </a:rPr>
              <a:t>2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года. </a:t>
            </a:r>
            <a:r>
              <a:rPr lang="ru-RU" sz="1600" dirty="0" smtClean="0">
                <a:solidFill>
                  <a:schemeClr val="tx2"/>
                </a:solidFill>
              </a:rPr>
              <a:t>Является основой статистики инноваций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8" name="Freeform 24"/>
          <p:cNvSpPr>
            <a:spLocks/>
          </p:cNvSpPr>
          <p:nvPr/>
        </p:nvSpPr>
        <p:spPr bwMode="gray">
          <a:xfrm>
            <a:off x="714791" y="976168"/>
            <a:ext cx="4263193" cy="1156688"/>
          </a:xfrm>
          <a:custGeom>
            <a:avLst/>
            <a:gdLst>
              <a:gd name="T0" fmla="*/ 4 w 1321"/>
              <a:gd name="T1" fmla="*/ 391 h 788"/>
              <a:gd name="T2" fmla="*/ 6 w 1321"/>
              <a:gd name="T3" fmla="*/ 788 h 788"/>
              <a:gd name="T4" fmla="*/ 1098 w 1321"/>
              <a:gd name="T5" fmla="*/ 782 h 788"/>
              <a:gd name="T6" fmla="*/ 1314 w 1321"/>
              <a:gd name="T7" fmla="*/ 388 h 788"/>
              <a:gd name="T8" fmla="*/ 1315 w 1321"/>
              <a:gd name="T9" fmla="*/ 0 h 788"/>
              <a:gd name="T10" fmla="*/ 244 w 1321"/>
              <a:gd name="T11" fmla="*/ 3 h 788"/>
              <a:gd name="T12" fmla="*/ 4 w 1321"/>
              <a:gd name="T13" fmla="*/ 391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gamma/>
                  <a:shade val="76078"/>
                  <a:invGamma/>
                  <a:alpha val="9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2700000" scaled="1"/>
            <a:tileRect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53764E"/>
                </a:solidFill>
              </a:rPr>
              <a:t>Форма </a:t>
            </a:r>
            <a:r>
              <a:rPr lang="ru-RU" sz="1400" b="1" dirty="0">
                <a:solidFill>
                  <a:srgbClr val="53764E"/>
                </a:solidFill>
              </a:rPr>
              <a:t>государственной </a:t>
            </a:r>
          </a:p>
          <a:p>
            <a:pPr algn="ctr"/>
            <a:r>
              <a:rPr lang="ru-RU" sz="1400" b="1" dirty="0">
                <a:solidFill>
                  <a:srgbClr val="53764E"/>
                </a:solidFill>
              </a:rPr>
              <a:t>статистической отчетности </a:t>
            </a:r>
            <a:br>
              <a:rPr lang="ru-RU" sz="1400" b="1" dirty="0">
                <a:solidFill>
                  <a:srgbClr val="53764E"/>
                </a:solidFill>
              </a:rPr>
            </a:br>
            <a:r>
              <a:rPr lang="ru-RU" sz="1400" b="1" dirty="0">
                <a:solidFill>
                  <a:srgbClr val="53764E"/>
                </a:solidFill>
              </a:rPr>
              <a:t>1-нт (инновация) «Отчет об инновационной деятельности организации</a:t>
            </a:r>
            <a:r>
              <a:rPr lang="ru-RU" sz="1400" b="1" dirty="0" smtClean="0">
                <a:solidFill>
                  <a:srgbClr val="53764E"/>
                </a:solidFill>
              </a:rPr>
              <a:t>» годовой периодичности</a:t>
            </a:r>
            <a:endParaRPr lang="en-US" sz="1400" b="1" dirty="0">
              <a:solidFill>
                <a:srgbClr val="53764E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gray">
          <a:xfrm>
            <a:off x="107504" y="5805264"/>
            <a:ext cx="9036496" cy="9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600" i="1" dirty="0">
                <a:solidFill>
                  <a:srgbClr val="92D050"/>
                </a:solidFill>
              </a:rPr>
              <a:t>Сайт </a:t>
            </a:r>
            <a:r>
              <a:rPr lang="ru-RU" sz="1600" i="1" dirty="0" err="1">
                <a:solidFill>
                  <a:srgbClr val="92D050"/>
                </a:solidFill>
              </a:rPr>
              <a:t>Белстата</a:t>
            </a:r>
            <a:r>
              <a:rPr lang="ru-RU" sz="1600" i="1" dirty="0">
                <a:solidFill>
                  <a:srgbClr val="92D050"/>
                </a:solidFill>
              </a:rPr>
              <a:t>: </a:t>
            </a:r>
            <a:r>
              <a:rPr lang="en-US" sz="1600" i="1" dirty="0">
                <a:solidFill>
                  <a:srgbClr val="92D050"/>
                </a:solidFill>
                <a:hlinkClick r:id="rId3"/>
              </a:rPr>
              <a:t>www.belstat.gov.by</a:t>
            </a:r>
            <a:endParaRPr lang="ru-RU" sz="1600" i="1" dirty="0">
              <a:solidFill>
                <a:srgbClr val="92D050"/>
              </a:solidFill>
            </a:endParaRPr>
          </a:p>
          <a:p>
            <a:pPr algn="l" eaLnBrk="0" hangingPunct="0">
              <a:lnSpc>
                <a:spcPct val="70000"/>
              </a:lnSpc>
            </a:pPr>
            <a:endParaRPr lang="ru-RU" sz="600" b="0" i="1" dirty="0" smtClean="0">
              <a:solidFill>
                <a:srgbClr val="92D050"/>
              </a:solidFill>
            </a:endParaRPr>
          </a:p>
          <a:p>
            <a:pPr algn="l" eaLnBrk="0" hangingPunct="0">
              <a:lnSpc>
                <a:spcPct val="70000"/>
              </a:lnSpc>
            </a:pPr>
            <a:r>
              <a:rPr lang="ru-RU" sz="1600" b="0" i="1" dirty="0" smtClean="0">
                <a:solidFill>
                  <a:srgbClr val="92D050"/>
                </a:solidFill>
              </a:rPr>
              <a:t>Единый </a:t>
            </a:r>
            <a:r>
              <a:rPr lang="ru-RU" sz="1600" b="0" i="1" dirty="0">
                <a:solidFill>
                  <a:srgbClr val="92D050"/>
                </a:solidFill>
              </a:rPr>
              <a:t>банк данных</a:t>
            </a:r>
            <a:r>
              <a:rPr lang="en-US" sz="1600" b="0" i="1" dirty="0">
                <a:solidFill>
                  <a:srgbClr val="92D050"/>
                </a:solidFill>
              </a:rPr>
              <a:t> </a:t>
            </a:r>
            <a:r>
              <a:rPr lang="ru-RU" sz="1600" b="0" i="1" dirty="0">
                <a:solidFill>
                  <a:srgbClr val="92D050"/>
                </a:solidFill>
              </a:rPr>
              <a:t>=</a:t>
            </a:r>
            <a:r>
              <a:rPr lang="en-US" sz="1600" b="0" i="1" dirty="0">
                <a:solidFill>
                  <a:srgbClr val="92D050"/>
                </a:solidFill>
              </a:rPr>
              <a:t>&gt;</a:t>
            </a:r>
            <a:r>
              <a:rPr lang="ru-RU" sz="1600" b="0" i="1" dirty="0">
                <a:solidFill>
                  <a:srgbClr val="92D050"/>
                </a:solidFill>
              </a:rPr>
              <a:t> Формы государственных статистических наблюдений </a:t>
            </a:r>
            <a:r>
              <a:rPr lang="ru-RU" b="0" i="1" dirty="0">
                <a:solidFill>
                  <a:srgbClr val="92D050"/>
                </a:solidFill>
              </a:rPr>
              <a:t>=</a:t>
            </a:r>
            <a:r>
              <a:rPr lang="en-US" b="0" i="1" dirty="0">
                <a:solidFill>
                  <a:srgbClr val="92D050"/>
                </a:solidFill>
              </a:rPr>
              <a:t>&gt;</a:t>
            </a:r>
            <a:r>
              <a:rPr lang="ru-RU" b="0" i="1" dirty="0">
                <a:solidFill>
                  <a:srgbClr val="92D050"/>
                </a:solidFill>
              </a:rPr>
              <a:t> </a:t>
            </a:r>
            <a:r>
              <a:rPr lang="ru-RU" sz="1600" b="0" i="1" dirty="0">
                <a:solidFill>
                  <a:srgbClr val="92D050"/>
                </a:solidFill>
              </a:rPr>
              <a:t>Формы централизованных государственных статистических наблюдений </a:t>
            </a:r>
            <a:r>
              <a:rPr lang="ru-RU" b="0" i="1" dirty="0">
                <a:solidFill>
                  <a:srgbClr val="92D050"/>
                </a:solidFill>
              </a:rPr>
              <a:t>=</a:t>
            </a:r>
            <a:r>
              <a:rPr lang="en-US" b="0" i="1" dirty="0">
                <a:solidFill>
                  <a:srgbClr val="92D050"/>
                </a:solidFill>
              </a:rPr>
              <a:t>&gt;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sz="1600" b="0" i="1" dirty="0">
                <a:solidFill>
                  <a:srgbClr val="92D050"/>
                </a:solidFill>
              </a:rPr>
              <a:t>Альбом форм централизованных государственных статистических </a:t>
            </a:r>
            <a:r>
              <a:rPr lang="ru-RU" sz="1600" b="0" i="1" dirty="0" smtClean="0">
                <a:solidFill>
                  <a:srgbClr val="92D050"/>
                </a:solidFill>
              </a:rPr>
              <a:t>наблюдений</a:t>
            </a:r>
            <a:endParaRPr lang="en-US" sz="1600" b="0" i="1" dirty="0">
              <a:solidFill>
                <a:srgbClr val="92D050"/>
              </a:solidFill>
            </a:endParaRPr>
          </a:p>
        </p:txBody>
      </p:sp>
      <p:pic>
        <p:nvPicPr>
          <p:cNvPr id="39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78796" y="271125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24"/>
          <p:cNvSpPr>
            <a:spLocks/>
          </p:cNvSpPr>
          <p:nvPr/>
        </p:nvSpPr>
        <p:spPr bwMode="gray">
          <a:xfrm>
            <a:off x="2627784" y="2471410"/>
            <a:ext cx="4349572" cy="1173614"/>
          </a:xfrm>
          <a:custGeom>
            <a:avLst/>
            <a:gdLst>
              <a:gd name="T0" fmla="*/ 4 w 1321"/>
              <a:gd name="T1" fmla="*/ 391 h 788"/>
              <a:gd name="T2" fmla="*/ 6 w 1321"/>
              <a:gd name="T3" fmla="*/ 788 h 788"/>
              <a:gd name="T4" fmla="*/ 1098 w 1321"/>
              <a:gd name="T5" fmla="*/ 782 h 788"/>
              <a:gd name="T6" fmla="*/ 1314 w 1321"/>
              <a:gd name="T7" fmla="*/ 388 h 788"/>
              <a:gd name="T8" fmla="*/ 1315 w 1321"/>
              <a:gd name="T9" fmla="*/ 0 h 788"/>
              <a:gd name="T10" fmla="*/ 244 w 1321"/>
              <a:gd name="T11" fmla="*/ 3 h 788"/>
              <a:gd name="T12" fmla="*/ 4 w 1321"/>
              <a:gd name="T13" fmla="*/ 391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gamma/>
                  <a:shade val="76078"/>
                  <a:invGamma/>
                  <a:alpha val="9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2700000" scaled="1"/>
            <a:tileRect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476543"/>
                </a:solidFill>
              </a:rPr>
              <a:t>Форма </a:t>
            </a:r>
            <a:r>
              <a:rPr lang="ru-RU" sz="1400" b="1" dirty="0">
                <a:solidFill>
                  <a:srgbClr val="476543"/>
                </a:solidFill>
              </a:rPr>
              <a:t>государственной </a:t>
            </a:r>
          </a:p>
          <a:p>
            <a:pPr algn="ctr"/>
            <a:r>
              <a:rPr lang="ru-RU" sz="1400" b="1" dirty="0">
                <a:solidFill>
                  <a:srgbClr val="476543"/>
                </a:solidFill>
              </a:rPr>
              <a:t>статистической отчетности </a:t>
            </a:r>
            <a:br>
              <a:rPr lang="ru-RU" sz="1400" b="1" dirty="0">
                <a:solidFill>
                  <a:srgbClr val="476543"/>
                </a:solidFill>
              </a:rPr>
            </a:br>
            <a:r>
              <a:rPr lang="ru-RU" sz="1400" b="1" dirty="0">
                <a:solidFill>
                  <a:srgbClr val="476543"/>
                </a:solidFill>
              </a:rPr>
              <a:t>12-п «Отчет о производстве промышленной </a:t>
            </a:r>
            <a:r>
              <a:rPr lang="ru-RU" sz="1400" b="1" dirty="0" smtClean="0">
                <a:solidFill>
                  <a:srgbClr val="476543"/>
                </a:solidFill>
              </a:rPr>
              <a:t>продукции</a:t>
            </a:r>
            <a:br>
              <a:rPr lang="ru-RU" sz="1400" b="1" dirty="0" smtClean="0">
                <a:solidFill>
                  <a:srgbClr val="476543"/>
                </a:solidFill>
              </a:rPr>
            </a:br>
            <a:r>
              <a:rPr lang="ru-RU" sz="1400" b="1" dirty="0" smtClean="0">
                <a:solidFill>
                  <a:srgbClr val="476543"/>
                </a:solidFill>
              </a:rPr>
              <a:t>(</a:t>
            </a:r>
            <a:r>
              <a:rPr lang="ru-RU" sz="1400" b="1" dirty="0">
                <a:solidFill>
                  <a:srgbClr val="476543"/>
                </a:solidFill>
              </a:rPr>
              <a:t>работ, услуг</a:t>
            </a:r>
            <a:r>
              <a:rPr lang="ru-RU" sz="1400" b="1" dirty="0" smtClean="0">
                <a:solidFill>
                  <a:srgbClr val="476543"/>
                </a:solidFill>
              </a:rPr>
              <a:t>)» ежемесячная</a:t>
            </a:r>
            <a:endParaRPr lang="en-US" sz="1400" b="1" dirty="0">
              <a:solidFill>
                <a:srgbClr val="476543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63688" y="3635259"/>
            <a:ext cx="71521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Ежемесячно отслеживает оперативные данные об объемах отгруженной инновационной продукции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Freeform 24"/>
          <p:cNvSpPr>
            <a:spLocks/>
          </p:cNvSpPr>
          <p:nvPr/>
        </p:nvSpPr>
        <p:spPr bwMode="gray">
          <a:xfrm>
            <a:off x="4262827" y="4099868"/>
            <a:ext cx="4349572" cy="1173614"/>
          </a:xfrm>
          <a:custGeom>
            <a:avLst/>
            <a:gdLst>
              <a:gd name="T0" fmla="*/ 4 w 1321"/>
              <a:gd name="T1" fmla="*/ 391 h 788"/>
              <a:gd name="T2" fmla="*/ 6 w 1321"/>
              <a:gd name="T3" fmla="*/ 788 h 788"/>
              <a:gd name="T4" fmla="*/ 1098 w 1321"/>
              <a:gd name="T5" fmla="*/ 782 h 788"/>
              <a:gd name="T6" fmla="*/ 1314 w 1321"/>
              <a:gd name="T7" fmla="*/ 388 h 788"/>
              <a:gd name="T8" fmla="*/ 1315 w 1321"/>
              <a:gd name="T9" fmla="*/ 0 h 788"/>
              <a:gd name="T10" fmla="*/ 244 w 1321"/>
              <a:gd name="T11" fmla="*/ 3 h 788"/>
              <a:gd name="T12" fmla="*/ 4 w 1321"/>
              <a:gd name="T13" fmla="*/ 391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gamma/>
                  <a:shade val="76078"/>
                  <a:invGamma/>
                  <a:alpha val="9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2700000" scaled="1"/>
            <a:tileRect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415D3D"/>
                </a:solidFill>
              </a:rPr>
              <a:t>Форма </a:t>
            </a:r>
            <a:r>
              <a:rPr lang="ru-RU" sz="1400" b="1" dirty="0">
                <a:solidFill>
                  <a:srgbClr val="415D3D"/>
                </a:solidFill>
              </a:rPr>
              <a:t>государственной </a:t>
            </a:r>
          </a:p>
          <a:p>
            <a:pPr algn="ctr"/>
            <a:r>
              <a:rPr lang="ru-RU" sz="1400" b="1" dirty="0">
                <a:solidFill>
                  <a:srgbClr val="415D3D"/>
                </a:solidFill>
              </a:rPr>
              <a:t>статистической отчетности </a:t>
            </a:r>
            <a:br>
              <a:rPr lang="ru-RU" sz="1400" b="1" dirty="0">
                <a:solidFill>
                  <a:srgbClr val="415D3D"/>
                </a:solidFill>
              </a:rPr>
            </a:br>
            <a:r>
              <a:rPr lang="ru-RU" sz="1400" b="1" dirty="0">
                <a:solidFill>
                  <a:srgbClr val="415D3D"/>
                </a:solidFill>
              </a:rPr>
              <a:t>1-мп </a:t>
            </a:r>
            <a:r>
              <a:rPr lang="ru-RU" sz="1400" b="1" dirty="0" smtClean="0">
                <a:solidFill>
                  <a:srgbClr val="415D3D"/>
                </a:solidFill>
              </a:rPr>
              <a:t>«Отчет</a:t>
            </a:r>
            <a:endParaRPr lang="ru-RU" sz="1400" b="1" dirty="0">
              <a:solidFill>
                <a:srgbClr val="415D3D"/>
              </a:solidFill>
            </a:endParaRPr>
          </a:p>
          <a:p>
            <a:pPr algn="ctr"/>
            <a:r>
              <a:rPr lang="ru-RU" sz="1400" b="1" dirty="0">
                <a:solidFill>
                  <a:srgbClr val="415D3D"/>
                </a:solidFill>
              </a:rPr>
              <a:t>о финансово-хозяйственной деятельности малой </a:t>
            </a:r>
            <a:r>
              <a:rPr lang="ru-RU" sz="1400" b="1" dirty="0" smtClean="0">
                <a:solidFill>
                  <a:srgbClr val="415D3D"/>
                </a:solidFill>
              </a:rPr>
              <a:t>организации» </a:t>
            </a:r>
            <a:endParaRPr lang="ru-RU" sz="1400" b="1" dirty="0">
              <a:solidFill>
                <a:srgbClr val="415D3D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638D5D"/>
                </a:solidFill>
              </a:rPr>
              <a:t>)» годовой периодичности</a:t>
            </a:r>
            <a:endParaRPr lang="en-US" sz="1400" b="1" dirty="0">
              <a:solidFill>
                <a:srgbClr val="638D5D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78742" y="5290594"/>
            <a:ext cx="5544616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В </a:t>
            </a:r>
            <a:r>
              <a:rPr lang="en-US" sz="1600" dirty="0" smtClean="0">
                <a:solidFill>
                  <a:schemeClr val="tx2"/>
                </a:solidFill>
              </a:rPr>
              <a:t>X </a:t>
            </a:r>
            <a:r>
              <a:rPr lang="ru-RU" sz="1600" dirty="0" smtClean="0">
                <a:solidFill>
                  <a:schemeClr val="tx2"/>
                </a:solidFill>
              </a:rPr>
              <a:t>разделе содержит основные показатели инноваций и обследует малые организации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utoShape 52"/>
          <p:cNvSpPr>
            <a:spLocks noChangeArrowheads="1"/>
          </p:cNvSpPr>
          <p:nvPr/>
        </p:nvSpPr>
        <p:spPr bwMode="gray">
          <a:xfrm rot="16384230">
            <a:off x="2142022" y="2934250"/>
            <a:ext cx="2104360" cy="1859657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" name="AutoShape 53"/>
          <p:cNvSpPr>
            <a:spLocks noChangeArrowheads="1"/>
          </p:cNvSpPr>
          <p:nvPr/>
        </p:nvSpPr>
        <p:spPr bwMode="gray">
          <a:xfrm rot="16858575">
            <a:off x="2322106" y="2733485"/>
            <a:ext cx="879161" cy="2027876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  <a:gd name="connsiteX0" fmla="*/ 7327 w 13028"/>
              <a:gd name="connsiteY0" fmla="*/ 10907 h 15132"/>
              <a:gd name="connsiteX1" fmla="*/ 7329 w 13028"/>
              <a:gd name="connsiteY1" fmla="*/ 10781 h 15132"/>
              <a:gd name="connsiteX2" fmla="*/ 0 w 13028"/>
              <a:gd name="connsiteY2" fmla="*/ 2996 h 15132"/>
              <a:gd name="connsiteX3" fmla="*/ 182 w 13028"/>
              <a:gd name="connsiteY3" fmla="*/ 0 h 15132"/>
              <a:gd name="connsiteX4" fmla="*/ 10330 w 13028"/>
              <a:gd name="connsiteY4" fmla="*/ 10781 h 15132"/>
              <a:gd name="connsiteX5" fmla="*/ 10301 w 13028"/>
              <a:gd name="connsiteY5" fmla="*/ 11204 h 15132"/>
              <a:gd name="connsiteX6" fmla="*/ 13028 w 13028"/>
              <a:gd name="connsiteY6" fmla="*/ 11000 h 15132"/>
              <a:gd name="connsiteX7" fmla="*/ 8760 w 13028"/>
              <a:gd name="connsiteY7" fmla="*/ 15132 h 15132"/>
              <a:gd name="connsiteX8" fmla="*/ 4628 w 13028"/>
              <a:gd name="connsiteY8" fmla="*/ 10864 h 15132"/>
              <a:gd name="connsiteX9" fmla="*/ 7327 w 13028"/>
              <a:gd name="connsiteY9" fmla="*/ 10907 h 15132"/>
              <a:gd name="connsiteX0" fmla="*/ 7445 w 13028"/>
              <a:gd name="connsiteY0" fmla="*/ 11203 h 15132"/>
              <a:gd name="connsiteX1" fmla="*/ 7329 w 13028"/>
              <a:gd name="connsiteY1" fmla="*/ 10781 h 15132"/>
              <a:gd name="connsiteX2" fmla="*/ 0 w 13028"/>
              <a:gd name="connsiteY2" fmla="*/ 2996 h 15132"/>
              <a:gd name="connsiteX3" fmla="*/ 182 w 13028"/>
              <a:gd name="connsiteY3" fmla="*/ 0 h 15132"/>
              <a:gd name="connsiteX4" fmla="*/ 10330 w 13028"/>
              <a:gd name="connsiteY4" fmla="*/ 10781 h 15132"/>
              <a:gd name="connsiteX5" fmla="*/ 10301 w 13028"/>
              <a:gd name="connsiteY5" fmla="*/ 11204 h 15132"/>
              <a:gd name="connsiteX6" fmla="*/ 13028 w 13028"/>
              <a:gd name="connsiteY6" fmla="*/ 11000 h 15132"/>
              <a:gd name="connsiteX7" fmla="*/ 8760 w 13028"/>
              <a:gd name="connsiteY7" fmla="*/ 15132 h 15132"/>
              <a:gd name="connsiteX8" fmla="*/ 4628 w 13028"/>
              <a:gd name="connsiteY8" fmla="*/ 10864 h 15132"/>
              <a:gd name="connsiteX9" fmla="*/ 7445 w 13028"/>
              <a:gd name="connsiteY9" fmla="*/ 11203 h 15132"/>
              <a:gd name="connsiteX0" fmla="*/ 7445 w 13028"/>
              <a:gd name="connsiteY0" fmla="*/ 11203 h 15132"/>
              <a:gd name="connsiteX1" fmla="*/ 7329 w 13028"/>
              <a:gd name="connsiteY1" fmla="*/ 10781 h 15132"/>
              <a:gd name="connsiteX2" fmla="*/ 0 w 13028"/>
              <a:gd name="connsiteY2" fmla="*/ 2996 h 15132"/>
              <a:gd name="connsiteX3" fmla="*/ 182 w 13028"/>
              <a:gd name="connsiteY3" fmla="*/ 0 h 15132"/>
              <a:gd name="connsiteX4" fmla="*/ 10495 w 13028"/>
              <a:gd name="connsiteY4" fmla="*/ 11195 h 15132"/>
              <a:gd name="connsiteX5" fmla="*/ 10301 w 13028"/>
              <a:gd name="connsiteY5" fmla="*/ 11204 h 15132"/>
              <a:gd name="connsiteX6" fmla="*/ 13028 w 13028"/>
              <a:gd name="connsiteY6" fmla="*/ 11000 h 15132"/>
              <a:gd name="connsiteX7" fmla="*/ 8760 w 13028"/>
              <a:gd name="connsiteY7" fmla="*/ 15132 h 15132"/>
              <a:gd name="connsiteX8" fmla="*/ 4628 w 13028"/>
              <a:gd name="connsiteY8" fmla="*/ 10864 h 15132"/>
              <a:gd name="connsiteX9" fmla="*/ 7445 w 13028"/>
              <a:gd name="connsiteY9" fmla="*/ 11203 h 15132"/>
              <a:gd name="connsiteX0" fmla="*/ 7445 w 13028"/>
              <a:gd name="connsiteY0" fmla="*/ 11203 h 15132"/>
              <a:gd name="connsiteX1" fmla="*/ 7518 w 13028"/>
              <a:gd name="connsiteY1" fmla="*/ 11254 h 15132"/>
              <a:gd name="connsiteX2" fmla="*/ 0 w 13028"/>
              <a:gd name="connsiteY2" fmla="*/ 2996 h 15132"/>
              <a:gd name="connsiteX3" fmla="*/ 182 w 13028"/>
              <a:gd name="connsiteY3" fmla="*/ 0 h 15132"/>
              <a:gd name="connsiteX4" fmla="*/ 10495 w 13028"/>
              <a:gd name="connsiteY4" fmla="*/ 11195 h 15132"/>
              <a:gd name="connsiteX5" fmla="*/ 10301 w 13028"/>
              <a:gd name="connsiteY5" fmla="*/ 11204 h 15132"/>
              <a:gd name="connsiteX6" fmla="*/ 13028 w 13028"/>
              <a:gd name="connsiteY6" fmla="*/ 11000 h 15132"/>
              <a:gd name="connsiteX7" fmla="*/ 8760 w 13028"/>
              <a:gd name="connsiteY7" fmla="*/ 15132 h 15132"/>
              <a:gd name="connsiteX8" fmla="*/ 4628 w 13028"/>
              <a:gd name="connsiteY8" fmla="*/ 10864 h 15132"/>
              <a:gd name="connsiteX9" fmla="*/ 7445 w 13028"/>
              <a:gd name="connsiteY9" fmla="*/ 11203 h 15132"/>
              <a:gd name="connsiteX0" fmla="*/ 7445 w 13315"/>
              <a:gd name="connsiteY0" fmla="*/ 11203 h 15132"/>
              <a:gd name="connsiteX1" fmla="*/ 7518 w 13315"/>
              <a:gd name="connsiteY1" fmla="*/ 11254 h 15132"/>
              <a:gd name="connsiteX2" fmla="*/ 0 w 13315"/>
              <a:gd name="connsiteY2" fmla="*/ 2996 h 15132"/>
              <a:gd name="connsiteX3" fmla="*/ 182 w 13315"/>
              <a:gd name="connsiteY3" fmla="*/ 0 h 15132"/>
              <a:gd name="connsiteX4" fmla="*/ 10495 w 13315"/>
              <a:gd name="connsiteY4" fmla="*/ 11195 h 15132"/>
              <a:gd name="connsiteX5" fmla="*/ 10301 w 13315"/>
              <a:gd name="connsiteY5" fmla="*/ 11204 h 15132"/>
              <a:gd name="connsiteX6" fmla="*/ 13315 w 13315"/>
              <a:gd name="connsiteY6" fmla="*/ 11402 h 15132"/>
              <a:gd name="connsiteX7" fmla="*/ 8760 w 13315"/>
              <a:gd name="connsiteY7" fmla="*/ 15132 h 15132"/>
              <a:gd name="connsiteX8" fmla="*/ 4628 w 13315"/>
              <a:gd name="connsiteY8" fmla="*/ 10864 h 15132"/>
              <a:gd name="connsiteX9" fmla="*/ 7445 w 13315"/>
              <a:gd name="connsiteY9" fmla="*/ 11203 h 15132"/>
              <a:gd name="connsiteX0" fmla="*/ 7445 w 13315"/>
              <a:gd name="connsiteY0" fmla="*/ 10525 h 14454"/>
              <a:gd name="connsiteX1" fmla="*/ 7518 w 13315"/>
              <a:gd name="connsiteY1" fmla="*/ 10576 h 14454"/>
              <a:gd name="connsiteX2" fmla="*/ 0 w 13315"/>
              <a:gd name="connsiteY2" fmla="*/ 2318 h 14454"/>
              <a:gd name="connsiteX3" fmla="*/ 6017 w 13315"/>
              <a:gd name="connsiteY3" fmla="*/ 0 h 14454"/>
              <a:gd name="connsiteX4" fmla="*/ 10495 w 13315"/>
              <a:gd name="connsiteY4" fmla="*/ 10517 h 14454"/>
              <a:gd name="connsiteX5" fmla="*/ 10301 w 13315"/>
              <a:gd name="connsiteY5" fmla="*/ 10526 h 14454"/>
              <a:gd name="connsiteX6" fmla="*/ 13315 w 13315"/>
              <a:gd name="connsiteY6" fmla="*/ 10724 h 14454"/>
              <a:gd name="connsiteX7" fmla="*/ 8760 w 13315"/>
              <a:gd name="connsiteY7" fmla="*/ 14454 h 14454"/>
              <a:gd name="connsiteX8" fmla="*/ 4628 w 13315"/>
              <a:gd name="connsiteY8" fmla="*/ 10186 h 14454"/>
              <a:gd name="connsiteX9" fmla="*/ 7445 w 13315"/>
              <a:gd name="connsiteY9" fmla="*/ 10525 h 14454"/>
              <a:gd name="connsiteX0" fmla="*/ 3911 w 9781"/>
              <a:gd name="connsiteY0" fmla="*/ 10525 h 14454"/>
              <a:gd name="connsiteX1" fmla="*/ 3984 w 9781"/>
              <a:gd name="connsiteY1" fmla="*/ 10576 h 14454"/>
              <a:gd name="connsiteX2" fmla="*/ 0 w 9781"/>
              <a:gd name="connsiteY2" fmla="*/ 1986 h 14454"/>
              <a:gd name="connsiteX3" fmla="*/ 2483 w 9781"/>
              <a:gd name="connsiteY3" fmla="*/ 0 h 14454"/>
              <a:gd name="connsiteX4" fmla="*/ 6961 w 9781"/>
              <a:gd name="connsiteY4" fmla="*/ 10517 h 14454"/>
              <a:gd name="connsiteX5" fmla="*/ 6767 w 9781"/>
              <a:gd name="connsiteY5" fmla="*/ 10526 h 14454"/>
              <a:gd name="connsiteX6" fmla="*/ 9781 w 9781"/>
              <a:gd name="connsiteY6" fmla="*/ 10724 h 14454"/>
              <a:gd name="connsiteX7" fmla="*/ 5226 w 9781"/>
              <a:gd name="connsiteY7" fmla="*/ 14454 h 14454"/>
              <a:gd name="connsiteX8" fmla="*/ 1094 w 9781"/>
              <a:gd name="connsiteY8" fmla="*/ 10186 h 14454"/>
              <a:gd name="connsiteX9" fmla="*/ 3911 w 9781"/>
              <a:gd name="connsiteY9" fmla="*/ 10525 h 14454"/>
              <a:gd name="connsiteX0" fmla="*/ 3999 w 10000"/>
              <a:gd name="connsiteY0" fmla="*/ 7282 h 9974"/>
              <a:gd name="connsiteX1" fmla="*/ 4073 w 10000"/>
              <a:gd name="connsiteY1" fmla="*/ 7317 h 9974"/>
              <a:gd name="connsiteX2" fmla="*/ 0 w 10000"/>
              <a:gd name="connsiteY2" fmla="*/ 1374 h 9974"/>
              <a:gd name="connsiteX3" fmla="*/ 2539 w 10000"/>
              <a:gd name="connsiteY3" fmla="*/ 0 h 9974"/>
              <a:gd name="connsiteX4" fmla="*/ 7117 w 10000"/>
              <a:gd name="connsiteY4" fmla="*/ 7276 h 9974"/>
              <a:gd name="connsiteX5" fmla="*/ 6919 w 10000"/>
              <a:gd name="connsiteY5" fmla="*/ 7282 h 9974"/>
              <a:gd name="connsiteX6" fmla="*/ 10000 w 10000"/>
              <a:gd name="connsiteY6" fmla="*/ 7419 h 9974"/>
              <a:gd name="connsiteX7" fmla="*/ 4422 w 10000"/>
              <a:gd name="connsiteY7" fmla="*/ 9974 h 9974"/>
              <a:gd name="connsiteX8" fmla="*/ 1118 w 10000"/>
              <a:gd name="connsiteY8" fmla="*/ 7047 h 9974"/>
              <a:gd name="connsiteX9" fmla="*/ 3999 w 10000"/>
              <a:gd name="connsiteY9" fmla="*/ 7282 h 9974"/>
              <a:gd name="connsiteX0" fmla="*/ 3999 w 10000"/>
              <a:gd name="connsiteY0" fmla="*/ 7301 h 10136"/>
              <a:gd name="connsiteX1" fmla="*/ 4073 w 10000"/>
              <a:gd name="connsiteY1" fmla="*/ 7336 h 10136"/>
              <a:gd name="connsiteX2" fmla="*/ 0 w 10000"/>
              <a:gd name="connsiteY2" fmla="*/ 1378 h 10136"/>
              <a:gd name="connsiteX3" fmla="*/ 2539 w 10000"/>
              <a:gd name="connsiteY3" fmla="*/ 0 h 10136"/>
              <a:gd name="connsiteX4" fmla="*/ 7117 w 10000"/>
              <a:gd name="connsiteY4" fmla="*/ 7295 h 10136"/>
              <a:gd name="connsiteX5" fmla="*/ 6919 w 10000"/>
              <a:gd name="connsiteY5" fmla="*/ 7301 h 10136"/>
              <a:gd name="connsiteX6" fmla="*/ 10000 w 10000"/>
              <a:gd name="connsiteY6" fmla="*/ 7438 h 10136"/>
              <a:gd name="connsiteX7" fmla="*/ 2951 w 10000"/>
              <a:gd name="connsiteY7" fmla="*/ 10136 h 10136"/>
              <a:gd name="connsiteX8" fmla="*/ 1118 w 10000"/>
              <a:gd name="connsiteY8" fmla="*/ 7065 h 10136"/>
              <a:gd name="connsiteX9" fmla="*/ 3999 w 10000"/>
              <a:gd name="connsiteY9" fmla="*/ 7301 h 10136"/>
              <a:gd name="connsiteX0" fmla="*/ 3999 w 10000"/>
              <a:gd name="connsiteY0" fmla="*/ 7223 h 10058"/>
              <a:gd name="connsiteX1" fmla="*/ 4073 w 10000"/>
              <a:gd name="connsiteY1" fmla="*/ 7258 h 10058"/>
              <a:gd name="connsiteX2" fmla="*/ 0 w 10000"/>
              <a:gd name="connsiteY2" fmla="*/ 1300 h 10058"/>
              <a:gd name="connsiteX3" fmla="*/ 4653 w 10000"/>
              <a:gd name="connsiteY3" fmla="*/ 0 h 10058"/>
              <a:gd name="connsiteX4" fmla="*/ 7117 w 10000"/>
              <a:gd name="connsiteY4" fmla="*/ 7217 h 10058"/>
              <a:gd name="connsiteX5" fmla="*/ 6919 w 10000"/>
              <a:gd name="connsiteY5" fmla="*/ 7223 h 10058"/>
              <a:gd name="connsiteX6" fmla="*/ 10000 w 10000"/>
              <a:gd name="connsiteY6" fmla="*/ 7360 h 10058"/>
              <a:gd name="connsiteX7" fmla="*/ 2951 w 10000"/>
              <a:gd name="connsiteY7" fmla="*/ 10058 h 10058"/>
              <a:gd name="connsiteX8" fmla="*/ 1118 w 10000"/>
              <a:gd name="connsiteY8" fmla="*/ 6987 h 10058"/>
              <a:gd name="connsiteX9" fmla="*/ 3999 w 10000"/>
              <a:gd name="connsiteY9" fmla="*/ 7223 h 10058"/>
              <a:gd name="connsiteX0" fmla="*/ 3999 w 10000"/>
              <a:gd name="connsiteY0" fmla="*/ 7223 h 10058"/>
              <a:gd name="connsiteX1" fmla="*/ 4073 w 10000"/>
              <a:gd name="connsiteY1" fmla="*/ 7258 h 10058"/>
              <a:gd name="connsiteX2" fmla="*/ 0 w 10000"/>
              <a:gd name="connsiteY2" fmla="*/ 1300 h 10058"/>
              <a:gd name="connsiteX3" fmla="*/ 4653 w 10000"/>
              <a:gd name="connsiteY3" fmla="*/ 0 h 10058"/>
              <a:gd name="connsiteX4" fmla="*/ 7117 w 10000"/>
              <a:gd name="connsiteY4" fmla="*/ 7217 h 10058"/>
              <a:gd name="connsiteX5" fmla="*/ 6919 w 10000"/>
              <a:gd name="connsiteY5" fmla="*/ 7223 h 10058"/>
              <a:gd name="connsiteX6" fmla="*/ 10000 w 10000"/>
              <a:gd name="connsiteY6" fmla="*/ 7360 h 10058"/>
              <a:gd name="connsiteX7" fmla="*/ 2951 w 10000"/>
              <a:gd name="connsiteY7" fmla="*/ 10058 h 10058"/>
              <a:gd name="connsiteX8" fmla="*/ 1118 w 10000"/>
              <a:gd name="connsiteY8" fmla="*/ 6987 h 10058"/>
              <a:gd name="connsiteX9" fmla="*/ 3999 w 10000"/>
              <a:gd name="connsiteY9" fmla="*/ 7223 h 10058"/>
              <a:gd name="connsiteX0" fmla="*/ 3175 w 9176"/>
              <a:gd name="connsiteY0" fmla="*/ 7223 h 10058"/>
              <a:gd name="connsiteX1" fmla="*/ 3249 w 9176"/>
              <a:gd name="connsiteY1" fmla="*/ 7258 h 10058"/>
              <a:gd name="connsiteX2" fmla="*/ 0 w 9176"/>
              <a:gd name="connsiteY2" fmla="*/ 1162 h 10058"/>
              <a:gd name="connsiteX3" fmla="*/ 3829 w 9176"/>
              <a:gd name="connsiteY3" fmla="*/ 0 h 10058"/>
              <a:gd name="connsiteX4" fmla="*/ 6293 w 9176"/>
              <a:gd name="connsiteY4" fmla="*/ 7217 h 10058"/>
              <a:gd name="connsiteX5" fmla="*/ 6095 w 9176"/>
              <a:gd name="connsiteY5" fmla="*/ 7223 h 10058"/>
              <a:gd name="connsiteX6" fmla="*/ 9176 w 9176"/>
              <a:gd name="connsiteY6" fmla="*/ 7360 h 10058"/>
              <a:gd name="connsiteX7" fmla="*/ 2127 w 9176"/>
              <a:gd name="connsiteY7" fmla="*/ 10058 h 10058"/>
              <a:gd name="connsiteX8" fmla="*/ 294 w 9176"/>
              <a:gd name="connsiteY8" fmla="*/ 6987 h 10058"/>
              <a:gd name="connsiteX9" fmla="*/ 3175 w 9176"/>
              <a:gd name="connsiteY9" fmla="*/ 7223 h 10058"/>
              <a:gd name="connsiteX0" fmla="*/ 3460 w 10000"/>
              <a:gd name="connsiteY0" fmla="*/ 7181 h 10000"/>
              <a:gd name="connsiteX1" fmla="*/ 3541 w 10000"/>
              <a:gd name="connsiteY1" fmla="*/ 7216 h 10000"/>
              <a:gd name="connsiteX2" fmla="*/ 0 w 10000"/>
              <a:gd name="connsiteY2" fmla="*/ 1155 h 10000"/>
              <a:gd name="connsiteX3" fmla="*/ 4173 w 10000"/>
              <a:gd name="connsiteY3" fmla="*/ 0 h 10000"/>
              <a:gd name="connsiteX4" fmla="*/ 6858 w 10000"/>
              <a:gd name="connsiteY4" fmla="*/ 7175 h 10000"/>
              <a:gd name="connsiteX5" fmla="*/ 6642 w 10000"/>
              <a:gd name="connsiteY5" fmla="*/ 7181 h 10000"/>
              <a:gd name="connsiteX6" fmla="*/ 10000 w 10000"/>
              <a:gd name="connsiteY6" fmla="*/ 7318 h 10000"/>
              <a:gd name="connsiteX7" fmla="*/ 2318 w 10000"/>
              <a:gd name="connsiteY7" fmla="*/ 10000 h 10000"/>
              <a:gd name="connsiteX8" fmla="*/ 320 w 10000"/>
              <a:gd name="connsiteY8" fmla="*/ 6947 h 10000"/>
              <a:gd name="connsiteX9" fmla="*/ 3460 w 10000"/>
              <a:gd name="connsiteY9" fmla="*/ 7181 h 10000"/>
              <a:gd name="connsiteX0" fmla="*/ 3460 w 10000"/>
              <a:gd name="connsiteY0" fmla="*/ 7181 h 10000"/>
              <a:gd name="connsiteX1" fmla="*/ 3541 w 10000"/>
              <a:gd name="connsiteY1" fmla="*/ 7216 h 10000"/>
              <a:gd name="connsiteX2" fmla="*/ 0 w 10000"/>
              <a:gd name="connsiteY2" fmla="*/ 1155 h 10000"/>
              <a:gd name="connsiteX3" fmla="*/ 4173 w 10000"/>
              <a:gd name="connsiteY3" fmla="*/ 0 h 10000"/>
              <a:gd name="connsiteX4" fmla="*/ 6858 w 10000"/>
              <a:gd name="connsiteY4" fmla="*/ 7175 h 10000"/>
              <a:gd name="connsiteX5" fmla="*/ 6898 w 10000"/>
              <a:gd name="connsiteY5" fmla="*/ 7157 h 10000"/>
              <a:gd name="connsiteX6" fmla="*/ 6642 w 10000"/>
              <a:gd name="connsiteY6" fmla="*/ 7181 h 10000"/>
              <a:gd name="connsiteX7" fmla="*/ 10000 w 10000"/>
              <a:gd name="connsiteY7" fmla="*/ 7318 h 10000"/>
              <a:gd name="connsiteX8" fmla="*/ 2318 w 10000"/>
              <a:gd name="connsiteY8" fmla="*/ 10000 h 10000"/>
              <a:gd name="connsiteX9" fmla="*/ 320 w 10000"/>
              <a:gd name="connsiteY9" fmla="*/ 6947 h 10000"/>
              <a:gd name="connsiteX10" fmla="*/ 3460 w 10000"/>
              <a:gd name="connsiteY10" fmla="*/ 7181 h 10000"/>
              <a:gd name="connsiteX0" fmla="*/ 3460 w 10000"/>
              <a:gd name="connsiteY0" fmla="*/ 7181 h 10000"/>
              <a:gd name="connsiteX1" fmla="*/ 3541 w 10000"/>
              <a:gd name="connsiteY1" fmla="*/ 7216 h 10000"/>
              <a:gd name="connsiteX2" fmla="*/ 0 w 10000"/>
              <a:gd name="connsiteY2" fmla="*/ 1155 h 10000"/>
              <a:gd name="connsiteX3" fmla="*/ 4173 w 10000"/>
              <a:gd name="connsiteY3" fmla="*/ 0 h 10000"/>
              <a:gd name="connsiteX4" fmla="*/ 6858 w 10000"/>
              <a:gd name="connsiteY4" fmla="*/ 7175 h 10000"/>
              <a:gd name="connsiteX5" fmla="*/ 6898 w 10000"/>
              <a:gd name="connsiteY5" fmla="*/ 7157 h 10000"/>
              <a:gd name="connsiteX6" fmla="*/ 6642 w 10000"/>
              <a:gd name="connsiteY6" fmla="*/ 7181 h 10000"/>
              <a:gd name="connsiteX7" fmla="*/ 10000 w 10000"/>
              <a:gd name="connsiteY7" fmla="*/ 7318 h 10000"/>
              <a:gd name="connsiteX8" fmla="*/ 2318 w 10000"/>
              <a:gd name="connsiteY8" fmla="*/ 10000 h 10000"/>
              <a:gd name="connsiteX9" fmla="*/ 355 w 10000"/>
              <a:gd name="connsiteY9" fmla="*/ 6564 h 10000"/>
              <a:gd name="connsiteX10" fmla="*/ 3460 w 10000"/>
              <a:gd name="connsiteY10" fmla="*/ 7181 h 10000"/>
              <a:gd name="connsiteX0" fmla="*/ 3460 w 10452"/>
              <a:gd name="connsiteY0" fmla="*/ 7181 h 10000"/>
              <a:gd name="connsiteX1" fmla="*/ 3541 w 10452"/>
              <a:gd name="connsiteY1" fmla="*/ 7216 h 10000"/>
              <a:gd name="connsiteX2" fmla="*/ 0 w 10452"/>
              <a:gd name="connsiteY2" fmla="*/ 1155 h 10000"/>
              <a:gd name="connsiteX3" fmla="*/ 4173 w 10452"/>
              <a:gd name="connsiteY3" fmla="*/ 0 h 10000"/>
              <a:gd name="connsiteX4" fmla="*/ 6858 w 10452"/>
              <a:gd name="connsiteY4" fmla="*/ 7175 h 10000"/>
              <a:gd name="connsiteX5" fmla="*/ 6898 w 10452"/>
              <a:gd name="connsiteY5" fmla="*/ 7157 h 10000"/>
              <a:gd name="connsiteX6" fmla="*/ 6642 w 10452"/>
              <a:gd name="connsiteY6" fmla="*/ 7181 h 10000"/>
              <a:gd name="connsiteX7" fmla="*/ 10452 w 10452"/>
              <a:gd name="connsiteY7" fmla="*/ 7799 h 10000"/>
              <a:gd name="connsiteX8" fmla="*/ 2318 w 10452"/>
              <a:gd name="connsiteY8" fmla="*/ 10000 h 10000"/>
              <a:gd name="connsiteX9" fmla="*/ 355 w 10452"/>
              <a:gd name="connsiteY9" fmla="*/ 6564 h 10000"/>
              <a:gd name="connsiteX10" fmla="*/ 3460 w 10452"/>
              <a:gd name="connsiteY10" fmla="*/ 7181 h 10000"/>
              <a:gd name="connsiteX0" fmla="*/ 3460 w 10452"/>
              <a:gd name="connsiteY0" fmla="*/ 6153 h 8972"/>
              <a:gd name="connsiteX1" fmla="*/ 3541 w 10452"/>
              <a:gd name="connsiteY1" fmla="*/ 6188 h 8972"/>
              <a:gd name="connsiteX2" fmla="*/ 0 w 10452"/>
              <a:gd name="connsiteY2" fmla="*/ 127 h 8972"/>
              <a:gd name="connsiteX3" fmla="*/ 5705 w 10452"/>
              <a:gd name="connsiteY3" fmla="*/ 1125 h 8972"/>
              <a:gd name="connsiteX4" fmla="*/ 6858 w 10452"/>
              <a:gd name="connsiteY4" fmla="*/ 6147 h 8972"/>
              <a:gd name="connsiteX5" fmla="*/ 6898 w 10452"/>
              <a:gd name="connsiteY5" fmla="*/ 6129 h 8972"/>
              <a:gd name="connsiteX6" fmla="*/ 6642 w 10452"/>
              <a:gd name="connsiteY6" fmla="*/ 6153 h 8972"/>
              <a:gd name="connsiteX7" fmla="*/ 10452 w 10452"/>
              <a:gd name="connsiteY7" fmla="*/ 6771 h 8972"/>
              <a:gd name="connsiteX8" fmla="*/ 2318 w 10452"/>
              <a:gd name="connsiteY8" fmla="*/ 8972 h 8972"/>
              <a:gd name="connsiteX9" fmla="*/ 355 w 10452"/>
              <a:gd name="connsiteY9" fmla="*/ 5536 h 8972"/>
              <a:gd name="connsiteX10" fmla="*/ 3460 w 10452"/>
              <a:gd name="connsiteY10" fmla="*/ 6153 h 8972"/>
              <a:gd name="connsiteX0" fmla="*/ 3310 w 10000"/>
              <a:gd name="connsiteY0" fmla="*/ 6858 h 10000"/>
              <a:gd name="connsiteX1" fmla="*/ 3388 w 10000"/>
              <a:gd name="connsiteY1" fmla="*/ 6897 h 10000"/>
              <a:gd name="connsiteX2" fmla="*/ 0 w 10000"/>
              <a:gd name="connsiteY2" fmla="*/ 142 h 10000"/>
              <a:gd name="connsiteX3" fmla="*/ 5458 w 10000"/>
              <a:gd name="connsiteY3" fmla="*/ 1254 h 10000"/>
              <a:gd name="connsiteX4" fmla="*/ 6561 w 10000"/>
              <a:gd name="connsiteY4" fmla="*/ 6851 h 10000"/>
              <a:gd name="connsiteX5" fmla="*/ 6600 w 10000"/>
              <a:gd name="connsiteY5" fmla="*/ 6831 h 10000"/>
              <a:gd name="connsiteX6" fmla="*/ 6376 w 10000"/>
              <a:gd name="connsiteY6" fmla="*/ 7139 h 10000"/>
              <a:gd name="connsiteX7" fmla="*/ 10000 w 10000"/>
              <a:gd name="connsiteY7" fmla="*/ 7547 h 10000"/>
              <a:gd name="connsiteX8" fmla="*/ 2218 w 10000"/>
              <a:gd name="connsiteY8" fmla="*/ 10000 h 10000"/>
              <a:gd name="connsiteX9" fmla="*/ 340 w 10000"/>
              <a:gd name="connsiteY9" fmla="*/ 6170 h 10000"/>
              <a:gd name="connsiteX10" fmla="*/ 3310 w 10000"/>
              <a:gd name="connsiteY10" fmla="*/ 6858 h 10000"/>
              <a:gd name="connsiteX0" fmla="*/ 3310 w 10000"/>
              <a:gd name="connsiteY0" fmla="*/ 6858 h 10000"/>
              <a:gd name="connsiteX1" fmla="*/ 3388 w 10000"/>
              <a:gd name="connsiteY1" fmla="*/ 6897 h 10000"/>
              <a:gd name="connsiteX2" fmla="*/ 0 w 10000"/>
              <a:gd name="connsiteY2" fmla="*/ 142 h 10000"/>
              <a:gd name="connsiteX3" fmla="*/ 5458 w 10000"/>
              <a:gd name="connsiteY3" fmla="*/ 1254 h 10000"/>
              <a:gd name="connsiteX4" fmla="*/ 6561 w 10000"/>
              <a:gd name="connsiteY4" fmla="*/ 6851 h 10000"/>
              <a:gd name="connsiteX5" fmla="*/ 6600 w 10000"/>
              <a:gd name="connsiteY5" fmla="*/ 6831 h 10000"/>
              <a:gd name="connsiteX6" fmla="*/ 6376 w 10000"/>
              <a:gd name="connsiteY6" fmla="*/ 7139 h 10000"/>
              <a:gd name="connsiteX7" fmla="*/ 10000 w 10000"/>
              <a:gd name="connsiteY7" fmla="*/ 7547 h 10000"/>
              <a:gd name="connsiteX8" fmla="*/ 2218 w 10000"/>
              <a:gd name="connsiteY8" fmla="*/ 10000 h 10000"/>
              <a:gd name="connsiteX9" fmla="*/ 340 w 10000"/>
              <a:gd name="connsiteY9" fmla="*/ 6170 h 10000"/>
              <a:gd name="connsiteX10" fmla="*/ 3310 w 10000"/>
              <a:gd name="connsiteY10" fmla="*/ 6858 h 10000"/>
              <a:gd name="connsiteX0" fmla="*/ 3310 w 10000"/>
              <a:gd name="connsiteY0" fmla="*/ 6858 h 10000"/>
              <a:gd name="connsiteX1" fmla="*/ 3388 w 10000"/>
              <a:gd name="connsiteY1" fmla="*/ 6897 h 10000"/>
              <a:gd name="connsiteX2" fmla="*/ 0 w 10000"/>
              <a:gd name="connsiteY2" fmla="*/ 142 h 10000"/>
              <a:gd name="connsiteX3" fmla="*/ 5458 w 10000"/>
              <a:gd name="connsiteY3" fmla="*/ 1254 h 10000"/>
              <a:gd name="connsiteX4" fmla="*/ 6561 w 10000"/>
              <a:gd name="connsiteY4" fmla="*/ 6851 h 10000"/>
              <a:gd name="connsiteX5" fmla="*/ 6257 w 10000"/>
              <a:gd name="connsiteY5" fmla="*/ 7184 h 10000"/>
              <a:gd name="connsiteX6" fmla="*/ 6376 w 10000"/>
              <a:gd name="connsiteY6" fmla="*/ 7139 h 10000"/>
              <a:gd name="connsiteX7" fmla="*/ 10000 w 10000"/>
              <a:gd name="connsiteY7" fmla="*/ 7547 h 10000"/>
              <a:gd name="connsiteX8" fmla="*/ 2218 w 10000"/>
              <a:gd name="connsiteY8" fmla="*/ 10000 h 10000"/>
              <a:gd name="connsiteX9" fmla="*/ 340 w 10000"/>
              <a:gd name="connsiteY9" fmla="*/ 6170 h 10000"/>
              <a:gd name="connsiteX10" fmla="*/ 3310 w 10000"/>
              <a:gd name="connsiteY10" fmla="*/ 6858 h 10000"/>
              <a:gd name="connsiteX0" fmla="*/ 3310 w 10000"/>
              <a:gd name="connsiteY0" fmla="*/ 6858 h 10000"/>
              <a:gd name="connsiteX1" fmla="*/ 3388 w 10000"/>
              <a:gd name="connsiteY1" fmla="*/ 6897 h 10000"/>
              <a:gd name="connsiteX2" fmla="*/ 0 w 10000"/>
              <a:gd name="connsiteY2" fmla="*/ 142 h 10000"/>
              <a:gd name="connsiteX3" fmla="*/ 5458 w 10000"/>
              <a:gd name="connsiteY3" fmla="*/ 1254 h 10000"/>
              <a:gd name="connsiteX4" fmla="*/ 6218 w 10000"/>
              <a:gd name="connsiteY4" fmla="*/ 7204 h 10000"/>
              <a:gd name="connsiteX5" fmla="*/ 6257 w 10000"/>
              <a:gd name="connsiteY5" fmla="*/ 7184 h 10000"/>
              <a:gd name="connsiteX6" fmla="*/ 6376 w 10000"/>
              <a:gd name="connsiteY6" fmla="*/ 7139 h 10000"/>
              <a:gd name="connsiteX7" fmla="*/ 10000 w 10000"/>
              <a:gd name="connsiteY7" fmla="*/ 7547 h 10000"/>
              <a:gd name="connsiteX8" fmla="*/ 2218 w 10000"/>
              <a:gd name="connsiteY8" fmla="*/ 10000 h 10000"/>
              <a:gd name="connsiteX9" fmla="*/ 340 w 10000"/>
              <a:gd name="connsiteY9" fmla="*/ 6170 h 10000"/>
              <a:gd name="connsiteX10" fmla="*/ 3310 w 10000"/>
              <a:gd name="connsiteY10" fmla="*/ 6858 h 10000"/>
              <a:gd name="connsiteX0" fmla="*/ 3310 w 10000"/>
              <a:gd name="connsiteY0" fmla="*/ 6858 h 10000"/>
              <a:gd name="connsiteX1" fmla="*/ 3388 w 10000"/>
              <a:gd name="connsiteY1" fmla="*/ 6897 h 10000"/>
              <a:gd name="connsiteX2" fmla="*/ 0 w 10000"/>
              <a:gd name="connsiteY2" fmla="*/ 142 h 10000"/>
              <a:gd name="connsiteX3" fmla="*/ 5458 w 10000"/>
              <a:gd name="connsiteY3" fmla="*/ 1254 h 10000"/>
              <a:gd name="connsiteX4" fmla="*/ 6218 w 10000"/>
              <a:gd name="connsiteY4" fmla="*/ 7204 h 10000"/>
              <a:gd name="connsiteX5" fmla="*/ 6257 w 10000"/>
              <a:gd name="connsiteY5" fmla="*/ 7184 h 10000"/>
              <a:gd name="connsiteX6" fmla="*/ 6376 w 10000"/>
              <a:gd name="connsiteY6" fmla="*/ 7139 h 10000"/>
              <a:gd name="connsiteX7" fmla="*/ 10000 w 10000"/>
              <a:gd name="connsiteY7" fmla="*/ 7547 h 10000"/>
              <a:gd name="connsiteX8" fmla="*/ 2218 w 10000"/>
              <a:gd name="connsiteY8" fmla="*/ 10000 h 10000"/>
              <a:gd name="connsiteX9" fmla="*/ 340 w 10000"/>
              <a:gd name="connsiteY9" fmla="*/ 6170 h 10000"/>
              <a:gd name="connsiteX10" fmla="*/ 3310 w 10000"/>
              <a:gd name="connsiteY10" fmla="*/ 6858 h 10000"/>
              <a:gd name="connsiteX0" fmla="*/ 3310 w 10000"/>
              <a:gd name="connsiteY0" fmla="*/ 6858 h 10000"/>
              <a:gd name="connsiteX1" fmla="*/ 3388 w 10000"/>
              <a:gd name="connsiteY1" fmla="*/ 6897 h 10000"/>
              <a:gd name="connsiteX2" fmla="*/ 0 w 10000"/>
              <a:gd name="connsiteY2" fmla="*/ 142 h 10000"/>
              <a:gd name="connsiteX3" fmla="*/ 5458 w 10000"/>
              <a:gd name="connsiteY3" fmla="*/ 1254 h 10000"/>
              <a:gd name="connsiteX4" fmla="*/ 6218 w 10000"/>
              <a:gd name="connsiteY4" fmla="*/ 7204 h 10000"/>
              <a:gd name="connsiteX5" fmla="*/ 6257 w 10000"/>
              <a:gd name="connsiteY5" fmla="*/ 7184 h 10000"/>
              <a:gd name="connsiteX6" fmla="*/ 6376 w 10000"/>
              <a:gd name="connsiteY6" fmla="*/ 7139 h 10000"/>
              <a:gd name="connsiteX7" fmla="*/ 10000 w 10000"/>
              <a:gd name="connsiteY7" fmla="*/ 7547 h 10000"/>
              <a:gd name="connsiteX8" fmla="*/ 2218 w 10000"/>
              <a:gd name="connsiteY8" fmla="*/ 10000 h 10000"/>
              <a:gd name="connsiteX9" fmla="*/ 340 w 10000"/>
              <a:gd name="connsiteY9" fmla="*/ 6170 h 10000"/>
              <a:gd name="connsiteX10" fmla="*/ 3310 w 10000"/>
              <a:gd name="connsiteY10" fmla="*/ 6858 h 10000"/>
              <a:gd name="connsiteX0" fmla="*/ 3310 w 10000"/>
              <a:gd name="connsiteY0" fmla="*/ 6858 h 10183"/>
              <a:gd name="connsiteX1" fmla="*/ 3388 w 10000"/>
              <a:gd name="connsiteY1" fmla="*/ 6897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257 w 10000"/>
              <a:gd name="connsiteY5" fmla="*/ 7184 h 10183"/>
              <a:gd name="connsiteX6" fmla="*/ 6376 w 10000"/>
              <a:gd name="connsiteY6" fmla="*/ 713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340 w 10000"/>
              <a:gd name="connsiteY9" fmla="*/ 6170 h 10183"/>
              <a:gd name="connsiteX10" fmla="*/ 3310 w 10000"/>
              <a:gd name="connsiteY10" fmla="*/ 6858 h 10183"/>
              <a:gd name="connsiteX0" fmla="*/ 3310 w 10000"/>
              <a:gd name="connsiteY0" fmla="*/ 6858 h 10183"/>
              <a:gd name="connsiteX1" fmla="*/ 3388 w 10000"/>
              <a:gd name="connsiteY1" fmla="*/ 6897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257 w 10000"/>
              <a:gd name="connsiteY5" fmla="*/ 7184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340 w 10000"/>
              <a:gd name="connsiteY9" fmla="*/ 6170 h 10183"/>
              <a:gd name="connsiteX10" fmla="*/ 3310 w 10000"/>
              <a:gd name="connsiteY10" fmla="*/ 6858 h 10183"/>
              <a:gd name="connsiteX0" fmla="*/ 3310 w 10000"/>
              <a:gd name="connsiteY0" fmla="*/ 6858 h 10183"/>
              <a:gd name="connsiteX1" fmla="*/ 3388 w 10000"/>
              <a:gd name="connsiteY1" fmla="*/ 6897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174 w 10000"/>
              <a:gd name="connsiteY5" fmla="*/ 7520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340 w 10000"/>
              <a:gd name="connsiteY9" fmla="*/ 6170 h 10183"/>
              <a:gd name="connsiteX10" fmla="*/ 3310 w 10000"/>
              <a:gd name="connsiteY10" fmla="*/ 6858 h 10183"/>
              <a:gd name="connsiteX0" fmla="*/ 3310 w 10000"/>
              <a:gd name="connsiteY0" fmla="*/ 6858 h 10183"/>
              <a:gd name="connsiteX1" fmla="*/ 3388 w 10000"/>
              <a:gd name="connsiteY1" fmla="*/ 6897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174 w 10000"/>
              <a:gd name="connsiteY5" fmla="*/ 7520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340 w 10000"/>
              <a:gd name="connsiteY9" fmla="*/ 6170 h 10183"/>
              <a:gd name="connsiteX10" fmla="*/ 3310 w 10000"/>
              <a:gd name="connsiteY10" fmla="*/ 6858 h 10183"/>
              <a:gd name="connsiteX0" fmla="*/ 3310 w 10000"/>
              <a:gd name="connsiteY0" fmla="*/ 6858 h 10183"/>
              <a:gd name="connsiteX1" fmla="*/ 3388 w 10000"/>
              <a:gd name="connsiteY1" fmla="*/ 6897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174 w 10000"/>
              <a:gd name="connsiteY5" fmla="*/ 7520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340 w 10000"/>
              <a:gd name="connsiteY9" fmla="*/ 6170 h 10183"/>
              <a:gd name="connsiteX10" fmla="*/ 3310 w 10000"/>
              <a:gd name="connsiteY10" fmla="*/ 6858 h 10183"/>
              <a:gd name="connsiteX0" fmla="*/ 3310 w 10000"/>
              <a:gd name="connsiteY0" fmla="*/ 6858 h 10183"/>
              <a:gd name="connsiteX1" fmla="*/ 3388 w 10000"/>
              <a:gd name="connsiteY1" fmla="*/ 6897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174 w 10000"/>
              <a:gd name="connsiteY5" fmla="*/ 7520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722 w 10000"/>
              <a:gd name="connsiteY9" fmla="*/ 6616 h 10183"/>
              <a:gd name="connsiteX10" fmla="*/ 3310 w 10000"/>
              <a:gd name="connsiteY10" fmla="*/ 6858 h 10183"/>
              <a:gd name="connsiteX0" fmla="*/ 4262 w 10000"/>
              <a:gd name="connsiteY0" fmla="*/ 7359 h 10183"/>
              <a:gd name="connsiteX1" fmla="*/ 3388 w 10000"/>
              <a:gd name="connsiteY1" fmla="*/ 6897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174 w 10000"/>
              <a:gd name="connsiteY5" fmla="*/ 7520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722 w 10000"/>
              <a:gd name="connsiteY9" fmla="*/ 6616 h 10183"/>
              <a:gd name="connsiteX10" fmla="*/ 4262 w 10000"/>
              <a:gd name="connsiteY10" fmla="*/ 7359 h 10183"/>
              <a:gd name="connsiteX0" fmla="*/ 4262 w 10000"/>
              <a:gd name="connsiteY0" fmla="*/ 7359 h 10183"/>
              <a:gd name="connsiteX1" fmla="*/ 3900 w 10000"/>
              <a:gd name="connsiteY1" fmla="*/ 7334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174 w 10000"/>
              <a:gd name="connsiteY5" fmla="*/ 7520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722 w 10000"/>
              <a:gd name="connsiteY9" fmla="*/ 6616 h 10183"/>
              <a:gd name="connsiteX10" fmla="*/ 4262 w 10000"/>
              <a:gd name="connsiteY10" fmla="*/ 7359 h 10183"/>
              <a:gd name="connsiteX0" fmla="*/ 4262 w 10000"/>
              <a:gd name="connsiteY0" fmla="*/ 7359 h 10183"/>
              <a:gd name="connsiteX1" fmla="*/ 3900 w 10000"/>
              <a:gd name="connsiteY1" fmla="*/ 7334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174 w 10000"/>
              <a:gd name="connsiteY5" fmla="*/ 7520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722 w 10000"/>
              <a:gd name="connsiteY9" fmla="*/ 6616 h 10183"/>
              <a:gd name="connsiteX10" fmla="*/ 4262 w 10000"/>
              <a:gd name="connsiteY10" fmla="*/ 7359 h 10183"/>
              <a:gd name="connsiteX0" fmla="*/ 4262 w 10000"/>
              <a:gd name="connsiteY0" fmla="*/ 7359 h 10183"/>
              <a:gd name="connsiteX1" fmla="*/ 3900 w 10000"/>
              <a:gd name="connsiteY1" fmla="*/ 7334 h 10183"/>
              <a:gd name="connsiteX2" fmla="*/ 0 w 10000"/>
              <a:gd name="connsiteY2" fmla="*/ 142 h 10183"/>
              <a:gd name="connsiteX3" fmla="*/ 5458 w 10000"/>
              <a:gd name="connsiteY3" fmla="*/ 1254 h 10183"/>
              <a:gd name="connsiteX4" fmla="*/ 6218 w 10000"/>
              <a:gd name="connsiteY4" fmla="*/ 7204 h 10183"/>
              <a:gd name="connsiteX5" fmla="*/ 6174 w 10000"/>
              <a:gd name="connsiteY5" fmla="*/ 7520 h 10183"/>
              <a:gd name="connsiteX6" fmla="*/ 6267 w 10000"/>
              <a:gd name="connsiteY6" fmla="*/ 7429 h 10183"/>
              <a:gd name="connsiteX7" fmla="*/ 10000 w 10000"/>
              <a:gd name="connsiteY7" fmla="*/ 7547 h 10183"/>
              <a:gd name="connsiteX8" fmla="*/ 2994 w 10000"/>
              <a:gd name="connsiteY8" fmla="*/ 10183 h 10183"/>
              <a:gd name="connsiteX9" fmla="*/ 722 w 10000"/>
              <a:gd name="connsiteY9" fmla="*/ 6616 h 10183"/>
              <a:gd name="connsiteX10" fmla="*/ 4262 w 10000"/>
              <a:gd name="connsiteY10" fmla="*/ 7359 h 10183"/>
              <a:gd name="connsiteX0" fmla="*/ 4262 w 9476"/>
              <a:gd name="connsiteY0" fmla="*/ 7359 h 10183"/>
              <a:gd name="connsiteX1" fmla="*/ 3900 w 9476"/>
              <a:gd name="connsiteY1" fmla="*/ 7334 h 10183"/>
              <a:gd name="connsiteX2" fmla="*/ 0 w 9476"/>
              <a:gd name="connsiteY2" fmla="*/ 142 h 10183"/>
              <a:gd name="connsiteX3" fmla="*/ 5458 w 9476"/>
              <a:gd name="connsiteY3" fmla="*/ 1254 h 10183"/>
              <a:gd name="connsiteX4" fmla="*/ 6218 w 9476"/>
              <a:gd name="connsiteY4" fmla="*/ 7204 h 10183"/>
              <a:gd name="connsiteX5" fmla="*/ 6174 w 9476"/>
              <a:gd name="connsiteY5" fmla="*/ 7520 h 10183"/>
              <a:gd name="connsiteX6" fmla="*/ 6267 w 9476"/>
              <a:gd name="connsiteY6" fmla="*/ 7429 h 10183"/>
              <a:gd name="connsiteX7" fmla="*/ 9476 w 9476"/>
              <a:gd name="connsiteY7" fmla="*/ 7818 h 10183"/>
              <a:gd name="connsiteX8" fmla="*/ 2994 w 9476"/>
              <a:gd name="connsiteY8" fmla="*/ 10183 h 10183"/>
              <a:gd name="connsiteX9" fmla="*/ 722 w 9476"/>
              <a:gd name="connsiteY9" fmla="*/ 6616 h 10183"/>
              <a:gd name="connsiteX10" fmla="*/ 4262 w 9476"/>
              <a:gd name="connsiteY10" fmla="*/ 7359 h 10183"/>
              <a:gd name="connsiteX0" fmla="*/ 4498 w 10716"/>
              <a:gd name="connsiteY0" fmla="*/ 7227 h 10000"/>
              <a:gd name="connsiteX1" fmla="*/ 4116 w 10716"/>
              <a:gd name="connsiteY1" fmla="*/ 7202 h 10000"/>
              <a:gd name="connsiteX2" fmla="*/ 0 w 10716"/>
              <a:gd name="connsiteY2" fmla="*/ 139 h 10000"/>
              <a:gd name="connsiteX3" fmla="*/ 5760 w 10716"/>
              <a:gd name="connsiteY3" fmla="*/ 1231 h 10000"/>
              <a:gd name="connsiteX4" fmla="*/ 6562 w 10716"/>
              <a:gd name="connsiteY4" fmla="*/ 7075 h 10000"/>
              <a:gd name="connsiteX5" fmla="*/ 6515 w 10716"/>
              <a:gd name="connsiteY5" fmla="*/ 7385 h 10000"/>
              <a:gd name="connsiteX6" fmla="*/ 6614 w 10716"/>
              <a:gd name="connsiteY6" fmla="*/ 7295 h 10000"/>
              <a:gd name="connsiteX7" fmla="*/ 10716 w 10716"/>
              <a:gd name="connsiteY7" fmla="*/ 7448 h 10000"/>
              <a:gd name="connsiteX8" fmla="*/ 3160 w 10716"/>
              <a:gd name="connsiteY8" fmla="*/ 10000 h 10000"/>
              <a:gd name="connsiteX9" fmla="*/ 762 w 10716"/>
              <a:gd name="connsiteY9" fmla="*/ 6497 h 10000"/>
              <a:gd name="connsiteX10" fmla="*/ 4498 w 10716"/>
              <a:gd name="connsiteY10" fmla="*/ 7227 h 10000"/>
              <a:gd name="connsiteX0" fmla="*/ 4498 w 10716"/>
              <a:gd name="connsiteY0" fmla="*/ 7227 h 10000"/>
              <a:gd name="connsiteX1" fmla="*/ 4116 w 10716"/>
              <a:gd name="connsiteY1" fmla="*/ 7202 h 10000"/>
              <a:gd name="connsiteX2" fmla="*/ 0 w 10716"/>
              <a:gd name="connsiteY2" fmla="*/ 139 h 10000"/>
              <a:gd name="connsiteX3" fmla="*/ 5760 w 10716"/>
              <a:gd name="connsiteY3" fmla="*/ 1231 h 10000"/>
              <a:gd name="connsiteX4" fmla="*/ 6562 w 10716"/>
              <a:gd name="connsiteY4" fmla="*/ 7075 h 10000"/>
              <a:gd name="connsiteX5" fmla="*/ 6515 w 10716"/>
              <a:gd name="connsiteY5" fmla="*/ 7385 h 10000"/>
              <a:gd name="connsiteX6" fmla="*/ 6614 w 10716"/>
              <a:gd name="connsiteY6" fmla="*/ 7295 h 10000"/>
              <a:gd name="connsiteX7" fmla="*/ 10716 w 10716"/>
              <a:gd name="connsiteY7" fmla="*/ 7448 h 10000"/>
              <a:gd name="connsiteX8" fmla="*/ 3160 w 10716"/>
              <a:gd name="connsiteY8" fmla="*/ 10000 h 10000"/>
              <a:gd name="connsiteX9" fmla="*/ 895 w 10716"/>
              <a:gd name="connsiteY9" fmla="*/ 6720 h 10000"/>
              <a:gd name="connsiteX10" fmla="*/ 4498 w 10716"/>
              <a:gd name="connsiteY10" fmla="*/ 7227 h 10000"/>
              <a:gd name="connsiteX0" fmla="*/ 4498 w 10716"/>
              <a:gd name="connsiteY0" fmla="*/ 7227 h 10000"/>
              <a:gd name="connsiteX1" fmla="*/ 4116 w 10716"/>
              <a:gd name="connsiteY1" fmla="*/ 7202 h 10000"/>
              <a:gd name="connsiteX2" fmla="*/ 0 w 10716"/>
              <a:gd name="connsiteY2" fmla="*/ 139 h 10000"/>
              <a:gd name="connsiteX3" fmla="*/ 5760 w 10716"/>
              <a:gd name="connsiteY3" fmla="*/ 1231 h 10000"/>
              <a:gd name="connsiteX4" fmla="*/ 6562 w 10716"/>
              <a:gd name="connsiteY4" fmla="*/ 7075 h 10000"/>
              <a:gd name="connsiteX5" fmla="*/ 6515 w 10716"/>
              <a:gd name="connsiteY5" fmla="*/ 7385 h 10000"/>
              <a:gd name="connsiteX6" fmla="*/ 6614 w 10716"/>
              <a:gd name="connsiteY6" fmla="*/ 7295 h 10000"/>
              <a:gd name="connsiteX7" fmla="*/ 10716 w 10716"/>
              <a:gd name="connsiteY7" fmla="*/ 7448 h 10000"/>
              <a:gd name="connsiteX8" fmla="*/ 9442 w 10716"/>
              <a:gd name="connsiteY8" fmla="*/ 7524 h 10000"/>
              <a:gd name="connsiteX9" fmla="*/ 3160 w 10716"/>
              <a:gd name="connsiteY9" fmla="*/ 10000 h 10000"/>
              <a:gd name="connsiteX10" fmla="*/ 895 w 10716"/>
              <a:gd name="connsiteY10" fmla="*/ 6720 h 10000"/>
              <a:gd name="connsiteX11" fmla="*/ 4498 w 10716"/>
              <a:gd name="connsiteY11" fmla="*/ 7227 h 10000"/>
              <a:gd name="connsiteX0" fmla="*/ 4498 w 10716"/>
              <a:gd name="connsiteY0" fmla="*/ 7227 h 10000"/>
              <a:gd name="connsiteX1" fmla="*/ 4116 w 10716"/>
              <a:gd name="connsiteY1" fmla="*/ 7202 h 10000"/>
              <a:gd name="connsiteX2" fmla="*/ 0 w 10716"/>
              <a:gd name="connsiteY2" fmla="*/ 139 h 10000"/>
              <a:gd name="connsiteX3" fmla="*/ 6746 w 10716"/>
              <a:gd name="connsiteY3" fmla="*/ 1215 h 10000"/>
              <a:gd name="connsiteX4" fmla="*/ 6562 w 10716"/>
              <a:gd name="connsiteY4" fmla="*/ 7075 h 10000"/>
              <a:gd name="connsiteX5" fmla="*/ 6515 w 10716"/>
              <a:gd name="connsiteY5" fmla="*/ 7385 h 10000"/>
              <a:gd name="connsiteX6" fmla="*/ 6614 w 10716"/>
              <a:gd name="connsiteY6" fmla="*/ 7295 h 10000"/>
              <a:gd name="connsiteX7" fmla="*/ 10716 w 10716"/>
              <a:gd name="connsiteY7" fmla="*/ 7448 h 10000"/>
              <a:gd name="connsiteX8" fmla="*/ 9442 w 10716"/>
              <a:gd name="connsiteY8" fmla="*/ 7524 h 10000"/>
              <a:gd name="connsiteX9" fmla="*/ 3160 w 10716"/>
              <a:gd name="connsiteY9" fmla="*/ 10000 h 10000"/>
              <a:gd name="connsiteX10" fmla="*/ 895 w 10716"/>
              <a:gd name="connsiteY10" fmla="*/ 6720 h 10000"/>
              <a:gd name="connsiteX11" fmla="*/ 4498 w 10716"/>
              <a:gd name="connsiteY11" fmla="*/ 7227 h 10000"/>
              <a:gd name="connsiteX0" fmla="*/ 6638 w 12856"/>
              <a:gd name="connsiteY0" fmla="*/ 7011 h 9784"/>
              <a:gd name="connsiteX1" fmla="*/ 6256 w 12856"/>
              <a:gd name="connsiteY1" fmla="*/ 6986 h 9784"/>
              <a:gd name="connsiteX2" fmla="*/ 0 w 12856"/>
              <a:gd name="connsiteY2" fmla="*/ 151 h 9784"/>
              <a:gd name="connsiteX3" fmla="*/ 8886 w 12856"/>
              <a:gd name="connsiteY3" fmla="*/ 999 h 9784"/>
              <a:gd name="connsiteX4" fmla="*/ 8702 w 12856"/>
              <a:gd name="connsiteY4" fmla="*/ 6859 h 9784"/>
              <a:gd name="connsiteX5" fmla="*/ 8655 w 12856"/>
              <a:gd name="connsiteY5" fmla="*/ 7169 h 9784"/>
              <a:gd name="connsiteX6" fmla="*/ 8754 w 12856"/>
              <a:gd name="connsiteY6" fmla="*/ 7079 h 9784"/>
              <a:gd name="connsiteX7" fmla="*/ 12856 w 12856"/>
              <a:gd name="connsiteY7" fmla="*/ 7232 h 9784"/>
              <a:gd name="connsiteX8" fmla="*/ 11582 w 12856"/>
              <a:gd name="connsiteY8" fmla="*/ 7308 h 9784"/>
              <a:gd name="connsiteX9" fmla="*/ 5300 w 12856"/>
              <a:gd name="connsiteY9" fmla="*/ 9784 h 9784"/>
              <a:gd name="connsiteX10" fmla="*/ 3035 w 12856"/>
              <a:gd name="connsiteY10" fmla="*/ 6504 h 9784"/>
              <a:gd name="connsiteX11" fmla="*/ 6638 w 12856"/>
              <a:gd name="connsiteY11" fmla="*/ 7011 h 9784"/>
              <a:gd name="connsiteX0" fmla="*/ 5163 w 10000"/>
              <a:gd name="connsiteY0" fmla="*/ 7160 h 9994"/>
              <a:gd name="connsiteX1" fmla="*/ 4866 w 10000"/>
              <a:gd name="connsiteY1" fmla="*/ 7134 h 9994"/>
              <a:gd name="connsiteX2" fmla="*/ 0 w 10000"/>
              <a:gd name="connsiteY2" fmla="*/ 148 h 9994"/>
              <a:gd name="connsiteX3" fmla="*/ 5526 w 10000"/>
              <a:gd name="connsiteY3" fmla="*/ 1130 h 9994"/>
              <a:gd name="connsiteX4" fmla="*/ 6769 w 10000"/>
              <a:gd name="connsiteY4" fmla="*/ 7004 h 9994"/>
              <a:gd name="connsiteX5" fmla="*/ 6732 w 10000"/>
              <a:gd name="connsiteY5" fmla="*/ 7321 h 9994"/>
              <a:gd name="connsiteX6" fmla="*/ 6809 w 10000"/>
              <a:gd name="connsiteY6" fmla="*/ 7229 h 9994"/>
              <a:gd name="connsiteX7" fmla="*/ 10000 w 10000"/>
              <a:gd name="connsiteY7" fmla="*/ 7386 h 9994"/>
              <a:gd name="connsiteX8" fmla="*/ 9009 w 10000"/>
              <a:gd name="connsiteY8" fmla="*/ 7463 h 9994"/>
              <a:gd name="connsiteX9" fmla="*/ 4123 w 10000"/>
              <a:gd name="connsiteY9" fmla="*/ 9994 h 9994"/>
              <a:gd name="connsiteX10" fmla="*/ 2361 w 10000"/>
              <a:gd name="connsiteY10" fmla="*/ 6642 h 9994"/>
              <a:gd name="connsiteX11" fmla="*/ 5163 w 10000"/>
              <a:gd name="connsiteY11" fmla="*/ 7160 h 9994"/>
              <a:gd name="connsiteX0" fmla="*/ 5163 w 10000"/>
              <a:gd name="connsiteY0" fmla="*/ 7164 h 10000"/>
              <a:gd name="connsiteX1" fmla="*/ 4946 w 10000"/>
              <a:gd name="connsiteY1" fmla="*/ 7048 h 10000"/>
              <a:gd name="connsiteX2" fmla="*/ 4866 w 10000"/>
              <a:gd name="connsiteY2" fmla="*/ 7138 h 10000"/>
              <a:gd name="connsiteX3" fmla="*/ 0 w 10000"/>
              <a:gd name="connsiteY3" fmla="*/ 148 h 10000"/>
              <a:gd name="connsiteX4" fmla="*/ 5526 w 10000"/>
              <a:gd name="connsiteY4" fmla="*/ 1131 h 10000"/>
              <a:gd name="connsiteX5" fmla="*/ 6769 w 10000"/>
              <a:gd name="connsiteY5" fmla="*/ 7008 h 10000"/>
              <a:gd name="connsiteX6" fmla="*/ 6732 w 10000"/>
              <a:gd name="connsiteY6" fmla="*/ 7325 h 10000"/>
              <a:gd name="connsiteX7" fmla="*/ 6809 w 10000"/>
              <a:gd name="connsiteY7" fmla="*/ 7233 h 10000"/>
              <a:gd name="connsiteX8" fmla="*/ 10000 w 10000"/>
              <a:gd name="connsiteY8" fmla="*/ 7390 h 10000"/>
              <a:gd name="connsiteX9" fmla="*/ 9009 w 10000"/>
              <a:gd name="connsiteY9" fmla="*/ 7467 h 10000"/>
              <a:gd name="connsiteX10" fmla="*/ 4123 w 10000"/>
              <a:gd name="connsiteY10" fmla="*/ 10000 h 10000"/>
              <a:gd name="connsiteX11" fmla="*/ 2361 w 10000"/>
              <a:gd name="connsiteY11" fmla="*/ 6646 h 10000"/>
              <a:gd name="connsiteX12" fmla="*/ 5163 w 10000"/>
              <a:gd name="connsiteY12" fmla="*/ 7164 h 10000"/>
              <a:gd name="connsiteX0" fmla="*/ 5163 w 10000"/>
              <a:gd name="connsiteY0" fmla="*/ 7164 h 10000"/>
              <a:gd name="connsiteX1" fmla="*/ 4946 w 10000"/>
              <a:gd name="connsiteY1" fmla="*/ 7048 h 10000"/>
              <a:gd name="connsiteX2" fmla="*/ 4866 w 10000"/>
              <a:gd name="connsiteY2" fmla="*/ 7138 h 10000"/>
              <a:gd name="connsiteX3" fmla="*/ 0 w 10000"/>
              <a:gd name="connsiteY3" fmla="*/ 148 h 10000"/>
              <a:gd name="connsiteX4" fmla="*/ 5526 w 10000"/>
              <a:gd name="connsiteY4" fmla="*/ 1131 h 10000"/>
              <a:gd name="connsiteX5" fmla="*/ 6769 w 10000"/>
              <a:gd name="connsiteY5" fmla="*/ 7008 h 10000"/>
              <a:gd name="connsiteX6" fmla="*/ 6732 w 10000"/>
              <a:gd name="connsiteY6" fmla="*/ 7325 h 10000"/>
              <a:gd name="connsiteX7" fmla="*/ 6809 w 10000"/>
              <a:gd name="connsiteY7" fmla="*/ 7233 h 10000"/>
              <a:gd name="connsiteX8" fmla="*/ 10000 w 10000"/>
              <a:gd name="connsiteY8" fmla="*/ 7390 h 10000"/>
              <a:gd name="connsiteX9" fmla="*/ 9009 w 10000"/>
              <a:gd name="connsiteY9" fmla="*/ 7467 h 10000"/>
              <a:gd name="connsiteX10" fmla="*/ 4123 w 10000"/>
              <a:gd name="connsiteY10" fmla="*/ 10000 h 10000"/>
              <a:gd name="connsiteX11" fmla="*/ 2361 w 10000"/>
              <a:gd name="connsiteY11" fmla="*/ 6646 h 10000"/>
              <a:gd name="connsiteX12" fmla="*/ 5163 w 10000"/>
              <a:gd name="connsiteY12" fmla="*/ 7164 h 10000"/>
              <a:gd name="connsiteX0" fmla="*/ 5163 w 10000"/>
              <a:gd name="connsiteY0" fmla="*/ 7164 h 10000"/>
              <a:gd name="connsiteX1" fmla="*/ 4946 w 10000"/>
              <a:gd name="connsiteY1" fmla="*/ 7048 h 10000"/>
              <a:gd name="connsiteX2" fmla="*/ 4866 w 10000"/>
              <a:gd name="connsiteY2" fmla="*/ 7138 h 10000"/>
              <a:gd name="connsiteX3" fmla="*/ 0 w 10000"/>
              <a:gd name="connsiteY3" fmla="*/ 148 h 10000"/>
              <a:gd name="connsiteX4" fmla="*/ 5526 w 10000"/>
              <a:gd name="connsiteY4" fmla="*/ 1131 h 10000"/>
              <a:gd name="connsiteX5" fmla="*/ 6769 w 10000"/>
              <a:gd name="connsiteY5" fmla="*/ 7008 h 10000"/>
              <a:gd name="connsiteX6" fmla="*/ 6732 w 10000"/>
              <a:gd name="connsiteY6" fmla="*/ 7325 h 10000"/>
              <a:gd name="connsiteX7" fmla="*/ 6809 w 10000"/>
              <a:gd name="connsiteY7" fmla="*/ 7233 h 10000"/>
              <a:gd name="connsiteX8" fmla="*/ 10000 w 10000"/>
              <a:gd name="connsiteY8" fmla="*/ 7390 h 10000"/>
              <a:gd name="connsiteX9" fmla="*/ 9009 w 10000"/>
              <a:gd name="connsiteY9" fmla="*/ 7467 h 10000"/>
              <a:gd name="connsiteX10" fmla="*/ 4123 w 10000"/>
              <a:gd name="connsiteY10" fmla="*/ 10000 h 10000"/>
              <a:gd name="connsiteX11" fmla="*/ 2361 w 10000"/>
              <a:gd name="connsiteY11" fmla="*/ 6646 h 10000"/>
              <a:gd name="connsiteX12" fmla="*/ 5163 w 10000"/>
              <a:gd name="connsiteY12" fmla="*/ 7164 h 10000"/>
              <a:gd name="connsiteX0" fmla="*/ 5163 w 10000"/>
              <a:gd name="connsiteY0" fmla="*/ 7164 h 10000"/>
              <a:gd name="connsiteX1" fmla="*/ 4946 w 10000"/>
              <a:gd name="connsiteY1" fmla="*/ 7048 h 10000"/>
              <a:gd name="connsiteX2" fmla="*/ 4866 w 10000"/>
              <a:gd name="connsiteY2" fmla="*/ 7138 h 10000"/>
              <a:gd name="connsiteX3" fmla="*/ 0 w 10000"/>
              <a:gd name="connsiteY3" fmla="*/ 148 h 10000"/>
              <a:gd name="connsiteX4" fmla="*/ 5526 w 10000"/>
              <a:gd name="connsiteY4" fmla="*/ 1131 h 10000"/>
              <a:gd name="connsiteX5" fmla="*/ 6769 w 10000"/>
              <a:gd name="connsiteY5" fmla="*/ 7008 h 10000"/>
              <a:gd name="connsiteX6" fmla="*/ 6732 w 10000"/>
              <a:gd name="connsiteY6" fmla="*/ 7325 h 10000"/>
              <a:gd name="connsiteX7" fmla="*/ 6809 w 10000"/>
              <a:gd name="connsiteY7" fmla="*/ 7233 h 10000"/>
              <a:gd name="connsiteX8" fmla="*/ 10000 w 10000"/>
              <a:gd name="connsiteY8" fmla="*/ 7390 h 10000"/>
              <a:gd name="connsiteX9" fmla="*/ 9009 w 10000"/>
              <a:gd name="connsiteY9" fmla="*/ 7467 h 10000"/>
              <a:gd name="connsiteX10" fmla="*/ 4123 w 10000"/>
              <a:gd name="connsiteY10" fmla="*/ 10000 h 10000"/>
              <a:gd name="connsiteX11" fmla="*/ 2361 w 10000"/>
              <a:gd name="connsiteY11" fmla="*/ 6646 h 10000"/>
              <a:gd name="connsiteX12" fmla="*/ 5163 w 10000"/>
              <a:gd name="connsiteY12" fmla="*/ 7164 h 10000"/>
              <a:gd name="connsiteX0" fmla="*/ 5163 w 10000"/>
              <a:gd name="connsiteY0" fmla="*/ 7164 h 10000"/>
              <a:gd name="connsiteX1" fmla="*/ 4946 w 10000"/>
              <a:gd name="connsiteY1" fmla="*/ 7048 h 10000"/>
              <a:gd name="connsiteX2" fmla="*/ 4866 w 10000"/>
              <a:gd name="connsiteY2" fmla="*/ 7138 h 10000"/>
              <a:gd name="connsiteX3" fmla="*/ 0 w 10000"/>
              <a:gd name="connsiteY3" fmla="*/ 148 h 10000"/>
              <a:gd name="connsiteX4" fmla="*/ 5526 w 10000"/>
              <a:gd name="connsiteY4" fmla="*/ 1131 h 10000"/>
              <a:gd name="connsiteX5" fmla="*/ 6769 w 10000"/>
              <a:gd name="connsiteY5" fmla="*/ 7008 h 10000"/>
              <a:gd name="connsiteX6" fmla="*/ 6732 w 10000"/>
              <a:gd name="connsiteY6" fmla="*/ 7325 h 10000"/>
              <a:gd name="connsiteX7" fmla="*/ 6809 w 10000"/>
              <a:gd name="connsiteY7" fmla="*/ 7233 h 10000"/>
              <a:gd name="connsiteX8" fmla="*/ 10000 w 10000"/>
              <a:gd name="connsiteY8" fmla="*/ 7390 h 10000"/>
              <a:gd name="connsiteX9" fmla="*/ 9329 w 10000"/>
              <a:gd name="connsiteY9" fmla="*/ 7440 h 10000"/>
              <a:gd name="connsiteX10" fmla="*/ 4123 w 10000"/>
              <a:gd name="connsiteY10" fmla="*/ 10000 h 10000"/>
              <a:gd name="connsiteX11" fmla="*/ 2361 w 10000"/>
              <a:gd name="connsiteY11" fmla="*/ 6646 h 10000"/>
              <a:gd name="connsiteX12" fmla="*/ 5163 w 10000"/>
              <a:gd name="connsiteY12" fmla="*/ 7164 h 10000"/>
              <a:gd name="connsiteX0" fmla="*/ 5163 w 9997"/>
              <a:gd name="connsiteY0" fmla="*/ 7164 h 10000"/>
              <a:gd name="connsiteX1" fmla="*/ 4946 w 9997"/>
              <a:gd name="connsiteY1" fmla="*/ 7048 h 10000"/>
              <a:gd name="connsiteX2" fmla="*/ 4866 w 9997"/>
              <a:gd name="connsiteY2" fmla="*/ 7138 h 10000"/>
              <a:gd name="connsiteX3" fmla="*/ 0 w 9997"/>
              <a:gd name="connsiteY3" fmla="*/ 148 h 10000"/>
              <a:gd name="connsiteX4" fmla="*/ 5526 w 9997"/>
              <a:gd name="connsiteY4" fmla="*/ 1131 h 10000"/>
              <a:gd name="connsiteX5" fmla="*/ 6769 w 9997"/>
              <a:gd name="connsiteY5" fmla="*/ 7008 h 10000"/>
              <a:gd name="connsiteX6" fmla="*/ 6732 w 9997"/>
              <a:gd name="connsiteY6" fmla="*/ 7325 h 10000"/>
              <a:gd name="connsiteX7" fmla="*/ 6809 w 9997"/>
              <a:gd name="connsiteY7" fmla="*/ 7233 h 10000"/>
              <a:gd name="connsiteX8" fmla="*/ 9997 w 9997"/>
              <a:gd name="connsiteY8" fmla="*/ 7627 h 10000"/>
              <a:gd name="connsiteX9" fmla="*/ 9329 w 9997"/>
              <a:gd name="connsiteY9" fmla="*/ 7440 h 10000"/>
              <a:gd name="connsiteX10" fmla="*/ 4123 w 9997"/>
              <a:gd name="connsiteY10" fmla="*/ 10000 h 10000"/>
              <a:gd name="connsiteX11" fmla="*/ 2361 w 9997"/>
              <a:gd name="connsiteY11" fmla="*/ 6646 h 10000"/>
              <a:gd name="connsiteX12" fmla="*/ 5163 w 9997"/>
              <a:gd name="connsiteY12" fmla="*/ 7164 h 10000"/>
              <a:gd name="connsiteX0" fmla="*/ 5165 w 10193"/>
              <a:gd name="connsiteY0" fmla="*/ 7164 h 10000"/>
              <a:gd name="connsiteX1" fmla="*/ 4947 w 10193"/>
              <a:gd name="connsiteY1" fmla="*/ 7048 h 10000"/>
              <a:gd name="connsiteX2" fmla="*/ 4867 w 10193"/>
              <a:gd name="connsiteY2" fmla="*/ 7138 h 10000"/>
              <a:gd name="connsiteX3" fmla="*/ 0 w 10193"/>
              <a:gd name="connsiteY3" fmla="*/ 148 h 10000"/>
              <a:gd name="connsiteX4" fmla="*/ 5528 w 10193"/>
              <a:gd name="connsiteY4" fmla="*/ 1131 h 10000"/>
              <a:gd name="connsiteX5" fmla="*/ 6771 w 10193"/>
              <a:gd name="connsiteY5" fmla="*/ 7008 h 10000"/>
              <a:gd name="connsiteX6" fmla="*/ 6734 w 10193"/>
              <a:gd name="connsiteY6" fmla="*/ 7325 h 10000"/>
              <a:gd name="connsiteX7" fmla="*/ 6811 w 10193"/>
              <a:gd name="connsiteY7" fmla="*/ 7233 h 10000"/>
              <a:gd name="connsiteX8" fmla="*/ 10193 w 10193"/>
              <a:gd name="connsiteY8" fmla="*/ 7564 h 10000"/>
              <a:gd name="connsiteX9" fmla="*/ 9332 w 10193"/>
              <a:gd name="connsiteY9" fmla="*/ 7440 h 10000"/>
              <a:gd name="connsiteX10" fmla="*/ 4124 w 10193"/>
              <a:gd name="connsiteY10" fmla="*/ 10000 h 10000"/>
              <a:gd name="connsiteX11" fmla="*/ 2362 w 10193"/>
              <a:gd name="connsiteY11" fmla="*/ 6646 h 10000"/>
              <a:gd name="connsiteX12" fmla="*/ 5165 w 10193"/>
              <a:gd name="connsiteY12" fmla="*/ 7164 h 10000"/>
              <a:gd name="connsiteX0" fmla="*/ 5165 w 10472"/>
              <a:gd name="connsiteY0" fmla="*/ 7164 h 10000"/>
              <a:gd name="connsiteX1" fmla="*/ 4947 w 10472"/>
              <a:gd name="connsiteY1" fmla="*/ 7048 h 10000"/>
              <a:gd name="connsiteX2" fmla="*/ 4867 w 10472"/>
              <a:gd name="connsiteY2" fmla="*/ 7138 h 10000"/>
              <a:gd name="connsiteX3" fmla="*/ 0 w 10472"/>
              <a:gd name="connsiteY3" fmla="*/ 148 h 10000"/>
              <a:gd name="connsiteX4" fmla="*/ 5528 w 10472"/>
              <a:gd name="connsiteY4" fmla="*/ 1131 h 10000"/>
              <a:gd name="connsiteX5" fmla="*/ 6771 w 10472"/>
              <a:gd name="connsiteY5" fmla="*/ 7008 h 10000"/>
              <a:gd name="connsiteX6" fmla="*/ 6734 w 10472"/>
              <a:gd name="connsiteY6" fmla="*/ 7325 h 10000"/>
              <a:gd name="connsiteX7" fmla="*/ 6811 w 10472"/>
              <a:gd name="connsiteY7" fmla="*/ 7233 h 10000"/>
              <a:gd name="connsiteX8" fmla="*/ 10472 w 10472"/>
              <a:gd name="connsiteY8" fmla="*/ 7446 h 10000"/>
              <a:gd name="connsiteX9" fmla="*/ 9332 w 10472"/>
              <a:gd name="connsiteY9" fmla="*/ 7440 h 10000"/>
              <a:gd name="connsiteX10" fmla="*/ 4124 w 10472"/>
              <a:gd name="connsiteY10" fmla="*/ 10000 h 10000"/>
              <a:gd name="connsiteX11" fmla="*/ 2362 w 10472"/>
              <a:gd name="connsiteY11" fmla="*/ 6646 h 10000"/>
              <a:gd name="connsiteX12" fmla="*/ 5165 w 10472"/>
              <a:gd name="connsiteY12" fmla="*/ 7164 h 10000"/>
              <a:gd name="connsiteX0" fmla="*/ 5165 w 9649"/>
              <a:gd name="connsiteY0" fmla="*/ 7164 h 10000"/>
              <a:gd name="connsiteX1" fmla="*/ 4947 w 9649"/>
              <a:gd name="connsiteY1" fmla="*/ 7048 h 10000"/>
              <a:gd name="connsiteX2" fmla="*/ 4867 w 9649"/>
              <a:gd name="connsiteY2" fmla="*/ 7138 h 10000"/>
              <a:gd name="connsiteX3" fmla="*/ 0 w 9649"/>
              <a:gd name="connsiteY3" fmla="*/ 148 h 10000"/>
              <a:gd name="connsiteX4" fmla="*/ 5528 w 9649"/>
              <a:gd name="connsiteY4" fmla="*/ 1131 h 10000"/>
              <a:gd name="connsiteX5" fmla="*/ 6771 w 9649"/>
              <a:gd name="connsiteY5" fmla="*/ 7008 h 10000"/>
              <a:gd name="connsiteX6" fmla="*/ 6734 w 9649"/>
              <a:gd name="connsiteY6" fmla="*/ 7325 h 10000"/>
              <a:gd name="connsiteX7" fmla="*/ 6811 w 9649"/>
              <a:gd name="connsiteY7" fmla="*/ 7233 h 10000"/>
              <a:gd name="connsiteX8" fmla="*/ 9649 w 9649"/>
              <a:gd name="connsiteY8" fmla="*/ 6851 h 10000"/>
              <a:gd name="connsiteX9" fmla="*/ 9332 w 9649"/>
              <a:gd name="connsiteY9" fmla="*/ 7440 h 10000"/>
              <a:gd name="connsiteX10" fmla="*/ 4124 w 9649"/>
              <a:gd name="connsiteY10" fmla="*/ 10000 h 10000"/>
              <a:gd name="connsiteX11" fmla="*/ 2362 w 9649"/>
              <a:gd name="connsiteY11" fmla="*/ 6646 h 10000"/>
              <a:gd name="connsiteX12" fmla="*/ 5165 w 9649"/>
              <a:gd name="connsiteY12" fmla="*/ 7164 h 10000"/>
              <a:gd name="connsiteX0" fmla="*/ 5353 w 10498"/>
              <a:gd name="connsiteY0" fmla="*/ 7164 h 10000"/>
              <a:gd name="connsiteX1" fmla="*/ 5127 w 10498"/>
              <a:gd name="connsiteY1" fmla="*/ 7048 h 10000"/>
              <a:gd name="connsiteX2" fmla="*/ 5044 w 10498"/>
              <a:gd name="connsiteY2" fmla="*/ 7138 h 10000"/>
              <a:gd name="connsiteX3" fmla="*/ 0 w 10498"/>
              <a:gd name="connsiteY3" fmla="*/ 148 h 10000"/>
              <a:gd name="connsiteX4" fmla="*/ 5729 w 10498"/>
              <a:gd name="connsiteY4" fmla="*/ 1131 h 10000"/>
              <a:gd name="connsiteX5" fmla="*/ 7017 w 10498"/>
              <a:gd name="connsiteY5" fmla="*/ 7008 h 10000"/>
              <a:gd name="connsiteX6" fmla="*/ 6979 w 10498"/>
              <a:gd name="connsiteY6" fmla="*/ 7325 h 10000"/>
              <a:gd name="connsiteX7" fmla="*/ 7059 w 10498"/>
              <a:gd name="connsiteY7" fmla="*/ 7233 h 10000"/>
              <a:gd name="connsiteX8" fmla="*/ 10000 w 10498"/>
              <a:gd name="connsiteY8" fmla="*/ 6851 h 10000"/>
              <a:gd name="connsiteX9" fmla="*/ 10498 w 10498"/>
              <a:gd name="connsiteY9" fmla="*/ 6758 h 10000"/>
              <a:gd name="connsiteX10" fmla="*/ 4274 w 10498"/>
              <a:gd name="connsiteY10" fmla="*/ 10000 h 10000"/>
              <a:gd name="connsiteX11" fmla="*/ 2448 w 10498"/>
              <a:gd name="connsiteY11" fmla="*/ 6646 h 10000"/>
              <a:gd name="connsiteX12" fmla="*/ 5353 w 10498"/>
              <a:gd name="connsiteY12" fmla="*/ 7164 h 10000"/>
              <a:gd name="connsiteX0" fmla="*/ 5353 w 10503"/>
              <a:gd name="connsiteY0" fmla="*/ 7164 h 10000"/>
              <a:gd name="connsiteX1" fmla="*/ 5127 w 10503"/>
              <a:gd name="connsiteY1" fmla="*/ 7048 h 10000"/>
              <a:gd name="connsiteX2" fmla="*/ 5044 w 10503"/>
              <a:gd name="connsiteY2" fmla="*/ 7138 h 10000"/>
              <a:gd name="connsiteX3" fmla="*/ 0 w 10503"/>
              <a:gd name="connsiteY3" fmla="*/ 148 h 10000"/>
              <a:gd name="connsiteX4" fmla="*/ 5729 w 10503"/>
              <a:gd name="connsiteY4" fmla="*/ 1131 h 10000"/>
              <a:gd name="connsiteX5" fmla="*/ 7017 w 10503"/>
              <a:gd name="connsiteY5" fmla="*/ 7008 h 10000"/>
              <a:gd name="connsiteX6" fmla="*/ 6979 w 10503"/>
              <a:gd name="connsiteY6" fmla="*/ 7325 h 10000"/>
              <a:gd name="connsiteX7" fmla="*/ 7059 w 10503"/>
              <a:gd name="connsiteY7" fmla="*/ 7233 h 10000"/>
              <a:gd name="connsiteX8" fmla="*/ 10503 w 10503"/>
              <a:gd name="connsiteY8" fmla="*/ 7190 h 10000"/>
              <a:gd name="connsiteX9" fmla="*/ 10498 w 10503"/>
              <a:gd name="connsiteY9" fmla="*/ 6758 h 10000"/>
              <a:gd name="connsiteX10" fmla="*/ 4274 w 10503"/>
              <a:gd name="connsiteY10" fmla="*/ 10000 h 10000"/>
              <a:gd name="connsiteX11" fmla="*/ 2448 w 10503"/>
              <a:gd name="connsiteY11" fmla="*/ 6646 h 10000"/>
              <a:gd name="connsiteX12" fmla="*/ 5353 w 10503"/>
              <a:gd name="connsiteY12" fmla="*/ 7164 h 10000"/>
              <a:gd name="connsiteX0" fmla="*/ 5353 w 10503"/>
              <a:gd name="connsiteY0" fmla="*/ 7164 h 10000"/>
              <a:gd name="connsiteX1" fmla="*/ 5127 w 10503"/>
              <a:gd name="connsiteY1" fmla="*/ 7048 h 10000"/>
              <a:gd name="connsiteX2" fmla="*/ 5044 w 10503"/>
              <a:gd name="connsiteY2" fmla="*/ 7138 h 10000"/>
              <a:gd name="connsiteX3" fmla="*/ 0 w 10503"/>
              <a:gd name="connsiteY3" fmla="*/ 148 h 10000"/>
              <a:gd name="connsiteX4" fmla="*/ 5729 w 10503"/>
              <a:gd name="connsiteY4" fmla="*/ 1131 h 10000"/>
              <a:gd name="connsiteX5" fmla="*/ 7017 w 10503"/>
              <a:gd name="connsiteY5" fmla="*/ 7008 h 10000"/>
              <a:gd name="connsiteX6" fmla="*/ 6979 w 10503"/>
              <a:gd name="connsiteY6" fmla="*/ 7325 h 10000"/>
              <a:gd name="connsiteX7" fmla="*/ 7059 w 10503"/>
              <a:gd name="connsiteY7" fmla="*/ 7233 h 10000"/>
              <a:gd name="connsiteX8" fmla="*/ 10503 w 10503"/>
              <a:gd name="connsiteY8" fmla="*/ 7190 h 10000"/>
              <a:gd name="connsiteX9" fmla="*/ 10206 w 10503"/>
              <a:gd name="connsiteY9" fmla="*/ 7113 h 10000"/>
              <a:gd name="connsiteX10" fmla="*/ 4274 w 10503"/>
              <a:gd name="connsiteY10" fmla="*/ 10000 h 10000"/>
              <a:gd name="connsiteX11" fmla="*/ 2448 w 10503"/>
              <a:gd name="connsiteY11" fmla="*/ 6646 h 10000"/>
              <a:gd name="connsiteX12" fmla="*/ 5353 w 10503"/>
              <a:gd name="connsiteY12" fmla="*/ 7164 h 10000"/>
              <a:gd name="connsiteX0" fmla="*/ 5353 w 10503"/>
              <a:gd name="connsiteY0" fmla="*/ 7164 h 10000"/>
              <a:gd name="connsiteX1" fmla="*/ 5127 w 10503"/>
              <a:gd name="connsiteY1" fmla="*/ 7048 h 10000"/>
              <a:gd name="connsiteX2" fmla="*/ 5044 w 10503"/>
              <a:gd name="connsiteY2" fmla="*/ 7138 h 10000"/>
              <a:gd name="connsiteX3" fmla="*/ 0 w 10503"/>
              <a:gd name="connsiteY3" fmla="*/ 148 h 10000"/>
              <a:gd name="connsiteX4" fmla="*/ 5729 w 10503"/>
              <a:gd name="connsiteY4" fmla="*/ 1131 h 10000"/>
              <a:gd name="connsiteX5" fmla="*/ 7017 w 10503"/>
              <a:gd name="connsiteY5" fmla="*/ 7008 h 10000"/>
              <a:gd name="connsiteX6" fmla="*/ 6979 w 10503"/>
              <a:gd name="connsiteY6" fmla="*/ 7325 h 10000"/>
              <a:gd name="connsiteX7" fmla="*/ 7059 w 10503"/>
              <a:gd name="connsiteY7" fmla="*/ 7233 h 10000"/>
              <a:gd name="connsiteX8" fmla="*/ 10503 w 10503"/>
              <a:gd name="connsiteY8" fmla="*/ 7190 h 10000"/>
              <a:gd name="connsiteX9" fmla="*/ 10274 w 10503"/>
              <a:gd name="connsiteY9" fmla="*/ 7013 h 10000"/>
              <a:gd name="connsiteX10" fmla="*/ 4274 w 10503"/>
              <a:gd name="connsiteY10" fmla="*/ 10000 h 10000"/>
              <a:gd name="connsiteX11" fmla="*/ 2448 w 10503"/>
              <a:gd name="connsiteY11" fmla="*/ 6646 h 10000"/>
              <a:gd name="connsiteX12" fmla="*/ 5353 w 10503"/>
              <a:gd name="connsiteY12" fmla="*/ 716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3" h="10000">
                <a:moveTo>
                  <a:pt x="5353" y="7164"/>
                </a:moveTo>
                <a:cubicBezTo>
                  <a:pt x="5882" y="7327"/>
                  <a:pt x="5178" y="7052"/>
                  <a:pt x="5127" y="7048"/>
                </a:cubicBezTo>
                <a:cubicBezTo>
                  <a:pt x="5076" y="7044"/>
                  <a:pt x="5005" y="7135"/>
                  <a:pt x="5044" y="7138"/>
                </a:cubicBezTo>
                <a:cubicBezTo>
                  <a:pt x="5260" y="7156"/>
                  <a:pt x="4129" y="-1019"/>
                  <a:pt x="0" y="148"/>
                </a:cubicBezTo>
                <a:cubicBezTo>
                  <a:pt x="56" y="-622"/>
                  <a:pt x="5672" y="1903"/>
                  <a:pt x="5729" y="1131"/>
                </a:cubicBezTo>
                <a:cubicBezTo>
                  <a:pt x="9283" y="3327"/>
                  <a:pt x="6809" y="5976"/>
                  <a:pt x="7017" y="7008"/>
                </a:cubicBezTo>
                <a:cubicBezTo>
                  <a:pt x="7226" y="8041"/>
                  <a:pt x="6790" y="7105"/>
                  <a:pt x="6979" y="7325"/>
                </a:cubicBezTo>
                <a:cubicBezTo>
                  <a:pt x="6949" y="7326"/>
                  <a:pt x="6699" y="7293"/>
                  <a:pt x="7059" y="7233"/>
                </a:cubicBezTo>
                <a:cubicBezTo>
                  <a:pt x="7159" y="7350"/>
                  <a:pt x="9475" y="7053"/>
                  <a:pt x="10503" y="7190"/>
                </a:cubicBezTo>
                <a:cubicBezTo>
                  <a:pt x="10501" y="7046"/>
                  <a:pt x="10276" y="7157"/>
                  <a:pt x="10274" y="7013"/>
                </a:cubicBezTo>
                <a:lnTo>
                  <a:pt x="4274" y="10000"/>
                </a:lnTo>
                <a:lnTo>
                  <a:pt x="2448" y="6646"/>
                </a:lnTo>
                <a:lnTo>
                  <a:pt x="5353" y="7164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53"/>
          <p:cNvSpPr>
            <a:spLocks noChangeArrowheads="1"/>
          </p:cNvSpPr>
          <p:nvPr/>
        </p:nvSpPr>
        <p:spPr bwMode="gray">
          <a:xfrm rot="19713895">
            <a:off x="807841" y="4402749"/>
            <a:ext cx="1762998" cy="3097678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088" name="Rectangle 176"/>
          <p:cNvSpPr>
            <a:spLocks noGrp="1" noChangeArrowheads="1"/>
          </p:cNvSpPr>
          <p:nvPr>
            <p:ph type="title"/>
          </p:nvPr>
        </p:nvSpPr>
        <p:spPr>
          <a:xfrm>
            <a:off x="1043608" y="228600"/>
            <a:ext cx="7643192" cy="6858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500" dirty="0"/>
              <a:t>Круг </a:t>
            </a:r>
            <a:r>
              <a:rPr lang="ru-RU" sz="2500" dirty="0" smtClean="0"/>
              <a:t>респондентов</a:t>
            </a:r>
            <a:endParaRPr lang="en-US" sz="2500" dirty="0"/>
          </a:p>
        </p:txBody>
      </p:sp>
      <p:sp>
        <p:nvSpPr>
          <p:cNvPr id="177" name="Oval 41"/>
          <p:cNvSpPr>
            <a:spLocks noChangeArrowheads="1"/>
          </p:cNvSpPr>
          <p:nvPr/>
        </p:nvSpPr>
        <p:spPr bwMode="gray">
          <a:xfrm>
            <a:off x="179512" y="332656"/>
            <a:ext cx="621950" cy="576064"/>
          </a:xfrm>
          <a:prstGeom prst="ellipse">
            <a:avLst/>
          </a:prstGeom>
          <a:solidFill>
            <a:srgbClr val="78936B"/>
          </a:soli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8" name="Picture 42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12" y="332656"/>
            <a:ext cx="6219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9" descr="YG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8939"/>
            <a:ext cx="2455862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" name="Text Box 33"/>
          <p:cNvSpPr txBox="1">
            <a:spLocks noChangeArrowheads="1"/>
          </p:cNvSpPr>
          <p:nvPr/>
        </p:nvSpPr>
        <p:spPr bwMode="gray">
          <a:xfrm>
            <a:off x="569813" y="3063878"/>
            <a:ext cx="18192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3C602A"/>
                </a:solidFill>
              </a:rPr>
              <a:t>Государственное статистическое обследование по форме 1-нт (инновация</a:t>
            </a:r>
            <a:r>
              <a:rPr lang="ru-RU" sz="1200" b="1" dirty="0">
                <a:solidFill>
                  <a:srgbClr val="3C602A"/>
                </a:solidFill>
              </a:rPr>
              <a:t>)</a:t>
            </a:r>
            <a:endParaRPr lang="en-US" sz="1200" b="1" dirty="0">
              <a:solidFill>
                <a:srgbClr val="3C602A"/>
              </a:solidFill>
            </a:endParaRPr>
          </a:p>
        </p:txBody>
      </p:sp>
      <p:sp>
        <p:nvSpPr>
          <p:cNvPr id="181" name="AutoShape 30"/>
          <p:cNvSpPr>
            <a:spLocks noChangeArrowheads="1"/>
          </p:cNvSpPr>
          <p:nvPr/>
        </p:nvSpPr>
        <p:spPr bwMode="gray">
          <a:xfrm>
            <a:off x="2527313" y="764704"/>
            <a:ext cx="5457825" cy="52908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2" name="AutoShape 42"/>
          <p:cNvSpPr>
            <a:spLocks noChangeArrowheads="1"/>
          </p:cNvSpPr>
          <p:nvPr/>
        </p:nvSpPr>
        <p:spPr bwMode="ltGray">
          <a:xfrm>
            <a:off x="3275938" y="1366505"/>
            <a:ext cx="5422900" cy="112639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3" name="AutoShape 31"/>
          <p:cNvSpPr>
            <a:spLocks noChangeArrowheads="1"/>
          </p:cNvSpPr>
          <p:nvPr/>
        </p:nvSpPr>
        <p:spPr bwMode="gray">
          <a:xfrm>
            <a:off x="3631516" y="2548678"/>
            <a:ext cx="5457825" cy="835289"/>
          </a:xfrm>
          <a:prstGeom prst="roundRect">
            <a:avLst>
              <a:gd name="adj" fmla="val 997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" name="AutoShape 46"/>
          <p:cNvSpPr>
            <a:spLocks noChangeArrowheads="1"/>
          </p:cNvSpPr>
          <p:nvPr/>
        </p:nvSpPr>
        <p:spPr bwMode="gray">
          <a:xfrm>
            <a:off x="3746978" y="3450642"/>
            <a:ext cx="5457825" cy="126567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5" name="AutoShape 39"/>
          <p:cNvSpPr>
            <a:spLocks noChangeArrowheads="1"/>
          </p:cNvSpPr>
          <p:nvPr/>
        </p:nvSpPr>
        <p:spPr bwMode="gray">
          <a:xfrm rot="15001143">
            <a:off x="1291386" y="667427"/>
            <a:ext cx="1969541" cy="2669802"/>
          </a:xfrm>
          <a:custGeom>
            <a:avLst/>
            <a:gdLst>
              <a:gd name="G0" fmla="+- 82690 0 0"/>
              <a:gd name="G1" fmla="+- -5891861 0 0"/>
              <a:gd name="G2" fmla="+- 82690 0 -5891861"/>
              <a:gd name="G3" fmla="+- 10800 0 0"/>
              <a:gd name="G4" fmla="+- 0 0 8269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01 0 0"/>
              <a:gd name="G9" fmla="+- 0 0 -5891861"/>
              <a:gd name="G10" fmla="+- 7901 0 2700"/>
              <a:gd name="G11" fmla="cos G10 82690"/>
              <a:gd name="G12" fmla="sin G10 82690"/>
              <a:gd name="G13" fmla="cos 13500 82690"/>
              <a:gd name="G14" fmla="sin 13500 82690"/>
              <a:gd name="G15" fmla="+- G11 10800 0"/>
              <a:gd name="G16" fmla="+- G12 10800 0"/>
              <a:gd name="G17" fmla="+- G13 10800 0"/>
              <a:gd name="G18" fmla="+- G14 10800 0"/>
              <a:gd name="G19" fmla="*/ 7901 1 2"/>
              <a:gd name="G20" fmla="+- G19 5400 0"/>
              <a:gd name="G21" fmla="cos G20 82690"/>
              <a:gd name="G22" fmla="sin G20 82690"/>
              <a:gd name="G23" fmla="+- G21 10800 0"/>
              <a:gd name="G24" fmla="+- G12 G23 G22"/>
              <a:gd name="G25" fmla="+- G22 G23 G11"/>
              <a:gd name="G26" fmla="cos 10800 82690"/>
              <a:gd name="G27" fmla="sin 10800 82690"/>
              <a:gd name="G28" fmla="cos 7901 82690"/>
              <a:gd name="G29" fmla="sin 7901 8269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8269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01 G39"/>
              <a:gd name="G43" fmla="sin 790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26 w 21600"/>
              <a:gd name="T5" fmla="*/ 3254 h 21600"/>
              <a:gd name="T6" fmla="*/ 10815 w 21600"/>
              <a:gd name="T7" fmla="*/ 1449 h 21600"/>
              <a:gd name="T8" fmla="*/ 16452 w 21600"/>
              <a:gd name="T9" fmla="*/ 5279 h 21600"/>
              <a:gd name="T10" fmla="*/ 24296 w 21600"/>
              <a:gd name="T11" fmla="*/ 11097 h 21600"/>
              <a:gd name="T12" fmla="*/ 20057 w 21600"/>
              <a:gd name="T13" fmla="*/ 15154 h 21600"/>
              <a:gd name="T14" fmla="*/ 15999 w 21600"/>
              <a:gd name="T15" fmla="*/ 109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99" y="10973"/>
                </a:moveTo>
                <a:cubicBezTo>
                  <a:pt x="18700" y="10915"/>
                  <a:pt x="18701" y="10857"/>
                  <a:pt x="18701" y="10800"/>
                </a:cubicBezTo>
                <a:cubicBezTo>
                  <a:pt x="18701" y="6441"/>
                  <a:pt x="15171" y="2906"/>
                  <a:pt x="10813" y="2899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79"/>
                  <a:pt x="21599" y="10958"/>
                  <a:pt x="21597" y="11037"/>
                </a:cubicBezTo>
                <a:lnTo>
                  <a:pt x="24296" y="11097"/>
                </a:lnTo>
                <a:lnTo>
                  <a:pt x="20057" y="15154"/>
                </a:lnTo>
                <a:lnTo>
                  <a:pt x="15999" y="10914"/>
                </a:lnTo>
                <a:lnTo>
                  <a:pt x="18699" y="10973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6" name="AutoShape 40"/>
          <p:cNvSpPr>
            <a:spLocks noChangeArrowheads="1"/>
          </p:cNvSpPr>
          <p:nvPr/>
        </p:nvSpPr>
        <p:spPr bwMode="gray">
          <a:xfrm rot="16200000">
            <a:off x="2055416" y="1793436"/>
            <a:ext cx="1702382" cy="1728976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9" name="AutoShape 34"/>
          <p:cNvSpPr>
            <a:spLocks noChangeArrowheads="1"/>
          </p:cNvSpPr>
          <p:nvPr/>
        </p:nvSpPr>
        <p:spPr bwMode="gray">
          <a:xfrm>
            <a:off x="2550044" y="764704"/>
            <a:ext cx="1154112" cy="52908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0" name="AutoShape 48"/>
          <p:cNvSpPr>
            <a:spLocks noChangeArrowheads="1"/>
          </p:cNvSpPr>
          <p:nvPr/>
        </p:nvSpPr>
        <p:spPr bwMode="gray">
          <a:xfrm>
            <a:off x="3275938" y="1366505"/>
            <a:ext cx="1133475" cy="109369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1" name="AutoShape 47"/>
          <p:cNvSpPr>
            <a:spLocks noChangeArrowheads="1"/>
          </p:cNvSpPr>
          <p:nvPr/>
        </p:nvSpPr>
        <p:spPr bwMode="gray">
          <a:xfrm>
            <a:off x="3654464" y="2565782"/>
            <a:ext cx="1133475" cy="81818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2" name="AutoShape 58"/>
          <p:cNvSpPr>
            <a:spLocks noChangeArrowheads="1"/>
          </p:cNvSpPr>
          <p:nvPr/>
        </p:nvSpPr>
        <p:spPr bwMode="gray">
          <a:xfrm>
            <a:off x="3771093" y="3485343"/>
            <a:ext cx="1135063" cy="1052512"/>
          </a:xfrm>
          <a:prstGeom prst="roundRect">
            <a:avLst>
              <a:gd name="adj" fmla="val 11921"/>
            </a:avLst>
          </a:prstGeom>
          <a:solidFill>
            <a:srgbClr val="92D05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3" name="AutoShape 35"/>
          <p:cNvSpPr>
            <a:spLocks noChangeArrowheads="1"/>
          </p:cNvSpPr>
          <p:nvPr/>
        </p:nvSpPr>
        <p:spPr bwMode="gray">
          <a:xfrm>
            <a:off x="3802818" y="878080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" name="AutoShape 35"/>
          <p:cNvSpPr>
            <a:spLocks noChangeArrowheads="1"/>
          </p:cNvSpPr>
          <p:nvPr/>
        </p:nvSpPr>
        <p:spPr bwMode="gray">
          <a:xfrm>
            <a:off x="4522888" y="1806734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" name="AutoShape 35"/>
          <p:cNvSpPr>
            <a:spLocks noChangeArrowheads="1"/>
          </p:cNvSpPr>
          <p:nvPr/>
        </p:nvSpPr>
        <p:spPr bwMode="gray">
          <a:xfrm>
            <a:off x="4896714" y="2823315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6" name="AutoShape 35"/>
          <p:cNvSpPr>
            <a:spLocks noChangeArrowheads="1"/>
          </p:cNvSpPr>
          <p:nvPr/>
        </p:nvSpPr>
        <p:spPr bwMode="gray">
          <a:xfrm>
            <a:off x="4985257" y="3911233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7" name="Text Box 37"/>
          <p:cNvSpPr txBox="1">
            <a:spLocks noChangeArrowheads="1"/>
          </p:cNvSpPr>
          <p:nvPr/>
        </p:nvSpPr>
        <p:spPr bwMode="black">
          <a:xfrm>
            <a:off x="4182070" y="785780"/>
            <a:ext cx="3733800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ru-RU" sz="1500" dirty="0"/>
              <a:t>Средние и крупные организации промышленности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98" name="Text Box 36"/>
          <p:cNvSpPr txBox="1">
            <a:spLocks noChangeArrowheads="1"/>
          </p:cNvSpPr>
          <p:nvPr/>
        </p:nvSpPr>
        <p:spPr bwMode="white">
          <a:xfrm>
            <a:off x="2534953" y="748802"/>
            <a:ext cx="1144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2002 - 2005 годы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199" name="Text Box 49"/>
          <p:cNvSpPr txBox="1">
            <a:spLocks noChangeArrowheads="1"/>
          </p:cNvSpPr>
          <p:nvPr/>
        </p:nvSpPr>
        <p:spPr bwMode="white">
          <a:xfrm>
            <a:off x="3273305" y="1683884"/>
            <a:ext cx="1177925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2006 - 2007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годы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200" name="Text Box 54"/>
          <p:cNvSpPr txBox="1">
            <a:spLocks noChangeArrowheads="1"/>
          </p:cNvSpPr>
          <p:nvPr/>
        </p:nvSpPr>
        <p:spPr bwMode="white">
          <a:xfrm>
            <a:off x="3713202" y="2863215"/>
            <a:ext cx="1016000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2008 год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201" name="Text Box 59"/>
          <p:cNvSpPr txBox="1">
            <a:spLocks noChangeArrowheads="1"/>
          </p:cNvSpPr>
          <p:nvPr/>
        </p:nvSpPr>
        <p:spPr bwMode="white">
          <a:xfrm>
            <a:off x="3822064" y="3796386"/>
            <a:ext cx="1016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FEFFFF"/>
                </a:solidFill>
              </a:rPr>
              <a:t>С 2009 года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202" name="Text Box 51"/>
          <p:cNvSpPr txBox="1">
            <a:spLocks noChangeArrowheads="1"/>
          </p:cNvSpPr>
          <p:nvPr/>
        </p:nvSpPr>
        <p:spPr bwMode="black">
          <a:xfrm>
            <a:off x="4947217" y="1326030"/>
            <a:ext cx="3733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400" dirty="0"/>
              <a:t>Средние и крупные организации промышленности, организации, оказывающие услуги связи, информационно-вычислительное обслуживание и общую коммерческую деятельность по обеспечению функционирования рынка</a:t>
            </a:r>
            <a:r>
              <a:rPr lang="ru-RU" dirty="0"/>
              <a:t>  </a:t>
            </a:r>
            <a:endParaRPr lang="en-US" dirty="0"/>
          </a:p>
        </p:txBody>
      </p:sp>
      <p:sp>
        <p:nvSpPr>
          <p:cNvPr id="203" name="Text Box 56"/>
          <p:cNvSpPr txBox="1">
            <a:spLocks noChangeArrowheads="1"/>
          </p:cNvSpPr>
          <p:nvPr/>
        </p:nvSpPr>
        <p:spPr bwMode="black">
          <a:xfrm>
            <a:off x="5256225" y="2548678"/>
            <a:ext cx="37338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400" dirty="0"/>
              <a:t>Средние и крупные организации промышленности, организации, оказывающие услуги связи, информационно-вычислительное обслуживание</a:t>
            </a:r>
            <a:endParaRPr lang="en-US" dirty="0"/>
          </a:p>
        </p:txBody>
      </p:sp>
      <p:sp>
        <p:nvSpPr>
          <p:cNvPr id="204" name="Text Box 57"/>
          <p:cNvSpPr txBox="1">
            <a:spLocks noChangeArrowheads="1"/>
          </p:cNvSpPr>
          <p:nvPr/>
        </p:nvSpPr>
        <p:spPr bwMode="black">
          <a:xfrm>
            <a:off x="5367136" y="3415184"/>
            <a:ext cx="3944069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ru-RU" sz="1400" dirty="0"/>
              <a:t>Организации, основным видом экономической деятельности которых является производство продукции в </a:t>
            </a:r>
          </a:p>
          <a:p>
            <a:pPr algn="l" eaLnBrk="0" hangingPunct="0">
              <a:lnSpc>
                <a:spcPct val="75000"/>
              </a:lnSpc>
            </a:pPr>
            <a:r>
              <a:rPr lang="ru-RU" sz="1400" dirty="0"/>
              <a:t>сфере горнодобывающей и </a:t>
            </a:r>
            <a:r>
              <a:rPr lang="ru-RU" sz="1400" dirty="0" err="1"/>
              <a:t>обрабаты-вающей</a:t>
            </a:r>
            <a:r>
              <a:rPr lang="ru-RU" sz="1400" dirty="0"/>
              <a:t> промышленности, </a:t>
            </a:r>
            <a:r>
              <a:rPr lang="ru-RU" sz="1400" dirty="0" err="1"/>
              <a:t>производ</a:t>
            </a:r>
            <a:r>
              <a:rPr lang="ru-RU" sz="1400" dirty="0"/>
              <a:t>-</a:t>
            </a:r>
            <a:br>
              <a:rPr lang="ru-RU" sz="1400" dirty="0"/>
            </a:br>
            <a:r>
              <a:rPr lang="ru-RU" sz="1400" dirty="0" err="1"/>
              <a:t>ство</a:t>
            </a:r>
            <a:r>
              <a:rPr lang="ru-RU" sz="1400" dirty="0"/>
              <a:t> и распределение электроэнергии,</a:t>
            </a:r>
            <a:br>
              <a:rPr lang="ru-RU" sz="1400" dirty="0"/>
            </a:br>
            <a:r>
              <a:rPr lang="ru-RU" sz="1400" dirty="0"/>
              <a:t>газа и воды, связь и деятельность, связанная с вычислительной техникой </a:t>
            </a:r>
            <a:endParaRPr lang="en-US" sz="1400" dirty="0"/>
          </a:p>
        </p:txBody>
      </p:sp>
      <p:pic>
        <p:nvPicPr>
          <p:cNvPr id="205" name="Picture 131" descr="light_shado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 flipH="1">
            <a:off x="251520" y="271094"/>
            <a:ext cx="647303" cy="5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3"/>
          <p:cNvSpPr>
            <a:spLocks noChangeArrowheads="1"/>
          </p:cNvSpPr>
          <p:nvPr/>
        </p:nvSpPr>
        <p:spPr bwMode="gray">
          <a:xfrm rot="18829372">
            <a:off x="1971945" y="3995661"/>
            <a:ext cx="1686733" cy="2091674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ltGray">
          <a:xfrm>
            <a:off x="3631516" y="4780387"/>
            <a:ext cx="5422900" cy="58770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8"/>
          <p:cNvSpPr>
            <a:spLocks noChangeArrowheads="1"/>
          </p:cNvSpPr>
          <p:nvPr/>
        </p:nvSpPr>
        <p:spPr bwMode="gray">
          <a:xfrm>
            <a:off x="3654464" y="4769190"/>
            <a:ext cx="1133475" cy="58770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white">
          <a:xfrm>
            <a:off x="3614779" y="4855721"/>
            <a:ext cx="113347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С 20</a:t>
            </a:r>
            <a:r>
              <a:rPr lang="en-US" sz="1400" b="1" dirty="0" smtClean="0">
                <a:solidFill>
                  <a:srgbClr val="FEFFFF"/>
                </a:solidFill>
              </a:rPr>
              <a:t>14</a:t>
            </a:r>
            <a:r>
              <a:rPr lang="ru-RU" sz="1400" b="1" dirty="0" smtClean="0">
                <a:solidFill>
                  <a:srgbClr val="FEFFFF"/>
                </a:solidFill>
              </a:rPr>
              <a:t> года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black">
          <a:xfrm>
            <a:off x="5210248" y="4831100"/>
            <a:ext cx="395508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600" b="1" dirty="0" smtClean="0"/>
              <a:t>+</a:t>
            </a:r>
            <a:r>
              <a:rPr lang="ru-RU" sz="1400" dirty="0" smtClean="0"/>
              <a:t> Коммерческие</a:t>
            </a:r>
            <a:r>
              <a:rPr lang="ru-RU" sz="1600" dirty="0" smtClean="0"/>
              <a:t> </a:t>
            </a:r>
            <a:r>
              <a:rPr lang="ru-RU" sz="1400" dirty="0"/>
              <a:t>организации, являющиеся резидентами Парка высоких технологий</a:t>
            </a:r>
            <a:r>
              <a:rPr lang="ru-RU" sz="1600" dirty="0"/>
              <a:t>.</a:t>
            </a:r>
            <a:endParaRPr lang="en-US" dirty="0"/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gray">
          <a:xfrm>
            <a:off x="4876827" y="4906466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52"/>
          <p:cNvSpPr>
            <a:spLocks noChangeArrowheads="1"/>
          </p:cNvSpPr>
          <p:nvPr/>
        </p:nvSpPr>
        <p:spPr bwMode="gray">
          <a:xfrm rot="19858425">
            <a:off x="1394747" y="4510130"/>
            <a:ext cx="1930110" cy="2045554"/>
          </a:xfrm>
          <a:custGeom>
            <a:avLst/>
            <a:gdLst>
              <a:gd name="G0" fmla="+- 61148 0 0"/>
              <a:gd name="G1" fmla="+- -5671366 0 0"/>
              <a:gd name="G2" fmla="+- 61148 0 -5671366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671366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71366"/>
              <a:gd name="G36" fmla="sin G34 -5671366"/>
              <a:gd name="G37" fmla="+/ -5671366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3 w 21600"/>
              <a:gd name="T5" fmla="*/ 3461 h 21600"/>
              <a:gd name="T6" fmla="*/ 11361 w 21600"/>
              <a:gd name="T7" fmla="*/ 1516 h 21600"/>
              <a:gd name="T8" fmla="*/ 16522 w 21600"/>
              <a:gd name="T9" fmla="*/ 5500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675"/>
                  <a:pt x="15387" y="3264"/>
                  <a:pt x="11270" y="3015"/>
                </a:cubicBezTo>
                <a:lnTo>
                  <a:pt x="11452" y="19"/>
                </a:lnTo>
                <a:cubicBezTo>
                  <a:pt x="17153" y="364"/>
                  <a:pt x="21600" y="5088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gray">
          <a:xfrm>
            <a:off x="3339958" y="5425258"/>
            <a:ext cx="5457825" cy="50079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gray">
          <a:xfrm>
            <a:off x="3347899" y="5443438"/>
            <a:ext cx="1154112" cy="48261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white">
          <a:xfrm>
            <a:off x="3334494" y="5489007"/>
            <a:ext cx="113347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С 20</a:t>
            </a:r>
            <a:r>
              <a:rPr lang="en-US" sz="1400" b="1" dirty="0" smtClean="0">
                <a:solidFill>
                  <a:srgbClr val="FEFFFF"/>
                </a:solidFill>
              </a:rPr>
              <a:t>1</a:t>
            </a:r>
            <a:r>
              <a:rPr lang="ru-RU" sz="1400" b="1" dirty="0" smtClean="0">
                <a:solidFill>
                  <a:srgbClr val="FEFFFF"/>
                </a:solidFill>
              </a:rPr>
              <a:t>7 года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black">
          <a:xfrm>
            <a:off x="4960608" y="5439763"/>
            <a:ext cx="409579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600" b="1" dirty="0" smtClean="0"/>
              <a:t>+</a:t>
            </a:r>
            <a:r>
              <a:rPr lang="ru-RU" sz="1400" dirty="0" smtClean="0"/>
              <a:t> Коммерческие</a:t>
            </a:r>
            <a:r>
              <a:rPr lang="ru-RU" sz="1600" dirty="0" smtClean="0"/>
              <a:t> </a:t>
            </a:r>
            <a:r>
              <a:rPr lang="ru-RU" sz="1400" dirty="0"/>
              <a:t>организации, являющиеся резидентами </a:t>
            </a:r>
            <a:r>
              <a:rPr lang="ru-RU" sz="1400" dirty="0" smtClean="0"/>
              <a:t>научно-технологических парков</a:t>
            </a:r>
            <a:r>
              <a:rPr lang="ru-RU" sz="1600" dirty="0" smtClean="0"/>
              <a:t>.</a:t>
            </a:r>
            <a:endParaRPr lang="en-US" dirty="0"/>
          </a:p>
        </p:txBody>
      </p:sp>
      <p:sp>
        <p:nvSpPr>
          <p:cNvPr id="43" name="AutoShape 35"/>
          <p:cNvSpPr>
            <a:spLocks noChangeArrowheads="1"/>
          </p:cNvSpPr>
          <p:nvPr/>
        </p:nvSpPr>
        <p:spPr bwMode="gray">
          <a:xfrm>
            <a:off x="4599820" y="5521656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64" y="6024010"/>
            <a:ext cx="5241906" cy="63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utoShape 47"/>
          <p:cNvSpPr>
            <a:spLocks noChangeArrowheads="1"/>
          </p:cNvSpPr>
          <p:nvPr/>
        </p:nvSpPr>
        <p:spPr bwMode="gray">
          <a:xfrm>
            <a:off x="2688589" y="6024010"/>
            <a:ext cx="1133475" cy="6324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white">
          <a:xfrm>
            <a:off x="2741233" y="6121733"/>
            <a:ext cx="1016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FEFFFF"/>
                </a:solidFill>
              </a:rPr>
              <a:t>С 2018 года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47" name="AutoShape 35"/>
          <p:cNvSpPr>
            <a:spLocks noChangeArrowheads="1"/>
          </p:cNvSpPr>
          <p:nvPr/>
        </p:nvSpPr>
        <p:spPr bwMode="gray">
          <a:xfrm>
            <a:off x="3924955" y="6168011"/>
            <a:ext cx="376237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black">
          <a:xfrm>
            <a:off x="4346059" y="6121733"/>
            <a:ext cx="4643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400" b="1" dirty="0" smtClean="0"/>
              <a:t>+</a:t>
            </a:r>
            <a:r>
              <a:rPr lang="ru-RU" sz="1400" dirty="0" smtClean="0"/>
              <a:t> Организации</a:t>
            </a:r>
            <a:r>
              <a:rPr lang="ru-RU" sz="1600" dirty="0" smtClean="0"/>
              <a:t>, </a:t>
            </a:r>
            <a:r>
              <a:rPr lang="ru-RU" sz="1400" dirty="0" smtClean="0"/>
              <a:t>основным видом экономической деятельности которых  является строительство.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6TGp_biz_dark_ani">
  <a:themeElements>
    <a:clrScheme name="Тема Office 2">
      <a:dk1>
        <a:srgbClr val="969696"/>
      </a:dk1>
      <a:lt1>
        <a:srgbClr val="FFFFFF"/>
      </a:lt1>
      <a:dk2>
        <a:srgbClr val="596909"/>
      </a:dk2>
      <a:lt2>
        <a:srgbClr val="C6FAB4"/>
      </a:lt2>
      <a:accent1>
        <a:srgbClr val="4AADB2"/>
      </a:accent1>
      <a:accent2>
        <a:srgbClr val="E0AD2E"/>
      </a:accent2>
      <a:accent3>
        <a:srgbClr val="B5B9AA"/>
      </a:accent3>
      <a:accent4>
        <a:srgbClr val="DADADA"/>
      </a:accent4>
      <a:accent5>
        <a:srgbClr val="B1D3D5"/>
      </a:accent5>
      <a:accent6>
        <a:srgbClr val="CB9C29"/>
      </a:accent6>
      <a:hlink>
        <a:srgbClr val="72CC4E"/>
      </a:hlink>
      <a:folHlink>
        <a:srgbClr val="E29734"/>
      </a:folHlink>
    </a:clrScheme>
    <a:fontScheme name="Тема Offic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969696"/>
        </a:dk1>
        <a:lt1>
          <a:srgbClr val="FFFFFF"/>
        </a:lt1>
        <a:dk2>
          <a:srgbClr val="596909"/>
        </a:dk2>
        <a:lt2>
          <a:srgbClr val="C6FAB4"/>
        </a:lt2>
        <a:accent1>
          <a:srgbClr val="4AADB2"/>
        </a:accent1>
        <a:accent2>
          <a:srgbClr val="E0AD2E"/>
        </a:accent2>
        <a:accent3>
          <a:srgbClr val="B5B9AA"/>
        </a:accent3>
        <a:accent4>
          <a:srgbClr val="DADADA"/>
        </a:accent4>
        <a:accent5>
          <a:srgbClr val="B1D3D5"/>
        </a:accent5>
        <a:accent6>
          <a:srgbClr val="CB9C29"/>
        </a:accent6>
        <a:hlink>
          <a:srgbClr val="72CC4E"/>
        </a:hlink>
        <a:folHlink>
          <a:srgbClr val="E297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969696"/>
        </a:dk1>
        <a:lt1>
          <a:srgbClr val="FFFFFF"/>
        </a:lt1>
        <a:dk2>
          <a:srgbClr val="5E1400"/>
        </a:dk2>
        <a:lt2>
          <a:srgbClr val="EFD3A1"/>
        </a:lt2>
        <a:accent1>
          <a:srgbClr val="1AC1E2"/>
        </a:accent1>
        <a:accent2>
          <a:srgbClr val="43A98E"/>
        </a:accent2>
        <a:accent3>
          <a:srgbClr val="B6AAAA"/>
        </a:accent3>
        <a:accent4>
          <a:srgbClr val="DADADA"/>
        </a:accent4>
        <a:accent5>
          <a:srgbClr val="ABDDEE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436TGp_biz_dark_ani</Template>
  <TotalTime>4205</TotalTime>
  <Words>1578</Words>
  <Application>Microsoft Office PowerPoint</Application>
  <PresentationFormat>Экран (4:3)</PresentationFormat>
  <Paragraphs>255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436TGp_biz_dark_ani</vt:lpstr>
      <vt:lpstr>Консультант Управления  статистики промышленного производства, науки и инноваций Тарашкевич Елена Анатольевна</vt:lpstr>
      <vt:lpstr>Методологическая основа ведения статистики инноваций</vt:lpstr>
      <vt:lpstr>Задачи государственной статистики</vt:lpstr>
      <vt:lpstr>Определения инноваций</vt:lpstr>
      <vt:lpstr>Типы инноваций</vt:lpstr>
      <vt:lpstr>Степень новизны инноваций</vt:lpstr>
      <vt:lpstr>Виды инновационной деятельности</vt:lpstr>
      <vt:lpstr>Статистика инноваций</vt:lpstr>
      <vt:lpstr>Круг респондентов</vt:lpstr>
      <vt:lpstr>Показатели государственной статистической отчетности по инновационной деятельности</vt:lpstr>
      <vt:lpstr>Основные индикаторы оценки и контроля инновационной политики</vt:lpstr>
      <vt:lpstr>Публикации</vt:lpstr>
      <vt:lpstr>Проблемные аспекты</vt:lpstr>
      <vt:lpstr>Оценка экспертов</vt:lpstr>
      <vt:lpstr>Оценка экспертов</vt:lpstr>
      <vt:lpstr>Перспективы</vt:lpstr>
      <vt:lpstr>Актуальные вопросы статистики инноваций</vt:lpstr>
      <vt:lpstr>Актуальные вопросы статистики инноваций</vt:lpstr>
      <vt:lpstr>Статистика инноваций</vt:lpstr>
      <vt:lpstr>Презентация PowerPoint</vt:lpstr>
    </vt:vector>
  </TitlesOfParts>
  <Company>Belstat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инноваций:  теория и практика Заместитель Председателя</dc:title>
  <dc:creator>Елена Тарашкевич</dc:creator>
  <cp:lastModifiedBy>Елена Тарашкевич</cp:lastModifiedBy>
  <cp:revision>169</cp:revision>
  <dcterms:created xsi:type="dcterms:W3CDTF">2011-10-21T13:24:19Z</dcterms:created>
  <dcterms:modified xsi:type="dcterms:W3CDTF">2017-11-02T13:18:40Z</dcterms:modified>
</cp:coreProperties>
</file>