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  <p:sldMasterId id="2147483693" r:id="rId4"/>
  </p:sldMasterIdLst>
  <p:sldIdLst>
    <p:sldId id="256" r:id="rId5"/>
    <p:sldId id="257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8" r:id="rId14"/>
    <p:sldId id="262" r:id="rId15"/>
    <p:sldId id="269" r:id="rId16"/>
    <p:sldId id="263" r:id="rId17"/>
    <p:sldId id="272" r:id="rId18"/>
    <p:sldId id="264" r:id="rId19"/>
    <p:sldId id="271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28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41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2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02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6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56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82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36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2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26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08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8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2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14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21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87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23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65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02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03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19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6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02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6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1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26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3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5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44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27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2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3679" y="391886"/>
            <a:ext cx="7766936" cy="2911151"/>
          </a:xfrm>
        </p:spPr>
        <p:txBody>
          <a:bodyPr/>
          <a:lstStyle/>
          <a:p>
            <a:pPr algn="ctr"/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Государственный комитет</a:t>
            </a:r>
            <a:r>
              <a:rPr lang="en-US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по науке и </a:t>
            </a:r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технологиям</a:t>
            </a:r>
            <a:b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Белорусский институт системного анализа</a:t>
            </a:r>
            <a:r>
              <a:rPr lang="en-US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и </a:t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информационного обеспечения</a:t>
            </a:r>
            <a:r>
              <a:rPr lang="en-US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научно-технической сферы</a:t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Отдел </a:t>
            </a: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научно-методического обеспечения инновационного развития</a:t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en-US" altLang="ru-RU" sz="2800" b="1" baseline="-250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6985" y="3640286"/>
            <a:ext cx="7766936" cy="278850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Формирование отчетности заказчиками </a:t>
            </a:r>
            <a:endParaRPr lang="ru-RU" sz="2800" b="1" baseline="-25000" dirty="0" smtClean="0">
              <a:solidFill>
                <a:schemeClr val="tx1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Tx/>
              <a:buSzTx/>
            </a:pP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и 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исполнителями Государственной программы инновационного развития Республики Беларусь </a:t>
            </a:r>
            <a:endParaRPr lang="ru-RU" sz="2800" b="1" baseline="-25000" dirty="0" smtClean="0">
              <a:solidFill>
                <a:schemeClr val="tx1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Tx/>
              <a:buSzTx/>
            </a:pP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в 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контексте ввода в эксплуатацию автоматизированной системы мониторинга Государственной программы</a:t>
            </a:r>
          </a:p>
          <a:p>
            <a:pPr algn="ctr">
              <a:spcBef>
                <a:spcPct val="0"/>
              </a:spcBef>
              <a:buClrTx/>
              <a:buSzTx/>
            </a:pPr>
            <a:endParaRPr lang="ru-RU" altLang="ru-RU" sz="2800" b="1" baseline="-250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</a:pPr>
            <a:endParaRPr lang="ru-RU" altLang="ru-RU" sz="2800" b="1" baseline="-250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301" t="31134" r="17733" b="7458"/>
          <a:stretch/>
        </p:blipFill>
        <p:spPr>
          <a:xfrm>
            <a:off x="1078173" y="436729"/>
            <a:ext cx="10235821" cy="6141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3869" y="149290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5245" y="1567543"/>
            <a:ext cx="5024926" cy="223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5244" y="1828793"/>
            <a:ext cx="5024927" cy="223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5245" y="2142421"/>
            <a:ext cx="5024926" cy="447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5245" y="2103288"/>
            <a:ext cx="5024926" cy="78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74033" y="1836325"/>
            <a:ext cx="2174033" cy="111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98168"/>
            <a:ext cx="475861" cy="111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45245" y="5532543"/>
            <a:ext cx="3504037" cy="756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5245" y="5123803"/>
            <a:ext cx="3504037" cy="32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5244" y="4806883"/>
            <a:ext cx="3504037" cy="284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5244" y="4743660"/>
            <a:ext cx="3504037" cy="90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82958" y="5392581"/>
            <a:ext cx="653143" cy="83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47461" y="1966420"/>
            <a:ext cx="1324948" cy="104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969" t="22151" r="18941" b="53779"/>
          <a:stretch/>
        </p:blipFill>
        <p:spPr>
          <a:xfrm>
            <a:off x="129072" y="569166"/>
            <a:ext cx="11778344" cy="2808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611" t="69079" r="18941" b="11236"/>
          <a:stretch/>
        </p:blipFill>
        <p:spPr>
          <a:xfrm>
            <a:off x="359228" y="3461656"/>
            <a:ext cx="11650705" cy="22953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71592" y="914400"/>
            <a:ext cx="354563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0588" y="1119673"/>
            <a:ext cx="206734" cy="208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458" t="25813" r="21741" b="18102"/>
          <a:stretch/>
        </p:blipFill>
        <p:spPr>
          <a:xfrm>
            <a:off x="1487605" y="450375"/>
            <a:ext cx="9686524" cy="5977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6465" y="149290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1776" y="1955809"/>
            <a:ext cx="3317424" cy="348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1776" y="2369976"/>
            <a:ext cx="3317424" cy="559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1776" y="2957804"/>
            <a:ext cx="3317424" cy="348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1776" y="4655976"/>
            <a:ext cx="3317424" cy="34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1776" y="5784470"/>
            <a:ext cx="3317424" cy="348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1776" y="5150173"/>
            <a:ext cx="3317424" cy="578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1776" y="2341984"/>
            <a:ext cx="3317424" cy="65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11776" y="5621439"/>
            <a:ext cx="1404648" cy="121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929" t="19619" r="16937" b="52721"/>
          <a:stretch/>
        </p:blipFill>
        <p:spPr>
          <a:xfrm>
            <a:off x="725179" y="124288"/>
            <a:ext cx="10943657" cy="29498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487" t="48464" r="13980" b="16738"/>
          <a:stretch/>
        </p:blipFill>
        <p:spPr>
          <a:xfrm>
            <a:off x="725179" y="3452885"/>
            <a:ext cx="10809027" cy="3332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3991" y="3083553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351" y="4917233"/>
            <a:ext cx="3643996" cy="37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351" y="5323631"/>
            <a:ext cx="3643996" cy="666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351" y="6048805"/>
            <a:ext cx="3643996" cy="310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351" y="6314878"/>
            <a:ext cx="1040755" cy="89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533" t="46015" r="18044" b="31491"/>
          <a:stretch/>
        </p:blipFill>
        <p:spPr>
          <a:xfrm>
            <a:off x="918096" y="941696"/>
            <a:ext cx="10955456" cy="242844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64525" y="3016155"/>
            <a:ext cx="2238233" cy="2448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63134" y="1107743"/>
            <a:ext cx="2238233" cy="2448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630" t="22666" r="18165" b="60167"/>
          <a:stretch/>
        </p:blipFill>
        <p:spPr>
          <a:xfrm>
            <a:off x="647699" y="628651"/>
            <a:ext cx="11089376" cy="1882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314" t="32908" r="21656" b="42938"/>
          <a:stretch/>
        </p:blipFill>
        <p:spPr>
          <a:xfrm>
            <a:off x="345743" y="3472658"/>
            <a:ext cx="11846257" cy="241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175" y="3103326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474" y="5075852"/>
            <a:ext cx="4390444" cy="251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474" y="5393094"/>
            <a:ext cx="4390444" cy="223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699" y="5551714"/>
            <a:ext cx="2403411" cy="111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630" t="42820" r="18691" b="31905"/>
          <a:stretch/>
        </p:blipFill>
        <p:spPr>
          <a:xfrm>
            <a:off x="1619959" y="409859"/>
            <a:ext cx="8865642" cy="22343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956178" y="1268964"/>
            <a:ext cx="6311255" cy="5989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719" t="17624" r="15695" b="66307"/>
          <a:stretch/>
        </p:blipFill>
        <p:spPr>
          <a:xfrm>
            <a:off x="1218770" y="3840321"/>
            <a:ext cx="9668020" cy="1395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7735" y="3030376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3197" y="4772282"/>
            <a:ext cx="3336085" cy="463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197" y="6218023"/>
            <a:ext cx="1364538" cy="223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13197" y="5235602"/>
            <a:ext cx="94735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9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10" y="951723"/>
            <a:ext cx="10207690" cy="55610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Соболевский Сергей Борисович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Заведующий отделом научно-методического обеспечения инновационного развития</a:t>
            </a:r>
            <a:b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Тел. +375 (17) 226 91 66</a:t>
            </a:r>
            <a:b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E-mail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Sobolevskiy@belisa.org.by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Ситкевич Алексей Михайлович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Заведующий сектором научно-методического обеспечения и мониторинга реализации проектов ГПИР РБ</a:t>
            </a:r>
            <a:b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Тел. +375 (17) 226 66 48</a:t>
            </a:r>
            <a:b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E-mail: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Sitkevich@belisa.org.by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Климков Алексей Григорьевич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Заведующий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сектором научно-методического обеспечения и мониторинга развития инновационной инфраструктуры </a:t>
            </a:r>
            <a:b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Тел. +375 (17) 226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90 44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E-mail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Klimkov@belisa.org.by</a:t>
            </a:r>
            <a:b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2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4" y="393699"/>
            <a:ext cx="9889066" cy="608330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altLang="ru-RU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Разделы формы отчетности о ходе реализации проектов:</a:t>
            </a:r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. Этапы (стадии) прохождения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проектов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2. Объемы и источники финансирования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проектов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3. Инвестиционные затраты по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проектам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4. Приобретение и использование объектов промышленной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собственности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5. Показатели производства продукции, созданной в результате реализации проектов за отчетный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период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6. Создание (модернизация) рабочих мест в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результате 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реализации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проектов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7. Показатели эффективности проектов за отчетный период (заполняется по итогам года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)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8. Инвестиционная импортоемкость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проектов</a:t>
            </a:r>
            <a:b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9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. Описание хода реализации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проектов</a:t>
            </a:r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18" t="18886" r="19117" b="28122"/>
          <a:stretch/>
        </p:blipFill>
        <p:spPr>
          <a:xfrm>
            <a:off x="531845" y="74644"/>
            <a:ext cx="11483729" cy="64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92" t="23902" r="20633" b="15646"/>
          <a:stretch/>
        </p:blipFill>
        <p:spPr>
          <a:xfrm>
            <a:off x="1323832" y="368488"/>
            <a:ext cx="9635075" cy="614149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44955" y="3275463"/>
            <a:ext cx="723331" cy="2328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45523" y="3275464"/>
            <a:ext cx="723331" cy="2328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33869" y="149290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2189" y="2519265"/>
            <a:ext cx="293914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1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2189" y="2750097"/>
            <a:ext cx="1744823" cy="9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42189" y="2997978"/>
            <a:ext cx="29235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2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414" y="3343628"/>
            <a:ext cx="293914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3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2189" y="2884584"/>
            <a:ext cx="2939142" cy="152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7480" y="3242769"/>
            <a:ext cx="2939142" cy="152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07504" y="5205331"/>
            <a:ext cx="923729" cy="908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4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42189" y="6509982"/>
            <a:ext cx="8901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71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77" t="20286" r="18648" b="21592"/>
          <a:stretch/>
        </p:blipFill>
        <p:spPr>
          <a:xfrm>
            <a:off x="96296" y="-286139"/>
            <a:ext cx="11782906" cy="677091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605935" y="3446105"/>
            <a:ext cx="793102" cy="26125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1028" y="6012025"/>
            <a:ext cx="793102" cy="26125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6296" y="4389120"/>
            <a:ext cx="86584" cy="166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18127" y="2509935"/>
            <a:ext cx="575783" cy="11974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16" y="313899"/>
            <a:ext cx="9992592" cy="626432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763737" y="2352675"/>
            <a:ext cx="793102" cy="26125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659833" y="5585960"/>
            <a:ext cx="793102" cy="26125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52406" y="129233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2405" y="2267339"/>
            <a:ext cx="566451" cy="21367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3229" y="2240709"/>
            <a:ext cx="1157385" cy="483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1221" y="3654231"/>
            <a:ext cx="12227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2364" y="2799183"/>
            <a:ext cx="1222700" cy="802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15022" y="2250039"/>
            <a:ext cx="830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15022" y="2799183"/>
            <a:ext cx="9614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15022" y="2250039"/>
            <a:ext cx="830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27380" y="2250039"/>
            <a:ext cx="7184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15022" y="2250039"/>
            <a:ext cx="830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27380" y="2250039"/>
            <a:ext cx="8490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27380" y="2250039"/>
            <a:ext cx="6158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82364" y="2753463"/>
            <a:ext cx="12227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15022" y="2221620"/>
            <a:ext cx="59754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27380" y="4124131"/>
            <a:ext cx="6158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27380" y="3666930"/>
            <a:ext cx="6158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27380" y="4124131"/>
            <a:ext cx="7184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27380" y="3666930"/>
            <a:ext cx="6158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015022" y="3666930"/>
            <a:ext cx="4202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27380" y="3666930"/>
            <a:ext cx="2985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2015022" y="3666930"/>
            <a:ext cx="345623" cy="127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15022" y="4124131"/>
            <a:ext cx="728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991695" y="5533800"/>
            <a:ext cx="1360710" cy="391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82364" y="5963168"/>
            <a:ext cx="1222700" cy="438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15022" y="6354896"/>
            <a:ext cx="849085" cy="75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1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43" t="19913" r="18999" b="41120"/>
          <a:stretch/>
        </p:blipFill>
        <p:spPr>
          <a:xfrm>
            <a:off x="1454409" y="389614"/>
            <a:ext cx="9451716" cy="370329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1176" y="389614"/>
            <a:ext cx="262393" cy="262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2488" y="3023118"/>
            <a:ext cx="594444" cy="89573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301" t="27723" r="19865" b="24107"/>
          <a:stretch/>
        </p:blipFill>
        <p:spPr>
          <a:xfrm>
            <a:off x="1185266" y="1206574"/>
            <a:ext cx="9894627" cy="4817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1510" y="541176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1510" y="4030824"/>
            <a:ext cx="566451" cy="19127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7213" y="4422710"/>
            <a:ext cx="1404648" cy="74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13" y="3993501"/>
            <a:ext cx="1404648" cy="36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13" y="4324739"/>
            <a:ext cx="1124730" cy="65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7213" y="5222538"/>
            <a:ext cx="1404648" cy="48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0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018" t="60402" r="18941" b="16834"/>
          <a:stretch/>
        </p:blipFill>
        <p:spPr>
          <a:xfrm>
            <a:off x="587828" y="223934"/>
            <a:ext cx="10985649" cy="2519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019" t="24950" r="18183" b="47435"/>
          <a:stretch/>
        </p:blipFill>
        <p:spPr>
          <a:xfrm>
            <a:off x="587828" y="2939142"/>
            <a:ext cx="11130795" cy="30591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728995" y="2407298"/>
            <a:ext cx="5346441" cy="28924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20278" y="2407298"/>
            <a:ext cx="1184987" cy="28924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108</Words>
  <Application>Microsoft Office PowerPoint</Application>
  <PresentationFormat>Широкоэкранный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Trebuchet MS</vt:lpstr>
      <vt:lpstr>Verdana</vt:lpstr>
      <vt:lpstr>Wingdings 3</vt:lpstr>
      <vt:lpstr>Грань</vt:lpstr>
      <vt:lpstr>Тема Office</vt:lpstr>
      <vt:lpstr>1_Тема Office</vt:lpstr>
      <vt:lpstr>2_Тема Office</vt:lpstr>
      <vt:lpstr>       Государственный комитет по науке и технологиям  Белорусский институт системного анализа и  информационного обеспечения научно-технической сферы  Отдел научно-методического обеспечения инновационного развития </vt:lpstr>
      <vt:lpstr>Разделы формы отчетности о ходе реализации проектов: 1. Этапы (стадии) прохождения проектов 2. Объемы и источники финансирования проектов 3. Инвестиционные затраты по проектам 4. Приобретение и использование объектов промышленной собственности 5. Показатели производства продукции, созданной в результате реализации проектов за отчетный период 6. Создание (модернизация) рабочих мест в результате реализации проектов 7. Показатели эффективности проектов за отчетный период (заполняется по итогам года) 8. Инвестиционная импортоемкость проектов 9. Описание хода реализации проектов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Соболевский Сергей Борисович   Заведующий отделом научно-методического обеспечения инновационного развития Тел. +375 (17) 226 91 66 E-mail: Sobolevskiy@belisa.org.by  Ситкевич Алексей Михайлович Заведующий сектором научно-методического обеспечения и мониторинга реализации проектов ГПИР РБ Тел. +375 (17) 226 66 48 E-mail: Sitkevich@belisa.org.by  Климков Алексей Григорьевич Заведующий сектором научно-методического обеспечения и мониторинга развития инновационной инфраструктуры  Тел. +375 (17) 226 90 44 E-mail: Klimkov@belisa.org.by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комитет по науке и технологиям  Белорусский институт системного анализа и  информационного обеспечения научно-технической сферы  Отдел научно-методического обеспечения инновационного развития</dc:title>
  <dc:creator>Rikhtikova Nastya</dc:creator>
  <cp:lastModifiedBy>Rikhtikova Nastya</cp:lastModifiedBy>
  <cp:revision>31</cp:revision>
  <dcterms:created xsi:type="dcterms:W3CDTF">2017-11-04T08:17:44Z</dcterms:created>
  <dcterms:modified xsi:type="dcterms:W3CDTF">2017-11-15T14:08:00Z</dcterms:modified>
</cp:coreProperties>
</file>