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70" r:id="rId2"/>
    <p:sldId id="559" r:id="rId3"/>
    <p:sldId id="561" r:id="rId4"/>
    <p:sldId id="551" r:id="rId5"/>
    <p:sldId id="552" r:id="rId6"/>
    <p:sldId id="558" r:id="rId7"/>
    <p:sldId id="556" r:id="rId8"/>
    <p:sldId id="563" r:id="rId9"/>
    <p:sldId id="384" r:id="rId10"/>
    <p:sldId id="534" r:id="rId11"/>
  </p:sldIdLst>
  <p:sldSz cx="10333038" cy="7200900"/>
  <p:notesSz cx="6792913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24A"/>
    <a:srgbClr val="00CC66"/>
    <a:srgbClr val="006600"/>
    <a:srgbClr val="339966"/>
    <a:srgbClr val="00CC99"/>
    <a:srgbClr val="969696"/>
    <a:srgbClr val="0073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6" autoAdjust="0"/>
    <p:restoredTop sz="95435" autoAdjust="0"/>
  </p:normalViewPr>
  <p:slideViewPr>
    <p:cSldViewPr snapToGrid="0">
      <p:cViewPr>
        <p:scale>
          <a:sx n="80" d="100"/>
          <a:sy n="80" d="100"/>
        </p:scale>
        <p:origin x="-990" y="204"/>
      </p:cViewPr>
      <p:guideLst>
        <p:guide orient="horz" pos="1991"/>
        <p:guide pos="32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02" y="216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2098765432237"/>
          <c:y val="4.3824701195219126E-2"/>
          <c:w val="0.7135802469135820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Liabilities</c:v>
                </c:pt>
              </c:strCache>
            </c:strRef>
          </c:tx>
          <c:spPr>
            <a:solidFill>
              <a:srgbClr val="339966"/>
            </a:solidFill>
            <a:ln w="2486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4860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Lbls>
            <c:spPr>
              <a:noFill/>
              <a:ln w="25240">
                <a:noFill/>
              </a:ln>
            </c:spPr>
            <c:txPr>
              <a:bodyPr/>
              <a:lstStyle/>
              <a:p>
                <a:pPr>
                  <a:defRPr sz="98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БПС-Сбербанк</c:v>
                </c:pt>
                <c:pt idx="3">
                  <c:v>Банк БелВЭБ</c:v>
                </c:pt>
                <c:pt idx="4">
                  <c:v>Белгазпромбанк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13.77</c:v>
                </c:pt>
                <c:pt idx="1">
                  <c:v>5.0599999999999996</c:v>
                </c:pt>
                <c:pt idx="2">
                  <c:v>2.36</c:v>
                </c:pt>
                <c:pt idx="3">
                  <c:v>2.08</c:v>
                </c:pt>
                <c:pt idx="4">
                  <c:v>2.08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0864"/>
        <c:axId val="31702400"/>
      </c:barChart>
      <c:catAx>
        <c:axId val="317008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43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3170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702400"/>
        <c:scaling>
          <c:orientation val="minMax"/>
        </c:scaling>
        <c:delete val="0"/>
        <c:axPos val="b"/>
        <c:majorGridlines>
          <c:spPr>
            <a:ln w="12432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243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1700864"/>
        <c:crosses val="max"/>
        <c:crossBetween val="between"/>
      </c:valAx>
      <c:spPr>
        <a:noFill/>
        <a:ln w="252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2098765432237"/>
          <c:y val="4.3824701195219126E-2"/>
          <c:w val="0.7135802469135820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Bank Loans to the Economy</c:v>
                </c:pt>
              </c:strCache>
            </c:strRef>
          </c:tx>
          <c:spPr>
            <a:solidFill>
              <a:srgbClr val="339966"/>
            </a:solidFill>
            <a:ln w="2614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6145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Lbls>
            <c:spPr>
              <a:noFill/>
              <a:ln w="24940">
                <a:noFill/>
              </a:ln>
            </c:spPr>
            <c:txPr>
              <a:bodyPr/>
              <a:lstStyle/>
              <a:p>
                <a:pPr>
                  <a:defRPr sz="103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БПС-Сбербанк</c:v>
                </c:pt>
                <c:pt idx="3">
                  <c:v>Банк БелВЭБ</c:v>
                </c:pt>
                <c:pt idx="4">
                  <c:v>Белгазпромбанк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9.75</c:v>
                </c:pt>
                <c:pt idx="1">
                  <c:v>2.63</c:v>
                </c:pt>
                <c:pt idx="2">
                  <c:v>1.59</c:v>
                </c:pt>
                <c:pt idx="3">
                  <c:v>1.5</c:v>
                </c:pt>
                <c:pt idx="4">
                  <c:v>1.28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97408"/>
        <c:axId val="32098944"/>
      </c:barChart>
      <c:catAx>
        <c:axId val="320974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30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3209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098944"/>
        <c:scaling>
          <c:orientation val="minMax"/>
        </c:scaling>
        <c:delete val="0"/>
        <c:axPos val="b"/>
        <c:majorGridlines>
          <c:spPr>
            <a:ln w="13070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30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2097408"/>
        <c:crosses val="max"/>
        <c:crossBetween val="between"/>
      </c:valAx>
      <c:spPr>
        <a:noFill/>
        <a:ln w="249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97896151274757"/>
          <c:y val="0"/>
          <c:w val="0.7037037037037037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Equity</c:v>
                </c:pt>
              </c:strCache>
            </c:strRef>
          </c:tx>
          <c:spPr>
            <a:solidFill>
              <a:srgbClr val="339966"/>
            </a:solidFill>
            <a:ln w="26129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6129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Lbls>
            <c:spPr>
              <a:noFill/>
              <a:ln w="2494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Приорбанк</c:v>
                </c:pt>
                <c:pt idx="3">
                  <c:v>БПС-Сбербанк</c:v>
                </c:pt>
                <c:pt idx="4">
                  <c:v>Банк БелВЭБ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1.94</c:v>
                </c:pt>
                <c:pt idx="1">
                  <c:v>0.92</c:v>
                </c:pt>
                <c:pt idx="2">
                  <c:v>0.31</c:v>
                </c:pt>
                <c:pt idx="3">
                  <c:v>0.27</c:v>
                </c:pt>
                <c:pt idx="4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70368"/>
        <c:axId val="32171904"/>
      </c:barChart>
      <c:catAx>
        <c:axId val="321703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30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3217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171904"/>
        <c:scaling>
          <c:orientation val="minMax"/>
        </c:scaling>
        <c:delete val="0"/>
        <c:axPos val="b"/>
        <c:majorGridlines>
          <c:spPr>
            <a:ln w="13061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30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2170368"/>
        <c:crosses val="max"/>
        <c:crossBetween val="between"/>
      </c:valAx>
      <c:spPr>
        <a:noFill/>
        <a:ln w="249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54016294743455"/>
          <c:y val="0"/>
          <c:w val="0.55614241399319975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Депозиты юридических и физических лиц</c:v>
                </c:pt>
              </c:strCache>
            </c:strRef>
          </c:tx>
          <c:spPr>
            <a:solidFill>
              <a:srgbClr val="339966"/>
            </a:solidFill>
            <a:ln w="2591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5911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02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Белинвестбанк</c:v>
                </c:pt>
                <c:pt idx="3">
                  <c:v>Белгазпромбанк</c:v>
                </c:pt>
                <c:pt idx="4">
                  <c:v>БПС-Сбербанк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6.4</c:v>
                </c:pt>
                <c:pt idx="1">
                  <c:v>2.2999999999999998</c:v>
                </c:pt>
                <c:pt idx="2">
                  <c:v>1.1499999999999999</c:v>
                </c:pt>
                <c:pt idx="3">
                  <c:v>1.08</c:v>
                </c:pt>
                <c:pt idx="4">
                  <c:v>1.06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210304"/>
        <c:axId val="32220288"/>
      </c:barChart>
      <c:catAx>
        <c:axId val="322103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95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3222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220288"/>
        <c:scaling>
          <c:orientation val="minMax"/>
        </c:scaling>
        <c:delete val="0"/>
        <c:axPos val="b"/>
        <c:majorGridlines>
          <c:spPr>
            <a:ln w="12957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295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2210304"/>
        <c:crosses val="max"/>
        <c:crossBetween val="between"/>
      </c:valAx>
      <c:spPr>
        <a:noFill/>
        <a:ln w="2527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1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7207" cy="4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t" anchorCtr="0" compatLnSpc="1">
            <a:prstTxWarp prst="textNoShape">
              <a:avLst/>
            </a:prstTxWarp>
          </a:bodyPr>
          <a:lstStyle>
            <a:lvl1pPr defTabSz="90703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4115" y="0"/>
            <a:ext cx="2947207" cy="4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t" anchorCtr="0" compatLnSpc="1">
            <a:prstTxWarp prst="textNoShape">
              <a:avLst/>
            </a:prstTxWarp>
          </a:bodyPr>
          <a:lstStyle>
            <a:lvl1pPr algn="r" defTabSz="907038">
              <a:defRPr sz="1200"/>
            </a:lvl1pPr>
          </a:lstStyle>
          <a:p>
            <a:pPr>
              <a:defRPr/>
            </a:pPr>
            <a:fld id="{0F89E96A-36F1-4F57-9709-894BFFD69944}" type="datetimeFigureOut">
              <a:rPr lang="ru-RU"/>
              <a:pPr>
                <a:defRPr/>
              </a:pPr>
              <a:t>09.10.2017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30389"/>
            <a:ext cx="2947207" cy="49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b" anchorCtr="0" compatLnSpc="1">
            <a:prstTxWarp prst="textNoShape">
              <a:avLst/>
            </a:prstTxWarp>
          </a:bodyPr>
          <a:lstStyle>
            <a:lvl1pPr defTabSz="90703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4115" y="9430389"/>
            <a:ext cx="2947207" cy="49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b" anchorCtr="0" compatLnSpc="1">
            <a:prstTxWarp prst="textNoShape">
              <a:avLst/>
            </a:prstTxWarp>
          </a:bodyPr>
          <a:lstStyle>
            <a:lvl1pPr algn="r" defTabSz="907038">
              <a:defRPr sz="1200"/>
            </a:lvl1pPr>
          </a:lstStyle>
          <a:p>
            <a:pPr>
              <a:defRPr/>
            </a:pPr>
            <a:fld id="{53824EAD-2B8E-40E1-AF0F-B37BC80E8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475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207" cy="4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t" anchorCtr="0" compatLnSpc="1">
            <a:prstTxWarp prst="textNoShape">
              <a:avLst/>
            </a:prstTxWarp>
          </a:bodyPr>
          <a:lstStyle>
            <a:lvl1pPr defTabSz="90703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115" y="0"/>
            <a:ext cx="2947207" cy="4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t" anchorCtr="0" compatLnSpc="1">
            <a:prstTxWarp prst="textNoShape">
              <a:avLst/>
            </a:prstTxWarp>
          </a:bodyPr>
          <a:lstStyle>
            <a:lvl1pPr algn="r" defTabSz="907038">
              <a:defRPr sz="1200" b="0"/>
            </a:lvl1pPr>
          </a:lstStyle>
          <a:p>
            <a:pPr>
              <a:defRPr/>
            </a:pPr>
            <a:fld id="{34BB3AF6-0D0C-48B5-ACBE-9F6C14A23465}" type="datetimeFigureOut">
              <a:rPr lang="ru-RU"/>
              <a:pPr>
                <a:defRPr/>
              </a:pPr>
              <a:t>09.10.2017</a:t>
            </a:fld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0250" y="741363"/>
            <a:ext cx="534193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654" y="4715991"/>
            <a:ext cx="5435605" cy="446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9"/>
            <a:ext cx="2947207" cy="49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b" anchorCtr="0" compatLnSpc="1">
            <a:prstTxWarp prst="textNoShape">
              <a:avLst/>
            </a:prstTxWarp>
          </a:bodyPr>
          <a:lstStyle>
            <a:lvl1pPr defTabSz="90703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115" y="9430389"/>
            <a:ext cx="2947207" cy="49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13" tIns="46301" rIns="92613" bIns="46301" numCol="1" anchor="b" anchorCtr="0" compatLnSpc="1">
            <a:prstTxWarp prst="textNoShape">
              <a:avLst/>
            </a:prstTxWarp>
          </a:bodyPr>
          <a:lstStyle>
            <a:lvl1pPr algn="r" defTabSz="907038">
              <a:defRPr sz="1200" b="0"/>
            </a:lvl1pPr>
          </a:lstStyle>
          <a:p>
            <a:pPr>
              <a:defRPr/>
            </a:pPr>
            <a:fld id="{B08C6364-40A7-4DE6-A930-353238CED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57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0250" y="741363"/>
            <a:ext cx="5343525" cy="3724275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56751" algn="just">
              <a:spcBef>
                <a:spcPct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398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751"/>
            <a:endParaRPr lang="ru-RU" sz="1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3E6FE-FE2F-4DC1-8BDD-F747BE13B9D5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7B750-3F80-4B6E-BAC2-C3FE71008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99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C44FB-7550-4FAE-A68A-EDCB95C04C2F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55DEB-E31A-416D-86C5-08CA5AA5E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55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811A-8E26-43C5-9A09-1BF7F7E7D739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22257-0241-4201-B94D-C18EF5328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04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7F848-A38B-4686-AC64-043B18AEC75D}" type="datetime1">
              <a:rPr lang="ru-RU" smtClean="0"/>
              <a:t>09.10.2017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535D-BAFE-4B2C-A1E7-10EC1F6D1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45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CB18-001F-444D-803D-CD59010369B7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D5718-55E1-475C-B0DA-41E766B8C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80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68ECD-FE95-447C-A0D5-C0B35F940D60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72EA7-4F8D-47BE-A99F-4E4ECBF84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3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20D7-AAC0-4988-A9DD-9BDD980CDBC7}" type="datetime1">
              <a:rPr lang="ru-RU" smtClean="0"/>
              <a:t>09.10.2017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6CA4B-C4C3-465E-ACC3-DD3724EB5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7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2A8F6-3FFC-4FEE-9EA5-700620978DCC}" type="datetime1">
              <a:rPr lang="ru-RU" smtClean="0"/>
              <a:t>09.10.2017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B062-6349-470B-A418-3B51DE1D6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21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4C0B-50E3-4705-8D3C-894354DA8E7D}" type="datetime1">
              <a:rPr lang="ru-RU" smtClean="0"/>
              <a:t>09.10.2017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1B5DB-BCD3-4182-A619-93D74C2D3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5A682-8606-4167-BD92-852FAA95C0B7}" type="datetime1">
              <a:rPr lang="ru-RU" smtClean="0"/>
              <a:t>09.10.2017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37CC-CC1C-4157-89EA-5DBD13580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9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03CE-F3E6-48FE-9191-9AB580F02843}" type="datetime1">
              <a:rPr lang="ru-RU" smtClean="0"/>
              <a:t>09.10.2017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A504-56FE-4881-8040-12BD5041B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37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5334B-455D-4FBC-A7FE-17506F0DA6FA}" type="datetime1">
              <a:rPr lang="ru-RU" smtClean="0"/>
              <a:t>09.10.2017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8EB4C-C8EC-422F-912F-8E07DCD3B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15938" y="288925"/>
            <a:ext cx="9301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15938" y="1679575"/>
            <a:ext cx="930116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15938" y="6673850"/>
            <a:ext cx="2411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2A9D86A-50F9-4714-BFCC-288B4A032AD1}" type="datetime1">
              <a:rPr lang="ru-RU" smtClean="0"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530600" y="6673850"/>
            <a:ext cx="32718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algn="ctr"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7405688" y="6673850"/>
            <a:ext cx="2411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algn="r"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2E0B4D-6DE5-40BD-8F51-D9495070E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001713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600" indent="-2492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50" indent="-250825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10334625" cy="720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3595688"/>
            <a:ext cx="11112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3756025"/>
            <a:ext cx="11113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450" y="3914775"/>
            <a:ext cx="11113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Line 35"/>
          <p:cNvSpPr>
            <a:spLocks noChangeShapeType="1"/>
          </p:cNvSpPr>
          <p:nvPr/>
        </p:nvSpPr>
        <p:spPr bwMode="auto">
          <a:xfrm flipV="1">
            <a:off x="2249488" y="3821113"/>
            <a:ext cx="6064250" cy="0"/>
          </a:xfrm>
          <a:prstGeom prst="line">
            <a:avLst/>
          </a:prstGeom>
          <a:noFill/>
          <a:ln w="9525">
            <a:solidFill>
              <a:srgbClr val="2E68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5" name="Line 36"/>
          <p:cNvSpPr>
            <a:spLocks noChangeShapeType="1"/>
          </p:cNvSpPr>
          <p:nvPr/>
        </p:nvSpPr>
        <p:spPr bwMode="auto">
          <a:xfrm flipV="1">
            <a:off x="593725" y="1703438"/>
            <a:ext cx="6064250" cy="0"/>
          </a:xfrm>
          <a:prstGeom prst="line">
            <a:avLst/>
          </a:prstGeom>
          <a:noFill/>
          <a:ln w="9525">
            <a:solidFill>
              <a:srgbClr val="2E68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Rectangle 37"/>
          <p:cNvSpPr>
            <a:spLocks noChangeArrowheads="1"/>
          </p:cNvSpPr>
          <p:nvPr/>
        </p:nvSpPr>
        <p:spPr bwMode="auto">
          <a:xfrm>
            <a:off x="2249488" y="3190875"/>
            <a:ext cx="60277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2600" b="0">
                <a:solidFill>
                  <a:schemeClr val="bg1"/>
                </a:solidFill>
              </a:rPr>
              <a:t>Приглашение к сотрудничеству</a:t>
            </a:r>
          </a:p>
        </p:txBody>
      </p:sp>
      <p:sp>
        <p:nvSpPr>
          <p:cNvPr id="2057" name="Rectangle 34"/>
          <p:cNvSpPr>
            <a:spLocks noChangeArrowheads="1"/>
          </p:cNvSpPr>
          <p:nvPr/>
        </p:nvSpPr>
        <p:spPr bwMode="auto">
          <a:xfrm>
            <a:off x="1231900" y="2339442"/>
            <a:ext cx="8143875" cy="2863171"/>
          </a:xfrm>
          <a:prstGeom prst="rect">
            <a:avLst/>
          </a:prstGeom>
          <a:solidFill>
            <a:srgbClr val="007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191" tIns="50095" rIns="100191" bIns="50095" anchor="ctr"/>
          <a:lstStyle/>
          <a:p>
            <a:pPr defTabSz="1001713"/>
            <a:endParaRPr lang="ru-RU"/>
          </a:p>
        </p:txBody>
      </p:sp>
      <p:sp>
        <p:nvSpPr>
          <p:cNvPr id="2058" name="Прямоугольник 2"/>
          <p:cNvSpPr>
            <a:spLocks noChangeArrowheads="1"/>
          </p:cNvSpPr>
          <p:nvPr/>
        </p:nvSpPr>
        <p:spPr bwMode="auto">
          <a:xfrm>
            <a:off x="1231900" y="2669088"/>
            <a:ext cx="8143875" cy="207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191" tIns="50095" rIns="100191" bIns="50095">
            <a:spAutoFit/>
          </a:bodyPr>
          <a:lstStyle/>
          <a:p>
            <a:pPr algn="ctr" defTabSz="1001713"/>
            <a:r>
              <a:rPr lang="ru-RU" sz="3200" dirty="0" smtClean="0">
                <a:solidFill>
                  <a:schemeClr val="bg1"/>
                </a:solidFill>
              </a:rPr>
              <a:t>Возможности </a:t>
            </a:r>
            <a:r>
              <a:rPr lang="ru-RU" sz="3200" dirty="0">
                <a:solidFill>
                  <a:schemeClr val="bg1"/>
                </a:solidFill>
              </a:rPr>
              <a:t>ОАО «АСБ Беларусбанк» </a:t>
            </a:r>
            <a:r>
              <a:rPr lang="ru-RU" sz="3200" dirty="0" smtClean="0">
                <a:solidFill>
                  <a:schemeClr val="bg1"/>
                </a:solidFill>
              </a:rPr>
              <a:t>в оказании финансовой поддержки субъектам хозяйствования  Республики Беларусь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059" name="Picture 3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86538"/>
            <a:ext cx="6207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0" name="Rectangle 35"/>
          <p:cNvSpPr>
            <a:spLocks noChangeArrowheads="1"/>
          </p:cNvSpPr>
          <p:nvPr/>
        </p:nvSpPr>
        <p:spPr bwMode="auto">
          <a:xfrm>
            <a:off x="593725" y="1106350"/>
            <a:ext cx="60642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3100" b="0" dirty="0">
                <a:solidFill>
                  <a:srgbClr val="00734A"/>
                </a:solidFill>
              </a:rPr>
              <a:t>ОАО «АСБ Беларусбанк»</a:t>
            </a:r>
          </a:p>
        </p:txBody>
      </p:sp>
      <p:sp>
        <p:nvSpPr>
          <p:cNvPr id="2062" name="TextBox 1"/>
          <p:cNvSpPr txBox="1">
            <a:spLocks noChangeArrowheads="1"/>
          </p:cNvSpPr>
          <p:nvPr/>
        </p:nvSpPr>
        <p:spPr bwMode="auto">
          <a:xfrm>
            <a:off x="6049963" y="5297613"/>
            <a:ext cx="42402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0" u="sng" dirty="0"/>
              <a:t>Докладчик:</a:t>
            </a:r>
          </a:p>
          <a:p>
            <a:pPr eaLnBrk="1" hangingPunct="1"/>
            <a:r>
              <a:rPr lang="ru-RU" sz="1400" b="0" dirty="0" smtClean="0"/>
              <a:t>Начальник управления инвестиционного кредитования департамента кредитования корпоративных клиентов</a:t>
            </a:r>
            <a:endParaRPr lang="ru-RU" sz="1400" b="0" dirty="0"/>
          </a:p>
          <a:p>
            <a:pPr eaLnBrk="1" hangingPunct="1"/>
            <a:r>
              <a:rPr lang="ru-RU" sz="1400" b="0" dirty="0"/>
              <a:t>ОАО «АСБ Беларусбанк»</a:t>
            </a:r>
          </a:p>
          <a:p>
            <a:pPr eaLnBrk="1" hangingPunct="1"/>
            <a:r>
              <a:rPr lang="ru-RU" sz="1400" dirty="0" smtClean="0"/>
              <a:t>Шкадун Екатерина Николаевна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681038"/>
            <a:ext cx="103330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008000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pic>
        <p:nvPicPr>
          <p:cNvPr id="21511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3" r="10338" b="7568"/>
          <a:stretch>
            <a:fillRect/>
          </a:stretch>
        </p:blipFill>
        <p:spPr bwMode="auto">
          <a:xfrm>
            <a:off x="2046288" y="1493838"/>
            <a:ext cx="6240462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Шаблон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0333037" cy="711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7517" y="1640422"/>
            <a:ext cx="9535886" cy="4510964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Инструменты финансовой поддержки субъектов хозяйствования:</a:t>
            </a:r>
          </a:p>
          <a:p>
            <a:pPr algn="just"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кредит, в т.ч. ИКЛ, инструменты торгового финансирования;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факторинг;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банковская гарантия;</a:t>
            </a:r>
            <a:endParaRPr lang="en-US" sz="27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консалтинг;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прочие.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8753" y="1021279"/>
            <a:ext cx="10034650" cy="5143610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Основные условия предоставления кредитов в инвестиционную деятельность на общих основаниях :</a:t>
            </a:r>
          </a:p>
          <a:p>
            <a:pPr algn="just"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и окупаемость инвестиционного проекта;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собственными средствами Клиента в финансировании проекта не менее </a:t>
            </a:r>
            <a:r>
              <a:rPr lang="ru-RU" sz="27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30 % объема капитальных </a:t>
            </a: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 с НДС;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платежеспособность кредитополучателя;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обеспечения в объеме, достаточном для исполнения обязательств;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погашения кредита устанавливаются исходя из экономически обоснованных сроков;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процентная ставка за пользование кредитом: в долларах США, евро - 9 %, в российских рублях – 13 % годовых, в белорусских рублях – ставка </a:t>
            </a:r>
            <a:r>
              <a:rPr lang="ru-RU" sz="27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реф.НБ</a:t>
            </a: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РБ + 1,5 </a:t>
            </a:r>
            <a:r>
              <a:rPr lang="ru-RU" sz="27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323850" y="765175"/>
            <a:ext cx="9734550" cy="93503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Основные проблемы, с которыми сталкиваются субъекты МСБ при получении банковских кредитов</a:t>
            </a:r>
          </a:p>
        </p:txBody>
      </p:sp>
      <p:sp>
        <p:nvSpPr>
          <p:cNvPr id="9" name="Содержимое 2"/>
          <p:cNvSpPr>
            <a:spLocks/>
          </p:cNvSpPr>
          <p:nvPr/>
        </p:nvSpPr>
        <p:spPr bwMode="auto">
          <a:xfrm>
            <a:off x="328613" y="2001838"/>
            <a:ext cx="9729787" cy="309721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1. Высокие ставки по кредитам. 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2. Обязательные требования банка к обеспечению.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3. Сложность и значительные временные затраты в подготовке пакета документов на финансирование. 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4. Ограниченный доступ к финансовым ресурсам для начала своего дела – как правило, банки кредитуют действующий бизнес.</a:t>
            </a:r>
          </a:p>
          <a:p>
            <a:pPr eaLnBrk="1" hangingPunct="1"/>
            <a:endParaRPr lang="ru-RU" altLang="ru-RU" sz="2400" dirty="0"/>
          </a:p>
        </p:txBody>
      </p:sp>
      <p:sp>
        <p:nvSpPr>
          <p:cNvPr id="10" name="Содержимое 2"/>
          <p:cNvSpPr>
            <a:spLocks/>
          </p:cNvSpPr>
          <p:nvPr/>
        </p:nvSpPr>
        <p:spPr bwMode="auto">
          <a:xfrm>
            <a:off x="328613" y="5300663"/>
            <a:ext cx="9729787" cy="1223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Все эти проблемы Беларусбанк постарался решить, выпустив на рынок линейку кредитных продуктов в рамках Программы поддержки субъектов малого и среднего бизнеса!</a:t>
            </a:r>
          </a:p>
        </p:txBody>
      </p:sp>
    </p:spTree>
    <p:extLst>
      <p:ext uri="{BB962C8B-B14F-4D97-AF65-F5344CB8AC3E}">
        <p14:creationId xmlns:p14="http://schemas.microsoft.com/office/powerpoint/2010/main" val="2446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0825" y="908050"/>
            <a:ext cx="9795700" cy="865188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Основные рыночные преимущества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кредитных продуктов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19087" y="2276475"/>
            <a:ext cx="9727437" cy="15843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sz="2100" b="1" dirty="0"/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Доступная процентная ставка: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½ СР (предприятиям – резидентам технопарков)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СР+1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предприятиям розничной торговли и ИП,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осуществляющим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(планирующим осуществлять) торговлю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стационарных торговых объектах).</a:t>
            </a:r>
          </a:p>
          <a:p>
            <a:pPr marL="342900" indent="-342900" algn="ctr">
              <a:buFont typeface="Arial" pitchFamily="34" charset="0"/>
              <a:buChar char="•"/>
              <a:defRPr/>
            </a:pPr>
            <a:endParaRPr lang="ru-RU" sz="2000" b="1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79399" y="4221163"/>
            <a:ext cx="9767125" cy="377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Возможность кредитования новых предприятий (</a:t>
            </a:r>
            <a:r>
              <a:rPr lang="en-US" altLang="ru-RU" sz="2000" b="1" dirty="0">
                <a:latin typeface="Times New Roman" pitchFamily="18" charset="0"/>
                <a:cs typeface="Times New Roman" pitchFamily="18" charset="0"/>
              </a:rPr>
              <a:t>Start-up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" y="5091113"/>
            <a:ext cx="9741724" cy="3825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Упрощенный пакет документов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19087" y="5840413"/>
            <a:ext cx="9727437" cy="504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Привлекательные условия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val="10066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441046"/>
            <a:ext cx="10333037" cy="6734047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Условия финансирования инвестиционных проектов за счет кредитных ресурсов Государственного банка развития Китая в рамках открытой кредитной линии в сумме 300 млн. долларов США:</a:t>
            </a:r>
          </a:p>
          <a:p>
            <a:pPr algn="l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Кредитополучатели – юридические лица Республики Беларусь, в том числе субъекты малого и среднего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50% привлекаемого кредита ГБРК должно быть направлено на оплату товаров (работ, услуг) производства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КНР;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финансирования в целом по проекту 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превышать 85% от его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кредитования устанавливается исходя из сроков окупаемости проекта (максимальный период погашения кредита - по ноябрь 2030 года, в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возможна отсрочка погашения основного долга до декабря 2020 года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процентная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за пользование кредитом – 6 мес.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Libor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+ 5,5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иностранного банка, подлежащие возмещению кредитополучателем: комиссия за управление – 0,8% разово от суммы кредита, комиссия за обязательство - 0,4% годовых от неосвоенной суммы кредита.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2800" i="1" dirty="0" smtClean="0"/>
              <a:t> эффективная </a:t>
            </a:r>
            <a:r>
              <a:rPr lang="ru-RU" sz="2800" i="1" dirty="0"/>
              <a:t>процентная ставка составляет порядка 7% годовых</a:t>
            </a:r>
            <a:endParaRPr lang="ru-RU" sz="25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Шаблон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60"/>
            <a:ext cx="10333037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5012" y="1269782"/>
            <a:ext cx="959526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кредитной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линии за счет средств ГБРК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/>
              <a:t>длительный период пользования кредитными </a:t>
            </a:r>
            <a:r>
              <a:rPr lang="ru-RU" sz="2800" b="0" dirty="0" smtClean="0"/>
              <a:t>средствами;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 smtClean="0"/>
              <a:t>отсрочка </a:t>
            </a:r>
            <a:r>
              <a:rPr lang="ru-RU" sz="2800" b="0" dirty="0"/>
              <a:t>по погашению </a:t>
            </a:r>
            <a:r>
              <a:rPr lang="ru-RU" sz="2800" b="0" dirty="0" smtClean="0"/>
              <a:t>кредита;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 smtClean="0"/>
              <a:t>кредитование </a:t>
            </a:r>
            <a:r>
              <a:rPr lang="ru-RU" sz="2800" b="0" dirty="0"/>
              <a:t>предприятий различных отраслей экономики вне зависимости от масштаба деятельности и формы </a:t>
            </a:r>
            <a:r>
              <a:rPr lang="ru-RU" sz="2800" b="0" dirty="0" smtClean="0"/>
              <a:t>собственности;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0" dirty="0" smtClean="0"/>
              <a:t>возможность </a:t>
            </a:r>
            <a:r>
              <a:rPr lang="ru-RU" sz="2800" b="0" dirty="0"/>
              <a:t>привлечения долгосрочного финансирования без страхового покрытия национального агентства по страхованию экспортных кредитов КНР.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81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0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05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charset="0"/>
              </a:defRPr>
            </a:lvl1pPr>
            <a:lvl2pPr marL="814050" indent="-313096" eaLnBrk="0" hangingPunct="0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charset="0"/>
              </a:defRPr>
            </a:lvl2pPr>
            <a:lvl3pPr marL="1252385" indent="-250477" eaLnBrk="0" hangingPunct="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charset="0"/>
              </a:defRPr>
            </a:lvl3pPr>
            <a:lvl4pPr marL="1753339" indent="-250477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254293" indent="-250477" eaLnBrk="0" hangingPunct="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755247" indent="-250477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6pPr>
            <a:lvl7pPr marL="3256201" indent="-250477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757155" indent="-250477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8pPr>
            <a:lvl9pPr marL="4258109" indent="-250477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7E753A-5C6E-4BCF-ADDA-1A5D8047A014}" type="slidenum">
              <a:rPr lang="ru-RU" altLang="ru-RU" sz="15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500"/>
          </a:p>
        </p:txBody>
      </p:sp>
      <p:pic>
        <p:nvPicPr>
          <p:cNvPr id="2053" name="Picture 5" descr="Шаблон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" y="0"/>
            <a:ext cx="10699000" cy="698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Заголовок 1"/>
          <p:cNvSpPr txBox="1">
            <a:spLocks/>
          </p:cNvSpPr>
          <p:nvPr/>
        </p:nvSpPr>
        <p:spPr bwMode="auto">
          <a:xfrm>
            <a:off x="365962" y="803434"/>
            <a:ext cx="9845089" cy="491729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100">
                <a:latin typeface="Times New Roman" pitchFamily="18" charset="0"/>
                <a:cs typeface="Times New Roman" pitchFamily="18" charset="0"/>
              </a:rPr>
              <a:t>Схема реализации проекта:</a:t>
            </a:r>
          </a:p>
        </p:txBody>
      </p:sp>
      <p:sp>
        <p:nvSpPr>
          <p:cNvPr id="2055" name="Содержимое 2"/>
          <p:cNvSpPr>
            <a:spLocks/>
          </p:cNvSpPr>
          <p:nvPr/>
        </p:nvSpPr>
        <p:spPr bwMode="auto">
          <a:xfrm>
            <a:off x="371345" y="3160396"/>
            <a:ext cx="4063251" cy="591741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600">
                <a:solidFill>
                  <a:schemeClr val="bg1"/>
                </a:solidFill>
              </a:rPr>
              <a:t> </a:t>
            </a:r>
            <a:r>
              <a:rPr lang="ru-RU" altLang="ru-RU" sz="2200"/>
              <a:t>ОАО «АСБ Беларусбанк»</a:t>
            </a:r>
            <a:endParaRPr lang="ru-RU" altLang="ru-RU" sz="22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2600"/>
          </a:p>
        </p:txBody>
      </p:sp>
      <p:sp>
        <p:nvSpPr>
          <p:cNvPr id="2056" name="Содержимое 2"/>
          <p:cNvSpPr>
            <a:spLocks/>
          </p:cNvSpPr>
          <p:nvPr/>
        </p:nvSpPr>
        <p:spPr bwMode="auto">
          <a:xfrm>
            <a:off x="6149593" y="3147061"/>
            <a:ext cx="4061458" cy="605076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600"/>
              <a:t> </a:t>
            </a:r>
            <a:r>
              <a:rPr lang="ru-RU" altLang="ru-RU" sz="2200"/>
              <a:t>ЭКСАР</a:t>
            </a:r>
          </a:p>
        </p:txBody>
      </p:sp>
      <p:sp>
        <p:nvSpPr>
          <p:cNvPr id="2057" name="Содержимое 2"/>
          <p:cNvSpPr>
            <a:spLocks/>
          </p:cNvSpPr>
          <p:nvPr/>
        </p:nvSpPr>
        <p:spPr bwMode="auto">
          <a:xfrm>
            <a:off x="446690" y="6095763"/>
            <a:ext cx="4063251" cy="755094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200"/>
              <a:t>Генеральный подрядчик</a:t>
            </a:r>
          </a:p>
          <a:p>
            <a:pPr algn="ctr" eaLnBrk="1" hangingPunct="1">
              <a:buFontTx/>
              <a:buNone/>
            </a:pPr>
            <a:r>
              <a:rPr lang="ru-RU" altLang="ru-RU" sz="2200"/>
              <a:t>(резидент)</a:t>
            </a:r>
            <a:endParaRPr lang="ru-RU" altLang="ru-RU" sz="2600"/>
          </a:p>
        </p:txBody>
      </p:sp>
      <p:sp>
        <p:nvSpPr>
          <p:cNvPr id="2058" name="Содержимое 2"/>
          <p:cNvSpPr>
            <a:spLocks/>
          </p:cNvSpPr>
          <p:nvPr/>
        </p:nvSpPr>
        <p:spPr bwMode="auto">
          <a:xfrm>
            <a:off x="446690" y="4507231"/>
            <a:ext cx="4063251" cy="831771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200"/>
              <a:t>Заказчик </a:t>
            </a:r>
          </a:p>
          <a:p>
            <a:pPr algn="ctr" eaLnBrk="1" hangingPunct="1">
              <a:buFontTx/>
              <a:buNone/>
            </a:pPr>
            <a:r>
              <a:rPr lang="ru-RU" altLang="ru-RU" sz="2200"/>
              <a:t>(резидент)</a:t>
            </a:r>
            <a:endParaRPr lang="ru-RU" altLang="ru-RU" sz="2600"/>
          </a:p>
        </p:txBody>
      </p:sp>
      <p:sp>
        <p:nvSpPr>
          <p:cNvPr id="2059" name="Содержимое 2"/>
          <p:cNvSpPr>
            <a:spLocks/>
          </p:cNvSpPr>
          <p:nvPr/>
        </p:nvSpPr>
        <p:spPr bwMode="auto">
          <a:xfrm>
            <a:off x="6230321" y="4672251"/>
            <a:ext cx="4063251" cy="591740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600"/>
              <a:t> </a:t>
            </a:r>
            <a:r>
              <a:rPr lang="ru-RU" altLang="ru-RU" sz="2200"/>
              <a:t>Российские банки</a:t>
            </a:r>
          </a:p>
        </p:txBody>
      </p:sp>
      <p:sp>
        <p:nvSpPr>
          <p:cNvPr id="2060" name="Содержимое 2"/>
          <p:cNvSpPr>
            <a:spLocks/>
          </p:cNvSpPr>
          <p:nvPr/>
        </p:nvSpPr>
        <p:spPr bwMode="auto">
          <a:xfrm>
            <a:off x="6311047" y="6095763"/>
            <a:ext cx="4063252" cy="755094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200"/>
              <a:t>Поставщик оборудования</a:t>
            </a:r>
          </a:p>
          <a:p>
            <a:pPr algn="ctr" eaLnBrk="1" hangingPunct="1">
              <a:buFontTx/>
              <a:buNone/>
            </a:pPr>
            <a:r>
              <a:rPr lang="ru-RU" altLang="ru-RU" sz="2200"/>
              <a:t>(нерезидент)</a:t>
            </a:r>
            <a:endParaRPr lang="ru-RU" altLang="ru-RU" sz="2600"/>
          </a:p>
        </p:txBody>
      </p:sp>
      <p:sp>
        <p:nvSpPr>
          <p:cNvPr id="2061" name="Содержимое 2"/>
          <p:cNvSpPr>
            <a:spLocks/>
          </p:cNvSpPr>
          <p:nvPr/>
        </p:nvSpPr>
        <p:spPr bwMode="auto">
          <a:xfrm>
            <a:off x="452071" y="1421845"/>
            <a:ext cx="9758980" cy="1195149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200" dirty="0"/>
              <a:t>Схема финансирования контракта реализуется без предварительной уплаты 15% его стоимости за счет собственных средств Заказчика, а происходит при каждом платеже по контракту.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434595" y="3728801"/>
            <a:ext cx="1795725" cy="94345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295450" y="3752137"/>
            <a:ext cx="0" cy="7550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295450" y="5339002"/>
            <a:ext cx="0" cy="75676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936347" y="3752136"/>
            <a:ext cx="0" cy="92011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509941" y="6170771"/>
            <a:ext cx="180110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одержимое 2"/>
          <p:cNvSpPr>
            <a:spLocks/>
          </p:cNvSpPr>
          <p:nvPr/>
        </p:nvSpPr>
        <p:spPr bwMode="auto">
          <a:xfrm>
            <a:off x="853911" y="3917156"/>
            <a:ext cx="2359019" cy="44005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r>
              <a:rPr lang="ru-RU" altLang="ru-RU" sz="2000" dirty="0"/>
              <a:t> </a:t>
            </a:r>
            <a:r>
              <a:rPr lang="ru-RU" altLang="ru-RU" sz="1600" dirty="0"/>
              <a:t>кредитный договор</a:t>
            </a:r>
          </a:p>
        </p:txBody>
      </p:sp>
      <p:sp>
        <p:nvSpPr>
          <p:cNvPr id="26" name="Содержимое 2"/>
          <p:cNvSpPr>
            <a:spLocks/>
          </p:cNvSpPr>
          <p:nvPr/>
        </p:nvSpPr>
        <p:spPr bwMode="auto">
          <a:xfrm>
            <a:off x="853911" y="5565696"/>
            <a:ext cx="2359019" cy="44005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  <a:defRPr/>
            </a:pPr>
            <a:r>
              <a:rPr lang="ru-RU" altLang="ru-RU" sz="2000" dirty="0"/>
              <a:t> </a:t>
            </a:r>
            <a:r>
              <a:rPr lang="ru-RU" altLang="ru-RU" sz="1600" dirty="0"/>
              <a:t>контракт «под ключ»</a:t>
            </a:r>
          </a:p>
        </p:txBody>
      </p:sp>
      <p:sp>
        <p:nvSpPr>
          <p:cNvPr id="27" name="Содержимое 2"/>
          <p:cNvSpPr>
            <a:spLocks/>
          </p:cNvSpPr>
          <p:nvPr/>
        </p:nvSpPr>
        <p:spPr bwMode="auto">
          <a:xfrm>
            <a:off x="4509941" y="6247447"/>
            <a:ext cx="1720380" cy="74176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ru-RU" altLang="ru-RU" sz="1600" dirty="0"/>
              <a:t>контракт на </a:t>
            </a:r>
          </a:p>
          <a:p>
            <a:pPr algn="ctr" eaLnBrk="1" hangingPunct="1">
              <a:buFontTx/>
              <a:buNone/>
              <a:defRPr/>
            </a:pPr>
            <a:r>
              <a:rPr lang="ru-RU" altLang="ru-RU" sz="1600" dirty="0"/>
              <a:t>поставку</a:t>
            </a:r>
          </a:p>
          <a:p>
            <a:pPr algn="ctr" eaLnBrk="1" hangingPunct="1">
              <a:buFontTx/>
              <a:buNone/>
              <a:defRPr/>
            </a:pPr>
            <a:r>
              <a:rPr lang="ru-RU" altLang="ru-RU" sz="1600" dirty="0"/>
              <a:t>оборудования</a:t>
            </a:r>
          </a:p>
        </p:txBody>
      </p:sp>
      <p:sp>
        <p:nvSpPr>
          <p:cNvPr id="32" name="Содержимое 2"/>
          <p:cNvSpPr>
            <a:spLocks/>
          </p:cNvSpPr>
          <p:nvPr/>
        </p:nvSpPr>
        <p:spPr bwMode="auto">
          <a:xfrm>
            <a:off x="8015281" y="3978831"/>
            <a:ext cx="2359019" cy="44005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ru-RU" altLang="ru-RU" sz="2000" dirty="0"/>
              <a:t> </a:t>
            </a:r>
            <a:r>
              <a:rPr lang="ru-RU" altLang="ru-RU" sz="1600" dirty="0"/>
              <a:t>страховка</a:t>
            </a:r>
          </a:p>
        </p:txBody>
      </p:sp>
      <p:sp>
        <p:nvSpPr>
          <p:cNvPr id="33" name="Содержимое 2"/>
          <p:cNvSpPr>
            <a:spLocks/>
          </p:cNvSpPr>
          <p:nvPr/>
        </p:nvSpPr>
        <p:spPr bwMode="auto">
          <a:xfrm rot="1765742">
            <a:off x="4660631" y="4272201"/>
            <a:ext cx="814444" cy="44005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0191" tIns="50095" rIns="100191" bIns="50095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ru-RU" altLang="ru-RU" sz="2000" dirty="0"/>
              <a:t> </a:t>
            </a:r>
            <a:r>
              <a:rPr lang="ru-RU" altLang="ru-RU" sz="1600" dirty="0"/>
              <a:t>ИКС</a:t>
            </a:r>
          </a:p>
        </p:txBody>
      </p:sp>
    </p:spTree>
    <p:extLst>
      <p:ext uri="{BB962C8B-B14F-4D97-AF65-F5344CB8AC3E}">
        <p14:creationId xmlns:p14="http://schemas.microsoft.com/office/powerpoint/2010/main" val="29539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1" name="Text Box 63"/>
          <p:cNvSpPr txBox="1">
            <a:spLocks noChangeArrowheads="1"/>
          </p:cNvSpPr>
          <p:nvPr/>
        </p:nvSpPr>
        <p:spPr bwMode="auto">
          <a:xfrm>
            <a:off x="1949450" y="0"/>
            <a:ext cx="6516688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191" tIns="50095" rIns="100191" bIns="50095">
            <a:spAutoFit/>
          </a:bodyPr>
          <a:lstStyle>
            <a:lvl1pPr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0">
                <a:solidFill>
                  <a:schemeClr val="bg1"/>
                </a:solidFill>
              </a:rPr>
              <a:t>Рыночная позиция ОАО «АСБ Беларусбанк»</a:t>
            </a:r>
            <a:r>
              <a:rPr lang="en-US" b="0">
                <a:solidFill>
                  <a:schemeClr val="bg1"/>
                </a:solidFill>
              </a:rPr>
              <a:t> (Top 5)</a:t>
            </a:r>
            <a:endParaRPr lang="ru-RU" b="0">
              <a:solidFill>
                <a:schemeClr val="bg1"/>
              </a:solidFill>
            </a:endParaRPr>
          </a:p>
          <a:p>
            <a:pPr eaLnBrk="1" hangingPunct="1"/>
            <a:endParaRPr lang="ru-RU" b="0">
              <a:solidFill>
                <a:schemeClr val="bg1"/>
              </a:solidFill>
            </a:endParaRPr>
          </a:p>
        </p:txBody>
      </p:sp>
      <p:pic>
        <p:nvPicPr>
          <p:cNvPr id="4109" name="Picture 36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38"/>
          <p:cNvSpPr>
            <a:spLocks noChangeArrowheads="1"/>
          </p:cNvSpPr>
          <p:nvPr/>
        </p:nvSpPr>
        <p:spPr bwMode="auto">
          <a:xfrm>
            <a:off x="0" y="0"/>
            <a:ext cx="10333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800">
                <a:solidFill>
                  <a:schemeClr val="bg1"/>
                </a:solidFill>
              </a:rPr>
              <a:t>Рыночная позиция ОАО «АСБ Беларусбанк»</a:t>
            </a:r>
            <a:r>
              <a:rPr lang="en-US" sz="1800">
                <a:solidFill>
                  <a:schemeClr val="bg1"/>
                </a:solidFill>
              </a:rPr>
              <a:t> (Top 5)</a:t>
            </a:r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23850" y="536575"/>
            <a:ext cx="538638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Пассивы (ресурсная база),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01.08.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049277"/>
              </p:ext>
            </p:extLst>
          </p:nvPr>
        </p:nvGraphicFramePr>
        <p:xfrm>
          <a:off x="630238" y="854075"/>
          <a:ext cx="4125912" cy="240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163"/>
          <p:cNvSpPr txBox="1">
            <a:spLocks noChangeArrowheads="1"/>
          </p:cNvSpPr>
          <p:nvPr/>
        </p:nvSpPr>
        <p:spPr bwMode="auto">
          <a:xfrm>
            <a:off x="987425" y="3216275"/>
            <a:ext cx="3894138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09550" y="3735388"/>
            <a:ext cx="538638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Требования банков к экономике,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8.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551409"/>
              </p:ext>
            </p:extLst>
          </p:nvPr>
        </p:nvGraphicFramePr>
        <p:xfrm>
          <a:off x="596900" y="4021138"/>
          <a:ext cx="4124325" cy="25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 Box 163"/>
          <p:cNvSpPr txBox="1">
            <a:spLocks noChangeArrowheads="1"/>
          </p:cNvSpPr>
          <p:nvPr/>
        </p:nvSpPr>
        <p:spPr bwMode="auto">
          <a:xfrm>
            <a:off x="955675" y="6580188"/>
            <a:ext cx="3894138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610225" y="536575"/>
            <a:ext cx="473392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Собственный капитал,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>
                <a:solidFill>
                  <a:srgbClr val="00734A"/>
                </a:solidFill>
              </a:rPr>
              <a:t>8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974902"/>
              </p:ext>
            </p:extLst>
          </p:nvPr>
        </p:nvGraphicFramePr>
        <p:xfrm>
          <a:off x="5614988" y="854075"/>
          <a:ext cx="4124325" cy="256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Text Box 163"/>
          <p:cNvSpPr txBox="1">
            <a:spLocks noChangeArrowheads="1"/>
          </p:cNvSpPr>
          <p:nvPr/>
        </p:nvSpPr>
        <p:spPr bwMode="auto">
          <a:xfrm>
            <a:off x="6030913" y="3216275"/>
            <a:ext cx="3892550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519738" y="3735388"/>
            <a:ext cx="4849573" cy="3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191" tIns="50095" rIns="100191" bIns="50095">
            <a:spAutoFit/>
          </a:bodyPr>
          <a:lstStyle/>
          <a:p>
            <a:pPr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Депозиты юр. и физ. лиц, на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8.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019731"/>
              </p:ext>
            </p:extLst>
          </p:nvPr>
        </p:nvGraphicFramePr>
        <p:xfrm>
          <a:off x="5519738" y="4052000"/>
          <a:ext cx="4475431" cy="256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1" name="Text Box 163"/>
          <p:cNvSpPr txBox="1">
            <a:spLocks noChangeArrowheads="1"/>
          </p:cNvSpPr>
          <p:nvPr/>
        </p:nvSpPr>
        <p:spPr bwMode="auto">
          <a:xfrm>
            <a:off x="5919788" y="6553200"/>
            <a:ext cx="3894137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36747</TotalTime>
  <Words>616</Words>
  <Application>Microsoft Office PowerPoint</Application>
  <PresentationFormat>Произвольный</PresentationFormat>
  <Paragraphs>93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Масальский Александр Сергеевич</cp:lastModifiedBy>
  <cp:revision>2260</cp:revision>
  <cp:lastPrinted>2017-10-09T13:13:02Z</cp:lastPrinted>
  <dcterms:created xsi:type="dcterms:W3CDTF">2011-10-27T19:09:42Z</dcterms:created>
  <dcterms:modified xsi:type="dcterms:W3CDTF">2017-10-09T14:37:43Z</dcterms:modified>
</cp:coreProperties>
</file>