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85" r:id="rId4"/>
    <p:sldId id="290" r:id="rId5"/>
    <p:sldId id="291" r:id="rId6"/>
    <p:sldId id="292" r:id="rId7"/>
    <p:sldId id="293" r:id="rId8"/>
    <p:sldId id="294" r:id="rId9"/>
    <p:sldId id="287" r:id="rId10"/>
  </p:sldIdLst>
  <p:sldSz cx="9906000" cy="6858000" type="A4"/>
  <p:notesSz cx="6797675" cy="9926638"/>
  <p:defaultTextStyle>
    <a:defPPr>
      <a:defRPr lang="ru-RU"/>
    </a:defPPr>
    <a:lvl1pPr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2325" indent="134108"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04649" indent="268216"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06974" indent="402325"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09298" indent="536433" algn="l" defTabSz="80464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82164" algn="l" defTabSz="1072866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3218597" algn="l" defTabSz="1072866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755029" algn="l" defTabSz="1072866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4291462" algn="l" defTabSz="1072866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A46"/>
    <a:srgbClr val="7B7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514" autoAdjust="0"/>
  </p:normalViewPr>
  <p:slideViewPr>
    <p:cSldViewPr snapToGrid="0">
      <p:cViewPr varScale="1">
        <p:scale>
          <a:sx n="110" d="100"/>
          <a:sy n="110" d="100"/>
        </p:scale>
        <p:origin x="-163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35E7D-588D-4DDE-95FA-B0E08C577370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06BE2-6AD3-4C9C-BC22-76F2B90AE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3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47446" y="1955409"/>
            <a:ext cx="5838092" cy="18569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200"/>
              </a:lnSpc>
              <a:buNone/>
              <a:defRPr sz="44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47446" y="4480413"/>
            <a:ext cx="4128867" cy="3729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00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47494" y="4867225"/>
            <a:ext cx="2637643" cy="1294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 и доп. ифнормация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21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525521" y="2046982"/>
            <a:ext cx="2975438" cy="1308662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3900" b="0" i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Спасибо</a:t>
            </a:r>
          </a:p>
          <a:p>
            <a:r>
              <a:rPr lang="ru-RU" sz="3900" b="0" i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за внимание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44692" y="3609232"/>
            <a:ext cx="3102075" cy="1185552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220002,  Минск, </a:t>
            </a:r>
            <a:r>
              <a:rPr lang="ru-RU" sz="1400" b="0" i="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Neo Sans Pro Light" panose="020B0304030504040204" pitchFamily="34" charset="0"/>
                <a:ea typeface="+mn-ea"/>
                <a:cs typeface="+mn-cs"/>
              </a:rPr>
              <a:t>просп. Машерова, 35</a:t>
            </a:r>
          </a:p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тел.: (+375 17) 385 </a:t>
            </a:r>
            <a:r>
              <a:rPr lang="ru-RU" sz="1400" baseline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96 12</a:t>
            </a:r>
            <a:endParaRPr lang="ru-RU" sz="1400" baseline="0" dirty="0" smtClean="0">
              <a:solidFill>
                <a:schemeClr val="bg1">
                  <a:lumMod val="50000"/>
                </a:schemeClr>
              </a:solidFill>
              <a:latin typeface="Neo Sans Pro Light" panose="020B0304030504040204" pitchFamily="34" charset="0"/>
            </a:endParaRPr>
          </a:p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факс: (+375 17) 292 70 16</a:t>
            </a:r>
          </a:p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e-mail: office@brrb.by</a:t>
            </a:r>
          </a:p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www.brrb.by</a:t>
            </a:r>
          </a:p>
        </p:txBody>
      </p:sp>
    </p:spTree>
    <p:extLst>
      <p:ext uri="{BB962C8B-B14F-4D97-AF65-F5344CB8AC3E}">
        <p14:creationId xmlns:p14="http://schemas.microsoft.com/office/powerpoint/2010/main" val="117456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8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84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13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56634"/>
            <a:ext cx="7347985" cy="532794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841829" y="1016000"/>
            <a:ext cx="2525484" cy="820057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0" indent="0">
              <a:buNone/>
              <a:defRPr sz="21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9086" y="1973943"/>
            <a:ext cx="2518228" cy="4092078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44687" y="1023257"/>
            <a:ext cx="2576284" cy="5042763"/>
          </a:xfrm>
          <a:prstGeom prst="rect">
            <a:avLst/>
          </a:prstGeom>
        </p:spPr>
        <p:txBody>
          <a:bodyPr lIns="107287" tIns="53643" rIns="107287" bIns="53643"/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91086" y="1030514"/>
            <a:ext cx="2577419" cy="5035853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2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49375"/>
            <a:ext cx="7413299" cy="554567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4571" y="1016605"/>
            <a:ext cx="3945872" cy="838200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0" indent="0">
              <a:buNone/>
              <a:defRPr sz="21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1828" y="1995715"/>
            <a:ext cx="3932225" cy="4070306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38338" y="1016001"/>
            <a:ext cx="4136291" cy="5050020"/>
          </a:xfrm>
          <a:prstGeom prst="rect">
            <a:avLst/>
          </a:prstGeom>
        </p:spPr>
        <p:txBody>
          <a:bodyPr lIns="107287" tIns="53643" rIns="107287" bIns="53643"/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09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59657"/>
            <a:ext cx="8697814" cy="529771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46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E5016E-A110-428B-820B-A22B576DB797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6183"/>
          </a:xfrm>
          <a:prstGeom prst="rect">
            <a:avLst/>
          </a:prstGeom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8A8AD065-CCF7-4E3B-B1C5-F607D1FAC7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86" r:id="rId3"/>
    <p:sldLayoutId id="2147483689" r:id="rId4"/>
    <p:sldLayoutId id="2147483688" r:id="rId5"/>
    <p:sldLayoutId id="2147483687" r:id="rId6"/>
    <p:sldLayoutId id="2147483690" r:id="rId7"/>
    <p:sldLayoutId id="2147483692" r:id="rId8"/>
  </p:sldLayoutIdLst>
  <p:timing>
    <p:tnLst>
      <p:par>
        <p:cTn id="1" dur="indefinite" restart="never" nodeType="tmRoot"/>
      </p:par>
    </p:tnLst>
  </p:timing>
  <p:txStyles>
    <p:titleStyle>
      <a:lvl1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2pPr>
      <a:lvl3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3pPr>
      <a:lvl4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4pPr>
      <a:lvl5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5pPr>
      <a:lvl6pPr marL="536433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6pPr>
      <a:lvl7pPr marL="1072866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7pPr>
      <a:lvl8pPr marL="1609298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8pPr>
      <a:lvl9pPr marL="2145731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9pPr>
    </p:titleStyle>
    <p:bodyStyle>
      <a:lvl1pPr marL="201162" indent="-201162" algn="l" defTabSz="804649" rtl="0" eaLnBrk="1" fontAlgn="base" hangingPunct="1">
        <a:lnSpc>
          <a:spcPct val="90000"/>
        </a:lnSpc>
        <a:spcBef>
          <a:spcPts val="88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3487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5811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36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61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by/url?sa=i&amp;rct=j&amp;q=&amp;esrc=s&amp;source=images&amp;cd=&amp;cad=rja&amp;uact=8&amp;ved=0ahUKEwiF7um62cbRAhXFB5oKHQ6TBwUQjRwIBw&amp;url=http://edinenie.by/&amp;psig=AFQjCNGih8NdMCYe34pV5ZfLk5ltwS8z_Q&amp;ust=1484657225894185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jpeg"/><Relationship Id="rId21" Type="http://schemas.openxmlformats.org/officeDocument/2006/relationships/image" Target="../media/image36.jpeg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image" Target="../media/image18.pn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11" Type="http://schemas.openxmlformats.org/officeDocument/2006/relationships/hyperlink" Target="http://www.cn15mcc.com/en/" TargetMode="External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6.jpeg"/><Relationship Id="rId19" Type="http://schemas.openxmlformats.org/officeDocument/2006/relationships/image" Target="../media/image34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hyperlink" Target="http://www.google.by/url?sa=i&amp;rct=j&amp;q=&amp;esrc=s&amp;source=images&amp;cd=&amp;cad=rja&amp;uact=8&amp;ved=0ahUKEwiF7um62cbRAhXFB5oKHQ6TBwUQjRwIBw&amp;url=http://edinenie.by/&amp;psig=AFQjCNGih8NdMCYe34pV5ZfLk5ltwS8z_Q&amp;ust=1484657225894185" TargetMode="Externa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rrb.by/" TargetMode="External"/><Relationship Id="rId2" Type="http://schemas.openxmlformats.org/officeDocument/2006/relationships/hyperlink" Target="mailto:office@brrb.by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3517" y="2619073"/>
            <a:ext cx="7664496" cy="1856935"/>
          </a:xfrm>
        </p:spPr>
        <p:txBody>
          <a:bodyPr/>
          <a:lstStyle/>
          <a:p>
            <a:pPr algn="ctr">
              <a:lnSpc>
                <a:spcPts val="1400"/>
              </a:lnSpc>
              <a:spcBef>
                <a:spcPts val="0"/>
              </a:spcBef>
              <a:defRPr/>
            </a:pPr>
            <a:endParaRPr lang="ru-RU" sz="3500" b="1" dirty="0" smtClean="0">
              <a:latin typeface="PT Sans" panose="020B0503020203020204" pitchFamily="34" charset="-52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3500" b="1" dirty="0" smtClean="0">
                <a:latin typeface="PT Sans" panose="020B0503020203020204" pitchFamily="34" charset="-52"/>
                <a:cs typeface="Arial" pitchFamily="34" charset="0"/>
              </a:rPr>
              <a:t>Финансирование </a:t>
            </a:r>
            <a:r>
              <a:rPr lang="ru-RU" sz="3500" b="1" dirty="0">
                <a:latin typeface="PT Sans" panose="020B0503020203020204" pitchFamily="34" charset="-52"/>
                <a:cs typeface="Arial" pitchFamily="34" charset="0"/>
              </a:rPr>
              <a:t>инвестиционных проектов за счет средств китайской кредитной линии и </a:t>
            </a:r>
            <a:r>
              <a:rPr lang="ru-RU" sz="3500" b="1" dirty="0" smtClean="0">
                <a:latin typeface="PT Sans" panose="020B0503020203020204" pitchFamily="34" charset="-52"/>
                <a:cs typeface="Arial" pitchFamily="34" charset="0"/>
              </a:rPr>
              <a:t>семейного </a:t>
            </a:r>
            <a:r>
              <a:rPr lang="ru-RU" sz="3500" b="1" dirty="0">
                <a:latin typeface="PT Sans" panose="020B0503020203020204" pitchFamily="34" charset="-52"/>
                <a:cs typeface="Arial" pitchFamily="34" charset="0"/>
              </a:rPr>
              <a:t>капитала</a:t>
            </a:r>
          </a:p>
          <a:p>
            <a:pPr algn="ctr">
              <a:spcBef>
                <a:spcPts val="0"/>
              </a:spcBef>
              <a:defRPr/>
            </a:pPr>
            <a:endParaRPr lang="ru-RU" sz="3500" b="1" dirty="0">
              <a:latin typeface="PT Sans" panose="020B0503020203020204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Левая фигурная скобка 17"/>
          <p:cNvSpPr/>
          <p:nvPr/>
        </p:nvSpPr>
        <p:spPr>
          <a:xfrm>
            <a:off x="2831614" y="1444016"/>
            <a:ext cx="528806" cy="4478150"/>
          </a:xfrm>
          <a:prstGeom prst="leftBrace">
            <a:avLst>
              <a:gd name="adj1" fmla="val 0"/>
              <a:gd name="adj2" fmla="val 5086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1200"/>
          </a:p>
        </p:txBody>
      </p:sp>
      <p:sp>
        <p:nvSpPr>
          <p:cNvPr id="19" name="TextBox 18"/>
          <p:cNvSpPr txBox="1"/>
          <p:nvPr/>
        </p:nvSpPr>
        <p:spPr>
          <a:xfrm>
            <a:off x="3400537" y="1444015"/>
            <a:ext cx="6393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Основан в 2011 году в соответствии с рекомендациями МВФ и ВБ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Neo Sans Pro Light" panose="020B03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Более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95 % акций принадлежит Правительству Республики Беларусь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Банк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развития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создает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уникальную среду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для роста и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развития новых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идей и направлений бизнеса в сфере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МСП. Программа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поддержки МСП,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одобрена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Всемирным банком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Neo Sans Pro Light" panose="020B03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БРРБ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предоставил &gt; USD 500 млн. экспортных кредитов с 2013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Единственный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белорусский банк, имеющий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: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Neo Sans Pro Light" panose="020B0304030504040204" pitchFamily="34" charset="0"/>
            </a:endParaRPr>
          </a:p>
          <a:p>
            <a:pPr marL="688075" lvl="1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представительство в Лондоне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          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Neo Sans Pro Light" panose="020B0304030504040204" pitchFamily="34" charset="0"/>
            </a:endParaRPr>
          </a:p>
          <a:p>
            <a:pPr marL="688075" lvl="1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гарантию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Правительства по всем облигациям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банка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Neo Sans Pro Light" panose="020B03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Рейтинги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«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B-/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B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»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от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S&amp;P / Fitch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со «стабильным» прогнозом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Neo Sans Pro Light" panose="020B0304030504040204" pitchFamily="34" charset="0"/>
            </a:endParaRPr>
          </a:p>
        </p:txBody>
      </p:sp>
      <p:pic>
        <p:nvPicPr>
          <p:cNvPr id="7170" name="Picture 2" descr="http://ais.by/sites/ais.by/files/fototxt/1342186593951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1" y="2857499"/>
            <a:ext cx="2751975" cy="16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17728"/>
            <a:ext cx="21755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/>
                </a:solidFill>
                <a:cs typeface="Arial" panose="020B0604020202020204" pitchFamily="34" charset="0"/>
              </a:rPr>
              <a:t>Отдел экспортного финансирования</a:t>
            </a:r>
            <a:endParaRPr lang="ru-RU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/>
              <a:t>О БАНКЕ РАЗВИТИЯ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4132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8694964" y="6604732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1900" b="1" i="1" dirty="0" smtClean="0"/>
          </a:p>
          <a:p>
            <a:pPr marL="0" indent="0">
              <a:buNone/>
            </a:pPr>
            <a:r>
              <a:rPr lang="ru-RU" sz="3500" b="1" i="1" dirty="0" smtClean="0"/>
              <a:t>БАНК РАЗВИТИЯ</a:t>
            </a:r>
            <a:r>
              <a:rPr lang="en-US" sz="3500" b="1" i="1" dirty="0" smtClean="0"/>
              <a:t>: </a:t>
            </a:r>
            <a:r>
              <a:rPr lang="ru-RU" sz="3500" b="1" i="1" dirty="0"/>
              <a:t>ОСНОВНЫЕ НАПРАВЛЕНИЯ ДЕЯТЕЛЬНОСТИ</a:t>
            </a:r>
          </a:p>
          <a:p>
            <a:pPr marL="0" indent="0">
              <a:buNone/>
            </a:pP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04732"/>
            <a:ext cx="8694964" cy="2779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 eaLnBrk="0" hangingPunct="0"/>
            <a:r>
              <a:rPr lang="ru-RU" sz="1400" i="1" dirty="0" smtClean="0">
                <a:solidFill>
                  <a:prstClr val="white"/>
                </a:solidFill>
              </a:rPr>
              <a:t>Управление клиентского менеджмента</a:t>
            </a:r>
            <a:endParaRPr lang="ru-RU" sz="1400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887" y="2204864"/>
            <a:ext cx="1235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Центральный офис </a:t>
            </a:r>
            <a:r>
              <a:rPr lang="ru-RU" dirty="0" smtClean="0"/>
              <a:t>БРРБ, </a:t>
            </a:r>
            <a:r>
              <a:rPr lang="ru-RU" dirty="0"/>
              <a:t>г.Минск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929" y="836712"/>
            <a:ext cx="9642907" cy="6462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i="1" dirty="0">
                <a:latin typeface="Calibri" panose="020F0502020204030204" pitchFamily="34" charset="0"/>
                <a:cs typeface="Arial" panose="020B0604020202020204" pitchFamily="34" charset="0"/>
              </a:rPr>
              <a:t>Основная платформа деятельности </a:t>
            </a:r>
            <a:r>
              <a:rPr lang="ru-RU" i="1" dirty="0" smtClean="0">
                <a:latin typeface="Calibri" panose="020F0502020204030204" pitchFamily="34" charset="0"/>
                <a:cs typeface="Arial" panose="020B0604020202020204" pitchFamily="34" charset="0"/>
              </a:rPr>
              <a:t>Банка развития </a:t>
            </a:r>
            <a:r>
              <a:rPr lang="en-US" i="1" dirty="0">
                <a:latin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i="1" dirty="0">
                <a:latin typeface="Calibri" panose="020F0502020204030204" pitchFamily="34" charset="0"/>
                <a:cs typeface="Arial" panose="020B0604020202020204" pitchFamily="34" charset="0"/>
              </a:rPr>
              <a:t> предложение </a:t>
            </a:r>
            <a:r>
              <a:rPr lang="ru-RU" b="1" i="1" dirty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эксклюзивных </a:t>
            </a:r>
            <a:r>
              <a:rPr lang="ru-RU" b="1" i="1" dirty="0" smtClean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финансовых</a:t>
            </a:r>
            <a:r>
              <a:rPr lang="en-US" b="1" i="1" dirty="0" smtClean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услуг </a:t>
            </a:r>
            <a:r>
              <a:rPr lang="ru-RU" i="1" dirty="0">
                <a:latin typeface="Calibri" panose="020F0502020204030204" pitchFamily="34" charset="0"/>
                <a:cs typeface="Arial" panose="020B0604020202020204" pitchFamily="34" charset="0"/>
              </a:rPr>
              <a:t>на неконкурентной основе с коммерческими банками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022" y="1628799"/>
            <a:ext cx="4188460" cy="6615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Инвестиционное </a:t>
            </a:r>
            <a:r>
              <a:rPr lang="ru-RU" sz="1600" b="1" dirty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кредитование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0382" y="1628797"/>
            <a:ext cx="2573418" cy="6615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FF0000"/>
            </a:solidFill>
          </a:ln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600" b="1" dirty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экспортного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финансирования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1628800"/>
            <a:ext cx="2171836" cy="6615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Поддержка</a:t>
            </a:r>
          </a:p>
          <a:p>
            <a:pPr algn="ctr"/>
            <a:r>
              <a:rPr lang="ru-RU" sz="1600" b="1" dirty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МСП</a:t>
            </a:r>
          </a:p>
        </p:txBody>
      </p:sp>
      <p:pic>
        <p:nvPicPr>
          <p:cNvPr id="18" name="Picture 6" descr="http://www.belaz.by/uploads/photo/full/fot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91" y="2452881"/>
            <a:ext cx="1905000" cy="130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Картинки по запросу s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69" y="2358459"/>
            <a:ext cx="1847497" cy="135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" name="Прямоугольник 19"/>
          <p:cNvSpPr/>
          <p:nvPr/>
        </p:nvSpPr>
        <p:spPr>
          <a:xfrm>
            <a:off x="208981" y="2736972"/>
            <a:ext cx="282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НАПРАВЛЕНИЯ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828800" y="2332239"/>
            <a:ext cx="0" cy="29285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3887" y="3224323"/>
            <a:ext cx="2734113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dirty="0">
                <a:solidFill>
                  <a:srgbClr val="87AD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Директивное кредитование </a:t>
            </a:r>
            <a:endParaRPr lang="ru-RU" sz="1600" dirty="0" smtClean="0">
              <a:solidFill>
                <a:srgbClr val="87AD4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рамках реализации государственных программ и мероприятий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347" y="4498587"/>
            <a:ext cx="2734113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Кредитование проектов в рамках 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управления средствами </a:t>
            </a:r>
          </a:p>
          <a:p>
            <a:pPr algn="ctr"/>
            <a:r>
              <a:rPr lang="ru-RU" sz="1600" dirty="0" smtClean="0">
                <a:solidFill>
                  <a:srgbClr val="87AD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семейного </a:t>
            </a:r>
            <a:r>
              <a:rPr lang="ru-RU" sz="1600" dirty="0">
                <a:solidFill>
                  <a:srgbClr val="87AD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0" y="5516782"/>
            <a:ext cx="2722080" cy="102859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88896"/>
            <a:ext cx="1003435" cy="1003435"/>
          </a:xfrm>
          <a:prstGeom prst="rect">
            <a:avLst/>
          </a:prstGeom>
        </p:spPr>
      </p:pic>
      <p:pic>
        <p:nvPicPr>
          <p:cNvPr id="25" name="Picture 2" descr="Картинки по запросу семья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56" y="4510240"/>
            <a:ext cx="976669" cy="9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11" y="6031079"/>
            <a:ext cx="1936080" cy="47099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Picture 3" descr="T:\00-ОБМЕН\05-ФЭУ\Документы\Маркетинг\2014-2015 БРЕНДБУК\ЛОГО в векторе\BRRB_fon 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r="7033" b="32607"/>
          <a:stretch/>
        </p:blipFill>
        <p:spPr bwMode="auto">
          <a:xfrm>
            <a:off x="3336119" y="5494728"/>
            <a:ext cx="1921681" cy="5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-24506" y="5638664"/>
            <a:ext cx="3670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7888" y="2736972"/>
            <a:ext cx="37702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40727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0" y="152400"/>
            <a:ext cx="8697814" cy="529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i="1" dirty="0" smtClean="0"/>
              <a:t>Финансирования инвестиционных проектов за счет средств ГБРК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0" y="1076980"/>
            <a:ext cx="8229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Кредитная линия </a:t>
            </a:r>
            <a:r>
              <a:rPr lang="en-US" sz="2000" dirty="0">
                <a:latin typeface="PT Sans" panose="020B0503020203020204" pitchFamily="34" charset="-52"/>
              </a:rPr>
              <a:t>$ </a:t>
            </a:r>
            <a:r>
              <a:rPr lang="ru-RU" sz="2000" dirty="0">
                <a:latin typeface="PT Sans" panose="020B0503020203020204" pitchFamily="34" charset="-52"/>
              </a:rPr>
              <a:t>700 млн. для целей финансирования белорусско-китайских инвестиционных проектов.</a:t>
            </a:r>
          </a:p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Приоритетные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отрасли финансирования</a:t>
            </a:r>
            <a:r>
              <a:rPr lang="ru-RU" sz="2000" dirty="0">
                <a:latin typeface="PT Sans" panose="020B0503020203020204" pitchFamily="34" charset="-52"/>
              </a:rPr>
              <a:t> - транспорт, энергетика, промышленность, инфраструктура, проекты малого и среднего бизнеса, а также проекты, реализуемые резидентами Китайско-Белорусского индустриального </a:t>
            </a:r>
            <a:r>
              <a:rPr lang="ru-RU" sz="2000" dirty="0" smtClean="0">
                <a:latin typeface="PT Sans" panose="020B0503020203020204" pitchFamily="34" charset="-52"/>
              </a:rPr>
              <a:t>парка</a:t>
            </a:r>
            <a:endParaRPr lang="ru-RU" sz="2000" dirty="0"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37636" y="2514600"/>
            <a:ext cx="7315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  <a:p>
            <a:pPr lvl="0"/>
            <a:endParaRPr lang="ru-RU" sz="2000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  <a:p>
            <a:pPr lvl="0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Сумма  проекта </a:t>
            </a:r>
            <a:r>
              <a:rPr lang="ru-RU" sz="2000" dirty="0" smtClean="0">
                <a:latin typeface="PT Sans" panose="020B0503020203020204" pitchFamily="34" charset="-52"/>
              </a:rPr>
              <a:t>– </a:t>
            </a:r>
            <a:r>
              <a:rPr lang="ru-RU" sz="2000" dirty="0">
                <a:latin typeface="PT Sans" panose="020B0503020203020204" pitchFamily="34" charset="-52"/>
              </a:rPr>
              <a:t>не менее </a:t>
            </a:r>
            <a:r>
              <a:rPr lang="en-US" sz="2000" b="1" dirty="0" smtClean="0">
                <a:latin typeface="PT Sans" panose="020B0503020203020204" pitchFamily="34" charset="-52"/>
              </a:rPr>
              <a:t>$ 1,0 </a:t>
            </a:r>
            <a:r>
              <a:rPr lang="ru-RU" sz="2000" b="1" dirty="0" smtClean="0">
                <a:latin typeface="PT Sans" panose="020B0503020203020204" pitchFamily="34" charset="-52"/>
              </a:rPr>
              <a:t>млн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. </a:t>
            </a:r>
            <a:endParaRPr lang="ru-RU" sz="2000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  <a:p>
            <a:pPr lvl="0"/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Собственное участие – </a:t>
            </a:r>
            <a:r>
              <a:rPr lang="ru-RU" sz="2000" dirty="0">
                <a:latin typeface="PT Sans" panose="020B0503020203020204" pitchFamily="34" charset="-52"/>
              </a:rPr>
              <a:t>не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 </a:t>
            </a:r>
            <a:r>
              <a:rPr lang="ru-RU" sz="2000" dirty="0">
                <a:latin typeface="PT Sans" panose="020B0503020203020204" pitchFamily="34" charset="-52"/>
              </a:rPr>
              <a:t>менее </a:t>
            </a:r>
            <a:r>
              <a:rPr lang="ru-RU" sz="2000" b="1" dirty="0">
                <a:latin typeface="PT Sans" panose="020B0503020203020204" pitchFamily="34" charset="-52"/>
              </a:rPr>
              <a:t>15 % стоимости </a:t>
            </a:r>
            <a:r>
              <a:rPr lang="ru-RU" sz="2000" dirty="0">
                <a:latin typeface="PT Sans" panose="020B0503020203020204" pitchFamily="34" charset="-52"/>
              </a:rPr>
              <a:t>инвестиционного проекта (собственные средства заявителя и/или приравненные к ним)</a:t>
            </a:r>
          </a:p>
          <a:p>
            <a:pPr lvl="0"/>
            <a:endParaRPr lang="ru-RU" sz="2000" i="1" dirty="0">
              <a:latin typeface="PT Sans" panose="020B0503020203020204" pitchFamily="34" charset="-52"/>
            </a:endParaRPr>
          </a:p>
          <a:p>
            <a:pPr lvl="0"/>
            <a:endParaRPr lang="ru-RU" sz="1400" i="1" dirty="0" smtClean="0">
              <a:latin typeface="PT Sans" panose="020B0503020203020204" pitchFamily="34" charset="-52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1" y="3276600"/>
            <a:ext cx="569999" cy="56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7" y="4837093"/>
            <a:ext cx="609600" cy="60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1793"/>
            <a:ext cx="480434" cy="48043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447800" y="4772561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PT Sans" panose="020B0503020203020204" pitchFamily="34" charset="-52"/>
              </a:rPr>
              <a:t>Конечные получатели кредитных средств ГБРК</a:t>
            </a:r>
            <a:r>
              <a:rPr lang="ru-RU" sz="1400" dirty="0" smtClean="0">
                <a:latin typeface="PT Sans" panose="020B0503020203020204" pitchFamily="34" charset="-52"/>
              </a:rPr>
              <a:t> – юридические лица Республики Беларусь, в том числе субъекты малого и среднего бизнеса </a:t>
            </a:r>
            <a:r>
              <a:rPr lang="ru-RU" sz="1400" i="1" dirty="0" smtClean="0">
                <a:latin typeface="PT Sans" panose="020B0503020203020204" pitchFamily="34" charset="-52"/>
              </a:rPr>
              <a:t>(Указ </a:t>
            </a:r>
            <a:r>
              <a:rPr lang="ru-RU" sz="1400" i="1" dirty="0">
                <a:latin typeface="PT Sans" panose="020B0503020203020204" pitchFamily="34" charset="-52"/>
              </a:rPr>
              <a:t>Президента Республики Беларусь </a:t>
            </a:r>
            <a:r>
              <a:rPr lang="ru-RU" sz="1400" i="1" dirty="0" smtClean="0">
                <a:latin typeface="PT Sans" panose="020B0503020203020204" pitchFamily="34" charset="-52"/>
              </a:rPr>
              <a:t>«</a:t>
            </a:r>
            <a:r>
              <a:rPr lang="ru-RU" sz="1400" i="1" dirty="0">
                <a:latin typeface="PT Sans" panose="020B0503020203020204" pitchFamily="34" charset="-52"/>
              </a:rPr>
              <a:t>Об использовании кредитных ресурсов </a:t>
            </a:r>
            <a:r>
              <a:rPr lang="ru-RU" sz="1400" i="1" dirty="0" smtClean="0">
                <a:latin typeface="PT Sans" panose="020B0503020203020204" pitchFamily="34" charset="-52"/>
              </a:rPr>
              <a:t>ГБРК» от </a:t>
            </a:r>
            <a:r>
              <a:rPr lang="ru-RU" sz="1400" i="1" dirty="0">
                <a:latin typeface="PT Sans" panose="020B0503020203020204" pitchFamily="34" charset="-52"/>
              </a:rPr>
              <a:t>15.05.2015 </a:t>
            </a:r>
            <a:r>
              <a:rPr lang="ru-RU" sz="1400" i="1" dirty="0" smtClean="0">
                <a:latin typeface="PT Sans" panose="020B0503020203020204" pitchFamily="34" charset="-52"/>
              </a:rPr>
              <a:t>№208)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96" y="5632900"/>
            <a:ext cx="3528201" cy="80640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Picture 3" descr="T:\00-ОБМЕН\05-ФЭУ\Документы\Маркетинг\2014-2015 БРЕНДБУК\ЛОГО в векторе\BRRB_fon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r="7033" b="32607"/>
          <a:stretch/>
        </p:blipFill>
        <p:spPr bwMode="auto">
          <a:xfrm>
            <a:off x="1537635" y="5667257"/>
            <a:ext cx="3258651" cy="7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35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0" y="152400"/>
            <a:ext cx="8697814" cy="529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i="1" dirty="0" smtClean="0"/>
              <a:t>Требования, предъявляемые ГБРК к инвестиционным проектам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618039" cy="61803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56084" y="9906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Доля участия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китайской стороны</a:t>
            </a:r>
            <a:r>
              <a:rPr lang="ru-RU" sz="2000" dirty="0">
                <a:latin typeface="PT Sans" panose="020B0503020203020204" pitchFamily="34" charset="-52"/>
              </a:rPr>
              <a:t> </a:t>
            </a:r>
            <a:r>
              <a:rPr lang="ru-RU" sz="2000" dirty="0" smtClean="0">
                <a:latin typeface="PT Sans" panose="020B0503020203020204" pitchFamily="34" charset="-52"/>
              </a:rPr>
              <a:t>– </a:t>
            </a:r>
            <a:r>
              <a:rPr lang="ru-RU" altLang="ru-RU" sz="2000" b="1" dirty="0">
                <a:latin typeface="PT Sans"/>
              </a:rPr>
              <a:t>как правило</a:t>
            </a:r>
            <a:r>
              <a:rPr lang="ru-RU" altLang="ru-RU" sz="2000" dirty="0">
                <a:latin typeface="PT Sans"/>
              </a:rPr>
              <a:t>, </a:t>
            </a:r>
            <a:r>
              <a:rPr lang="ru-RU" altLang="ru-RU" sz="2000" b="1" dirty="0">
                <a:latin typeface="PT Sans"/>
              </a:rPr>
              <a:t>не менее 50% </a:t>
            </a:r>
            <a:r>
              <a:rPr lang="ru-RU" altLang="ru-RU" sz="2000" dirty="0">
                <a:latin typeface="PT Sans"/>
              </a:rPr>
              <a:t>от общей стоимости проекта (приобретение китайского оборудования </a:t>
            </a:r>
            <a:r>
              <a:rPr lang="ru-RU" altLang="ru-RU" sz="2000" dirty="0">
                <a:solidFill>
                  <a:srgbClr val="FF0000"/>
                </a:solidFill>
                <a:latin typeface="PT Sans"/>
              </a:rPr>
              <a:t>и/или</a:t>
            </a:r>
            <a:r>
              <a:rPr lang="ru-RU" altLang="ru-RU" sz="2000" dirty="0">
                <a:latin typeface="PT Sans"/>
              </a:rPr>
              <a:t> выполнение генподрядных работ) </a:t>
            </a:r>
            <a:endParaRPr lang="ru-RU" sz="2000" dirty="0">
              <a:latin typeface="PT Sans" panose="020B0503020203020204" pitchFamily="34" charset="-52"/>
            </a:endParaRPr>
          </a:p>
        </p:txBody>
      </p:sp>
      <p:pic>
        <p:nvPicPr>
          <p:cNvPr id="4098" name="Picture 2" descr="http://euroradio.fm/sites/default/files/legacy_articles/miniatures/2012/03/87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99" y="2805879"/>
            <a:ext cx="1685282" cy="7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319" y="2405769"/>
            <a:ext cx="383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Sans"/>
              </a:rPr>
              <a:t>Строительно-монтажные работы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44966" y="2385607"/>
            <a:ext cx="4416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T Sans"/>
              </a:rPr>
              <a:t>Товары инвестиционного характера (оборудование)</a:t>
            </a:r>
          </a:p>
        </p:txBody>
      </p:sp>
      <p:sp>
        <p:nvSpPr>
          <p:cNvPr id="24" name="Левая фигурная скобка 23"/>
          <p:cNvSpPr/>
          <p:nvPr/>
        </p:nvSpPr>
        <p:spPr>
          <a:xfrm rot="5400000">
            <a:off x="4633762" y="-1991130"/>
            <a:ext cx="301192" cy="8309147"/>
          </a:xfrm>
          <a:prstGeom prst="leftBrace">
            <a:avLst>
              <a:gd name="adj1" fmla="val 0"/>
              <a:gd name="adj2" fmla="val 47566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120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598" y="4002373"/>
            <a:ext cx="5203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20 организаций КНР, </a:t>
            </a:r>
            <a:r>
              <a:rPr lang="ru-RU" sz="1600" dirty="0"/>
              <a:t>имеющих аттестаты соответствия на право выполнения </a:t>
            </a:r>
            <a:r>
              <a:rPr lang="ru-RU" sz="1600" b="1" u="sng" dirty="0">
                <a:solidFill>
                  <a:srgbClr val="FF0000"/>
                </a:solidFill>
              </a:rPr>
              <a:t>функций генерального </a:t>
            </a:r>
            <a:r>
              <a:rPr lang="ru-RU" sz="1600" b="1" u="sng" dirty="0" smtClean="0">
                <a:solidFill>
                  <a:srgbClr val="FF0000"/>
                </a:solidFill>
              </a:rPr>
              <a:t>подрядчика</a:t>
            </a:r>
            <a:r>
              <a:rPr lang="ru-RU" sz="1600" dirty="0" smtClean="0"/>
              <a:t> в Республике Беларусь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62350" y="3727905"/>
            <a:ext cx="0" cy="25435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 descr="http://www.valuewalk.com/wp-content/uploads/2015/12/CITIC-Gro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32391"/>
            <a:ext cx="837759" cy="6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nakk.by/images/logo/cam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01" y="504086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cnakk.by/images/logo/cme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72" y="5031295"/>
            <a:ext cx="771573" cy="7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cnakk.by/images/logo/bu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744" y="4990064"/>
            <a:ext cx="746021" cy="74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cnakk.by/images/logo/%20AFEC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6" y="5056105"/>
            <a:ext cx="1016264" cy="5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cnakk.by/images/logo/Energy%20China%20TEP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84"/>
          <a:stretch/>
        </p:blipFill>
        <p:spPr bwMode="auto">
          <a:xfrm>
            <a:off x="377791" y="5867400"/>
            <a:ext cx="921619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www.cnakk.by/images/logo/cue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66071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www.cn15mcc.com/upLoad/slide/month_1305/201305151145528181.pn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63854"/>
          <a:stretch/>
        </p:blipFill>
        <p:spPr bwMode="auto">
          <a:xfrm>
            <a:off x="2269932" y="5692062"/>
            <a:ext cx="674335" cy="6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www.ethiojobs.net/files/pictures/CCEC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15" y="5754520"/>
            <a:ext cx="512050" cy="5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www.cnakk.by/images/logo/CCOEC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3" y="5692062"/>
            <a:ext cx="8286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52545" y="612898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…</a:t>
            </a:r>
          </a:p>
        </p:txBody>
      </p:sp>
      <p:pic>
        <p:nvPicPr>
          <p:cNvPr id="4128" name="Picture 32" descr="http://youcapital.ru/uploads/posts/2010-11/1289466100_line_rozliv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2448"/>
            <a:ext cx="2826049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s://upload.wikimedia.org/wikipedia/commons/thumb/a/a5/ZTE_logo.jpg/1024px-ZTE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34" y="5038044"/>
            <a:ext cx="424766" cy="2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s://im0-tub-by.yandex.net/i?id=6c7b54ed3d974435a0f5324b1ab276eb&amp;n=33&amp;h=215&amp;w=28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3" y="4930789"/>
            <a:ext cx="553059" cy="4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https://ubmemeaensoprod.s3.amazonaws.com/CPHI_JAPAN/styles/responsive_grid_scaled/public/exhibitor_logo/2016/06/truking-comp243315.PNG?itok=42QmOTb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69" y="4912623"/>
            <a:ext cx="1074838" cy="4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://www.pharmtech.by/upload/iblock/d7e/d7e3ab9c468b31b8cce190a0f0e33433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32" y="5440316"/>
            <a:ext cx="903353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http://www.feedandgrain.com/images-cyg/_Resize650w/zeng-chang-logo_1081748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3" y="5579794"/>
            <a:ext cx="857541" cy="2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http://newimg.globalmarket.com/PicLib/458/2917458/files/720ed79cb7e29a0f5eeb5442e84022d7_l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29" y="5480638"/>
            <a:ext cx="686594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06223" y="601991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…</a:t>
            </a:r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650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697814" cy="529771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1900" b="1" i="1" dirty="0" smtClean="0"/>
              <a:t>Условия финансирования </a:t>
            </a:r>
            <a:r>
              <a:rPr lang="ru-RU" sz="1900" b="1" i="1" dirty="0"/>
              <a:t>инвестиционных проектов за счет </a:t>
            </a:r>
            <a:r>
              <a:rPr lang="en-US" sz="1900" b="1" i="1" dirty="0"/>
              <a:t> </a:t>
            </a:r>
            <a:r>
              <a:rPr lang="ru-RU" sz="1900" b="1" i="1" dirty="0"/>
              <a:t>средств </a:t>
            </a:r>
            <a:r>
              <a:rPr lang="ru-RU" sz="1900" b="1" i="1" dirty="0" smtClean="0"/>
              <a:t>ГБРК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472" y="5170368"/>
            <a:ext cx="8891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Уплата процентов  </a:t>
            </a:r>
            <a:r>
              <a:rPr lang="ru-RU" sz="20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- ежемесячно с месяца, следующего за месяцем предоставления кредита </a:t>
            </a:r>
          </a:p>
          <a:p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Начало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погашения основного долга </a:t>
            </a:r>
            <a:r>
              <a:rPr lang="ru-RU" sz="2000" dirty="0"/>
              <a:t>– после ввода объекта в эксплуатацию, выхода на проектные мощности, но </a:t>
            </a:r>
            <a:r>
              <a:rPr lang="ru-RU" sz="2000" b="1" dirty="0"/>
              <a:t>не более 5 лет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9" y="5637620"/>
            <a:ext cx="38893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5" y="4334367"/>
            <a:ext cx="534838" cy="53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2" y="2185054"/>
            <a:ext cx="491331" cy="49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6988" y="1560731"/>
            <a:ext cx="88911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Процентная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ставка </a:t>
            </a:r>
            <a:r>
              <a:rPr lang="ru-RU" sz="2000" b="1" dirty="0" smtClean="0">
                <a:solidFill>
                  <a:prstClr val="black"/>
                </a:solidFill>
                <a:latin typeface="PT Sans" panose="020B0503020203020204" pitchFamily="34" charset="-52"/>
              </a:rPr>
              <a:t>–</a:t>
            </a:r>
            <a:r>
              <a:rPr lang="ru-RU" sz="2000" dirty="0" smtClean="0">
                <a:latin typeface="PT Sans" panose="020B0503020203020204" pitchFamily="34" charset="-52"/>
              </a:rPr>
              <a:t>плавающая </a:t>
            </a:r>
            <a:r>
              <a:rPr lang="ru-RU" sz="2000" dirty="0">
                <a:latin typeface="PT Sans" panose="020B0503020203020204" pitchFamily="34" charset="-52"/>
              </a:rPr>
              <a:t>в размере ставки </a:t>
            </a:r>
            <a:r>
              <a:rPr lang="en-US" sz="2000" b="1" dirty="0">
                <a:latin typeface="PT Sans" panose="020B0503020203020204" pitchFamily="34" charset="-52"/>
              </a:rPr>
              <a:t>Libor</a:t>
            </a:r>
            <a:r>
              <a:rPr lang="ru-RU" sz="2000" b="1" dirty="0">
                <a:latin typeface="PT Sans" panose="020B0503020203020204" pitchFamily="34" charset="-52"/>
              </a:rPr>
              <a:t> 6</a:t>
            </a:r>
            <a:r>
              <a:rPr lang="en-US" sz="2000" b="1" dirty="0" smtClean="0">
                <a:latin typeface="PT Sans" panose="020B0503020203020204" pitchFamily="34" charset="-52"/>
              </a:rPr>
              <a:t>m</a:t>
            </a:r>
            <a:r>
              <a:rPr lang="ru-RU" sz="2000" b="1" dirty="0" smtClean="0">
                <a:latin typeface="PT Sans" panose="020B0503020203020204" pitchFamily="34" charset="-52"/>
              </a:rPr>
              <a:t>, </a:t>
            </a:r>
            <a:r>
              <a:rPr lang="ru-RU" sz="2000" b="1" dirty="0">
                <a:latin typeface="PT Sans" panose="020B0503020203020204" pitchFamily="34" charset="-52"/>
              </a:rPr>
              <a:t>увеличенной на</a:t>
            </a:r>
            <a:r>
              <a:rPr lang="en-US" sz="2000" b="1" dirty="0">
                <a:latin typeface="PT Sans" panose="020B0503020203020204" pitchFamily="34" charset="-52"/>
              </a:rPr>
              <a:t> </a:t>
            </a:r>
            <a:r>
              <a:rPr lang="ru-RU" sz="2000" b="1" dirty="0">
                <a:latin typeface="PT Sans" panose="020B0503020203020204" pitchFamily="34" charset="-52"/>
              </a:rPr>
              <a:t>5,5 </a:t>
            </a:r>
            <a:r>
              <a:rPr lang="ru-RU" sz="2000" b="1" dirty="0" err="1">
                <a:latin typeface="PT Sans" panose="020B0503020203020204" pitchFamily="34" charset="-52"/>
              </a:rPr>
              <a:t>п.п</a:t>
            </a:r>
            <a:r>
              <a:rPr lang="ru-RU" sz="2000" b="1" dirty="0">
                <a:latin typeface="PT Sans" panose="020B0503020203020204" pitchFamily="34" charset="-52"/>
              </a:rPr>
              <a:t>.</a:t>
            </a:r>
          </a:p>
          <a:p>
            <a:r>
              <a:rPr lang="be-BY" sz="2000" i="1" dirty="0"/>
              <a:t>значение ставки </a:t>
            </a:r>
            <a:r>
              <a:rPr lang="ru-RU" sz="2000" i="1" dirty="0" smtClean="0"/>
              <a:t>на </a:t>
            </a:r>
            <a:r>
              <a:rPr lang="en-US" sz="2000" i="1" smtClean="0"/>
              <a:t>09</a:t>
            </a:r>
            <a:r>
              <a:rPr lang="ru-RU" sz="2000" i="1" smtClean="0"/>
              <a:t>.</a:t>
            </a:r>
            <a:r>
              <a:rPr lang="en-US" sz="2000" i="1" dirty="0" smtClean="0"/>
              <a:t>10</a:t>
            </a:r>
            <a:r>
              <a:rPr lang="ru-RU" sz="2000" i="1" dirty="0" smtClean="0"/>
              <a:t>.</a:t>
            </a:r>
            <a:r>
              <a:rPr lang="en-US" sz="2000" i="1" dirty="0" smtClean="0"/>
              <a:t>2017 </a:t>
            </a:r>
            <a:r>
              <a:rPr lang="ru-RU" sz="2000" i="1" dirty="0" smtClean="0"/>
              <a:t>года </a:t>
            </a:r>
            <a:r>
              <a:rPr lang="en-US" sz="2000" i="1" dirty="0" smtClean="0"/>
              <a:t>Libor</a:t>
            </a:r>
            <a:r>
              <a:rPr lang="ru-RU" sz="2000" i="1" dirty="0" smtClean="0"/>
              <a:t> </a:t>
            </a:r>
            <a:r>
              <a:rPr lang="ru-RU" sz="2000" i="1" dirty="0"/>
              <a:t>6</a:t>
            </a:r>
            <a:r>
              <a:rPr lang="en-US" sz="2000" i="1" dirty="0" smtClean="0"/>
              <a:t>m</a:t>
            </a:r>
            <a:r>
              <a:rPr lang="ru-RU" sz="2000" i="1" dirty="0" smtClean="0"/>
              <a:t> </a:t>
            </a:r>
            <a:r>
              <a:rPr lang="be-BY" sz="2000" i="1" dirty="0" smtClean="0"/>
              <a:t>составляет </a:t>
            </a:r>
            <a:r>
              <a:rPr lang="en-US" sz="2000" b="1" i="1" dirty="0">
                <a:solidFill>
                  <a:srgbClr val="FF0000"/>
                </a:solidFill>
              </a:rPr>
              <a:t>1.51878	 </a:t>
            </a:r>
            <a:r>
              <a:rPr lang="ru-RU" sz="2000" i="1" dirty="0" smtClean="0"/>
              <a:t>% </a:t>
            </a:r>
            <a:r>
              <a:rPr lang="ru-RU" sz="2000" i="1" dirty="0"/>
              <a:t>годовых</a:t>
            </a:r>
            <a:r>
              <a:rPr lang="en-US" sz="2000" i="1" dirty="0" smtClean="0"/>
              <a:t>.</a:t>
            </a:r>
            <a:endParaRPr lang="ru-RU" sz="2000" i="1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Комиссия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за обязательство </a:t>
            </a:r>
            <a:r>
              <a:rPr lang="ru-RU" sz="2000" dirty="0">
                <a:latin typeface="PT Sans" panose="020B0503020203020204" pitchFamily="34" charset="-52"/>
              </a:rPr>
              <a:t>– </a:t>
            </a:r>
            <a:r>
              <a:rPr lang="ru-RU" sz="2000" b="1" dirty="0">
                <a:latin typeface="PT Sans" panose="020B0503020203020204" pitchFamily="34" charset="-52"/>
              </a:rPr>
              <a:t>0,4% годовых </a:t>
            </a:r>
            <a:r>
              <a:rPr lang="ru-RU" sz="2000" dirty="0">
                <a:latin typeface="PT Sans" panose="020B0503020203020204" pitchFamily="34" charset="-52"/>
              </a:rPr>
              <a:t>от суммы невыбранного </a:t>
            </a:r>
            <a:r>
              <a:rPr lang="ru-RU" sz="2000" dirty="0" smtClean="0">
                <a:latin typeface="PT Sans" panose="020B0503020203020204" pitchFamily="34" charset="-52"/>
              </a:rPr>
              <a:t>кредита</a:t>
            </a:r>
          </a:p>
          <a:p>
            <a:pPr lvl="0"/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Комиссия за управление </a:t>
            </a:r>
            <a:r>
              <a:rPr lang="ru-RU" sz="2000" dirty="0">
                <a:latin typeface="PT Sans" panose="020B0503020203020204" pitchFamily="34" charset="-52"/>
              </a:rPr>
              <a:t>– </a:t>
            </a:r>
            <a:r>
              <a:rPr lang="ru-RU" sz="2000" b="1" dirty="0">
                <a:latin typeface="PT Sans" panose="020B0503020203020204" pitchFamily="34" charset="-52"/>
              </a:rPr>
              <a:t>0,8%</a:t>
            </a:r>
            <a:r>
              <a:rPr lang="en-US" sz="2000" b="1" dirty="0">
                <a:latin typeface="PT Sans" panose="020B0503020203020204" pitchFamily="34" charset="-52"/>
              </a:rPr>
              <a:t> </a:t>
            </a:r>
            <a:r>
              <a:rPr lang="ru-RU" sz="2000" b="1" dirty="0">
                <a:latin typeface="PT Sans" panose="020B0503020203020204" pitchFamily="34" charset="-52"/>
              </a:rPr>
              <a:t> </a:t>
            </a:r>
            <a:r>
              <a:rPr lang="ru-RU" sz="2000" b="1" dirty="0" err="1">
                <a:latin typeface="PT Sans" panose="020B0503020203020204" pitchFamily="34" charset="-52"/>
              </a:rPr>
              <a:t>единоразово</a:t>
            </a:r>
            <a:r>
              <a:rPr lang="ru-RU" sz="2000" dirty="0">
                <a:latin typeface="PT Sans" panose="020B0503020203020204" pitchFamily="34" charset="-52"/>
              </a:rPr>
              <a:t> от суммы </a:t>
            </a:r>
            <a:r>
              <a:rPr lang="ru-RU" sz="2000" dirty="0" smtClean="0">
                <a:latin typeface="PT Sans" panose="020B0503020203020204" pitchFamily="34" charset="-52"/>
              </a:rPr>
              <a:t>кредита</a:t>
            </a:r>
          </a:p>
          <a:p>
            <a:endParaRPr lang="ru-RU" sz="2000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Валюта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кредита</a:t>
            </a:r>
            <a:r>
              <a:rPr lang="ru-RU" sz="2000" dirty="0">
                <a:latin typeface="PT Sans" panose="020B0503020203020204" pitchFamily="34" charset="-52"/>
              </a:rPr>
              <a:t> – доллары США</a:t>
            </a:r>
          </a:p>
          <a:p>
            <a:pPr lvl="0"/>
            <a:endParaRPr lang="ru-RU" sz="2000" dirty="0">
              <a:latin typeface="PT Sans" panose="020B0503020203020204" pitchFamily="34" charset="-52"/>
            </a:endParaRPr>
          </a:p>
          <a:p>
            <a:endParaRPr lang="ru-RU" dirty="0">
              <a:latin typeface="PT Sans" panose="020B0503020203020204" pitchFamily="34" charset="-52"/>
            </a:endParaRPr>
          </a:p>
          <a:p>
            <a:endParaRPr lang="ru-RU" sz="20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2472" y="4147137"/>
            <a:ext cx="8784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Срок предоставления </a:t>
            </a:r>
            <a: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устанавливается исходя из сроков окупаемости проекта и не должен превышать </a:t>
            </a:r>
            <a:r>
              <a:rPr lang="ru-RU" sz="2000" b="1" dirty="0" smtClean="0">
                <a:solidFill>
                  <a:prstClr val="black"/>
                </a:solidFill>
                <a:latin typeface="PT Sans" panose="020B0503020203020204" pitchFamily="34" charset="-52"/>
              </a:rPr>
              <a:t>15 лет</a:t>
            </a:r>
            <a:endParaRPr lang="ru-RU" sz="2000" b="1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2472" y="914400"/>
            <a:ext cx="8766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Объем предоставляемого Банком кредита</a:t>
            </a:r>
            <a:r>
              <a:rPr lang="ru-RU" sz="2000" dirty="0" smtClean="0">
                <a:solidFill>
                  <a:prstClr val="black"/>
                </a:solidFill>
              </a:rPr>
              <a:t> – </a:t>
            </a:r>
            <a:r>
              <a:rPr lang="ru-RU" sz="2000" b="1" dirty="0" smtClean="0">
                <a:solidFill>
                  <a:prstClr val="black"/>
                </a:solidFill>
              </a:rPr>
              <a:t>не более 85% </a:t>
            </a:r>
            <a:r>
              <a:rPr lang="ru-RU" sz="2000" dirty="0" smtClean="0">
                <a:solidFill>
                  <a:prstClr val="black"/>
                </a:solidFill>
              </a:rPr>
              <a:t>от суммы инвестиций в основной капитал по соответствующему проекту, </a:t>
            </a:r>
            <a:r>
              <a:rPr lang="ru-RU" sz="2000" b="1" dirty="0" smtClean="0">
                <a:solidFill>
                  <a:prstClr val="black"/>
                </a:solidFill>
              </a:rPr>
              <a:t>включая НДС</a:t>
            </a:r>
            <a:endParaRPr lang="ru-RU" sz="20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2" y="984581"/>
            <a:ext cx="523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5" y="3464938"/>
            <a:ext cx="522283" cy="5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16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altLang="ru-RU" sz="1900" b="1" i="1" dirty="0"/>
              <a:t>Требования, предъявляемые Банком развития к инвестиционным </a:t>
            </a:r>
            <a:r>
              <a:rPr lang="ru-RU" altLang="ru-RU" sz="1900" b="1" i="1" dirty="0" smtClean="0"/>
              <a:t>проектам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840" y="2776478"/>
            <a:ext cx="8915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+mn-lt"/>
              </a:rPr>
              <a:t>3.</a:t>
            </a:r>
            <a:r>
              <a:rPr lang="ru-RU" sz="2000" b="1" dirty="0" smtClean="0">
                <a:solidFill>
                  <a:srgbClr val="3A7420"/>
                </a:solidFill>
                <a:latin typeface="+mn-lt"/>
              </a:rPr>
              <a:t>Исполнение </a:t>
            </a:r>
            <a:r>
              <a:rPr lang="ru-RU" sz="2000" b="1" dirty="0">
                <a:solidFill>
                  <a:srgbClr val="3A7420"/>
                </a:solidFill>
                <a:latin typeface="+mn-lt"/>
              </a:rPr>
              <a:t>обязательств по кредитным договорам </a:t>
            </a:r>
            <a:r>
              <a:rPr lang="ru-RU" sz="2000" dirty="0">
                <a:latin typeface="+mn-lt"/>
              </a:rPr>
              <a:t>- залог недвижимого и движимого имущества, </a:t>
            </a:r>
            <a:r>
              <a:rPr lang="ru-RU" sz="2000" dirty="0" smtClean="0">
                <a:latin typeface="+mn-lt"/>
              </a:rPr>
              <a:t>поручительство, гарантия, страхование </a:t>
            </a:r>
            <a:r>
              <a:rPr lang="ru-RU" sz="2000" dirty="0">
                <a:latin typeface="+mn-lt"/>
              </a:rPr>
              <a:t>Банком риска невозврата кредита, </a:t>
            </a:r>
            <a:r>
              <a:rPr lang="ru-RU" sz="2000" dirty="0" smtClean="0">
                <a:latin typeface="+mn-lt"/>
              </a:rPr>
              <a:t>гарантийный депозит </a:t>
            </a:r>
            <a:r>
              <a:rPr lang="ru-RU" sz="2000" dirty="0">
                <a:latin typeface="+mn-lt"/>
              </a:rPr>
              <a:t>денег, </a:t>
            </a:r>
            <a:r>
              <a:rPr lang="ru-RU" sz="2000" dirty="0" smtClean="0">
                <a:latin typeface="+mn-lt"/>
              </a:rPr>
              <a:t>перевод </a:t>
            </a:r>
            <a:r>
              <a:rPr lang="ru-RU" sz="2000" dirty="0">
                <a:latin typeface="+mn-lt"/>
              </a:rPr>
              <a:t>на Банк правового титула на имущество, в том числе на имущественные права, </a:t>
            </a:r>
            <a:r>
              <a:rPr lang="ru-RU" sz="2000" dirty="0" smtClean="0">
                <a:latin typeface="+mn-lt"/>
              </a:rPr>
              <a:t>иные способы, предусмотренные </a:t>
            </a:r>
            <a:r>
              <a:rPr lang="ru-RU" sz="2000" dirty="0">
                <a:latin typeface="+mn-lt"/>
              </a:rPr>
              <a:t>законодательством Республики Беларусь.	</a:t>
            </a:r>
            <a:endParaRPr lang="ru-RU" sz="2000" dirty="0" smtClean="0">
              <a:latin typeface="+mn-lt"/>
            </a:endParaRPr>
          </a:p>
          <a:p>
            <a:endParaRPr lang="ru-RU" sz="2000" b="1" dirty="0" smtClean="0">
              <a:latin typeface="PT Sans" panose="020B0503020203020204" pitchFamily="34" charset="-52"/>
            </a:endParaRPr>
          </a:p>
          <a:p>
            <a:pPr lvl="0"/>
            <a:endParaRPr lang="ru-RU" sz="2000" dirty="0" smtClean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584" y="1524000"/>
            <a:ext cx="8902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2.</a:t>
            </a:r>
            <a:r>
              <a:rPr lang="ru-RU" sz="2000" dirty="0" smtClean="0">
                <a:latin typeface="+mn-lt"/>
              </a:rPr>
              <a:t>Кредитование </a:t>
            </a:r>
            <a:r>
              <a:rPr lang="ru-RU" sz="2000" dirty="0">
                <a:latin typeface="+mn-lt"/>
              </a:rPr>
              <a:t>заявителей в иностранной валюте осуществляется для реализации </a:t>
            </a:r>
            <a:r>
              <a:rPr lang="ru-RU" sz="2000" b="1" dirty="0" err="1">
                <a:solidFill>
                  <a:srgbClr val="3A7420"/>
                </a:solidFill>
                <a:latin typeface="+mn-lt"/>
              </a:rPr>
              <a:t>валютоокупаемых</a:t>
            </a:r>
            <a:r>
              <a:rPr lang="ru-RU" sz="2000" b="1" dirty="0">
                <a:solidFill>
                  <a:srgbClr val="3A742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3A7420"/>
                </a:solidFill>
                <a:latin typeface="+mn-lt"/>
              </a:rPr>
              <a:t>проектов или при достаточности белорусских рублей для обслуживания кредита</a:t>
            </a:r>
            <a:endParaRPr lang="ru-RU" sz="2000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006" y="830975"/>
            <a:ext cx="890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1.</a:t>
            </a:r>
            <a:r>
              <a:rPr lang="ru-RU" sz="2000" dirty="0" smtClean="0">
                <a:latin typeface="+mn-lt"/>
              </a:rPr>
              <a:t>Инвестиционный проект принимается к рассмотрению в случае признания его </a:t>
            </a:r>
            <a:r>
              <a:rPr lang="ru-RU" sz="2000" b="1" dirty="0" smtClean="0">
                <a:solidFill>
                  <a:srgbClr val="3A7420"/>
                </a:solidFill>
                <a:latin typeface="+mn-lt"/>
              </a:rPr>
              <a:t>экономически эффективным </a:t>
            </a:r>
            <a:r>
              <a:rPr lang="ru-RU" sz="2000" dirty="0" smtClean="0">
                <a:latin typeface="+mn-lt"/>
              </a:rPr>
              <a:t>и</a:t>
            </a:r>
            <a:r>
              <a:rPr lang="ru-RU" sz="2000" b="1" dirty="0" smtClean="0">
                <a:solidFill>
                  <a:srgbClr val="3A7420"/>
                </a:solidFill>
                <a:latin typeface="+mn-lt"/>
              </a:rPr>
              <a:t> финансово реализуемым </a:t>
            </a:r>
            <a:endParaRPr lang="ru-RU" sz="2000" b="1" dirty="0">
              <a:solidFill>
                <a:srgbClr val="3A742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006" y="5169289"/>
            <a:ext cx="9073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+mn-lt"/>
              </a:rPr>
              <a:t>Требования, предъявляемые Банком к бизнес-плану, обеспечению, а также перечень документов для получения кредита размещен на официальном сайте Банка развития</a:t>
            </a:r>
            <a:endParaRPr lang="ru-RU" sz="2000" b="1" dirty="0">
              <a:solidFill>
                <a:srgbClr val="3A7420"/>
              </a:solidFill>
              <a:latin typeface="+mn-lt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2" y="5300932"/>
            <a:ext cx="480638" cy="48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9" y="925936"/>
            <a:ext cx="449728" cy="449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5" y="1647475"/>
            <a:ext cx="460935" cy="460935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9" y="28194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7273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697814" cy="529771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1900" b="1" i="1" dirty="0"/>
              <a:t>Финансирование инвестиционных проектов за счет </a:t>
            </a:r>
            <a:r>
              <a:rPr lang="en-US" sz="1900" b="1" i="1" dirty="0"/>
              <a:t> </a:t>
            </a:r>
            <a:r>
              <a:rPr lang="ru-RU" sz="1900" b="1" i="1" dirty="0"/>
              <a:t>средств </a:t>
            </a:r>
            <a:r>
              <a:rPr lang="ru-RU" sz="1900" b="1" i="1" u="sng" dirty="0"/>
              <a:t>Семейного </a:t>
            </a:r>
            <a:r>
              <a:rPr lang="ru-RU" sz="1900" b="1" i="1" u="sng" dirty="0" smtClean="0"/>
              <a:t>капитала</a:t>
            </a:r>
            <a:endParaRPr lang="ru-RU" sz="1900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472" y="5278258"/>
            <a:ext cx="8891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Уплата процентов  </a:t>
            </a:r>
            <a:r>
              <a:rPr lang="ru-RU" sz="20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- ежемесячно с месяца, следующего за месяцем предоставления кредита </a:t>
            </a:r>
          </a:p>
          <a:p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Отсрочка по основному долгу (льготный период) </a:t>
            </a:r>
            <a:r>
              <a:rPr lang="ru-RU" sz="20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– </a:t>
            </a:r>
            <a: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</a:rPr>
              <a:t>до момента ввода объекта в эксплуатацию (выхода объекта на проектную мощность)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9" y="5819255"/>
            <a:ext cx="38893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9" y="4724400"/>
            <a:ext cx="534838" cy="53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" y="3581400"/>
            <a:ext cx="491331" cy="49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3221" y="2889283"/>
            <a:ext cx="88911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A7420"/>
                </a:solidFill>
                <a:latin typeface="PT Sans" panose="020B0503020203020204" pitchFamily="34" charset="-52"/>
              </a:rPr>
              <a:t>Процентная ставка </a:t>
            </a:r>
            <a:r>
              <a:rPr lang="ru-RU" sz="2000" b="1" dirty="0">
                <a:solidFill>
                  <a:prstClr val="black"/>
                </a:solidFill>
                <a:latin typeface="PT Sans" panose="020B0503020203020204" pitchFamily="34" charset="-52"/>
              </a:rPr>
              <a:t>– </a:t>
            </a:r>
            <a:r>
              <a:rPr lang="en-US" sz="2000" b="1" dirty="0" err="1">
                <a:solidFill>
                  <a:prstClr val="black"/>
                </a:solidFill>
                <a:latin typeface="PT Sans" panose="020B0503020203020204" pitchFamily="34" charset="-52"/>
              </a:rPr>
              <a:t>libor</a:t>
            </a:r>
            <a:r>
              <a:rPr lang="ru-RU" sz="2000" b="1" dirty="0">
                <a:solidFill>
                  <a:prstClr val="black"/>
                </a:solidFill>
                <a:latin typeface="PT Sans" panose="020B0503020203020204" pitchFamily="34" charset="-52"/>
              </a:rPr>
              <a:t> 12 </a:t>
            </a:r>
            <a:r>
              <a:rPr lang="en-US" sz="2000" b="1" dirty="0" smtClean="0">
                <a:solidFill>
                  <a:prstClr val="black"/>
                </a:solidFill>
                <a:latin typeface="PT Sans" panose="020B0503020203020204" pitchFamily="34" charset="-52"/>
              </a:rPr>
              <a:t>m</a:t>
            </a:r>
            <a:r>
              <a:rPr lang="ru-RU" sz="2000" b="1" dirty="0" smtClean="0">
                <a:solidFill>
                  <a:prstClr val="black"/>
                </a:solidFill>
                <a:latin typeface="PT Sans" panose="020B0503020203020204" pitchFamily="34" charset="-52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PT Sans" panose="020B0503020203020204" pitchFamily="34" charset="-52"/>
              </a:rPr>
              <a:t>+ </a:t>
            </a:r>
            <a:r>
              <a:rPr lang="ru-RU" sz="2000" b="1" dirty="0" smtClean="0">
                <a:solidFill>
                  <a:prstClr val="black"/>
                </a:solidFill>
                <a:latin typeface="PT Sans" panose="020B0503020203020204" pitchFamily="34" charset="-52"/>
              </a:rPr>
              <a:t>6,3 </a:t>
            </a:r>
            <a:r>
              <a:rPr lang="ru-RU" sz="2000" b="1" dirty="0" err="1">
                <a:solidFill>
                  <a:prstClr val="black"/>
                </a:solidFill>
                <a:latin typeface="PT Sans" panose="020B0503020203020204" pitchFamily="34" charset="-52"/>
              </a:rPr>
              <a:t>п.п</a:t>
            </a:r>
            <a:r>
              <a:rPr lang="ru-RU" sz="2000" b="1" dirty="0">
                <a:solidFill>
                  <a:prstClr val="black"/>
                </a:solidFill>
                <a:latin typeface="PT Sans" panose="020B0503020203020204" pitchFamily="34" charset="-52"/>
              </a:rPr>
              <a:t>. годовых</a:t>
            </a:r>
            <a: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</a:rPr>
              <a:t>. </a:t>
            </a:r>
            <a:r>
              <a:rPr lang="ru-RU" sz="2000" u="sng" dirty="0">
                <a:solidFill>
                  <a:prstClr val="black"/>
                </a:solidFill>
                <a:latin typeface="PT Sans" panose="020B0503020203020204" pitchFamily="34" charset="-52"/>
              </a:rPr>
              <a:t>Никаких дополнительных комиссий и плат за пользование кредитом не </a:t>
            </a:r>
            <a:r>
              <a:rPr lang="ru-RU" sz="2000" u="sng" dirty="0" smtClean="0">
                <a:solidFill>
                  <a:prstClr val="black"/>
                </a:solidFill>
                <a:latin typeface="PT Sans" panose="020B0503020203020204" pitchFamily="34" charset="-52"/>
              </a:rPr>
              <a:t>взимается</a:t>
            </a:r>
            <a:r>
              <a:rPr lang="ru-RU" sz="20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. </a:t>
            </a:r>
          </a:p>
          <a:p>
            <a:r>
              <a:rPr lang="be-BY" sz="14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Используется </a:t>
            </a:r>
            <a:r>
              <a:rPr lang="be-BY" sz="1400" dirty="0">
                <a:solidFill>
                  <a:prstClr val="black"/>
                </a:solidFill>
                <a:latin typeface="PT Sans" panose="020B0503020203020204" pitchFamily="34" charset="-52"/>
              </a:rPr>
              <a:t>значение ставки </a:t>
            </a:r>
            <a:r>
              <a:rPr lang="en-US" sz="1400" dirty="0">
                <a:solidFill>
                  <a:prstClr val="black"/>
                </a:solidFill>
                <a:latin typeface="PT Sans" panose="020B0503020203020204" pitchFamily="34" charset="-52"/>
              </a:rPr>
              <a:t>Libor</a:t>
            </a:r>
            <a:r>
              <a:rPr lang="be-BY" sz="1400" dirty="0">
                <a:solidFill>
                  <a:prstClr val="black"/>
                </a:solidFill>
                <a:latin typeface="PT Sans" panose="020B0503020203020204" pitchFamily="34" charset="-52"/>
              </a:rPr>
              <a:t>, сложившееся за последний рабочий день года, предшествующего выдаче кредита</a:t>
            </a:r>
            <a:r>
              <a:rPr lang="ru-RU" sz="1400" dirty="0">
                <a:solidFill>
                  <a:prstClr val="black"/>
                </a:solidFill>
                <a:latin typeface="PT Sans" panose="020B0503020203020204" pitchFamily="34" charset="-52"/>
              </a:rPr>
              <a:t> (на 31.12.2016 – 1,68567% годовых</a:t>
            </a:r>
            <a:r>
              <a:rPr lang="ru-RU" sz="14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)</a:t>
            </a:r>
          </a:p>
          <a:p>
            <a:endParaRPr lang="ru-RU" sz="1400" dirty="0">
              <a:solidFill>
                <a:prstClr val="black"/>
              </a:solidFill>
              <a:latin typeface="PT Sans" panose="020B0503020203020204" pitchFamily="34" charset="-52"/>
            </a:endParaRPr>
          </a:p>
          <a:p>
            <a:r>
              <a:rPr lang="ru-RU" b="1" dirty="0">
                <a:solidFill>
                  <a:srgbClr val="3A7420"/>
                </a:solidFill>
                <a:latin typeface="PT Sans" panose="020B0503020203020204" pitchFamily="34" charset="-52"/>
              </a:rPr>
              <a:t>Валюта кредита </a:t>
            </a:r>
            <a:r>
              <a:rPr lang="ru-RU" sz="2000" dirty="0">
                <a:solidFill>
                  <a:prstClr val="black"/>
                </a:solidFill>
                <a:latin typeface="PT Sans" panose="020B0503020203020204" pitchFamily="34" charset="-52"/>
              </a:rPr>
              <a:t>– доллары </a:t>
            </a:r>
            <a:r>
              <a:rPr lang="ru-RU" sz="2000" dirty="0" smtClean="0">
                <a:solidFill>
                  <a:prstClr val="black"/>
                </a:solidFill>
                <a:latin typeface="PT Sans" panose="020B0503020203020204" pitchFamily="34" charset="-52"/>
              </a:rPr>
              <a:t>США</a:t>
            </a:r>
            <a:endParaRPr lang="ru-RU" sz="20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3221" y="4666418"/>
            <a:ext cx="8784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Срок предоставления </a:t>
            </a:r>
            <a:r>
              <a:rPr lang="ru-RU" dirty="0">
                <a:solidFill>
                  <a:prstClr val="black"/>
                </a:solidFill>
                <a:latin typeface="PT Sans" panose="020B0503020203020204" pitchFamily="34" charset="-52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PT Sans" panose="020B0503020203020204" pitchFamily="34" charset="-52"/>
              </a:rPr>
              <a:t>устанавливается исходя из сроков окупаемости проекта и не должен превышать </a:t>
            </a:r>
            <a:r>
              <a:rPr lang="ru-RU" b="1" dirty="0" smtClean="0">
                <a:solidFill>
                  <a:prstClr val="black"/>
                </a:solidFill>
                <a:latin typeface="PT Sans" panose="020B0503020203020204" pitchFamily="34" charset="-52"/>
              </a:rPr>
              <a:t>15 лет</a:t>
            </a:r>
            <a:endParaRPr lang="ru-RU" b="1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pic>
        <p:nvPicPr>
          <p:cNvPr id="13" name="Picture 2" descr="Картинки по запросу семь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8" y="990600"/>
            <a:ext cx="1281182" cy="120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8800" y="914400"/>
            <a:ext cx="780036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Объем </a:t>
            </a:r>
            <a:r>
              <a:rPr lang="ru-RU" sz="1700" b="1" dirty="0">
                <a:solidFill>
                  <a:srgbClr val="3A7420"/>
                </a:solidFill>
                <a:latin typeface="PT Sans" panose="020B0503020203020204" pitchFamily="34" charset="-52"/>
              </a:rPr>
              <a:t>предоставляемого Банком кредита</a:t>
            </a:r>
            <a:r>
              <a:rPr lang="ru-RU" sz="1700" dirty="0">
                <a:solidFill>
                  <a:prstClr val="black"/>
                </a:solidFill>
              </a:rPr>
              <a:t> – </a:t>
            </a:r>
            <a:r>
              <a:rPr lang="ru-RU" sz="1700" b="1" dirty="0">
                <a:solidFill>
                  <a:prstClr val="black"/>
                </a:solidFill>
              </a:rPr>
              <a:t>не более 80% </a:t>
            </a:r>
            <a:r>
              <a:rPr lang="ru-RU" sz="1700" dirty="0">
                <a:solidFill>
                  <a:prstClr val="black"/>
                </a:solidFill>
              </a:rPr>
              <a:t>от суммы инвестиций в основной капитал по соответствующему проекту (капитальные затраты без НДС</a:t>
            </a:r>
            <a:r>
              <a:rPr lang="ru-RU" sz="1700" dirty="0" smtClean="0">
                <a:solidFill>
                  <a:prstClr val="black"/>
                </a:solidFill>
              </a:rPr>
              <a:t>), </a:t>
            </a:r>
            <a:r>
              <a:rPr lang="ru-RU" sz="1700" b="1" dirty="0" smtClean="0">
                <a:solidFill>
                  <a:prstClr val="black"/>
                </a:solidFill>
              </a:rPr>
              <a:t>по </a:t>
            </a:r>
            <a:r>
              <a:rPr lang="be-BY" sz="1700" b="1" dirty="0" smtClean="0">
                <a:solidFill>
                  <a:prstClr val="black"/>
                </a:solidFill>
              </a:rPr>
              <a:t>стартап-компании </a:t>
            </a:r>
            <a:r>
              <a:rPr lang="be-BY" sz="1700" dirty="0" smtClean="0">
                <a:solidFill>
                  <a:prstClr val="black"/>
                </a:solidFill>
              </a:rPr>
              <a:t>(</a:t>
            </a:r>
            <a:r>
              <a:rPr lang="ru-RU" sz="1700" dirty="0" smtClean="0">
                <a:solidFill>
                  <a:prstClr val="black"/>
                </a:solidFill>
              </a:rPr>
              <a:t>имеющей </a:t>
            </a:r>
            <a:r>
              <a:rPr lang="ru-RU" sz="1700" dirty="0">
                <a:solidFill>
                  <a:prstClr val="black"/>
                </a:solidFill>
              </a:rPr>
              <a:t>стратегического инвестора, или в уставном фонде которой доля Республики Беларусь либо ее административно-территориальных единиц (международной финансовой организации) превышает 50%</a:t>
            </a:r>
            <a:r>
              <a:rPr lang="be-BY" sz="1700" dirty="0" smtClean="0">
                <a:solidFill>
                  <a:prstClr val="black"/>
                </a:solidFill>
              </a:rPr>
              <a:t>) –</a:t>
            </a:r>
          </a:p>
          <a:p>
            <a:pPr algn="just"/>
            <a:r>
              <a:rPr lang="be-BY" sz="1700" b="1" dirty="0" smtClean="0">
                <a:solidFill>
                  <a:prstClr val="black"/>
                </a:solidFill>
              </a:rPr>
              <a:t>не более 70% </a:t>
            </a:r>
            <a:r>
              <a:rPr lang="ru-RU" sz="1700" dirty="0" smtClean="0">
                <a:solidFill>
                  <a:prstClr val="black"/>
                </a:solidFill>
              </a:rPr>
              <a:t>от </a:t>
            </a:r>
            <a:r>
              <a:rPr lang="ru-RU" sz="1700" dirty="0">
                <a:solidFill>
                  <a:prstClr val="black"/>
                </a:solidFill>
              </a:rPr>
              <a:t>суммы </a:t>
            </a:r>
            <a:r>
              <a:rPr lang="ru-RU" sz="1700" dirty="0" smtClean="0">
                <a:solidFill>
                  <a:prstClr val="black"/>
                </a:solidFill>
              </a:rPr>
              <a:t>капитальных затрат </a:t>
            </a:r>
            <a:r>
              <a:rPr lang="ru-RU" sz="1700" dirty="0">
                <a:solidFill>
                  <a:prstClr val="black"/>
                </a:solidFill>
              </a:rPr>
              <a:t>без </a:t>
            </a:r>
            <a:r>
              <a:rPr lang="ru-RU" sz="1700" dirty="0" smtClean="0">
                <a:solidFill>
                  <a:prstClr val="black"/>
                </a:solidFill>
              </a:rPr>
              <a:t>НДС </a:t>
            </a:r>
            <a:endParaRPr lang="ru-RU" sz="1700" dirty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2091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>
            <a:off x="8694964" y="6604732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/>
              <a:t>Контакты</a:t>
            </a:r>
            <a:endParaRPr lang="ru-RU" sz="1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81600" y="2590800"/>
            <a:ext cx="4614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Надеемся увидеть Вас в числе наших клиентов</a:t>
            </a:r>
            <a:endParaRPr lang="ru-RU" sz="3600" dirty="0" smtClean="0">
              <a:solidFill>
                <a:prstClr val="black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09349" y="1143000"/>
            <a:ext cx="5384800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prstClr val="black"/>
                </a:solidFill>
                <a:latin typeface="PT Sans" pitchFamily="34" charset="-52"/>
                <a:ea typeface="PMingLiU-ExtB" panose="02020500000000000000" pitchFamily="18" charset="-120"/>
              </a:rPr>
              <a:t>ОАО «Банк развития Республики Беларусь»</a:t>
            </a:r>
          </a:p>
          <a:p>
            <a:pPr eaLnBrk="1" hangingPunct="1"/>
            <a:r>
              <a:rPr lang="ru-RU" altLang="ru-RU" sz="2000" dirty="0">
                <a:solidFill>
                  <a:prstClr val="black"/>
                </a:solidFill>
                <a:latin typeface="PT Sans" pitchFamily="34" charset="-52"/>
                <a:ea typeface="PMingLiU-ExtB" panose="02020500000000000000" pitchFamily="18" charset="-120"/>
              </a:rPr>
              <a:t>220002, Республика Беларусь, </a:t>
            </a:r>
          </a:p>
          <a:p>
            <a:pPr eaLnBrk="1" hangingPunct="1"/>
            <a:r>
              <a:rPr lang="ru-RU" altLang="ru-RU" sz="2000" dirty="0" smtClean="0">
                <a:solidFill>
                  <a:prstClr val="black"/>
                </a:solidFill>
                <a:latin typeface="PT Sans" pitchFamily="34" charset="-52"/>
                <a:ea typeface="PMingLiU-ExtB" panose="02020500000000000000" pitchFamily="18" charset="-120"/>
              </a:rPr>
              <a:t>г. Минск, пр-т </a:t>
            </a:r>
            <a:r>
              <a:rPr lang="ru-RU" altLang="ru-RU" sz="2000" dirty="0" err="1" smtClean="0">
                <a:solidFill>
                  <a:prstClr val="black"/>
                </a:solidFill>
                <a:latin typeface="PT Sans" pitchFamily="34" charset="-52"/>
                <a:ea typeface="PMingLiU-ExtB" panose="02020500000000000000" pitchFamily="18" charset="-120"/>
              </a:rPr>
              <a:t>Машерова</a:t>
            </a:r>
            <a:r>
              <a:rPr lang="ru-RU" altLang="ru-RU" sz="2000" dirty="0" smtClean="0">
                <a:solidFill>
                  <a:prstClr val="black"/>
                </a:solidFill>
                <a:latin typeface="PT Sans" pitchFamily="34" charset="-52"/>
                <a:ea typeface="PMingLiU-ExtB" panose="02020500000000000000" pitchFamily="18" charset="-120"/>
              </a:rPr>
              <a:t>, 35</a:t>
            </a:r>
          </a:p>
          <a:p>
            <a:pPr eaLnBrk="1" hangingPunct="1"/>
            <a:r>
              <a:rPr lang="ru-RU" altLang="ru-RU" sz="2000" dirty="0" smtClean="0">
                <a:solidFill>
                  <a:prstClr val="black"/>
                </a:solidFill>
                <a:latin typeface="PT Sans" pitchFamily="34" charset="-52"/>
                <a:ea typeface="PMingLiU-ExtB" panose="02020500000000000000" pitchFamily="18" charset="-120"/>
              </a:rPr>
              <a:t>Тел.: +375 17 385 96 12</a:t>
            </a:r>
            <a:endParaRPr lang="en-US" altLang="ru-RU" sz="2000" dirty="0" smtClean="0">
              <a:solidFill>
                <a:prstClr val="black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/>
            <a:r>
              <a:rPr lang="ru-RU" altLang="ru-RU" sz="2000" dirty="0" smtClean="0">
                <a:solidFill>
                  <a:prstClr val="black"/>
                </a:solidFill>
                <a:latin typeface="PT Sans" pitchFamily="34" charset="-52"/>
                <a:ea typeface="PMingLiU-ExtB" panose="02020500000000000000" pitchFamily="18" charset="-120"/>
              </a:rPr>
              <a:t>Факс</a:t>
            </a:r>
            <a:r>
              <a:rPr lang="en-US" altLang="ru-RU" sz="2000" dirty="0" smtClean="0">
                <a:solidFill>
                  <a:prstClr val="black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:  +375 17 292 70</a:t>
            </a:r>
            <a:r>
              <a:rPr lang="ru-RU" altLang="ru-RU" sz="2000" dirty="0" smtClean="0">
                <a:solidFill>
                  <a:prstClr val="black"/>
                </a:solidFill>
                <a:latin typeface="PT Sans" pitchFamily="34" charset="-52"/>
                <a:ea typeface="PMingLiU-ExtB" panose="02020500000000000000" pitchFamily="18" charset="-120"/>
              </a:rPr>
              <a:t> </a:t>
            </a:r>
            <a:r>
              <a:rPr lang="en-US" altLang="ru-RU" sz="2000" dirty="0" smtClean="0">
                <a:solidFill>
                  <a:prstClr val="black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16</a:t>
            </a:r>
            <a:endParaRPr lang="ru-RU" altLang="ru-RU" sz="2000" dirty="0" smtClean="0">
              <a:solidFill>
                <a:prstClr val="black"/>
              </a:solidFill>
              <a:latin typeface="PT Sans" pitchFamily="34" charset="-52"/>
              <a:ea typeface="PMingLiU-ExtB" panose="02020500000000000000" pitchFamily="18" charset="-120"/>
            </a:endParaRPr>
          </a:p>
          <a:p>
            <a:pPr eaLnBrk="1" hangingPunct="1"/>
            <a:r>
              <a:rPr lang="en-US" altLang="ru-RU" sz="2000" dirty="0" smtClean="0">
                <a:solidFill>
                  <a:prstClr val="black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E-mail: </a:t>
            </a:r>
            <a:r>
              <a:rPr lang="en-US" altLang="ru-RU" sz="2000" dirty="0" smtClean="0">
                <a:solidFill>
                  <a:prstClr val="black"/>
                </a:solidFill>
                <a:latin typeface="PMingLiU-ExtB" panose="02020500000000000000" pitchFamily="18" charset="-120"/>
                <a:ea typeface="PMingLiU-ExtB" panose="02020500000000000000" pitchFamily="18" charset="-120"/>
                <a:hlinkClick r:id="rId2"/>
              </a:rPr>
              <a:t>office@brrb.by</a:t>
            </a:r>
            <a:endParaRPr lang="en-US" altLang="ru-RU" sz="2000" dirty="0" smtClean="0">
              <a:solidFill>
                <a:prstClr val="black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/>
            <a:r>
              <a:rPr lang="en-US" altLang="ru-RU" sz="2000" dirty="0" smtClean="0">
                <a:solidFill>
                  <a:prstClr val="black"/>
                </a:solidFill>
                <a:latin typeface="PMingLiU-ExtB" panose="02020500000000000000" pitchFamily="18" charset="-120"/>
                <a:ea typeface="PMingLiU-ExtB" panose="02020500000000000000" pitchFamily="18" charset="-120"/>
                <a:hlinkClick r:id="rId3"/>
              </a:rPr>
              <a:t>http://brrb.by/</a:t>
            </a:r>
            <a:endParaRPr lang="en-US" altLang="ru-RU" sz="2000" dirty="0" smtClean="0">
              <a:solidFill>
                <a:prstClr val="black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/>
            <a:endParaRPr lang="ru-RU" altLang="ru-RU" sz="2000" dirty="0">
              <a:solidFill>
                <a:prstClr val="black"/>
              </a:solidFill>
              <a:latin typeface="PT Sans" pitchFamily="34" charset="-52"/>
              <a:ea typeface="PMingLiU-ExtB" panose="02020500000000000000" pitchFamily="18" charset="-120"/>
            </a:endParaRPr>
          </a:p>
          <a:p>
            <a:pPr eaLnBrk="1" hangingPunct="1"/>
            <a:r>
              <a:rPr lang="ru-RU" altLang="ru-RU" sz="2000" b="1" dirty="0" smtClean="0">
                <a:solidFill>
                  <a:prstClr val="black"/>
                </a:solidFill>
                <a:latin typeface="PT Sans"/>
                <a:ea typeface="PMingLiU-ExtB" panose="02020500000000000000" pitchFamily="18" charset="-120"/>
              </a:rPr>
              <a:t>Шагидевич Ренат Игоревич</a:t>
            </a:r>
            <a:endParaRPr lang="ru-RU" altLang="ru-RU" sz="2000" b="1" dirty="0">
              <a:solidFill>
                <a:prstClr val="black"/>
              </a:solidFill>
              <a:latin typeface="PT Sans"/>
              <a:ea typeface="PMingLiU-ExtB" panose="02020500000000000000" pitchFamily="18" charset="-120"/>
            </a:endParaRPr>
          </a:p>
          <a:p>
            <a:pPr eaLnBrk="1" hangingPunct="1"/>
            <a:r>
              <a:rPr lang="ru-RU" sz="2000" dirty="0" smtClean="0">
                <a:solidFill>
                  <a:prstClr val="black"/>
                </a:solidFill>
                <a:latin typeface="PT Sans"/>
                <a:ea typeface="PMingLiU-ExtB" panose="02020500000000000000" pitchFamily="18" charset="-120"/>
              </a:rPr>
              <a:t>Главный специалист Управления</a:t>
            </a:r>
          </a:p>
          <a:p>
            <a:pPr eaLnBrk="1" hangingPunct="1"/>
            <a:r>
              <a:rPr lang="ru-RU" sz="2000" dirty="0" smtClean="0">
                <a:solidFill>
                  <a:prstClr val="black"/>
                </a:solidFill>
                <a:latin typeface="PT Sans"/>
                <a:ea typeface="PMingLiU-ExtB" panose="02020500000000000000" pitchFamily="18" charset="-120"/>
              </a:rPr>
              <a:t>клиентского менеджмента</a:t>
            </a:r>
            <a:endParaRPr lang="ru-RU" sz="2000" dirty="0">
              <a:solidFill>
                <a:prstClr val="black"/>
              </a:solidFill>
              <a:latin typeface="PT Sans"/>
              <a:ea typeface="PMingLiU-ExtB" panose="02020500000000000000" pitchFamily="18" charset="-120"/>
            </a:endParaRPr>
          </a:p>
          <a:p>
            <a:r>
              <a:rPr lang="ru-RU" sz="2000" dirty="0">
                <a:solidFill>
                  <a:prstClr val="black"/>
                </a:solidFill>
                <a:latin typeface="PT Sans"/>
                <a:ea typeface="PMingLiU-ExtB" panose="02020500000000000000" pitchFamily="18" charset="-120"/>
              </a:rPr>
              <a:t>Тел: (8017) 309 68 </a:t>
            </a:r>
            <a:r>
              <a:rPr lang="en-US" sz="2000" dirty="0" smtClean="0">
                <a:solidFill>
                  <a:prstClr val="black"/>
                </a:solidFill>
                <a:latin typeface="PT Sans"/>
                <a:ea typeface="PMingLiU-ExtB" panose="02020500000000000000" pitchFamily="18" charset="-120"/>
              </a:rPr>
              <a:t>67</a:t>
            </a:r>
            <a:r>
              <a:rPr lang="ru-RU" sz="2000" dirty="0" smtClean="0">
                <a:solidFill>
                  <a:prstClr val="black"/>
                </a:solidFill>
                <a:latin typeface="PT Sans"/>
                <a:ea typeface="PMingLiU-ExtB" panose="02020500000000000000" pitchFamily="18" charset="-120"/>
              </a:rPr>
              <a:t>; (8029) 343 90 76</a:t>
            </a:r>
            <a:endParaRPr lang="ru-RU" sz="2000" dirty="0">
              <a:solidFill>
                <a:prstClr val="black"/>
              </a:solidFill>
              <a:latin typeface="PT Sans"/>
              <a:ea typeface="PMingLiU-ExtB" panose="02020500000000000000" pitchFamily="18" charset="-120"/>
            </a:endParaRPr>
          </a:p>
          <a:p>
            <a:pPr eaLnBrk="1" hangingPunct="1"/>
            <a:r>
              <a:rPr lang="en-US" sz="2000" dirty="0" smtClean="0">
                <a:solidFill>
                  <a:prstClr val="black"/>
                </a:solidFill>
              </a:rPr>
              <a:t>e-mail: </a:t>
            </a:r>
            <a:r>
              <a:rPr lang="en-US" sz="2000" u="sng" dirty="0">
                <a:solidFill>
                  <a:srgbClr val="4472C4"/>
                </a:solidFill>
              </a:rPr>
              <a:t>shagidevich.r@brrb.by</a:t>
            </a:r>
            <a:endParaRPr lang="ru-RU" u="sng" dirty="0">
              <a:solidFill>
                <a:prstClr val="black"/>
              </a:solidFill>
            </a:endParaRPr>
          </a:p>
          <a:p>
            <a:pPr eaLnBrk="1" hangingPunct="1"/>
            <a:endParaRPr lang="en-US" altLang="ru-RU" sz="1100" u="sng" dirty="0" smtClean="0">
              <a:solidFill>
                <a:prstClr val="black"/>
              </a:solidFill>
              <a:latin typeface="PT Sans" pitchFamily="34" charset="-52"/>
            </a:endParaRPr>
          </a:p>
          <a:p>
            <a:pPr eaLnBrk="1" hangingPunct="1"/>
            <a:endParaRPr lang="ru-RU" altLang="ru-RU" sz="1100" u="sng" dirty="0">
              <a:solidFill>
                <a:prstClr val="black"/>
              </a:solidFill>
              <a:latin typeface="PT Sans" pitchFamily="34" charset="-52"/>
            </a:endParaRPr>
          </a:p>
          <a:p>
            <a:pPr eaLnBrk="1" hangingPunct="1"/>
            <a:endParaRPr lang="ru-RU" altLang="ru-RU" sz="1100" dirty="0">
              <a:solidFill>
                <a:prstClr val="black"/>
              </a:solidFill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51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1 [Режим совместимости]" id="{380F0D44-5B26-4FA7-89A5-AC51E0D93462}" vid="{8D5E63BE-4E20-4F64-BE57-0BF76CC383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3579</TotalTime>
  <Words>815</Words>
  <Application>Microsoft Office PowerPoint</Application>
  <PresentationFormat>Лист A4 (210x297 мм)</PresentationFormat>
  <Paragraphs>94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Кучук Павел Михайлович</dc:creator>
  <cp:lastModifiedBy>Шагидевич Ренат Игоревич</cp:lastModifiedBy>
  <cp:revision>266</cp:revision>
  <cp:lastPrinted>2016-06-03T11:45:05Z</cp:lastPrinted>
  <dcterms:created xsi:type="dcterms:W3CDTF">2016-03-21T10:57:56Z</dcterms:created>
  <dcterms:modified xsi:type="dcterms:W3CDTF">2017-10-09T11:48:06Z</dcterms:modified>
</cp:coreProperties>
</file>