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720" r:id="rId2"/>
  </p:sldMasterIdLst>
  <p:notesMasterIdLst>
    <p:notesMasterId r:id="rId18"/>
  </p:notesMasterIdLst>
  <p:handoutMasterIdLst>
    <p:handoutMasterId r:id="rId19"/>
  </p:handoutMasterIdLst>
  <p:sldIdLst>
    <p:sldId id="318" r:id="rId3"/>
    <p:sldId id="342" r:id="rId4"/>
    <p:sldId id="363" r:id="rId5"/>
    <p:sldId id="324" r:id="rId6"/>
    <p:sldId id="346" r:id="rId7"/>
    <p:sldId id="356" r:id="rId8"/>
    <p:sldId id="362" r:id="rId9"/>
    <p:sldId id="366" r:id="rId10"/>
    <p:sldId id="364" r:id="rId11"/>
    <p:sldId id="357" r:id="rId12"/>
    <p:sldId id="358" r:id="rId13"/>
    <p:sldId id="360" r:id="rId14"/>
    <p:sldId id="359" r:id="rId15"/>
    <p:sldId id="361" r:id="rId16"/>
    <p:sldId id="282" r:id="rId17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944"/>
    <a:srgbClr val="FEDF90"/>
    <a:srgbClr val="FECB4C"/>
    <a:srgbClr val="FEC434"/>
    <a:srgbClr val="FF0000"/>
    <a:srgbClr val="FFFFFF"/>
    <a:srgbClr val="FF6565"/>
    <a:srgbClr val="FF6600"/>
    <a:srgbClr val="B4E48C"/>
    <a:srgbClr val="51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15" autoAdjust="0"/>
    <p:restoredTop sz="95597" autoAdjust="0"/>
  </p:normalViewPr>
  <p:slideViewPr>
    <p:cSldViewPr>
      <p:cViewPr varScale="1">
        <p:scale>
          <a:sx n="123" d="100"/>
          <a:sy n="123" d="100"/>
        </p:scale>
        <p:origin x="-14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574" cy="497126"/>
          </a:xfrm>
          <a:prstGeom prst="rect">
            <a:avLst/>
          </a:prstGeom>
        </p:spPr>
        <p:txBody>
          <a:bodyPr vert="horz" lIns="92025" tIns="46013" rIns="92025" bIns="460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11" y="0"/>
            <a:ext cx="2930574" cy="497126"/>
          </a:xfrm>
          <a:prstGeom prst="rect">
            <a:avLst/>
          </a:prstGeom>
        </p:spPr>
        <p:txBody>
          <a:bodyPr vert="horz" lIns="92025" tIns="46013" rIns="92025" bIns="46013" rtlCol="0"/>
          <a:lstStyle>
            <a:lvl1pPr algn="r">
              <a:defRPr sz="1200"/>
            </a:lvl1pPr>
          </a:lstStyle>
          <a:p>
            <a:fld id="{448C57E0-54CB-4DE9-B2AD-4A686763C8D5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3790"/>
            <a:ext cx="2930574" cy="497126"/>
          </a:xfrm>
          <a:prstGeom prst="rect">
            <a:avLst/>
          </a:prstGeom>
        </p:spPr>
        <p:txBody>
          <a:bodyPr vert="horz" lIns="92025" tIns="46013" rIns="92025" bIns="460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11" y="9443790"/>
            <a:ext cx="2930574" cy="497126"/>
          </a:xfrm>
          <a:prstGeom prst="rect">
            <a:avLst/>
          </a:prstGeom>
        </p:spPr>
        <p:txBody>
          <a:bodyPr vert="horz" lIns="92025" tIns="46013" rIns="92025" bIns="46013" rtlCol="0" anchor="b"/>
          <a:lstStyle>
            <a:lvl1pPr algn="r">
              <a:defRPr sz="1200"/>
            </a:lvl1pPr>
          </a:lstStyle>
          <a:p>
            <a:fld id="{E867C621-B8E1-4D2B-B592-7C3AF7CB9B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630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2025" tIns="46013" rIns="92025" bIns="460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2025" tIns="46013" rIns="92025" bIns="46013" rtlCol="0"/>
          <a:lstStyle>
            <a:lvl1pPr algn="r">
              <a:defRPr sz="1200"/>
            </a:lvl1pPr>
          </a:lstStyle>
          <a:p>
            <a:fld id="{46E3E151-E35A-478D-9BCC-19DDE182A3FF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7713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25" tIns="46013" rIns="92025" bIns="4601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6"/>
            <a:ext cx="5408930" cy="4474132"/>
          </a:xfrm>
          <a:prstGeom prst="rect">
            <a:avLst/>
          </a:prstGeom>
        </p:spPr>
        <p:txBody>
          <a:bodyPr vert="horz" lIns="92025" tIns="46013" rIns="92025" bIns="4601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2025" tIns="46013" rIns="92025" bIns="460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443662"/>
            <a:ext cx="2929837" cy="497126"/>
          </a:xfrm>
          <a:prstGeom prst="rect">
            <a:avLst/>
          </a:prstGeom>
        </p:spPr>
        <p:txBody>
          <a:bodyPr vert="horz" lIns="92025" tIns="46013" rIns="92025" bIns="46013" rtlCol="0" anchor="b"/>
          <a:lstStyle>
            <a:lvl1pPr algn="r">
              <a:defRPr sz="1200"/>
            </a:lvl1pPr>
          </a:lstStyle>
          <a:p>
            <a:fld id="{F80DCA7A-682D-408A-8723-10FF3193D5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837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FDABF-E4FE-43D7-B74D-45F73E93CC9C}" type="datetime1">
              <a:rPr lang="ru-RU" smtClean="0"/>
              <a:pPr/>
              <a:t>14.11.2017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B7DEE-91AA-450E-8AE1-997E8C2F7C6C}" type="datetime1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E4C51-88BD-48CD-A296-4E7CC3BEBAA2}" type="datetime1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FDABF-E4FE-43D7-B74D-45F73E93CC9C}" type="datetime1">
              <a:rPr lang="ru-RU" smtClean="0">
                <a:solidFill>
                  <a:srgbClr val="D6ECFF"/>
                </a:solidFill>
              </a:rPr>
              <a:pPr/>
              <a:t>14.11.2017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89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652BD-FC78-4CFB-A78F-E23600CAC306}" type="datetime1">
              <a:rPr lang="ru-RU" smtClean="0">
                <a:solidFill>
                  <a:srgbClr val="D6ECFF"/>
                </a:solidFill>
              </a:rPr>
              <a:pPr/>
              <a:t>14.11.2017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374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0B885A-B61C-4A67-A68C-756A0D785B2B}" type="datetime1">
              <a:rPr lang="ru-RU" smtClean="0">
                <a:solidFill>
                  <a:srgbClr val="D6ECFF"/>
                </a:solidFill>
              </a:rPr>
              <a:pPr/>
              <a:t>14.11.2017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885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06A80E-FD97-43E6-A9E9-0F066B8B74DC}" type="datetime1">
              <a:rPr lang="ru-RU" smtClean="0">
                <a:solidFill>
                  <a:srgbClr val="D6ECFF"/>
                </a:solidFill>
              </a:rPr>
              <a:pPr/>
              <a:t>14.11.2017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686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26E55B-4FC6-46AC-BCD9-FD47615F7779}" type="datetime1">
              <a:rPr lang="ru-RU" smtClean="0">
                <a:solidFill>
                  <a:srgbClr val="D6ECFF"/>
                </a:solidFill>
              </a:rPr>
              <a:pPr/>
              <a:t>14.11.2017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23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DB1D9-BD57-489D-9CC9-E8CBF401E61E}" type="datetime1">
              <a:rPr lang="ru-RU" smtClean="0">
                <a:solidFill>
                  <a:srgbClr val="D6ECFF"/>
                </a:solidFill>
              </a:rPr>
              <a:pPr/>
              <a:t>14.11.2017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783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69BF05-1EE3-46FA-B32F-0D488A74712A}" type="datetime1">
              <a:rPr lang="ru-RU" smtClean="0">
                <a:solidFill>
                  <a:srgbClr val="D6ECFF"/>
                </a:solidFill>
              </a:rPr>
              <a:pPr/>
              <a:t>14.11.2017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174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39B383-C55B-458D-91DD-1C70C7B970E2}" type="datetime1">
              <a:rPr lang="ru-RU" smtClean="0">
                <a:solidFill>
                  <a:srgbClr val="D6ECFF"/>
                </a:solidFill>
              </a:rPr>
              <a:pPr/>
              <a:t>14.11.2017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492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652BD-FC78-4CFB-A78F-E23600CAC306}" type="datetime1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A684FC4-CCFF-46A7-BE71-E312935024A7}" type="datetime1">
              <a:rPr lang="ru-RU" smtClean="0">
                <a:solidFill>
                  <a:srgbClr val="D6ECFF"/>
                </a:solidFill>
              </a:rPr>
              <a:pPr/>
              <a:t>14.11.2017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2437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B7DEE-91AA-450E-8AE1-997E8C2F7C6C}" type="datetime1">
              <a:rPr lang="ru-RU" smtClean="0">
                <a:solidFill>
                  <a:srgbClr val="D6ECFF"/>
                </a:solidFill>
              </a:rPr>
              <a:pPr/>
              <a:t>14.11.2017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5794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E4C51-88BD-48CD-A296-4E7CC3BEBAA2}" type="datetime1">
              <a:rPr lang="ru-RU" smtClean="0">
                <a:solidFill>
                  <a:srgbClr val="D6ECFF"/>
                </a:solidFill>
              </a:rPr>
              <a:pPr/>
              <a:t>14.11.2017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34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0B885A-B61C-4A67-A68C-756A0D785B2B}" type="datetime1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06A80E-FD97-43E6-A9E9-0F066B8B74DC}" type="datetime1">
              <a:rPr lang="ru-RU" smtClean="0"/>
              <a:pPr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26E55B-4FC6-46AC-BCD9-FD47615F7779}" type="datetime1">
              <a:rPr lang="ru-RU" smtClean="0"/>
              <a:pPr/>
              <a:t>14.11.2017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DB1D9-BD57-489D-9CC9-E8CBF401E61E}" type="datetime1">
              <a:rPr lang="ru-RU" smtClean="0"/>
              <a:pPr/>
              <a:t>14.11.2017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69BF05-1EE3-46FA-B32F-0D488A74712A}" type="datetime1">
              <a:rPr lang="ru-RU" smtClean="0"/>
              <a:pPr/>
              <a:t>14.11.2017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39B383-C55B-458D-91DD-1C70C7B970E2}" type="datetime1">
              <a:rPr lang="ru-RU" smtClean="0"/>
              <a:pPr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A684FC4-CCFF-46A7-BE71-E312935024A7}" type="datetime1">
              <a:rPr lang="ru-RU" smtClean="0"/>
              <a:pPr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8845DE6-73F6-45B2-A0C4-91EBF6BC6275}" type="datetime1">
              <a:rPr lang="ru-RU" smtClean="0"/>
              <a:pPr/>
              <a:t>14.11.2017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8845DE6-73F6-45B2-A0C4-91EBF6BC6275}" type="datetime1">
              <a:rPr lang="ru-RU" smtClean="0">
                <a:solidFill>
                  <a:srgbClr val="D6ECFF"/>
                </a:solidFill>
              </a:rPr>
              <a:pPr/>
              <a:t>14.11.2017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4577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647848" y="2348880"/>
            <a:ext cx="7812584" cy="1671866"/>
          </a:xfrm>
          <a:prstGeom prst="ellipse">
            <a:avLst/>
          </a:prstGeom>
          <a:gradFill flip="none" rotWithShape="1">
            <a:gsLst>
              <a:gs pos="44000">
                <a:schemeClr val="tx1"/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57609" y="1916832"/>
            <a:ext cx="799306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tabLst>
                <a:tab pos="5940425" algn="r"/>
              </a:tabLst>
            </a:pPr>
            <a:r>
              <a:rPr lang="ru-RU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Формирование, экспертиза и реализация инновационных проектов по созданию новых производств</a:t>
            </a:r>
          </a:p>
        </p:txBody>
      </p:sp>
      <p:sp>
        <p:nvSpPr>
          <p:cNvPr id="9" name="Text Box 1032"/>
          <p:cNvSpPr txBox="1">
            <a:spLocks noChangeArrowheads="1"/>
          </p:cNvSpPr>
          <p:nvPr/>
        </p:nvSpPr>
        <p:spPr bwMode="auto">
          <a:xfrm>
            <a:off x="1458515" y="6289581"/>
            <a:ext cx="6191250" cy="307771"/>
          </a:xfrm>
          <a:prstGeom prst="rect">
            <a:avLst/>
          </a:prstGeom>
          <a:noFill/>
          <a:ln>
            <a:noFill/>
          </a:ln>
          <a:extLst/>
        </p:spPr>
        <p:txBody>
          <a:bodyPr lIns="91434" tIns="45717" rIns="91434" bIns="45717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Минск, </a:t>
            </a:r>
            <a:r>
              <a:rPr lang="ru-RU" sz="1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 </a:t>
            </a:r>
            <a:r>
              <a:rPr lang="ru-RU" sz="1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ноября 2017 </a:t>
            </a:r>
            <a:r>
              <a:rPr lang="ru-RU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</a:t>
            </a:r>
          </a:p>
        </p:txBody>
      </p:sp>
      <p:pic>
        <p:nvPicPr>
          <p:cNvPr id="13" name="Picture 5" descr="Гер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04232" y="584968"/>
            <a:ext cx="899816" cy="8998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" name="Прямоугольник 13"/>
          <p:cNvSpPr/>
          <p:nvPr/>
        </p:nvSpPr>
        <p:spPr>
          <a:xfrm>
            <a:off x="0" y="4725318"/>
            <a:ext cx="9144000" cy="1223962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Line 2"/>
          <p:cNvSpPr>
            <a:spLocks noChangeShapeType="1"/>
          </p:cNvSpPr>
          <p:nvPr/>
        </p:nvSpPr>
        <p:spPr bwMode="auto">
          <a:xfrm>
            <a:off x="0" y="4725144"/>
            <a:ext cx="9144000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2699792" y="4727445"/>
            <a:ext cx="6228308" cy="954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4" tIns="45717" rIns="91434" bIns="45717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r" eaLnBrk="0" hangingPunct="0"/>
            <a:r>
              <a:rPr lang="ru-RU" dirty="0">
                <a:solidFill>
                  <a:schemeClr val="tx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начальник отдела инновационных 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 и проектов управления 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инновационной политики </a:t>
            </a:r>
            <a:endParaRPr lang="ru-RU" dirty="0">
              <a:solidFill>
                <a:schemeClr val="tx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 eaLnBrk="0" hangingPunct="0"/>
            <a:r>
              <a:rPr lang="ru-RU" sz="2000" b="1" dirty="0" smtClean="0">
                <a:solidFill>
                  <a:schemeClr val="tx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Радченко Павел Викторович</a:t>
            </a:r>
            <a:endParaRPr lang="en-US" sz="2000" b="1" dirty="0">
              <a:solidFill>
                <a:schemeClr val="tx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>
            <a:off x="0" y="5949280"/>
            <a:ext cx="9144000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ru-RU"/>
          </a:p>
        </p:txBody>
      </p:sp>
      <p:pic>
        <p:nvPicPr>
          <p:cNvPr id="18" name="Picture 3" descr="F:\gh2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952330"/>
            <a:ext cx="1749425" cy="76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7436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812360" y="0"/>
            <a:ext cx="133164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ea typeface="+mj-ea"/>
              <a:cs typeface="Arial" pitchFamily="34" charset="0"/>
            </a:endParaRPr>
          </a:p>
        </p:txBody>
      </p:sp>
      <p:pic>
        <p:nvPicPr>
          <p:cNvPr id="11" name="Picture 2" descr="F:\gh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830" y="273835"/>
            <a:ext cx="10287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86799" y="6572251"/>
            <a:ext cx="481013" cy="314324"/>
          </a:xfrm>
          <a:solidFill>
            <a:schemeClr val="tx2">
              <a:lumMod val="90000"/>
            </a:schemeClr>
          </a:solidFill>
          <a:ln>
            <a:solidFill>
              <a:schemeClr val="tx1"/>
            </a:solidFill>
          </a:ln>
        </p:spPr>
        <p:txBody>
          <a:bodyPr tIns="36000" bIns="72000" anchor="ctr"/>
          <a:lstStyle/>
          <a:p>
            <a:pPr algn="ctr"/>
            <a:fld id="{725C68B6-61C2-468F-89AB-4B9F7531AA68}" type="slidenum">
              <a:rPr lang="ru-RU" sz="1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10</a:t>
            </a:fld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781236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Государственная программа инновационного развития Республики Беларусь на 2016-2020 годы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261" y="1124744"/>
            <a:ext cx="888502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Порядок корректировки плана-графика реализации и объемов финансирования проектов и (или) мероприятий 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457200"/>
            <a:endParaRPr lang="ru-RU" sz="1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457200"/>
            <a:endParaRPr lang="ru-RU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Проведение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заказчиками Государственной программы ведомственной научно-технической экспертизы бизнес-планов проектов и (или) мероприятий (в случае наличия в них изменений в сторону увеличения объемов бюджетного финансирования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проведение в установленном законодательством порядке государственной научно-технической экспертизы бизнес-планов проектов и (или) мероприятий (в случае наличия в них изменений в сторону увеличения объемов бюджетного финансирования);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утверждение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руководителями заказчиков Государственной программы планов-графиков реализации и объемов финансирования проектов и (или) мероприятий в новой редакции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 последующее согласование их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 заместителями Премьер-министра Республики Беларусь, в ведении которых находятся соответствующие вопросы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8218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812360" y="0"/>
            <a:ext cx="133164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ea typeface="+mj-ea"/>
              <a:cs typeface="Arial" pitchFamily="34" charset="0"/>
            </a:endParaRPr>
          </a:p>
        </p:txBody>
      </p:sp>
      <p:pic>
        <p:nvPicPr>
          <p:cNvPr id="11" name="Picture 2" descr="F:\gh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830" y="273835"/>
            <a:ext cx="10287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86799" y="6572251"/>
            <a:ext cx="481013" cy="314324"/>
          </a:xfrm>
          <a:solidFill>
            <a:schemeClr val="tx2">
              <a:lumMod val="90000"/>
            </a:schemeClr>
          </a:solidFill>
          <a:ln>
            <a:solidFill>
              <a:schemeClr val="tx1"/>
            </a:solidFill>
          </a:ln>
        </p:spPr>
        <p:txBody>
          <a:bodyPr tIns="36000" bIns="72000" anchor="ctr"/>
          <a:lstStyle/>
          <a:p>
            <a:pPr algn="ctr"/>
            <a:fld id="{725C68B6-61C2-468F-89AB-4B9F7531AA68}" type="slidenum">
              <a:rPr lang="ru-RU" sz="1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11</a:t>
            </a:fld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781236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Государственная программа инновационного развития Республики Беларусь на 2016-2020 годы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261" y="1124744"/>
            <a:ext cx="8885026" cy="4139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Порядок корректировки плана-графика реализации и объемов финансирования проектов и (или) мероприятий 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457200"/>
            <a:endParaRPr lang="ru-RU" sz="1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457200"/>
            <a:endParaRPr lang="ru-RU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 startAt="4"/>
            </a:pP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направление заказчиками Государственной программы в Государственный комитет по науке и технологиям утвержденных планов-графиков реализации и объемов финансирования проектов и (или) мероприятий с приложением их бизнес-планов и заключений ведомственной научно-технической экспертизы по ним (в случае наличия в них изменений в сторону увеличения объемов бюджетного финансирования);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 startAt="4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подготовка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 внесение в установленном порядке ответственным заказчиком Государственной программы в Совет Министров Республики Беларусь проекта правового акта о внесении изменений и (или) дополнений в план-график реализации и объемы финансирования проектов и (или) мероприятий.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4021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812360" y="0"/>
            <a:ext cx="133164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ea typeface="+mj-ea"/>
              <a:cs typeface="Arial" pitchFamily="34" charset="0"/>
            </a:endParaRPr>
          </a:p>
        </p:txBody>
      </p:sp>
      <p:pic>
        <p:nvPicPr>
          <p:cNvPr id="11" name="Picture 2" descr="F:\gh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830" y="273835"/>
            <a:ext cx="10287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86799" y="6572251"/>
            <a:ext cx="481013" cy="314324"/>
          </a:xfrm>
          <a:solidFill>
            <a:schemeClr val="tx2">
              <a:lumMod val="90000"/>
            </a:schemeClr>
          </a:solidFill>
          <a:ln>
            <a:solidFill>
              <a:schemeClr val="tx1"/>
            </a:solidFill>
          </a:ln>
        </p:spPr>
        <p:txBody>
          <a:bodyPr tIns="36000" bIns="72000" anchor="ctr"/>
          <a:lstStyle/>
          <a:p>
            <a:pPr algn="ctr"/>
            <a:fld id="{725C68B6-61C2-468F-89AB-4B9F7531AA68}" type="slidenum">
              <a:rPr lang="ru-RU" sz="1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12</a:t>
            </a:fld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781236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Государственная программа инновационного развития Республики Беларусь на 2016-2020 годы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261" y="1124744"/>
            <a:ext cx="888502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Завершение реализации проектов и (или) мероприятий</a:t>
            </a:r>
            <a:endParaRPr lang="ru-RU" sz="1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457200"/>
            <a:endParaRPr lang="ru-RU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361950" algn="just">
              <a:spcAft>
                <a:spcPts val="600"/>
              </a:spcAft>
            </a:pP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После выхода объектов по проектам на проектную мощность и (или) завершения реализации мероприятий заказчиком Государственной программы направляется ответственному заказчику соответствующее письменное уведомление (заключение) с предложением считать эти проекты и (или) мероприятия Государственной программы завершенными.</a:t>
            </a:r>
          </a:p>
        </p:txBody>
      </p:sp>
    </p:spTree>
    <p:extLst>
      <p:ext uri="{BB962C8B-B14F-4D97-AF65-F5344CB8AC3E}">
        <p14:creationId xmlns:p14="http://schemas.microsoft.com/office/powerpoint/2010/main" val="27610306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812360" y="0"/>
            <a:ext cx="133164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ea typeface="+mj-ea"/>
              <a:cs typeface="Arial" pitchFamily="34" charset="0"/>
            </a:endParaRPr>
          </a:p>
        </p:txBody>
      </p:sp>
      <p:pic>
        <p:nvPicPr>
          <p:cNvPr id="11" name="Picture 2" descr="F:\gh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830" y="273835"/>
            <a:ext cx="10287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86799" y="6572251"/>
            <a:ext cx="481013" cy="314324"/>
          </a:xfrm>
          <a:solidFill>
            <a:schemeClr val="tx2">
              <a:lumMod val="90000"/>
            </a:schemeClr>
          </a:solidFill>
          <a:ln>
            <a:solidFill>
              <a:schemeClr val="tx1"/>
            </a:solidFill>
          </a:ln>
        </p:spPr>
        <p:txBody>
          <a:bodyPr tIns="36000" bIns="72000" anchor="ctr"/>
          <a:lstStyle/>
          <a:p>
            <a:pPr algn="ctr"/>
            <a:fld id="{725C68B6-61C2-468F-89AB-4B9F7531AA68}" type="slidenum">
              <a:rPr lang="ru-RU" sz="1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13</a:t>
            </a:fld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781236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Государственная программа инновационного развития Республики Беларусь на 2016-2020 годы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261" y="1124744"/>
            <a:ext cx="888502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случае нецелесообразности или невозможности дальнейшей реализации проектов и (или) мероприятий, включенных в Государственную программу, они могут быть исключены из 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нее в следующем порядке</a:t>
            </a:r>
            <a:endParaRPr lang="ru-RU" sz="1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457200"/>
            <a:endParaRPr lang="ru-RU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согласование заказчиками Государственной программы исключения из нее проектов и (или) мероприятий с заместителями Премьер-министра Республики Беларусь, в ведении которых находятся соответствующие вопросы;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направление в установленном порядке заказчиками Государственной программы ответственному заказчику письма с приложением обоснования исключения проектов и (или) мероприятий из Государственной программы;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рассмотрение ответственным заказчиком Государственной программы данного обоснования и принятие им решения о целесообразности подготовки и внесения в установленном порядке в Совет Министров Республики Беларусь соответствующего проекта правового акта об исключении проектов и (или) мероприятий из перечней проектов по созданию новых производств, имеющих определяющее значение для инновационного развития Республики Беларусь, и (или) мероприятий по развитию инновационной инфраструктуры Республики Беларусь.</a:t>
            </a:r>
          </a:p>
        </p:txBody>
      </p:sp>
    </p:spTree>
    <p:extLst>
      <p:ext uri="{BB962C8B-B14F-4D97-AF65-F5344CB8AC3E}">
        <p14:creationId xmlns:p14="http://schemas.microsoft.com/office/powerpoint/2010/main" val="1760429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812360" y="0"/>
            <a:ext cx="133164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ea typeface="+mj-ea"/>
              <a:cs typeface="Arial" pitchFamily="34" charset="0"/>
            </a:endParaRPr>
          </a:p>
        </p:txBody>
      </p:sp>
      <p:pic>
        <p:nvPicPr>
          <p:cNvPr id="11" name="Picture 2" descr="F:\gh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830" y="273835"/>
            <a:ext cx="10287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86799" y="6572251"/>
            <a:ext cx="481013" cy="314324"/>
          </a:xfrm>
          <a:solidFill>
            <a:schemeClr val="tx2">
              <a:lumMod val="90000"/>
            </a:schemeClr>
          </a:solidFill>
          <a:ln>
            <a:solidFill>
              <a:schemeClr val="tx1"/>
            </a:solidFill>
          </a:ln>
        </p:spPr>
        <p:txBody>
          <a:bodyPr tIns="36000" bIns="72000" anchor="ctr"/>
          <a:lstStyle/>
          <a:p>
            <a:pPr algn="ctr"/>
            <a:fld id="{725C68B6-61C2-468F-89AB-4B9F7531AA68}" type="slidenum">
              <a:rPr lang="ru-RU" sz="1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14</a:t>
            </a:fld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781236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Государственная программа инновационного развития Республики Беларусь на 2016-2020 годы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261" y="1124744"/>
            <a:ext cx="8885026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Порядок контроля реализации проектов и (или) мероприятий заказчиками </a:t>
            </a: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Государственной 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программы и предоставления отчетности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457200"/>
            <a:endParaRPr lang="ru-RU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361950" algn="just">
              <a:spcAft>
                <a:spcPts val="60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Заказчики </a:t>
            </a:r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Государственной программы в пределах своей компетенции:</a:t>
            </a:r>
          </a:p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осуществляют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координацию деятельности исполнителей проектов и мероприятий Государственной программы в ходе ее реализации;</a:t>
            </a:r>
          </a:p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осуществляют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контроль за реализацией Государственной программы и целевым использованием бюджетных средств;</a:t>
            </a:r>
          </a:p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ежеквартально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 25-го числа месяца, следующего за отчетным кварталом,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представляют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ГКНТ информацию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 ходе реализации Государственной программы по форме, определяемой названным Комитетом.</a:t>
            </a:r>
          </a:p>
        </p:txBody>
      </p:sp>
    </p:spTree>
    <p:extLst>
      <p:ext uri="{BB962C8B-B14F-4D97-AF65-F5344CB8AC3E}">
        <p14:creationId xmlns:p14="http://schemas.microsoft.com/office/powerpoint/2010/main" val="37271629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вал 11"/>
          <p:cNvSpPr/>
          <p:nvPr/>
        </p:nvSpPr>
        <p:spPr>
          <a:xfrm>
            <a:off x="-35720" y="2420888"/>
            <a:ext cx="9179720" cy="936104"/>
          </a:xfrm>
          <a:prstGeom prst="ellipse">
            <a:avLst/>
          </a:prstGeom>
          <a:gradFill flip="none" rotWithShape="1">
            <a:gsLst>
              <a:gs pos="32000">
                <a:schemeClr val="tx1"/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0" y="2492896"/>
            <a:ext cx="9144000" cy="707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>
            <a:spAutoFit/>
          </a:bodyPr>
          <a:lstStyle/>
          <a:p>
            <a:pPr algn="ctr" eaLnBrk="0" hangingPunct="0"/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Благодарю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за внимание!</a:t>
            </a:r>
          </a:p>
        </p:txBody>
      </p:sp>
      <p:sp>
        <p:nvSpPr>
          <p:cNvPr id="18" name="Text Box 1032"/>
          <p:cNvSpPr txBox="1">
            <a:spLocks noChangeArrowheads="1"/>
          </p:cNvSpPr>
          <p:nvPr/>
        </p:nvSpPr>
        <p:spPr bwMode="auto">
          <a:xfrm>
            <a:off x="1458515" y="6289581"/>
            <a:ext cx="6191250" cy="307771"/>
          </a:xfrm>
          <a:prstGeom prst="rect">
            <a:avLst/>
          </a:prstGeom>
          <a:noFill/>
          <a:ln>
            <a:noFill/>
          </a:ln>
          <a:extLst/>
        </p:spPr>
        <p:txBody>
          <a:bodyPr lIns="91434" tIns="45717" rIns="91434" bIns="45717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Минск, </a:t>
            </a:r>
            <a:r>
              <a:rPr lang="ru-RU" sz="1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 </a:t>
            </a:r>
            <a:r>
              <a:rPr lang="ru-RU" sz="1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ноября 2017 </a:t>
            </a:r>
            <a:r>
              <a:rPr lang="ru-RU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4725318"/>
            <a:ext cx="9144000" cy="1223962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0" y="4725144"/>
            <a:ext cx="9144000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771800" y="4727445"/>
            <a:ext cx="6156300" cy="954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4" tIns="45717" rIns="91434" bIns="45717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r" eaLnBrk="0" hangingPunct="0"/>
            <a:r>
              <a:rPr lang="ru-RU" dirty="0">
                <a:solidFill>
                  <a:schemeClr val="tx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начальник отдела инновационных 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 и проектов управления 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инновационной политики </a:t>
            </a:r>
          </a:p>
          <a:p>
            <a:pPr algn="r" eaLnBrk="0" hangingPunct="0"/>
            <a:r>
              <a:rPr lang="ru-RU" sz="2000" b="1" dirty="0">
                <a:solidFill>
                  <a:schemeClr val="tx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Радченко Павел Викторович</a:t>
            </a:r>
            <a:endParaRPr lang="en-US" sz="2000" b="1" dirty="0">
              <a:solidFill>
                <a:schemeClr val="tx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0" y="5949280"/>
            <a:ext cx="9144000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ru-RU"/>
          </a:p>
        </p:txBody>
      </p:sp>
      <p:pic>
        <p:nvPicPr>
          <p:cNvPr id="14" name="Picture 3" descr="F:\gh2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952330"/>
            <a:ext cx="1749425" cy="76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812360" y="0"/>
            <a:ext cx="133164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cs typeface="Arial" pitchFamily="34" charset="0"/>
            </a:endParaRPr>
          </a:p>
        </p:txBody>
      </p:sp>
      <p:pic>
        <p:nvPicPr>
          <p:cNvPr id="11" name="Picture 2" descr="F:\gh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830" y="273835"/>
            <a:ext cx="10287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781236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ru-RU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Государственная программа инновационного развития Республики Беларусь на 2016-2020 годы</a:t>
            </a: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07504" y="1306970"/>
            <a:ext cx="8928992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200" b="1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 Государственной </a:t>
            </a:r>
            <a:r>
              <a:rPr lang="ru-RU" sz="2200" b="1" dirty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программе инновационного развития Республики Беларусь на 2016 – 2020 годы</a:t>
            </a:r>
            <a:r>
              <a:rPr lang="ru-RU" sz="2200" b="1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»</a:t>
            </a:r>
          </a:p>
          <a:p>
            <a:pPr algn="ctr"/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(</a:t>
            </a:r>
            <a:r>
              <a:rPr lang="ru-RU" sz="2200" dirty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далее </a:t>
            </a:r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–Государственная </a:t>
            </a:r>
            <a:r>
              <a:rPr lang="ru-RU" sz="2200" dirty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программа</a:t>
            </a:r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)</a:t>
            </a:r>
          </a:p>
          <a:p>
            <a:pPr algn="ctr"/>
            <a:endParaRPr lang="ru-RU" sz="2200" b="1" dirty="0" smtClean="0">
              <a:solidFill>
                <a:prstClr val="black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 marL="180975" indent="361950" algn="just"/>
            <a:r>
              <a:rPr lang="ru-RU" sz="2200" dirty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Государственная программа направлена на достижение приоритетов социально-экономического развития Республики Беларусь на 2016 – 2020 годы в области эффективных инвестиций и ускоренного развития инновационных секторов </a:t>
            </a:r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экономики. </a:t>
            </a:r>
          </a:p>
          <a:p>
            <a:pPr marL="180975" indent="361950" algn="just"/>
            <a:endParaRPr lang="ru-RU" sz="2200" dirty="0">
              <a:solidFill>
                <a:prstClr val="black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 marL="180975" indent="361950" algn="just"/>
            <a:r>
              <a:rPr lang="ru-RU" sz="2200" dirty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Реализация Государственной программы </a:t>
            </a:r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осуществляется </a:t>
            </a:r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на </a:t>
            </a:r>
            <a:r>
              <a:rPr lang="ru-RU" sz="2200" dirty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основе проектно-целевого принципа. Проекты Государственной программы, завершение которых планируется после 2020 года, будут включены в государственную программу инновационного развития Республики Беларусь на следующий период</a:t>
            </a:r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.</a:t>
            </a:r>
            <a:endParaRPr lang="ru-RU" sz="15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86799" y="6572251"/>
            <a:ext cx="481013" cy="314324"/>
          </a:xfrm>
          <a:solidFill>
            <a:schemeClr val="tx2">
              <a:lumMod val="90000"/>
            </a:schemeClr>
          </a:solidFill>
          <a:ln>
            <a:solidFill>
              <a:schemeClr val="tx1"/>
            </a:solidFill>
          </a:ln>
        </p:spPr>
        <p:txBody>
          <a:bodyPr tIns="36000" bIns="72000" anchor="ctr"/>
          <a:lstStyle/>
          <a:p>
            <a:pPr algn="ctr"/>
            <a:fld id="{725C68B6-61C2-468F-89AB-4B9F7531AA68}" type="slidenum">
              <a:rPr lang="ru-RU" sz="1400" b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2</a:t>
            </a:fld>
            <a:endParaRPr lang="ru-RU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6275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812360" y="0"/>
            <a:ext cx="133164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cs typeface="Arial" pitchFamily="34" charset="0"/>
            </a:endParaRPr>
          </a:p>
        </p:txBody>
      </p:sp>
      <p:pic>
        <p:nvPicPr>
          <p:cNvPr id="11" name="Picture 2" descr="F:\gh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830" y="273835"/>
            <a:ext cx="10287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781236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ru-RU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Государственная программа инновационного развития Республики Беларусь на 2016-2020 годы</a:t>
            </a: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07504" y="1699385"/>
            <a:ext cx="8928992" cy="438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200" b="1" dirty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Порядок внесения изменений и (или) дополнений </a:t>
            </a:r>
          </a:p>
          <a:p>
            <a:pPr algn="ctr"/>
            <a:r>
              <a:rPr lang="ru-RU" sz="2200" b="1" dirty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в Государственную </a:t>
            </a:r>
            <a:r>
              <a:rPr lang="ru-RU" sz="2200" b="1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программу</a:t>
            </a:r>
          </a:p>
          <a:p>
            <a:pPr algn="ctr"/>
            <a:endParaRPr lang="ru-RU" sz="2200" b="1" dirty="0" smtClean="0">
              <a:solidFill>
                <a:prstClr val="black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 marL="361950" indent="-180975" algn="just">
              <a:buFont typeface="Arial" pitchFamily="34" charset="0"/>
              <a:buChar char="•"/>
            </a:pPr>
            <a:r>
              <a:rPr lang="ru-RU" sz="2200" dirty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направление заказчиками Государственной программы в установленном порядке своих предложений ответственному заказчику</a:t>
            </a:r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;</a:t>
            </a:r>
          </a:p>
          <a:p>
            <a:pPr marL="361950" indent="-180975" algn="just">
              <a:buFont typeface="Arial" pitchFamily="34" charset="0"/>
              <a:buChar char="•"/>
            </a:pPr>
            <a:endParaRPr lang="ru-RU" sz="2200" dirty="0">
              <a:solidFill>
                <a:prstClr val="black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 marL="361950" indent="-180975" algn="just">
              <a:buFont typeface="Arial" pitchFamily="34" charset="0"/>
              <a:buChar char="•"/>
            </a:pPr>
            <a:r>
              <a:rPr lang="ru-RU" sz="2200" dirty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обеспечение ответственным заказчиком в установленном порядке </a:t>
            </a:r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подготовки </a:t>
            </a:r>
            <a:r>
              <a:rPr lang="ru-RU" sz="2200" dirty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 внесения в Совет Министров Республики Беларусь проекта нормативного правового акта о внесении изменений и (или) дополнений в Государственную программу.</a:t>
            </a:r>
          </a:p>
          <a:p>
            <a:pPr indent="457200" algn="just"/>
            <a:endParaRPr lang="ru-RU" sz="2200" dirty="0">
              <a:solidFill>
                <a:prstClr val="black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endParaRPr lang="ru-RU" sz="15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86799" y="6572251"/>
            <a:ext cx="481013" cy="314324"/>
          </a:xfrm>
          <a:solidFill>
            <a:schemeClr val="tx2">
              <a:lumMod val="90000"/>
            </a:schemeClr>
          </a:solidFill>
          <a:ln>
            <a:solidFill>
              <a:schemeClr val="tx1"/>
            </a:solidFill>
          </a:ln>
        </p:spPr>
        <p:txBody>
          <a:bodyPr tIns="36000" bIns="72000" anchor="ctr"/>
          <a:lstStyle/>
          <a:p>
            <a:pPr algn="ctr"/>
            <a:fld id="{725C68B6-61C2-468F-89AB-4B9F7531AA68}" type="slidenum">
              <a:rPr lang="ru-RU" sz="1400" b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3</a:t>
            </a:fld>
            <a:endParaRPr lang="ru-RU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1387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812360" y="0"/>
            <a:ext cx="133164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ea typeface="+mj-ea"/>
              <a:cs typeface="Arial" pitchFamily="34" charset="0"/>
            </a:endParaRPr>
          </a:p>
        </p:txBody>
      </p:sp>
      <p:pic>
        <p:nvPicPr>
          <p:cNvPr id="11" name="Picture 2" descr="F:\gh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830" y="273835"/>
            <a:ext cx="10287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86799" y="6572251"/>
            <a:ext cx="481013" cy="314324"/>
          </a:xfrm>
          <a:solidFill>
            <a:schemeClr val="tx2">
              <a:lumMod val="90000"/>
            </a:schemeClr>
          </a:solidFill>
          <a:ln>
            <a:solidFill>
              <a:schemeClr val="tx1"/>
            </a:solidFill>
          </a:ln>
        </p:spPr>
        <p:txBody>
          <a:bodyPr tIns="36000" bIns="72000" anchor="ctr"/>
          <a:lstStyle/>
          <a:p>
            <a:pPr algn="ctr"/>
            <a:fld id="{725C68B6-61C2-468F-89AB-4B9F7531AA68}" type="slidenum">
              <a:rPr lang="ru-RU" sz="1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4</a:t>
            </a:fld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781236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Государственная программа инновационного развития Республики Беларусь на 2016-2020 годы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29115" y="1000108"/>
            <a:ext cx="8640960" cy="5669252"/>
          </a:xfrm>
          <a:prstGeom prst="rect">
            <a:avLst/>
          </a:prstGeom>
          <a:noFill/>
          <a:ln/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 spc="-10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 algn="just">
              <a:lnSpc>
                <a:spcPct val="80000"/>
              </a:lnSpc>
            </a:pPr>
            <a:r>
              <a:rPr lang="ru-RU" sz="1800" b="1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перечни проектов по созданию новых производств, имеющих определяющее значение для инновационного развития Республики Беларусь, и (или) мероприятий по развитию инновационной инфраструктуры Республики Беларусь могут быть включены:</a:t>
            </a:r>
          </a:p>
          <a:p>
            <a:pPr algn="just">
              <a:lnSpc>
                <a:spcPct val="80000"/>
              </a:lnSpc>
            </a:pPr>
            <a:endParaRPr lang="ru-RU" sz="1800" b="1" spc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lnSpc>
                <a:spcPct val="80000"/>
              </a:lnSpc>
              <a:buAutoNum type="arabicPeriod"/>
            </a:pPr>
            <a:r>
              <a:rPr lang="ru-RU" sz="1600" b="1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Инновационные проекты</a:t>
            </a:r>
            <a:r>
              <a:rPr lang="ru-RU" sz="1600" spc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соответствующие требованиям, установленным Указом Президента Республики Беларусь от 7 августа 2012 г. № 357 ”О порядке формирования и использования средств инновационных фондов</a:t>
            </a:r>
            <a:r>
              <a:rPr lang="ru-RU" sz="160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“;</a:t>
            </a:r>
          </a:p>
          <a:p>
            <a:pPr marL="457200" indent="-457200" algn="just">
              <a:lnSpc>
                <a:spcPct val="80000"/>
              </a:lnSpc>
              <a:buAutoNum type="arabicPeriod"/>
            </a:pPr>
            <a:endParaRPr lang="ru-RU" sz="1600" spc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lnSpc>
                <a:spcPct val="80000"/>
              </a:lnSpc>
              <a:buAutoNum type="arabicPeriod"/>
            </a:pPr>
            <a:r>
              <a:rPr lang="ru-RU" sz="1600" b="1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Социально значимые </a:t>
            </a:r>
            <a:r>
              <a:rPr lang="ru-RU" sz="1600" b="1" spc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проекты</a:t>
            </a:r>
            <a:r>
              <a:rPr lang="ru-RU" sz="1600" spc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имеющие проработанную стратегию коммерциализации их результатов и соответствующие приоритетным направлениям научно-технической деятельности в Республике Беларусь, утвержденным в установленном порядке</a:t>
            </a:r>
            <a:r>
              <a:rPr lang="ru-RU" sz="160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457200" indent="-457200" algn="just">
              <a:lnSpc>
                <a:spcPct val="80000"/>
              </a:lnSpc>
              <a:buAutoNum type="arabicPeriod"/>
            </a:pPr>
            <a:endParaRPr lang="ru-RU" sz="1600" spc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lnSpc>
                <a:spcPct val="80000"/>
              </a:lnSpc>
              <a:buAutoNum type="arabicPeriod"/>
            </a:pPr>
            <a:r>
              <a:rPr lang="ru-RU" sz="1600" b="1" spc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проекты и (или) мероприятия</a:t>
            </a:r>
            <a:r>
              <a:rPr lang="ru-RU" sz="1600" spc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предполагающие финансирование за счет средств Белорусского инновационного фонда на основании договоров, заключаемых названным фондом с организациями – исполнителями проектов и (или) мероприятий, и (или) финансируемые за счет средств республиканского централизованного и местных инновационных фондов, местных бюджетов в порядке, установленном Президентом Республики Беларусь, и (или) финансируемые за счет средств республиканского бюджета, предусмотренных на научную, научно-техническую и инновационную деятельность</a:t>
            </a:r>
            <a:r>
              <a:rPr lang="ru-RU" sz="160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457200" indent="-457200" algn="just">
              <a:lnSpc>
                <a:spcPct val="80000"/>
              </a:lnSpc>
              <a:buAutoNum type="arabicPeriod"/>
            </a:pPr>
            <a:endParaRPr lang="ru-RU" sz="1600" spc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lnSpc>
                <a:spcPct val="80000"/>
              </a:lnSpc>
              <a:buAutoNum type="arabicPeriod"/>
            </a:pPr>
            <a:r>
              <a:rPr lang="ru-RU" sz="1600" b="1" spc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проекты</a:t>
            </a:r>
            <a:r>
              <a:rPr lang="ru-RU" sz="1600" spc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реализуемые субъектами, претендующими на оказание государственной финансовой поддержки в порядке, установленном Указом Президента Республики Беларусь от 20 мая 2013 г. № 229 </a:t>
            </a:r>
            <a:r>
              <a:rPr lang="ru-RU" sz="160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ru-RU" sz="1600" spc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 некоторых мерах по стимулированию реализации инновационных проектов</a:t>
            </a:r>
            <a:r>
              <a:rPr lang="ru-RU" sz="1600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“.</a:t>
            </a:r>
            <a:endParaRPr lang="ru-RU" sz="2200" spc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3294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812360" y="0"/>
            <a:ext cx="133164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ea typeface="+mj-ea"/>
              <a:cs typeface="Arial" pitchFamily="34" charset="0"/>
            </a:endParaRPr>
          </a:p>
        </p:txBody>
      </p:sp>
      <p:pic>
        <p:nvPicPr>
          <p:cNvPr id="11" name="Picture 2" descr="F:\gh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830" y="273835"/>
            <a:ext cx="10287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86799" y="6572251"/>
            <a:ext cx="481013" cy="314324"/>
          </a:xfrm>
          <a:solidFill>
            <a:schemeClr val="tx2">
              <a:lumMod val="90000"/>
            </a:schemeClr>
          </a:solidFill>
          <a:ln>
            <a:solidFill>
              <a:schemeClr val="tx1"/>
            </a:solidFill>
          </a:ln>
        </p:spPr>
        <p:txBody>
          <a:bodyPr tIns="36000" bIns="72000" anchor="ctr"/>
          <a:lstStyle/>
          <a:p>
            <a:pPr algn="ctr"/>
            <a:fld id="{725C68B6-61C2-468F-89AB-4B9F7531AA68}" type="slidenum">
              <a:rPr lang="ru-RU" sz="1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5</a:t>
            </a:fld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781236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Государственная программа инновационного развития Республики Беларусь на 2016-2020 годы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261" y="1124744"/>
            <a:ext cx="888502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Порядок включения проектов и (или) мероприятий </a:t>
            </a:r>
            <a:endParaRPr lang="ru-RU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Разработка и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направление потенциальными исполнителями одному из заказчиков Государственной программы (по отраслевой или региональной принадлежности) бизнес-планов проектов и (или) мероприятий в соответствии с требованиями, установленными актами законодательства;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проведение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заказчиками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Государственной программы ведомственной научно-технической экспертизы представленных бизнес-планов проектов и (или) мероприятий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направление заказчиками Государственной программы в Государственный комитет по науке и технологиям для проведения в установленном актами законодательства порядке государственной научно-технической экспертизы бизнес-планов проектов и (или) мероприятий (в случае, когда для этих проектов и (или) мероприятий предусматривается бюджетное финансирование) с приложением утвержденных планов-графиков реализации и объемов финансирования проектов и (или) мероприятий, а также положительного заключения ведомственной научно-технической экспертизы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5288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812360" y="0"/>
            <a:ext cx="133164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ea typeface="+mj-ea"/>
              <a:cs typeface="Arial" pitchFamily="34" charset="0"/>
            </a:endParaRPr>
          </a:p>
        </p:txBody>
      </p:sp>
      <p:pic>
        <p:nvPicPr>
          <p:cNvPr id="11" name="Picture 2" descr="F:\gh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830" y="273835"/>
            <a:ext cx="10287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86799" y="6572251"/>
            <a:ext cx="481013" cy="314324"/>
          </a:xfrm>
          <a:solidFill>
            <a:schemeClr val="tx2">
              <a:lumMod val="90000"/>
            </a:schemeClr>
          </a:solidFill>
          <a:ln>
            <a:solidFill>
              <a:schemeClr val="tx1"/>
            </a:solidFill>
          </a:ln>
        </p:spPr>
        <p:txBody>
          <a:bodyPr tIns="36000" bIns="72000" anchor="ctr"/>
          <a:lstStyle/>
          <a:p>
            <a:pPr algn="ctr"/>
            <a:fld id="{725C68B6-61C2-468F-89AB-4B9F7531AA68}" type="slidenum">
              <a:rPr lang="ru-RU" sz="1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6</a:t>
            </a:fld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781236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Государственная программа инновационного развития Республики Беларусь на 2016-2020 годы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261" y="1124744"/>
            <a:ext cx="888502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Порядок включения проектов и (или) мероприятий </a:t>
            </a:r>
            <a:endParaRPr lang="ru-RU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457200"/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457200"/>
            <a:endParaRPr lang="ru-RU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 startAt="4"/>
            </a:pP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утверждение руководителем заказчика Государственной программы планов-графиков реализации и объемов финансирования проектов и (или) мероприятий;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 startAt="4"/>
            </a:pP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согласование данных планов-графиков и объемов финансирования с заместителями Премьер-министра Республики Беларусь, в ведении которых находятся соответствующие вопросы;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 startAt="4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подготовка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 внесение (не чаще одного раза в квартал) ответственным заказчиком Государственной программы в установленном порядке в Совет Министров Республики Беларусь проекта правового акта об уточнении соответствующих перечней Государственной программы,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также о внесении изменений и (или) дополнений в план-график реализации и объемы финансирования проектов и (или) мероприятий.</a:t>
            </a:r>
          </a:p>
        </p:txBody>
      </p:sp>
    </p:spTree>
    <p:extLst>
      <p:ext uri="{BB962C8B-B14F-4D97-AF65-F5344CB8AC3E}">
        <p14:creationId xmlns:p14="http://schemas.microsoft.com/office/powerpoint/2010/main" val="2534311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812360" y="0"/>
            <a:ext cx="133164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ea typeface="+mj-ea"/>
              <a:cs typeface="Arial" pitchFamily="34" charset="0"/>
            </a:endParaRPr>
          </a:p>
        </p:txBody>
      </p:sp>
      <p:pic>
        <p:nvPicPr>
          <p:cNvPr id="11" name="Picture 2" descr="F:\gh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830" y="273835"/>
            <a:ext cx="10287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86799" y="6572251"/>
            <a:ext cx="481013" cy="314324"/>
          </a:xfrm>
          <a:solidFill>
            <a:schemeClr val="tx2">
              <a:lumMod val="90000"/>
            </a:schemeClr>
          </a:solidFill>
          <a:ln>
            <a:solidFill>
              <a:schemeClr val="tx1"/>
            </a:solidFill>
          </a:ln>
        </p:spPr>
        <p:txBody>
          <a:bodyPr tIns="36000" bIns="72000" anchor="ctr"/>
          <a:lstStyle/>
          <a:p>
            <a:pPr algn="ctr"/>
            <a:fld id="{725C68B6-61C2-468F-89AB-4B9F7531AA68}" type="slidenum">
              <a:rPr lang="ru-RU" sz="1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7</a:t>
            </a:fld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781236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Государственная программа инновационного развития Республики Беларусь на 2016-2020 годы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261" y="1124744"/>
            <a:ext cx="888502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Порядок 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оценки соответствия </a:t>
            </a: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критериям 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Указа </a:t>
            </a: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Президента Республики Беларусь от 7 августа 2012 г. № 357</a:t>
            </a:r>
            <a:endParaRPr lang="ru-RU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457200"/>
            <a:endParaRPr lang="ru-RU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361950" algn="just">
              <a:spcAft>
                <a:spcPts val="600"/>
              </a:spcAft>
            </a:pP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Расчет и оценка критериев инвестиционных проектов осуществляется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в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соответствии с методическими рекомендациями о порядке расчета и оценке соответствия критериям, установленным Указом Президента Республики Беларусь от 7 августа 2012 г. № 357, утвержденными совместным постановлением Министерства экономики Республики Беларусь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и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Государственного комитета по науке и технологиям Республики Беларусь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от 23 мая 2017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№ 12/11.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678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812360" y="0"/>
            <a:ext cx="133164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ea typeface="+mj-ea"/>
              <a:cs typeface="Arial" pitchFamily="34" charset="0"/>
            </a:endParaRPr>
          </a:p>
        </p:txBody>
      </p:sp>
      <p:pic>
        <p:nvPicPr>
          <p:cNvPr id="11" name="Picture 2" descr="F:\gh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830" y="273835"/>
            <a:ext cx="10287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86799" y="6572251"/>
            <a:ext cx="481013" cy="314324"/>
          </a:xfrm>
          <a:solidFill>
            <a:schemeClr val="tx2">
              <a:lumMod val="90000"/>
            </a:schemeClr>
          </a:solidFill>
          <a:ln>
            <a:solidFill>
              <a:schemeClr val="tx1"/>
            </a:solidFill>
          </a:ln>
        </p:spPr>
        <p:txBody>
          <a:bodyPr tIns="36000" bIns="72000" anchor="ctr"/>
          <a:lstStyle/>
          <a:p>
            <a:pPr algn="ctr"/>
            <a:fld id="{725C68B6-61C2-468F-89AB-4B9F7531AA68}" type="slidenum">
              <a:rPr lang="ru-RU" sz="1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8</a:t>
            </a:fld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781236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Государственная программа инновационного развития Республики Беларусь на 2016-2020 годы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261" y="1124744"/>
            <a:ext cx="888502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Порядок 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проведения государственной научно-технической экспертизы</a:t>
            </a:r>
          </a:p>
          <a:p>
            <a:pPr indent="457200"/>
            <a:endParaRPr lang="ru-RU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361950" algn="just">
              <a:spcAft>
                <a:spcPts val="600"/>
              </a:spcAft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Экспертиза проводится в соответствии с Постановлением Совета Министров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 22.05.2015 г. № 431 «О порядке функционирования единой системы государственной научной и государственной научно-технической экспертиз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361950" algn="just">
              <a:spcAft>
                <a:spcPts val="600"/>
              </a:spcAft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Для проведения экспертизы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Инновационных проектов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соответствующих требованиям Указа № 357, заказчиком представляются в ГКНТ следующие материалы: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Письмо о направлении материалов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ГКНТ для проведения экспертизы.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Бизнес-план проекта, разработанный в соответствии с постановлением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Министерства экономики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 31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августа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2005 г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№ 158 «Об утверждении правил по разработке бизнес-планов инвестиционных проектов» и содержащий информацию, раскрывающую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инновационность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проекта  в 3-х экземплярах на бумажном носителе и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электронная версия.</a:t>
            </a:r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Заключение ведомственной экспертизы с обязательным указанием соответствия проекта критериям Указа № 357.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Иные материалы по проекту на усмотрение заказчика и исполнителя.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640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812360" y="0"/>
            <a:ext cx="133164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ea typeface="+mj-ea"/>
              <a:cs typeface="Arial" pitchFamily="34" charset="0"/>
            </a:endParaRPr>
          </a:p>
        </p:txBody>
      </p:sp>
      <p:pic>
        <p:nvPicPr>
          <p:cNvPr id="11" name="Picture 2" descr="F:\gh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830" y="273835"/>
            <a:ext cx="10287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86799" y="6572251"/>
            <a:ext cx="481013" cy="314324"/>
          </a:xfrm>
          <a:solidFill>
            <a:schemeClr val="tx2">
              <a:lumMod val="90000"/>
            </a:schemeClr>
          </a:solidFill>
          <a:ln>
            <a:solidFill>
              <a:schemeClr val="tx1"/>
            </a:solidFill>
          </a:ln>
        </p:spPr>
        <p:txBody>
          <a:bodyPr tIns="36000" bIns="72000" anchor="ctr"/>
          <a:lstStyle/>
          <a:p>
            <a:pPr algn="ctr"/>
            <a:fld id="{725C68B6-61C2-468F-89AB-4B9F7531AA68}" type="slidenum">
              <a:rPr lang="ru-RU" sz="1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9</a:t>
            </a:fld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781236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Государственная программа инновационного развития Республики Беларусь на 2016-2020 годы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261" y="1124744"/>
            <a:ext cx="8885026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Порядок 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проведения открытого конкурсного отбора проектов (мероприятий), финансируемых за счет средств республиканского централизованного фонда</a:t>
            </a:r>
          </a:p>
          <a:p>
            <a:pPr indent="457200"/>
            <a:endParaRPr lang="ru-RU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361950" algn="just">
              <a:spcAft>
                <a:spcPts val="600"/>
              </a:spcAft>
            </a:pPr>
            <a:r>
              <a:rPr lang="ru-RU" sz="1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Открытый </a:t>
            </a:r>
            <a:r>
              <a:rPr lang="ru-RU" sz="1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конкурсный отбор проектов (мероприятий</a:t>
            </a:r>
            <a:r>
              <a:rPr lang="ru-RU" sz="1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для </a:t>
            </a:r>
            <a:r>
              <a:rPr lang="ru-RU" sz="1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финансирования за счет средств республиканского централизованного инновационного фонда проводится межведомственной конкурсной комиссией (далее - конкурсная комиссия</a:t>
            </a:r>
            <a:r>
              <a:rPr lang="ru-RU" sz="1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ru-RU" sz="17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361950" algn="just">
              <a:spcAft>
                <a:spcPts val="600"/>
              </a:spcAft>
            </a:pPr>
            <a:r>
              <a:rPr lang="ru-RU" sz="1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Порядок </a:t>
            </a:r>
            <a:r>
              <a:rPr lang="ru-RU" sz="1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работы и критерии </a:t>
            </a:r>
            <a:r>
              <a:rPr lang="ru-RU" sz="1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отбора проектов (мероприятий</a:t>
            </a:r>
            <a:r>
              <a:rPr lang="ru-RU" sz="1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определены инструкцией о </a:t>
            </a:r>
            <a:r>
              <a:rPr lang="ru-RU" sz="1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порядке работы межведомственной конкурсной комиссии по открытому конкурсному отбору проектов (мероприятий) для финансирования за счет средств республиканского централизованного инновационного </a:t>
            </a:r>
            <a:r>
              <a:rPr lang="ru-RU" sz="1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фонда, утвержденной приказом </a:t>
            </a:r>
            <a:r>
              <a:rPr lang="ru-RU" sz="1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ГКНТ</a:t>
            </a:r>
            <a:r>
              <a:rPr lang="ru-RU" sz="1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361950" algn="just">
              <a:spcAft>
                <a:spcPts val="600"/>
              </a:spcAft>
            </a:pPr>
            <a:r>
              <a:rPr lang="ru-RU" sz="1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Заказчики </a:t>
            </a:r>
            <a:r>
              <a:rPr lang="ru-RU" sz="1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представляют в ГКНТ до 1 октября года, предшествующего очередному финансовому году материалы по проектам ГПИР, мероприятиям по развитию инновационной инфраструктуры и мероприятиям по развитию отраслевых лабораторий для проведения открытого конкурсного отбора.</a:t>
            </a:r>
          </a:p>
          <a:p>
            <a:pPr indent="361950" algn="just">
              <a:spcAft>
                <a:spcPts val="600"/>
              </a:spcAft>
            </a:pPr>
            <a:r>
              <a:rPr lang="ru-RU" sz="1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Заказчиками могут быть представлены дополнительные предложения по проектам ГПИР, мероприятиям по развитию инновационной инфраструктуры и мероприятиям по развитию отраслевых лабораторий, необходимость выполнения которых возникла в течение текущего финансового </a:t>
            </a:r>
            <a:r>
              <a:rPr lang="ru-RU" sz="1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года.</a:t>
            </a:r>
            <a:endParaRPr lang="ru-RU" sz="17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2327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3885</TotalTime>
  <Words>1564</Words>
  <Application>Microsoft Office PowerPoint</Application>
  <PresentationFormat>Экран (4:3)</PresentationFormat>
  <Paragraphs>109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Метро</vt:lpstr>
      <vt:lpstr>4_Метро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Тимофей Старченков</dc:creator>
  <cp:lastModifiedBy>Радченко Павел Викторович</cp:lastModifiedBy>
  <cp:revision>468</cp:revision>
  <cp:lastPrinted>2016-12-15T06:09:15Z</cp:lastPrinted>
  <dcterms:modified xsi:type="dcterms:W3CDTF">2017-11-14T15:01:41Z</dcterms:modified>
</cp:coreProperties>
</file>