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  <p:sldMasterId id="2147483828" r:id="rId2"/>
    <p:sldMasterId id="2147483852" r:id="rId3"/>
  </p:sldMasterIdLst>
  <p:notesMasterIdLst>
    <p:notesMasterId r:id="rId12"/>
  </p:notesMasterIdLst>
  <p:handoutMasterIdLst>
    <p:handoutMasterId r:id="rId13"/>
  </p:handoutMasterIdLst>
  <p:sldIdLst>
    <p:sldId id="400" r:id="rId4"/>
    <p:sldId id="413" r:id="rId5"/>
    <p:sldId id="380" r:id="rId6"/>
    <p:sldId id="422" r:id="rId7"/>
    <p:sldId id="425" r:id="rId8"/>
    <p:sldId id="424" r:id="rId9"/>
    <p:sldId id="426" r:id="rId10"/>
    <p:sldId id="421" r:id="rId11"/>
  </p:sldIdLst>
  <p:sldSz cx="9144000" cy="6858000" type="screen4x3"/>
  <p:notesSz cx="9926638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A"/>
    <a:srgbClr val="4F81BD"/>
    <a:srgbClr val="00007D"/>
    <a:srgbClr val="7D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96305" autoAdjust="0"/>
  </p:normalViewPr>
  <p:slideViewPr>
    <p:cSldViewPr>
      <p:cViewPr varScale="1">
        <p:scale>
          <a:sx n="78" d="100"/>
          <a:sy n="78" d="100"/>
        </p:scale>
        <p:origin x="144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80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EE6E85-5DAD-4FAC-A313-88DA2E37EAB3}" type="datetimeFigureOut">
              <a:rPr lang="ru-RU" smtClean="0"/>
              <a:t>28.09.2017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800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9C97F-C336-4965-8D5C-0425CD4229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26236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80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3AA83A-6583-46E2-A65B-FA6AE03B71B0}" type="datetimeFigureOut">
              <a:rPr lang="ru-RU" smtClean="0"/>
              <a:t>28.09.2017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800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739B5-A01B-4105-AF23-9AF84E6D3E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45909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FAA3-094F-4E63-ADD0-2BB02B2BD494}" type="datetime1">
              <a:rPr lang="ru-RU" smtClean="0"/>
              <a:t>28.09.2017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FB2D-063A-4F16-8768-BC88B925D2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530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0AA93-9D91-4A45-A012-8605C6FCB174}" type="datetime1">
              <a:rPr lang="ru-RU" smtClean="0"/>
              <a:t>28.09.2017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FB2D-063A-4F16-8768-BC88B925D2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5031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F4E8-5A48-48B5-800C-12A3FEB3FDFC}" type="datetime1">
              <a:rPr lang="ru-RU" smtClean="0"/>
              <a:t>28.09.2017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FB2D-063A-4F16-8768-BC88B925D2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2283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7FDABF-E4FE-43D7-B74D-45F73E93CC9C}" type="datetime1">
              <a:rPr lang="ru-RU" smtClean="0">
                <a:solidFill>
                  <a:srgbClr val="D6ECFF"/>
                </a:solidFill>
              </a:rPr>
              <a:pPr/>
              <a:t>28.09.2017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6ECFF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D6ECFF"/>
                </a:solidFill>
              </a:rPr>
              <a:pPr/>
              <a:t>‹#›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3166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5652BD-FC78-4CFB-A78F-E23600CAC306}" type="datetime1">
              <a:rPr lang="ru-RU" smtClean="0">
                <a:solidFill>
                  <a:srgbClr val="D6ECFF"/>
                </a:solidFill>
              </a:rPr>
              <a:pPr/>
              <a:t>28.09.2017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6EC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D6ECFF"/>
                </a:solidFill>
              </a:rPr>
              <a:pPr/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9304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7" y="4246571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0B885A-B61C-4A67-A68C-756A0D785B2B}" type="datetime1">
              <a:rPr lang="ru-RU" smtClean="0">
                <a:solidFill>
                  <a:srgbClr val="D6ECFF"/>
                </a:solidFill>
              </a:rPr>
              <a:pPr/>
              <a:t>28.09.2017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6EC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D6ECFF"/>
                </a:solidFill>
              </a:rPr>
              <a:pPr/>
              <a:t>‹#›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6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574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06A80E-FD97-43E6-A9E9-0F066B8B74DC}" type="datetime1">
              <a:rPr lang="ru-RU" smtClean="0">
                <a:solidFill>
                  <a:srgbClr val="D6ECFF"/>
                </a:solidFill>
              </a:rPr>
              <a:pPr/>
              <a:t>28.09.2017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6ECFF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D6ECFF"/>
                </a:solidFill>
              </a:rPr>
              <a:pPr/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1322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6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9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9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26E55B-4FC6-46AC-BCD9-FD47615F7779}" type="datetime1">
              <a:rPr lang="ru-RU" smtClean="0">
                <a:solidFill>
                  <a:srgbClr val="D6ECFF"/>
                </a:solidFill>
              </a:rPr>
              <a:pPr/>
              <a:t>28.09.2017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6ECFF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D6ECFF"/>
                </a:solidFill>
              </a:rPr>
              <a:pPr/>
              <a:t>‹#›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8339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6DB1D9-BD57-489D-9CC9-E8CBF401E61E}" type="datetime1">
              <a:rPr lang="ru-RU" smtClean="0">
                <a:solidFill>
                  <a:srgbClr val="D6ECFF"/>
                </a:solidFill>
              </a:rPr>
              <a:pPr/>
              <a:t>28.09.2017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6ECFF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D6ECFF"/>
                </a:solidFill>
              </a:rPr>
              <a:pPr/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6003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69BF05-1EE3-46FA-B32F-0D488A74712A}" type="datetime1">
              <a:rPr lang="ru-RU" smtClean="0">
                <a:solidFill>
                  <a:srgbClr val="D6ECFF"/>
                </a:solidFill>
              </a:rPr>
              <a:pPr/>
              <a:t>28.09.2017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6ECFF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D6ECFF"/>
                </a:solidFill>
              </a:rPr>
              <a:pPr/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0120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39B383-C55B-458D-91DD-1C70C7B970E2}" type="datetime1">
              <a:rPr lang="ru-RU" smtClean="0">
                <a:solidFill>
                  <a:srgbClr val="D6ECFF"/>
                </a:solidFill>
              </a:rPr>
              <a:pPr/>
              <a:t>28.09.2017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6ECFF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D6ECFF"/>
                </a:solidFill>
              </a:rPr>
              <a:pPr/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388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AB18-1B07-41DE-B59B-E9E75345ADA7}" type="datetime1">
              <a:rPr lang="ru-RU" smtClean="0"/>
              <a:t>28.09.2017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FB2D-063A-4F16-8768-BC88B925D2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22850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6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5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2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5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92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A684FC4-CCFF-46A7-BE71-E312935024A7}" type="datetime1">
              <a:rPr lang="ru-RU" smtClean="0">
                <a:solidFill>
                  <a:srgbClr val="D6ECFF"/>
                </a:solidFill>
              </a:rPr>
              <a:pPr/>
              <a:t>28.09.2017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>
              <a:solidFill>
                <a:srgbClr val="D6ECFF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D6ECFF"/>
                </a:solidFill>
              </a:rPr>
              <a:pPr/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7040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1B7DEE-91AA-450E-8AE1-997E8C2F7C6C}" type="datetime1">
              <a:rPr lang="ru-RU" smtClean="0">
                <a:solidFill>
                  <a:srgbClr val="D6ECFF"/>
                </a:solidFill>
              </a:rPr>
              <a:pPr/>
              <a:t>28.09.2017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6EC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D6ECFF"/>
                </a:solidFill>
              </a:rPr>
              <a:pPr/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6772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E4C51-88BD-48CD-A296-4E7CC3BEBAA2}" type="datetime1">
              <a:rPr lang="ru-RU" smtClean="0">
                <a:solidFill>
                  <a:srgbClr val="D6ECFF"/>
                </a:solidFill>
              </a:rPr>
              <a:pPr/>
              <a:t>28.09.2017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6EC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>
                <a:solidFill>
                  <a:srgbClr val="D6ECFF"/>
                </a:solidFill>
              </a:rPr>
              <a:pPr/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3792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FAA3-094F-4E63-ADD0-2BB02B2BD49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FB2D-063A-4F16-8768-BC88B925D21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7385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AB18-1B07-41DE-B59B-E9E75345ADA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FB2D-063A-4F16-8768-BC88B925D21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4934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5028-E659-44BE-B8A0-6FBB2E8766D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FB2D-063A-4F16-8768-BC88B925D21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1551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EE2ED-D940-4870-A635-1D8FF785261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FB2D-063A-4F16-8768-BC88B925D21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1315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56351-6AB6-4E6A-9AEF-908E76D3D2D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FB2D-063A-4F16-8768-BC88B925D21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3615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FB4B-D35B-4742-A1C3-6D55E25B318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FB2D-063A-4F16-8768-BC88B925D21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1475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7511-BDD8-4FF6-94C4-A66E4E09450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FB2D-063A-4F16-8768-BC88B925D21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08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5028-E659-44BE-B8A0-6FBB2E8766D7}" type="datetime1">
              <a:rPr lang="ru-RU" smtClean="0"/>
              <a:t>28.09.2017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FB2D-063A-4F16-8768-BC88B925D2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2987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1C96D-5EF0-4683-B223-F1CB38CEED5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FB2D-063A-4F16-8768-BC88B925D21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92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0D973-A04B-4746-B3AB-3842D417B49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FB2D-063A-4F16-8768-BC88B925D21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68543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0AA93-9D91-4A45-A012-8605C6FCB17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FB2D-063A-4F16-8768-BC88B925D21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4928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F4E8-5A48-48B5-800C-12A3FEB3FDF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FB2D-063A-4F16-8768-BC88B925D21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786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EE2ED-D940-4870-A635-1D8FF785261A}" type="datetime1">
              <a:rPr lang="ru-RU" smtClean="0"/>
              <a:t>28.09.2017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FB2D-063A-4F16-8768-BC88B925D2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62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56351-6AB6-4E6A-9AEF-908E76D3D2D3}" type="datetime1">
              <a:rPr lang="ru-RU" smtClean="0"/>
              <a:t>28.09.2017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FB2D-063A-4F16-8768-BC88B925D2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89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FB4B-D35B-4742-A1C3-6D55E25B3183}" type="datetime1">
              <a:rPr lang="ru-RU" smtClean="0"/>
              <a:t>28.09.2017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FB2D-063A-4F16-8768-BC88B925D2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69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7511-BDD8-4FF6-94C4-A66E4E094502}" type="datetime1">
              <a:rPr lang="ru-RU" smtClean="0"/>
              <a:t>28.09.2017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FB2D-063A-4F16-8768-BC88B925D2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68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1C96D-5EF0-4683-B223-F1CB38CEED5A}" type="datetime1">
              <a:rPr lang="ru-RU" smtClean="0"/>
              <a:t>28.09.2017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FB2D-063A-4F16-8768-BC88B925D2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226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0D973-A04B-4746-B3AB-3842D417B49B}" type="datetime1">
              <a:rPr lang="ru-RU" smtClean="0"/>
              <a:t>28.09.2017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FB2D-063A-4F16-8768-BC88B925D2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2828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4F72E-CF53-46B3-9752-0037BFD85702}" type="datetime1">
              <a:rPr lang="ru-RU" smtClean="0"/>
              <a:t>28.09.2017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0FB2D-063A-4F16-8768-BC88B925D2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796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83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8845DE6-73F6-45B2-A0C4-91EBF6BC6275}" type="datetime1">
              <a:rPr lang="ru-RU" smtClean="0">
                <a:solidFill>
                  <a:srgbClr val="D6ECFF"/>
                </a:solidFill>
              </a:rPr>
              <a:pPr/>
              <a:t>28.09.2017</a:t>
            </a:fld>
            <a:endParaRPr lang="ru-RU">
              <a:solidFill>
                <a:srgbClr val="D6ECFF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83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>
              <a:solidFill>
                <a:srgbClr val="D6ECFF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83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>
                <a:solidFill>
                  <a:srgbClr val="D6ECFF"/>
                </a:solidFill>
              </a:rPr>
              <a:pPr/>
              <a:t>‹#›</a:t>
            </a:fld>
            <a:endParaRPr lang="ru-RU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7859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4F72E-CF53-46B3-9752-0037BFD8570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0FB2D-063A-4F16-8768-BC88B925D21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708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647848" y="2204864"/>
            <a:ext cx="7812584" cy="2304256"/>
          </a:xfrm>
          <a:prstGeom prst="ellipse">
            <a:avLst/>
          </a:prstGeom>
          <a:gradFill flip="none" rotWithShape="1">
            <a:gsLst>
              <a:gs pos="44000">
                <a:schemeClr val="tx1"/>
              </a:gs>
              <a:gs pos="100000">
                <a:schemeClr val="tx1"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3068960"/>
            <a:ext cx="9144000" cy="288032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0" name="Line 2"/>
          <p:cNvSpPr>
            <a:spLocks noChangeShapeType="1"/>
          </p:cNvSpPr>
          <p:nvPr/>
        </p:nvSpPr>
        <p:spPr bwMode="auto">
          <a:xfrm>
            <a:off x="48723" y="5959152"/>
            <a:ext cx="9144000" cy="0"/>
          </a:xfrm>
          <a:prstGeom prst="line">
            <a:avLst/>
          </a:prstGeom>
          <a:ln>
            <a:solidFill>
              <a:schemeClr val="accent4"/>
            </a:solidFill>
            <a:headEnd/>
            <a:tailEnd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32" name="Line 5"/>
          <p:cNvSpPr>
            <a:spLocks noChangeShapeType="1"/>
          </p:cNvSpPr>
          <p:nvPr/>
        </p:nvSpPr>
        <p:spPr bwMode="auto">
          <a:xfrm>
            <a:off x="0" y="5949280"/>
            <a:ext cx="9144000" cy="0"/>
          </a:xfrm>
          <a:prstGeom prst="line">
            <a:avLst/>
          </a:prstGeom>
          <a:ln>
            <a:solidFill>
              <a:schemeClr val="accent4"/>
            </a:solidFill>
            <a:headEnd/>
            <a:tailEnd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ru-RU">
              <a:solidFill>
                <a:prstClr val="white"/>
              </a:solidFill>
            </a:endParaRPr>
          </a:p>
        </p:txBody>
      </p:sp>
      <p:pic>
        <p:nvPicPr>
          <p:cNvPr id="33" name="Picture 3" descr="F:\gh2.e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lum brigh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3285" y="3708614"/>
            <a:ext cx="1749425" cy="769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Заголовок 7"/>
          <p:cNvSpPr txBox="1">
            <a:spLocks/>
          </p:cNvSpPr>
          <p:nvPr/>
        </p:nvSpPr>
        <p:spPr bwMode="auto">
          <a:xfrm>
            <a:off x="303772" y="970962"/>
            <a:ext cx="8565436" cy="1881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Формирование и организация выполнения региональных научно-технических программ</a:t>
            </a:r>
          </a:p>
        </p:txBody>
      </p:sp>
      <p:sp>
        <p:nvSpPr>
          <p:cNvPr id="9" name="Заголовок 7"/>
          <p:cNvSpPr txBox="1">
            <a:spLocks/>
          </p:cNvSpPr>
          <p:nvPr/>
        </p:nvSpPr>
        <p:spPr bwMode="auto">
          <a:xfrm>
            <a:off x="3097147" y="3356992"/>
            <a:ext cx="5613108" cy="237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lnSpc>
                <a:spcPts val="3600"/>
              </a:lnSpc>
            </a:pPr>
            <a:r>
              <a:rPr lang="ru-RU" altLang="ru-RU" sz="2400" b="1" dirty="0" smtClean="0">
                <a:solidFill>
                  <a:srgbClr val="4E5B6F"/>
                </a:solidFill>
                <a:latin typeface="Calibri" panose="020F0502020204030204" pitchFamily="34" charset="0"/>
              </a:rPr>
              <a:t>Татьяна Прокопович</a:t>
            </a:r>
            <a:endParaRPr lang="en-US" altLang="ru-RU" sz="2400" b="1" dirty="0" smtClean="0">
              <a:solidFill>
                <a:srgbClr val="4E5B6F"/>
              </a:solidFill>
              <a:latin typeface="Calibri" panose="020F0502020204030204" pitchFamily="34" charset="0"/>
            </a:endParaRPr>
          </a:p>
          <a:p>
            <a:pPr algn="r" eaLnBrk="1" hangingPunct="1"/>
            <a:r>
              <a:rPr lang="en-US" altLang="ru-RU" dirty="0" smtClean="0">
                <a:solidFill>
                  <a:srgbClr val="4E5B6F"/>
                </a:solidFill>
                <a:latin typeface="Calibri" panose="020F0502020204030204" pitchFamily="34" charset="0"/>
              </a:rPr>
              <a:t> </a:t>
            </a:r>
            <a:r>
              <a:rPr lang="ru-RU" altLang="ru-RU" dirty="0">
                <a:solidFill>
                  <a:srgbClr val="4E5B6F"/>
                </a:solidFill>
                <a:latin typeface="Calibri" panose="020F0502020204030204" pitchFamily="34" charset="0"/>
              </a:rPr>
              <a:t>научный сотрудник отдела научно-правового обеспечения научно-технической и инновационной </a:t>
            </a:r>
            <a:r>
              <a:rPr lang="ru-RU" altLang="ru-RU" dirty="0" smtClean="0">
                <a:solidFill>
                  <a:srgbClr val="4E5B6F"/>
                </a:solidFill>
                <a:latin typeface="Calibri" panose="020F0502020204030204" pitchFamily="34" charset="0"/>
              </a:rPr>
              <a:t>деятельности ГУ </a:t>
            </a:r>
            <a:r>
              <a:rPr lang="ru-RU" altLang="ru-RU" dirty="0">
                <a:solidFill>
                  <a:srgbClr val="4E5B6F"/>
                </a:solidFill>
                <a:latin typeface="Calibri" panose="020F0502020204030204" pitchFamily="34" charset="0"/>
              </a:rPr>
              <a:t>«Белорусский институт системного анализа и информационного обеспечения научно-технической сферы»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8" y="4764112"/>
            <a:ext cx="2398912" cy="934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507797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94069" y="1484784"/>
            <a:ext cx="8779051" cy="172819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00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утверждено постановлением Совета Министров Республики Беларусь от 31 августа 2005 г. № 961 «Об утверждении положения о порядке разработки и выполнения научно-технических программ и признании утратившими силу некоторых постановлений Совета Министров Республики Беларусь и их отдельных положений»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23528" y="3212976"/>
            <a:ext cx="8496944" cy="2952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00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Положение определяет:</a:t>
            </a:r>
          </a:p>
          <a:p>
            <a:pPr algn="just"/>
            <a:endParaRPr lang="ru-RU" sz="2000" dirty="0" smtClean="0">
              <a:solidFill>
                <a:srgbClr val="0000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2000" dirty="0" smtClean="0">
                <a:solidFill>
                  <a:srgbClr val="0000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порядок </a:t>
            </a:r>
            <a:r>
              <a:rPr lang="ru-RU" sz="2000" dirty="0">
                <a:solidFill>
                  <a:srgbClr val="0000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разработки и выполнения научно-технических программ (государственных, региональных и отраслевых</a:t>
            </a:r>
            <a:r>
              <a:rPr lang="ru-RU" sz="2000" dirty="0" smtClean="0">
                <a:solidFill>
                  <a:srgbClr val="0000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/>
            <a:endParaRPr lang="ru-RU" sz="2000" dirty="0" smtClean="0">
              <a:solidFill>
                <a:srgbClr val="0000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2000" dirty="0" smtClean="0">
                <a:solidFill>
                  <a:srgbClr val="0000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внесения </a:t>
            </a:r>
            <a:r>
              <a:rPr lang="ru-RU" sz="2000" dirty="0">
                <a:solidFill>
                  <a:srgbClr val="0000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них изменений и (или) </a:t>
            </a:r>
            <a:r>
              <a:rPr lang="ru-RU" sz="2000" dirty="0" smtClean="0">
                <a:solidFill>
                  <a:srgbClr val="0000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дополнений</a:t>
            </a:r>
          </a:p>
          <a:p>
            <a:pPr algn="just"/>
            <a:endParaRPr lang="ru-RU" sz="2000" dirty="0" smtClean="0">
              <a:solidFill>
                <a:srgbClr val="0000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2000" dirty="0" smtClean="0">
                <a:solidFill>
                  <a:srgbClr val="0000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порядок </a:t>
            </a:r>
            <a:r>
              <a:rPr lang="ru-RU" sz="2000" dirty="0">
                <a:solidFill>
                  <a:srgbClr val="0000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контроля за ходом выполнения программ и приемки завершенных </a:t>
            </a:r>
            <a:r>
              <a:rPr lang="ru-RU" sz="2000" dirty="0" smtClean="0">
                <a:solidFill>
                  <a:srgbClr val="0000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</a:t>
            </a: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323528" y="260648"/>
            <a:ext cx="8496944" cy="769992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1001">
            <a:schemeClr val="lt1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2400" b="1" dirty="0">
                <a:solidFill>
                  <a:srgbClr val="0000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ПОЛОЖЕНИЕ О ПОРЯДКЕ РАЗРАБОТКИ И ВЫПОЛНЕНИЯ НАУЧНО-ТЕХНИЧЕСКИХ ПРОГРАММ</a:t>
            </a:r>
          </a:p>
        </p:txBody>
      </p:sp>
    </p:spTree>
    <p:extLst>
      <p:ext uri="{BB962C8B-B14F-4D97-AF65-F5344CB8AC3E}">
        <p14:creationId xmlns:p14="http://schemas.microsoft.com/office/powerpoint/2010/main" val="199945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185437" y="1023216"/>
            <a:ext cx="3594475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rgbClr val="0000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8362712"/>
              </p:ext>
            </p:extLst>
          </p:nvPr>
        </p:nvGraphicFramePr>
        <p:xfrm>
          <a:off x="467544" y="1023215"/>
          <a:ext cx="8424936" cy="554450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424936"/>
              </a:tblGrid>
              <a:tr h="1613697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разрабатываются для решения наиболее значимых научно-технических проблем социально-экономического развития административно-территориальных единиц (регионов) </a:t>
                      </a:r>
                      <a:r>
                        <a:rPr lang="ru-RU" sz="2000" b="1" kern="1200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 очередной период действия приоритетных направлений научно-технической деятельности в Республике Беларусь </a:t>
                      </a:r>
                      <a:endParaRPr lang="ru-RU" sz="2000" b="1" dirty="0" smtClean="0">
                        <a:solidFill>
                          <a:srgbClr val="00007D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5365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разработка программ и подготовка проектов перечней программ осуществляются на конкурсной основе</a:t>
                      </a:r>
                      <a:endParaRPr lang="ru-RU" sz="2000" b="1" kern="1200" dirty="0">
                        <a:solidFill>
                          <a:srgbClr val="00007D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53650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2000" b="1" kern="1200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государственными заказчиками региональных программ выступают облисполкомы и Минский горисполком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68113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конкурсный отбор проектов региональных программ проводят научно-технические советы или другие коллегиальные органы предполагаемых государственных заказчиков, на которые возложены функции координации научно-технической политики в регионе</a:t>
                      </a:r>
                      <a:endParaRPr lang="ru-RU" sz="2000" b="1" kern="1200" dirty="0">
                        <a:solidFill>
                          <a:srgbClr val="00007D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53650"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Tx/>
                        <a:buChar char="-"/>
                      </a:pPr>
                      <a:r>
                        <a:rPr lang="ru-RU" sz="2000" b="1" kern="1200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разработка проектов программ, представляемых на конкурс, осуществляется по установленным ГКНТ формам</a:t>
                      </a:r>
                      <a:endParaRPr lang="ru-RU" sz="2000" b="1" kern="1200" dirty="0">
                        <a:solidFill>
                          <a:srgbClr val="00007D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0" name="Прямая соединительная линия 9"/>
          <p:cNvCxnSpPr/>
          <p:nvPr/>
        </p:nvCxnSpPr>
        <p:spPr>
          <a:xfrm>
            <a:off x="35496" y="908720"/>
            <a:ext cx="9144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Заголовок 1"/>
          <p:cNvSpPr txBox="1">
            <a:spLocks/>
          </p:cNvSpPr>
          <p:nvPr/>
        </p:nvSpPr>
        <p:spPr>
          <a:xfrm>
            <a:off x="323528" y="66720"/>
            <a:ext cx="8496944" cy="769992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1001">
            <a:schemeClr val="lt1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dirty="0" smtClean="0">
                <a:solidFill>
                  <a:srgbClr val="0000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РЕГИОНАЛЬНЫЕ НАУЧНО-ТЕХНИЧЕСКИЕ ПРОГРАММЫ</a:t>
            </a:r>
            <a:endParaRPr lang="ru-RU" sz="2400" b="1" dirty="0">
              <a:solidFill>
                <a:srgbClr val="0000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8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395536" y="963051"/>
            <a:ext cx="8352928" cy="115212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b="1" dirty="0" smtClean="0">
                <a:solidFill>
                  <a:srgbClr val="0000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тверждены приказом </a:t>
            </a:r>
            <a:r>
              <a:rPr lang="ru-RU" b="1" dirty="0">
                <a:solidFill>
                  <a:srgbClr val="0000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ГКНТ от 25 мая 2015 г. № 158 «Об утверждении примерных форм документов по разработке и выполнению научно-технических программ, разделов научного обеспечения государственных программ»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8047"/>
              </p:ext>
            </p:extLst>
          </p:nvPr>
        </p:nvGraphicFramePr>
        <p:xfrm>
          <a:off x="539552" y="2091680"/>
          <a:ext cx="8424936" cy="45720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424936"/>
              </a:tblGrid>
              <a:tr h="1440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титульного листа (приложение 2)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92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паспортной части (приложение 3)</a:t>
                      </a:r>
                      <a:endParaRPr lang="ru-RU" sz="1400" b="1" kern="1200" dirty="0">
                        <a:solidFill>
                          <a:srgbClr val="00007D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технико-экономического обоснования (приложение 4)</a:t>
                      </a:r>
                      <a:endParaRPr lang="ru-RU" sz="1400" b="1" kern="1200" dirty="0">
                        <a:solidFill>
                          <a:srgbClr val="00007D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57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перечня заданий (приложение 5)</a:t>
                      </a:r>
                      <a:endParaRPr lang="ru-RU" sz="1400" b="1" kern="1200" dirty="0">
                        <a:solidFill>
                          <a:srgbClr val="00007D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4835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Tx/>
                        <a:buNone/>
                      </a:pPr>
                      <a:r>
                        <a:rPr lang="ru-RU" sz="1400" b="1" kern="1200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сводного плана выпуска вновь освоенной продукции (приложение 6)</a:t>
                      </a:r>
                      <a:endParaRPr lang="ru-RU" sz="1400" b="1" kern="1200" dirty="0">
                        <a:solidFill>
                          <a:srgbClr val="00007D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0075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Tx/>
                        <a:buNone/>
                      </a:pPr>
                      <a:r>
                        <a:rPr lang="ru-RU" sz="1400" b="1" kern="1200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списка исполнителей (приложение 7)</a:t>
                      </a:r>
                      <a:endParaRPr lang="ru-RU" sz="1400" b="1" kern="1200" dirty="0">
                        <a:solidFill>
                          <a:srgbClr val="00007D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3307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Tx/>
                        <a:buNone/>
                      </a:pPr>
                      <a:r>
                        <a:rPr lang="ru-RU" sz="1400" b="1" kern="1200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списка потребителей вновь освоенной и внедренной продукции (приложение 8)</a:t>
                      </a:r>
                      <a:endParaRPr lang="ru-RU" sz="1400" b="1" kern="1200" dirty="0">
                        <a:solidFill>
                          <a:srgbClr val="00007D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6539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Tx/>
                        <a:buNone/>
                      </a:pPr>
                      <a:r>
                        <a:rPr lang="ru-RU" sz="1400" b="1" kern="1200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задания (подпрограммы) РНТП (приложение 9)</a:t>
                      </a:r>
                      <a:endParaRPr lang="ru-RU" sz="1400" b="1" kern="1200" dirty="0">
                        <a:solidFill>
                          <a:srgbClr val="00007D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9771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Tx/>
                        <a:buNone/>
                      </a:pPr>
                      <a:r>
                        <a:rPr lang="ru-RU" sz="1400" b="1" kern="1200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этапов выполнения задания РНТП (приложение 10)</a:t>
                      </a:r>
                      <a:endParaRPr lang="ru-RU" sz="1400" b="1" kern="1200" dirty="0">
                        <a:solidFill>
                          <a:srgbClr val="00007D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3003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Tx/>
                        <a:buNone/>
                      </a:pPr>
                      <a:r>
                        <a:rPr lang="ru-RU" sz="1400" b="1" kern="1200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технико-экономического обоснования задания РНТП (приложение 11)</a:t>
                      </a:r>
                      <a:endParaRPr lang="ru-RU" sz="1400" b="1" kern="1200" dirty="0">
                        <a:solidFill>
                          <a:srgbClr val="00007D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3003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Tx/>
                        <a:buNone/>
                      </a:pPr>
                      <a:r>
                        <a:rPr lang="ru-RU" sz="1400" b="1" kern="1200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состава работ по заданиям РНТП (приложение 12)</a:t>
                      </a:r>
                      <a:endParaRPr lang="ru-RU" sz="1400" b="1" kern="1200" dirty="0">
                        <a:solidFill>
                          <a:srgbClr val="00007D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3003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Tx/>
                        <a:buNone/>
                      </a:pPr>
                      <a:r>
                        <a:rPr lang="ru-RU" sz="1400" b="1" kern="1200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дополнения в перечень заданий РНТП (приложение 14)</a:t>
                      </a:r>
                      <a:endParaRPr lang="ru-RU" sz="1400" b="1" kern="1200" dirty="0">
                        <a:solidFill>
                          <a:srgbClr val="00007D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3003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Tx/>
                        <a:buNone/>
                      </a:pPr>
                      <a:r>
                        <a:rPr lang="ru-RU" sz="1400" b="1" kern="1200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дополнения в состав работ по заданиям РНТП (приложение 15)</a:t>
                      </a:r>
                      <a:endParaRPr lang="ru-RU" sz="1400" b="1" kern="1200" dirty="0">
                        <a:solidFill>
                          <a:srgbClr val="00007D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3003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Tx/>
                        <a:buNone/>
                      </a:pPr>
                      <a:r>
                        <a:rPr lang="ru-RU" sz="1400" b="1" kern="1200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изменения в состав работ по заданиям РНТП (приложение 16)</a:t>
                      </a:r>
                      <a:endParaRPr lang="ru-RU" sz="1400" b="1" kern="1200" dirty="0">
                        <a:solidFill>
                          <a:srgbClr val="00007D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3003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Tx/>
                        <a:buNone/>
                      </a:pPr>
                      <a:r>
                        <a:rPr lang="ru-RU" sz="1400" b="1" kern="1200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изменения в задание(-я) РНТП (приложение 17)</a:t>
                      </a:r>
                      <a:endParaRPr lang="ru-RU" sz="1400" b="1" kern="1200" dirty="0">
                        <a:solidFill>
                          <a:srgbClr val="00007D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0" name="Прямая соединительная линия 9"/>
          <p:cNvCxnSpPr/>
          <p:nvPr/>
        </p:nvCxnSpPr>
        <p:spPr>
          <a:xfrm>
            <a:off x="56893" y="908720"/>
            <a:ext cx="9144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Заголовок 1"/>
          <p:cNvSpPr txBox="1">
            <a:spLocks/>
          </p:cNvSpPr>
          <p:nvPr/>
        </p:nvSpPr>
        <p:spPr>
          <a:xfrm>
            <a:off x="323528" y="66720"/>
            <a:ext cx="8496944" cy="914008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1001">
            <a:schemeClr val="lt1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dirty="0" smtClean="0">
                <a:solidFill>
                  <a:srgbClr val="0000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примерные формы </a:t>
            </a:r>
            <a:r>
              <a:rPr lang="ru-RU" sz="2800" b="1" dirty="0">
                <a:solidFill>
                  <a:srgbClr val="0000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документов по разработке и выполнению научно-технических программ</a:t>
            </a:r>
          </a:p>
        </p:txBody>
      </p:sp>
    </p:spTree>
    <p:extLst>
      <p:ext uri="{BB962C8B-B14F-4D97-AF65-F5344CB8AC3E}">
        <p14:creationId xmlns:p14="http://schemas.microsoft.com/office/powerpoint/2010/main" val="370535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683568" y="1340768"/>
            <a:ext cx="8064896" cy="151216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00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sz="2000" b="1" dirty="0" smtClean="0">
                <a:solidFill>
                  <a:srgbClr val="0000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тверждены </a:t>
            </a:r>
            <a:r>
              <a:rPr lang="ru-RU" sz="2000" b="1" dirty="0">
                <a:solidFill>
                  <a:srgbClr val="0000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приказом ГКНТ от 21.06.2017 года № 187 «Об утверждении примерных форм и внесении изменения в некоторые приказы Государственного комитета по науке и технологиям </a:t>
            </a:r>
            <a:r>
              <a:rPr lang="ru-RU" sz="2000" b="1" dirty="0" smtClean="0">
                <a:solidFill>
                  <a:srgbClr val="0000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Республики </a:t>
            </a:r>
            <a:r>
              <a:rPr lang="ru-RU" sz="2000" b="1" dirty="0">
                <a:solidFill>
                  <a:srgbClr val="0000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Беларусь»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240615"/>
              </p:ext>
            </p:extLst>
          </p:nvPr>
        </p:nvGraphicFramePr>
        <p:xfrm>
          <a:off x="326415" y="2862340"/>
          <a:ext cx="8604956" cy="365339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604956"/>
              </a:tblGrid>
              <a:tr h="4257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0000F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ОСНОВНЫЕ ФОРМЫ: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45123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титульный лист </a:t>
                      </a:r>
                      <a:r>
                        <a:rPr lang="ru-RU" sz="1800" b="1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отчета о выполнении программы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(приложение 1)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57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</a:t>
                      </a:r>
                      <a:r>
                        <a:rPr lang="ru-RU" sz="2400" b="1" kern="1200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форма </a:t>
                      </a:r>
                      <a:r>
                        <a:rPr lang="ru-RU" sz="2400" b="1" kern="1200" dirty="0" err="1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</a:t>
                      </a:r>
                      <a:r>
                        <a:rPr lang="ru-RU" sz="2400" b="1" kern="1200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(Сводная) </a:t>
                      </a:r>
                      <a:r>
                        <a:rPr lang="ru-RU" sz="1800" b="1" kern="1200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отчета о выполнении программы (приложение 2)</a:t>
                      </a:r>
                      <a:endParaRPr lang="ru-RU" sz="1800" b="1" kern="1200" dirty="0">
                        <a:solidFill>
                          <a:srgbClr val="00007D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451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baseline="0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</a:t>
                      </a:r>
                      <a:r>
                        <a:rPr lang="ru-RU" sz="2400" b="1" kern="1200" baseline="0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форма </a:t>
                      </a:r>
                      <a:r>
                        <a:rPr lang="ru-RU" sz="2400" b="1" kern="1200" baseline="0" dirty="0" err="1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</a:t>
                      </a:r>
                      <a:r>
                        <a:rPr lang="ru-RU" sz="2400" b="1" kern="1200" baseline="0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(Выполнение)</a:t>
                      </a:r>
                      <a:r>
                        <a:rPr lang="ru-RU" sz="1800" b="1" kern="1200" baseline="0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-годовая (полугодовая) отчета о выполнении НИОК(Т)Р программы (приложение 3)          </a:t>
                      </a:r>
                      <a:endParaRPr lang="ru-RU" sz="1800" b="1" kern="1200" dirty="0">
                        <a:solidFill>
                          <a:srgbClr val="00007D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451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</a:t>
                      </a:r>
                      <a:r>
                        <a:rPr lang="ru-RU" sz="2400" b="1" kern="1200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форма ПР (Освоение)</a:t>
                      </a:r>
                      <a:r>
                        <a:rPr lang="ru-RU" sz="1800" b="1" kern="1200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-годовая (полугодовая) о выпуске (внедрении) вновь освоенной продукции (инноваций) по программе (приложение 4)</a:t>
                      </a:r>
                      <a:endParaRPr lang="ru-RU" sz="1800" b="1" kern="1200" dirty="0">
                        <a:solidFill>
                          <a:srgbClr val="00007D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0" name="Прямая соединительная линия 9"/>
          <p:cNvCxnSpPr/>
          <p:nvPr/>
        </p:nvCxnSpPr>
        <p:spPr>
          <a:xfrm>
            <a:off x="56893" y="1268760"/>
            <a:ext cx="9144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Заголовок 1"/>
          <p:cNvSpPr txBox="1">
            <a:spLocks/>
          </p:cNvSpPr>
          <p:nvPr/>
        </p:nvSpPr>
        <p:spPr>
          <a:xfrm>
            <a:off x="467544" y="138728"/>
            <a:ext cx="8496944" cy="1130032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1001">
            <a:schemeClr val="lt1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dirty="0" smtClean="0">
                <a:solidFill>
                  <a:srgbClr val="0000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примерные отчетные формы по выполнению </a:t>
            </a:r>
            <a:r>
              <a:rPr lang="ru-RU" sz="2800" b="1" dirty="0">
                <a:solidFill>
                  <a:srgbClr val="0000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научно-технических программ</a:t>
            </a:r>
          </a:p>
        </p:txBody>
      </p:sp>
    </p:spTree>
    <p:extLst>
      <p:ext uri="{BB962C8B-B14F-4D97-AF65-F5344CB8AC3E}">
        <p14:creationId xmlns:p14="http://schemas.microsoft.com/office/powerpoint/2010/main" val="237538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219849" y="1052736"/>
            <a:ext cx="8738273" cy="10801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00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sz="2000" b="1" dirty="0" smtClean="0">
                <a:solidFill>
                  <a:srgbClr val="0000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тверждены </a:t>
            </a:r>
            <a:r>
              <a:rPr lang="ru-RU" sz="2000" b="1" dirty="0">
                <a:solidFill>
                  <a:srgbClr val="0000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приказом ГКНТ от 21.06.2017 года № 187 «Об утверждении примерных форм и внесении изменения в некоторые приказы Государственного комитета по науке и технологиям Республики Беларусь»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39457"/>
              </p:ext>
            </p:extLst>
          </p:nvPr>
        </p:nvGraphicFramePr>
        <p:xfrm>
          <a:off x="359532" y="2204864"/>
          <a:ext cx="8424936" cy="448125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424936"/>
              </a:tblGrid>
              <a:tr h="164835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Tx/>
                        <a:buNone/>
                      </a:pPr>
                      <a:r>
                        <a:rPr lang="ru-RU" sz="1800" b="1" kern="1200" dirty="0" smtClean="0">
                          <a:solidFill>
                            <a:srgbClr val="0000FA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ПРИЛОЖЕНИЯ</a:t>
                      </a:r>
                      <a:r>
                        <a:rPr lang="ru-RU" sz="1800" b="1" kern="1200" baseline="0" dirty="0" smtClean="0">
                          <a:solidFill>
                            <a:srgbClr val="0000FA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К ФОРМАМ</a:t>
                      </a:r>
                      <a:endParaRPr lang="ru-RU" sz="1800" b="1" kern="1200" dirty="0">
                        <a:solidFill>
                          <a:srgbClr val="0000FA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1436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ts val="1800"/>
                        </a:lnSpc>
                        <a:buFontTx/>
                        <a:buNone/>
                      </a:pPr>
                      <a:r>
                        <a:rPr lang="ru-RU" sz="1600" b="1" kern="1200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Приложение к форме </a:t>
                      </a:r>
                      <a:r>
                        <a:rPr lang="ru-RU" sz="1600" b="1" kern="1200" dirty="0" err="1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</a:t>
                      </a:r>
                      <a:r>
                        <a:rPr lang="ru-RU" sz="1600" b="1" kern="1200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(Сводная)</a:t>
                      </a:r>
                    </a:p>
                    <a:p>
                      <a:pPr marL="285750" indent="-285750" algn="l" defTabSz="914400" rtl="0" eaLnBrk="1" latinLnBrk="0" hangingPunct="1">
                        <a:lnSpc>
                          <a:spcPts val="1800"/>
                        </a:lnSpc>
                        <a:buFontTx/>
                        <a:buChar char="-"/>
                      </a:pPr>
                      <a:r>
                        <a:rPr lang="ru-RU" sz="2000" b="1" kern="1200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пояснительная записка </a:t>
                      </a:r>
                      <a:r>
                        <a:rPr lang="ru-RU" sz="1600" b="1" kern="1200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 отчету о выполнении научно-технической программы</a:t>
                      </a:r>
                      <a:endParaRPr lang="ru-RU" sz="1600" b="1" kern="1200" dirty="0">
                        <a:solidFill>
                          <a:srgbClr val="00007D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1056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ts val="1800"/>
                        </a:lnSpc>
                        <a:buFontTx/>
                        <a:buNone/>
                      </a:pPr>
                      <a:r>
                        <a:rPr lang="ru-RU" sz="1600" b="1" kern="1200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Приложение к форме </a:t>
                      </a:r>
                      <a:r>
                        <a:rPr lang="ru-RU" sz="1600" b="1" kern="1200" dirty="0" err="1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</a:t>
                      </a:r>
                      <a:r>
                        <a:rPr lang="ru-RU" sz="1600" b="1" kern="1200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(Выполнение)-годовая</a:t>
                      </a:r>
                    </a:p>
                    <a:p>
                      <a:pPr marL="285750" indent="-285750" algn="l" defTabSz="914400" rtl="0" eaLnBrk="1" latinLnBrk="0" hangingPunct="1">
                        <a:lnSpc>
                          <a:spcPts val="1800"/>
                        </a:lnSpc>
                        <a:buFontTx/>
                        <a:buChar char="-"/>
                      </a:pPr>
                      <a:r>
                        <a:rPr lang="ru-RU" sz="1600" b="1" kern="1200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ПАСПОРТ завершенной научно-исследовательской, опытно-конструкторской и опытно-технологической работы (НИОК(Т)Р) научно-технической программы</a:t>
                      </a:r>
                      <a:endParaRPr lang="ru-RU" sz="1600" b="1" kern="1200" dirty="0">
                        <a:solidFill>
                          <a:srgbClr val="00007D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6539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ts val="1800"/>
                        </a:lnSpc>
                        <a:buFontTx/>
                        <a:buNone/>
                      </a:pPr>
                      <a:r>
                        <a:rPr lang="ru-RU" sz="1600" b="1" kern="1200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Приложение 1 к форме </a:t>
                      </a:r>
                      <a:r>
                        <a:rPr lang="ru-RU" sz="1600" b="1" kern="1200" dirty="0" err="1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</a:t>
                      </a:r>
                      <a:r>
                        <a:rPr lang="ru-RU" sz="1600" b="1" kern="1200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(Освоение)-годовая (полугодовая)</a:t>
                      </a:r>
                    </a:p>
                    <a:p>
                      <a:pPr marL="285750" indent="-285750" algn="l" defTabSz="914400" rtl="0" eaLnBrk="1" latinLnBrk="0" hangingPunct="1">
                        <a:lnSpc>
                          <a:spcPts val="1800"/>
                        </a:lnSpc>
                        <a:buFontTx/>
                        <a:buChar char="-"/>
                      </a:pPr>
                      <a:r>
                        <a:rPr lang="ru-RU" sz="1600" b="1" kern="1200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ПЕРЕЧЕНЬ реализованной на внутреннем рынке и поставленной на экспорт вновь освоенной продукции (инноваций), выпущенной по результатам завершенных НИОК(Т)Р по научно-технической программе (подпрограмме)</a:t>
                      </a: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65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7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Приложение 2 к форме </a:t>
                      </a:r>
                      <a:r>
                        <a:rPr kumimoji="0" lang="ru-RU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7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7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(Освоение)-годовая (полугодовая)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7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ОТЧЕТ  </a:t>
                      </a: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7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 </a:t>
                      </a:r>
                      <a:r>
                        <a:rPr kumimoji="0" lang="ru-RU" sz="2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7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энерго</a:t>
                      </a: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7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и </a:t>
                      </a:r>
                      <a:r>
                        <a:rPr kumimoji="0" lang="ru-RU" sz="2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7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ресурсоэффективности</a:t>
                      </a: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7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7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новшеств, освоенных в производстве в соответствии с заданиями научно-технической программы </a:t>
                      </a:r>
                      <a:endParaRPr lang="ru-RU" sz="1600" b="1" kern="1200" dirty="0" smtClean="0">
                        <a:solidFill>
                          <a:srgbClr val="00007D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65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7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Приложение 3 к форме </a:t>
                      </a:r>
                      <a:r>
                        <a:rPr kumimoji="0" lang="ru-RU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7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7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(Освоение)-годовая (полугодовая)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7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   </a:t>
                      </a: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7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оценка эффективности 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7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выполнения научно-технической программы</a:t>
                      </a:r>
                      <a:endParaRPr lang="ru-RU" sz="1600" b="1" kern="1200" dirty="0" smtClean="0">
                        <a:solidFill>
                          <a:srgbClr val="00007D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0" name="Прямая соединительная линия 9"/>
          <p:cNvCxnSpPr/>
          <p:nvPr/>
        </p:nvCxnSpPr>
        <p:spPr>
          <a:xfrm>
            <a:off x="120664" y="980728"/>
            <a:ext cx="9144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Заголовок 1"/>
          <p:cNvSpPr txBox="1">
            <a:spLocks/>
          </p:cNvSpPr>
          <p:nvPr/>
        </p:nvSpPr>
        <p:spPr>
          <a:xfrm>
            <a:off x="323528" y="66720"/>
            <a:ext cx="8496944" cy="914008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1001">
            <a:schemeClr val="lt1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dirty="0" smtClean="0">
                <a:solidFill>
                  <a:srgbClr val="0000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примерные отчетные формы по выполнению </a:t>
            </a:r>
            <a:r>
              <a:rPr lang="ru-RU" sz="2800" b="1" dirty="0">
                <a:solidFill>
                  <a:srgbClr val="0000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научно-технических программ</a:t>
            </a:r>
          </a:p>
        </p:txBody>
      </p:sp>
    </p:spTree>
    <p:extLst>
      <p:ext uri="{BB962C8B-B14F-4D97-AF65-F5344CB8AC3E}">
        <p14:creationId xmlns:p14="http://schemas.microsoft.com/office/powerpoint/2010/main" val="216674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219573" y="2852936"/>
            <a:ext cx="8738273" cy="208823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00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sz="2400" b="1" dirty="0" smtClean="0">
                <a:solidFill>
                  <a:srgbClr val="0000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тверждены </a:t>
            </a:r>
            <a:r>
              <a:rPr lang="ru-RU" sz="2400" b="1" dirty="0">
                <a:solidFill>
                  <a:srgbClr val="0000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приказом ГКНТ от 12 января 2015 г. № 2 </a:t>
            </a:r>
            <a:endParaRPr lang="ru-RU" sz="2400" b="1" dirty="0" smtClean="0">
              <a:solidFill>
                <a:srgbClr val="0000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solidFill>
                  <a:srgbClr val="0000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400" b="1" dirty="0">
                <a:solidFill>
                  <a:srgbClr val="0000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внесении изменений и дополнений в приказ Государственного комитета по науке и технологиям Республики Беларусь от 4 апреля 2008 г. № 121»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35496" y="2420888"/>
            <a:ext cx="922916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Заголовок 1"/>
          <p:cNvSpPr txBox="1">
            <a:spLocks/>
          </p:cNvSpPr>
          <p:nvPr/>
        </p:nvSpPr>
        <p:spPr>
          <a:xfrm>
            <a:off x="290297" y="260648"/>
            <a:ext cx="8496944" cy="1872208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1001">
            <a:schemeClr val="lt1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dirty="0">
                <a:solidFill>
                  <a:srgbClr val="0000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Основы расчета коэффициента эффективности и разъяснения по заполненную формы по эффективности программы </a:t>
            </a:r>
          </a:p>
        </p:txBody>
      </p:sp>
    </p:spTree>
    <p:extLst>
      <p:ext uri="{BB962C8B-B14F-4D97-AF65-F5344CB8AC3E}">
        <p14:creationId xmlns:p14="http://schemas.microsoft.com/office/powerpoint/2010/main" val="228006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185437" y="1023216"/>
            <a:ext cx="3594475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rgbClr val="0000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620448"/>
              </p:ext>
            </p:extLst>
          </p:nvPr>
        </p:nvGraphicFramePr>
        <p:xfrm>
          <a:off x="434574" y="1916832"/>
          <a:ext cx="8352928" cy="43844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352928"/>
              </a:tblGrid>
              <a:tr h="1375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dirty="0" smtClean="0">
                        <a:solidFill>
                          <a:srgbClr val="00007D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975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ru-RU" sz="2400" b="1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несогласованность данных в различных отчетных формах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975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отсутствие необходимой информации  в соответствующих формах отчета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ошибки при подсчете итоговых показателей</a:t>
                      </a:r>
                      <a:endParaRPr lang="ru-RU" sz="2400" b="1" kern="1200" dirty="0">
                        <a:solidFill>
                          <a:srgbClr val="00007D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rgbClr val="00007D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несвоевременность подготовки и предоставления отчетных документов в сроки, установленные законодательством</a:t>
                      </a:r>
                      <a:endParaRPr lang="ru-RU" sz="2400" b="1" kern="1200" dirty="0">
                        <a:solidFill>
                          <a:srgbClr val="00007D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kern="1200" dirty="0">
                        <a:solidFill>
                          <a:srgbClr val="00007D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kern="1200" dirty="0">
                        <a:solidFill>
                          <a:srgbClr val="00007D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0" name="Прямая соединительная линия 9"/>
          <p:cNvCxnSpPr/>
          <p:nvPr/>
        </p:nvCxnSpPr>
        <p:spPr>
          <a:xfrm>
            <a:off x="-2091" y="1484784"/>
            <a:ext cx="9144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Заголовок 1"/>
          <p:cNvSpPr txBox="1">
            <a:spLocks/>
          </p:cNvSpPr>
          <p:nvPr/>
        </p:nvSpPr>
        <p:spPr>
          <a:xfrm>
            <a:off x="321437" y="252538"/>
            <a:ext cx="8496944" cy="1016222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1001">
            <a:schemeClr val="lt1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dirty="0" smtClean="0">
                <a:solidFill>
                  <a:srgbClr val="0000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ошибки при заполнении отчетных форм </a:t>
            </a:r>
            <a:endParaRPr lang="ru-RU" sz="3200" b="1" dirty="0">
              <a:solidFill>
                <a:srgbClr val="0000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19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4096</TotalTime>
  <Words>735</Words>
  <Application>Microsoft Office PowerPoint</Application>
  <PresentationFormat>Экран (4:3)</PresentationFormat>
  <Paragraphs>64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8</vt:i4>
      </vt:variant>
    </vt:vector>
  </HeadingPairs>
  <TitlesOfParts>
    <vt:vector size="19" baseType="lpstr">
      <vt:lpstr>Arial</vt:lpstr>
      <vt:lpstr>Calibri</vt:lpstr>
      <vt:lpstr>Cambria</vt:lpstr>
      <vt:lpstr>Consolas</vt:lpstr>
      <vt:lpstr>Corbel</vt:lpstr>
      <vt:lpstr>Wingdings</vt:lpstr>
      <vt:lpstr>Wingdings 2</vt:lpstr>
      <vt:lpstr>Wingdings 3</vt:lpstr>
      <vt:lpstr>Тема Office</vt:lpstr>
      <vt:lpstr>Метро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предварительных итогах выполнения                           научно-технических программ и разделов научного обеспечения государственных программ  в 2014 году</dc:title>
  <dc:creator>Скуратович Андрей Зурабович</dc:creator>
  <cp:lastModifiedBy>Русецкая-Полещук Вероника</cp:lastModifiedBy>
  <cp:revision>326</cp:revision>
  <cp:lastPrinted>2016-10-20T13:23:55Z</cp:lastPrinted>
  <dcterms:created xsi:type="dcterms:W3CDTF">2015-04-28T07:48:02Z</dcterms:created>
  <dcterms:modified xsi:type="dcterms:W3CDTF">2017-09-28T10:38:04Z</dcterms:modified>
</cp:coreProperties>
</file>