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57" r:id="rId4"/>
    <p:sldId id="258" r:id="rId5"/>
    <p:sldId id="259" r:id="rId6"/>
    <p:sldId id="261" r:id="rId7"/>
    <p:sldId id="274" r:id="rId8"/>
    <p:sldId id="273" r:id="rId9"/>
    <p:sldId id="272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11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A9E2B-57F0-4A6A-BC22-924FFC38DE78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0BD3E-E864-456E-A689-715D6B073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53475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11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04693D-F3C1-479A-B4EC-DBF1674A8075}" type="datetimeFigureOut">
              <a:rPr lang="ru-RU" smtClean="0"/>
              <a:t>14.11.2017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4C2FE-8B8F-497E-832F-B1BC47E2CD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9718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354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10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63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11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35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2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6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3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6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4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6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5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6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6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6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7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6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8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6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4C2FE-8B8F-497E-832F-B1BC47E2CD99}" type="slidenum">
              <a:rPr lang="ru-RU" smtClean="0"/>
              <a:t>9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11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026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915C0-61E7-49D5-955B-5307294F2BFD}" type="datetime1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73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F0CE2-4CB5-422C-BCED-6FF2B0D248C7}" type="datetime1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92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6BB-ED2B-4B8F-8BE1-B99C9332FCDF}" type="datetime1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0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3E48-74DD-4E47-990E-6C24BB40F517}" type="datetime1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9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6753-8CD5-416E-991C-881535CE354B}" type="datetime1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09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374E-AC15-4624-8169-62B18A91E1E1}" type="datetime1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60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8E3E3-2F0A-458E-A2A2-27A8176C6C42}" type="datetime1">
              <a:rPr lang="ru-RU" smtClean="0"/>
              <a:t>14.11.2017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18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F1AA-F304-4C5E-BA8F-38FC1B8FEAA0}" type="datetime1">
              <a:rPr lang="ru-RU" smtClean="0"/>
              <a:t>14.11.2017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68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51356-648F-481E-8E22-88FD438BFA6E}" type="datetime1">
              <a:rPr lang="ru-RU" smtClean="0"/>
              <a:t>14.11.2017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92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F75D-B295-42D4-982F-C5FC95352AF3}" type="datetime1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37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A515C-AC0F-4893-AB23-507BC7965A46}" type="datetime1">
              <a:rPr lang="ru-RU" smtClean="0"/>
              <a:t>14.11.2017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67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DE628-D105-4566-A076-5E54A87EA7E9}" type="datetime1">
              <a:rPr lang="ru-RU" smtClean="0"/>
              <a:t>14.11.2017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CCFF8-3F32-47D6-B698-A39F30C07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537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" y="2452246"/>
            <a:ext cx="9156100" cy="1177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algn="ctr">
              <a:tabLst>
                <a:tab pos="4455319" algn="r"/>
              </a:tabLst>
            </a:pPr>
            <a:r>
              <a:rPr lang="ru-RU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инновационной инфраструктуры в рамках Государственной программы инновационного развития Республики Беларусь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45978" y="4509120"/>
            <a:ext cx="5760640" cy="7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6" tIns="34288" rIns="68576" bIns="34288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0" hangingPunct="0"/>
            <a:r>
              <a:rPr lang="ru-RU" sz="1500" dirty="0" smtClean="0">
                <a:latin typeface="Arial" charset="0"/>
              </a:rPr>
              <a:t>Заместитель </a:t>
            </a:r>
            <a:r>
              <a:rPr lang="ru-RU" sz="1500" dirty="0">
                <a:latin typeface="Arial" charset="0"/>
              </a:rPr>
              <a:t>начальника управления инновационной политики  </a:t>
            </a:r>
            <a:endParaRPr lang="ru-RU" sz="1500" dirty="0" smtClean="0">
              <a:latin typeface="Arial" charset="0"/>
            </a:endParaRPr>
          </a:p>
          <a:p>
            <a:pPr eaLnBrk="0" hangingPunct="0"/>
            <a:r>
              <a:rPr lang="ru-RU" sz="1500" dirty="0" smtClean="0">
                <a:latin typeface="Arial" charset="0"/>
              </a:rPr>
              <a:t>Государственного комитета по науке и технологиям</a:t>
            </a:r>
          </a:p>
          <a:p>
            <a:pPr eaLnBrk="0" hangingPunct="0"/>
            <a:r>
              <a:rPr lang="ru-RU" sz="1700" b="1" dirty="0" smtClean="0">
                <a:solidFill>
                  <a:srgbClr val="000099"/>
                </a:solidFill>
                <a:latin typeface="Arial" charset="0"/>
              </a:rPr>
              <a:t>Лях Сергей Иванович</a:t>
            </a:r>
            <a:endParaRPr lang="en-US" sz="17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77744" y="6381328"/>
            <a:ext cx="6400613" cy="25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algn="ctr">
              <a:lnSpc>
                <a:spcPts val="1425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Минск, 2017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1" y="4437112"/>
            <a:ext cx="9144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 anchor="ctr"/>
          <a:lstStyle/>
          <a:p>
            <a:endParaRPr lang="ru-RU">
              <a:ln>
                <a:solidFill>
                  <a:schemeClr val="tx2">
                    <a:lumMod val="25000"/>
                  </a:schemeClr>
                </a:solidFill>
              </a:ln>
            </a:endParaRP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0" y="5373216"/>
            <a:ext cx="9144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 anchor="ctr"/>
          <a:lstStyle/>
          <a:p>
            <a:endParaRPr lang="ru-RU">
              <a:ln>
                <a:solidFill>
                  <a:schemeClr val="tx2">
                    <a:lumMod val="25000"/>
                  </a:schemeClr>
                </a:solidFill>
              </a:ln>
            </a:endParaRPr>
          </a:p>
        </p:txBody>
      </p:sp>
      <p:pic>
        <p:nvPicPr>
          <p:cNvPr id="9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81128"/>
            <a:ext cx="147252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51520" y="332656"/>
            <a:ext cx="845509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Республиканский семинар </a:t>
            </a:r>
          </a:p>
          <a:p>
            <a:pPr algn="ctr"/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«Государственная программа инновационного развития Республики Беларусь на 2016-2020 годы: реализация, корректировка, отчетность»</a:t>
            </a:r>
          </a:p>
        </p:txBody>
      </p:sp>
    </p:spTree>
    <p:extLst>
      <p:ext uri="{BB962C8B-B14F-4D97-AF65-F5344CB8AC3E}">
        <p14:creationId xmlns:p14="http://schemas.microsoft.com/office/powerpoint/2010/main" val="284411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56350"/>
            <a:ext cx="504056" cy="365125"/>
          </a:xfrm>
        </p:spPr>
        <p:txBody>
          <a:bodyPr/>
          <a:lstStyle/>
          <a:p>
            <a:fld id="{372CCFF8-3F32-47D6-B698-A39F30C07D10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ru-RU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1" y="6309320"/>
            <a:ext cx="98168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87136" y="404664"/>
            <a:ext cx="8229600" cy="64807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ОСНОВНЫЕ ИЗМЕНЕНИЯ И ДОПОЛНЕНИЯ В ЗАКОНОДАТЕЛЬСТВО, ПРЕДУСМОТРЕННЫЕ ДАННЫМ ПРОЕКТОМ УКАЗА</a:t>
            </a:r>
            <a:endParaRPr lang="ru-RU" sz="2000" dirty="0">
              <a:solidFill>
                <a:srgbClr val="000099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1213877"/>
            <a:ext cx="8208912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Создание механизма реинвестирования налоговых отчислений резидентов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технопарков на развитие данных технопарков и их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резидентов.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технопаркам возможности проводить гибкую арендную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политику.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Освобождение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технопарков и их резидентов от НДС и ввозных таможенных пошлин при ввозе технологического оборудования, комплектующих и запасных частей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реализации инновационных проектов в рамках Государственной программы инновационного развития Республики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Беларусь.</a:t>
            </a: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редоставление </a:t>
            </a: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применения субъектами инновационной инфраструктуры независимо от подчиненности, организационно-правовой формы и формы собственности упрощенной системы </a:t>
            </a:r>
            <a:r>
              <a:rPr lang="ru-R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налогообложения.</a:t>
            </a:r>
            <a:endParaRPr lang="ru-RU" sz="17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47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" y="2452246"/>
            <a:ext cx="9156100" cy="1177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algn="ctr">
              <a:tabLst>
                <a:tab pos="4455319" algn="r"/>
              </a:tabLst>
            </a:pPr>
            <a:r>
              <a:rPr lang="ru-RU" sz="2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инновационной инфраструктуры в рамках Государственной программы инновационного развития Республики Беларусь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45978" y="4509120"/>
            <a:ext cx="5760640" cy="79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6" tIns="34288" rIns="68576" bIns="34288">
            <a:spAutoFit/>
          </a:bodyPr>
          <a:lstStyle>
            <a:lvl1pPr>
              <a:defRPr>
                <a:solidFill>
                  <a:schemeClr val="tx1"/>
                </a:solidFill>
                <a:latin typeface="Corbe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</a:defRPr>
            </a:lvl9pPr>
          </a:lstStyle>
          <a:p>
            <a:pPr eaLnBrk="0" hangingPunct="0"/>
            <a:r>
              <a:rPr lang="ru-RU" sz="1500" dirty="0" smtClean="0">
                <a:latin typeface="Arial" charset="0"/>
              </a:rPr>
              <a:t>Заместитель </a:t>
            </a:r>
            <a:r>
              <a:rPr lang="ru-RU" sz="1500" dirty="0">
                <a:latin typeface="Arial" charset="0"/>
              </a:rPr>
              <a:t>начальника управления инновационной политики  </a:t>
            </a:r>
            <a:endParaRPr lang="ru-RU" sz="1500" dirty="0" smtClean="0">
              <a:latin typeface="Arial" charset="0"/>
            </a:endParaRPr>
          </a:p>
          <a:p>
            <a:pPr eaLnBrk="0" hangingPunct="0"/>
            <a:r>
              <a:rPr lang="ru-RU" sz="1500" dirty="0" smtClean="0">
                <a:latin typeface="Arial" charset="0"/>
              </a:rPr>
              <a:t>Государственного комитета по науке и технологиям</a:t>
            </a:r>
          </a:p>
          <a:p>
            <a:pPr eaLnBrk="0" hangingPunct="0"/>
            <a:r>
              <a:rPr lang="ru-RU" sz="1700" b="1" dirty="0" smtClean="0">
                <a:solidFill>
                  <a:srgbClr val="000099"/>
                </a:solidFill>
                <a:latin typeface="Arial" charset="0"/>
              </a:rPr>
              <a:t>Лях Сергей Иванович</a:t>
            </a:r>
            <a:endParaRPr lang="en-US" sz="17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377744" y="6381328"/>
            <a:ext cx="6400613" cy="25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80" tIns="34290" rIns="68580" bIns="34290" anchor="ctr">
            <a:spAutoFit/>
          </a:bodyPr>
          <a:lstStyle/>
          <a:p>
            <a:pPr algn="ctr">
              <a:lnSpc>
                <a:spcPts val="1425"/>
              </a:lnSpc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Минск, 2017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Line 2"/>
          <p:cNvSpPr>
            <a:spLocks noChangeShapeType="1"/>
          </p:cNvSpPr>
          <p:nvPr/>
        </p:nvSpPr>
        <p:spPr bwMode="auto">
          <a:xfrm>
            <a:off x="1" y="4437112"/>
            <a:ext cx="9144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 anchor="ctr"/>
          <a:lstStyle/>
          <a:p>
            <a:endParaRPr lang="ru-RU">
              <a:ln>
                <a:solidFill>
                  <a:schemeClr val="tx2">
                    <a:lumMod val="25000"/>
                  </a:schemeClr>
                </a:solidFill>
              </a:ln>
            </a:endParaRPr>
          </a:p>
        </p:txBody>
      </p:sp>
      <p:sp>
        <p:nvSpPr>
          <p:cNvPr id="8" name="Line 2"/>
          <p:cNvSpPr>
            <a:spLocks noChangeShapeType="1"/>
          </p:cNvSpPr>
          <p:nvPr/>
        </p:nvSpPr>
        <p:spPr bwMode="auto">
          <a:xfrm>
            <a:off x="0" y="5373216"/>
            <a:ext cx="91440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68580" tIns="34290" rIns="68580" bIns="34290" anchor="ctr"/>
          <a:lstStyle/>
          <a:p>
            <a:endParaRPr lang="ru-RU">
              <a:ln>
                <a:solidFill>
                  <a:schemeClr val="tx2">
                    <a:lumMod val="25000"/>
                  </a:schemeClr>
                </a:solidFill>
              </a:ln>
            </a:endParaRPr>
          </a:p>
        </p:txBody>
      </p:sp>
      <p:pic>
        <p:nvPicPr>
          <p:cNvPr id="9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81128"/>
            <a:ext cx="1472526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51520" y="332656"/>
            <a:ext cx="845509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Республиканский семинар </a:t>
            </a:r>
          </a:p>
          <a:p>
            <a:pPr algn="ctr"/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«Государственная программа инновационного развития Республики Беларусь на 2016-2020 годы: реализация, корректировка, отчетность»</a:t>
            </a:r>
          </a:p>
        </p:txBody>
      </p:sp>
    </p:spTree>
    <p:extLst>
      <p:ext uri="{BB962C8B-B14F-4D97-AF65-F5344CB8AC3E}">
        <p14:creationId xmlns:p14="http://schemas.microsoft.com/office/powerpoint/2010/main" val="268677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56350"/>
            <a:ext cx="504056" cy="365125"/>
          </a:xfrm>
        </p:spPr>
        <p:txBody>
          <a:bodyPr/>
          <a:lstStyle/>
          <a:p>
            <a:fld id="{372CCFF8-3F32-47D6-B698-A39F30C07D10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ru-RU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1" y="6309320"/>
            <a:ext cx="98168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87136" y="620688"/>
            <a:ext cx="8229600" cy="864096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ГОСУДАРСТВЕННАЯ ПРОГРАММА </a:t>
            </a:r>
            <a:b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ИННОВАЦИОННОГО РАЗВИТИЯ РЕСПУБЛИКИ БЕЛАРУСЬ </a:t>
            </a:r>
            <a:b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 2016 - 2020 ГОДЫ</a:t>
            </a:r>
            <a:endParaRPr lang="ru-RU" sz="2000" dirty="0">
              <a:solidFill>
                <a:srgbClr val="000099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67545" y="1997452"/>
            <a:ext cx="8208911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99"/>
              </a:buClr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развития инфраструктуры в сферах научно-технической и инновационной деятельности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вклада субъектов данной инфраструктуры в инновационное развитие Республики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Беларусь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401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56350"/>
            <a:ext cx="504056" cy="365125"/>
          </a:xfrm>
        </p:spPr>
        <p:txBody>
          <a:bodyPr/>
          <a:lstStyle/>
          <a:p>
            <a:fld id="{372CCFF8-3F32-47D6-B698-A39F30C07D10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ru-RU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1" y="6309320"/>
            <a:ext cx="98168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46856" y="418654"/>
            <a:ext cx="8229600" cy="77809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000" b="1" spc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ОСНОВНЫЕ ПРОГНОЗНЫЕ ПОКАЗАТЕЛИ В РАМКАХ РЕАЛИЗАЦИИ МЕРОПРИЯТИЙ ПО РАЗВИТИЮ ИННОВАЦИОННОЙ ИНФРАСТРУКТУРЫ РЕСПУБЛИКИ БЕЛАРУСЬ</a:t>
            </a:r>
            <a:endParaRPr lang="ru-RU" sz="2000" dirty="0">
              <a:solidFill>
                <a:srgbClr val="000099"/>
              </a:solidFill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899128"/>
              </p:ext>
            </p:extLst>
          </p:nvPr>
        </p:nvGraphicFramePr>
        <p:xfrm>
          <a:off x="618813" y="1420332"/>
          <a:ext cx="7913626" cy="4600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9686"/>
                <a:gridCol w="796788"/>
                <a:gridCol w="796788"/>
                <a:gridCol w="796788"/>
                <a:gridCol w="796788"/>
                <a:gridCol w="796788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rgbClr val="0000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Значения показателей по годам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rgbClr val="00009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субъектов инновационной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инфраструктуры, ед.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резидентов научно-технологических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парков, ед.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созданных рабочих мест (ежегодный прирост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ед.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704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инжиниринговых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центров, ед.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венчурных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организаций, ед.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выпуска продукции в стоимостном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выражении, млн руб.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29,4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39,2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49,0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58,9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Выпуск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продукции, произведенной на один рубль вложенных бюджетных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средств, руб.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39370" marR="39370" marT="64770" marB="6477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5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56350"/>
            <a:ext cx="504056" cy="365125"/>
          </a:xfrm>
        </p:spPr>
        <p:txBody>
          <a:bodyPr/>
          <a:lstStyle/>
          <a:p>
            <a:fld id="{372CCFF8-3F32-47D6-B698-A39F30C07D10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ru-RU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1" y="6309320"/>
            <a:ext cx="98168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Группа 5"/>
          <p:cNvGrpSpPr>
            <a:grpSpLocks noChangeAspect="1"/>
          </p:cNvGrpSpPr>
          <p:nvPr/>
        </p:nvGrpSpPr>
        <p:grpSpPr>
          <a:xfrm>
            <a:off x="5123443" y="2108801"/>
            <a:ext cx="153894" cy="445604"/>
            <a:chOff x="8207731" y="2708920"/>
            <a:chExt cx="297665" cy="861894"/>
          </a:xfrm>
        </p:grpSpPr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256240" y="2708920"/>
              <a:ext cx="200648" cy="19010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be-BY" altLang="ru-RU" sz="1000" kern="0">
                <a:solidFill>
                  <a:prstClr val="black"/>
                </a:solidFill>
              </a:endParaRPr>
            </a:p>
          </p:txBody>
        </p:sp>
        <p:sp>
          <p:nvSpPr>
            <p:cNvPr id="8" name="AutoShape 54"/>
            <p:cNvSpPr>
              <a:spLocks noChangeArrowheads="1"/>
            </p:cNvSpPr>
            <p:nvPr/>
          </p:nvSpPr>
          <p:spPr bwMode="auto">
            <a:xfrm>
              <a:off x="8207731" y="3334748"/>
              <a:ext cx="297665" cy="236066"/>
            </a:xfrm>
            <a:prstGeom prst="hexagon">
              <a:avLst>
                <a:gd name="adj" fmla="val 37212"/>
                <a:gd name="vf" fmla="val 115470"/>
              </a:avLst>
            </a:prstGeom>
            <a:solidFill>
              <a:srgbClr val="80008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be-BY" altLang="ru-RU" sz="1000" kern="0">
                <a:solidFill>
                  <a:prstClr val="black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5292080" y="1901007"/>
            <a:ext cx="3452548" cy="80791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научно-технологических парков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центров трансфера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87136" y="332656"/>
            <a:ext cx="8229600" cy="576064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000" b="1" spc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РАЗВИТИЕ ИННОВАЦИОННОЙ ИНФРАСТРУКТУРЫ </a:t>
            </a:r>
            <a:br>
              <a:rPr lang="ru-RU" sz="2000" b="1" spc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spc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РЕСПУБЛИКЕ БЕЛАРУСЬ</a:t>
            </a:r>
            <a:endParaRPr lang="ru-RU" sz="2000" dirty="0">
              <a:solidFill>
                <a:srgbClr val="000099"/>
              </a:solidFill>
            </a:endParaRP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351167"/>
              </p:ext>
            </p:extLst>
          </p:nvPr>
        </p:nvGraphicFramePr>
        <p:xfrm>
          <a:off x="496071" y="4427944"/>
          <a:ext cx="810837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9855"/>
                <a:gridCol w="919507"/>
                <a:gridCol w="919507"/>
                <a:gridCol w="919507"/>
              </a:tblGrid>
              <a:tr h="377295"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Показатель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 г.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 г.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 кв. 2017 г.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  <a:tr h="221938"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резидентов,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ед.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4312"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работников резидентов, чел.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607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1416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1501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4312"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производства продукции резидентов, млн. руб.,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11,0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73,8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34,7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4312"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в том числе инновационная продукция, млн. руб.</a:t>
                      </a:r>
                      <a:endParaRPr lang="ru-RU" sz="1400" b="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i="1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</a:t>
                      </a:r>
                      <a:endParaRPr kumimoji="0" lang="ru-RU" sz="1400" b="0" i="1" kern="120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i="1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49,8</a:t>
                      </a:r>
                      <a:endParaRPr kumimoji="0" lang="ru-RU" sz="1400" b="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i="1" kern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25,1</a:t>
                      </a:r>
                      <a:endParaRPr kumimoji="0" lang="ru-RU" sz="1400" b="0" i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611560" y="1118002"/>
            <a:ext cx="4084864" cy="3103086"/>
            <a:chOff x="611560" y="1118002"/>
            <a:chExt cx="4084864" cy="3103086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611560" y="1118002"/>
              <a:ext cx="4084864" cy="3103086"/>
              <a:chOff x="417640" y="821460"/>
              <a:chExt cx="4372896" cy="3391118"/>
            </a:xfrm>
          </p:grpSpPr>
          <p:grpSp>
            <p:nvGrpSpPr>
              <p:cNvPr id="11" name="Группа 10"/>
              <p:cNvGrpSpPr>
                <a:grpSpLocks noChangeAspect="1"/>
              </p:cNvGrpSpPr>
              <p:nvPr/>
            </p:nvGrpSpPr>
            <p:grpSpPr>
              <a:xfrm>
                <a:off x="417640" y="821460"/>
                <a:ext cx="4372896" cy="3391118"/>
                <a:chOff x="323528" y="901494"/>
                <a:chExt cx="4573016" cy="3600399"/>
              </a:xfrm>
            </p:grpSpPr>
            <p:pic>
              <p:nvPicPr>
                <p:cNvPr id="14" name="Picture 60" descr="Беларусь1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3528" y="901494"/>
                  <a:ext cx="4573016" cy="36003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5" name="Rectangle 10"/>
                <p:cNvSpPr>
                  <a:spLocks noChangeArrowheads="1"/>
                </p:cNvSpPr>
                <p:nvPr/>
              </p:nvSpPr>
              <p:spPr bwMode="auto">
                <a:xfrm>
                  <a:off x="2256439" y="2407886"/>
                  <a:ext cx="126526" cy="12170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6" name="Rectangle 10"/>
                <p:cNvSpPr>
                  <a:spLocks noChangeArrowheads="1"/>
                </p:cNvSpPr>
                <p:nvPr/>
              </p:nvSpPr>
              <p:spPr bwMode="auto">
                <a:xfrm>
                  <a:off x="3617564" y="2407885"/>
                  <a:ext cx="126526" cy="12170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" name="Rectangle 10"/>
                <p:cNvSpPr>
                  <a:spLocks noChangeArrowheads="1"/>
                </p:cNvSpPr>
                <p:nvPr/>
              </p:nvSpPr>
              <p:spPr bwMode="auto">
                <a:xfrm>
                  <a:off x="3956529" y="3473898"/>
                  <a:ext cx="126526" cy="12170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8" name="Rectangle 10"/>
                <p:cNvSpPr>
                  <a:spLocks noChangeArrowheads="1"/>
                </p:cNvSpPr>
                <p:nvPr/>
              </p:nvSpPr>
              <p:spPr bwMode="auto">
                <a:xfrm>
                  <a:off x="415992" y="3671557"/>
                  <a:ext cx="126526" cy="12170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9" name="Rectangle 10"/>
                <p:cNvSpPr>
                  <a:spLocks noChangeArrowheads="1"/>
                </p:cNvSpPr>
                <p:nvPr/>
              </p:nvSpPr>
              <p:spPr bwMode="auto">
                <a:xfrm>
                  <a:off x="3448888" y="1562153"/>
                  <a:ext cx="126526" cy="12170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0" name="Rectangle 10"/>
                <p:cNvSpPr>
                  <a:spLocks noChangeArrowheads="1"/>
                </p:cNvSpPr>
                <p:nvPr/>
              </p:nvSpPr>
              <p:spPr bwMode="auto">
                <a:xfrm>
                  <a:off x="2223607" y="2572761"/>
                  <a:ext cx="126526" cy="12170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" name="Rectangle 10"/>
                <p:cNvSpPr>
                  <a:spLocks noChangeArrowheads="1"/>
                </p:cNvSpPr>
                <p:nvPr/>
              </p:nvSpPr>
              <p:spPr bwMode="auto">
                <a:xfrm>
                  <a:off x="2655044" y="2335882"/>
                  <a:ext cx="126526" cy="12170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638423" y="3691530"/>
                  <a:ext cx="126526" cy="12170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Rectangle 10"/>
                <p:cNvSpPr>
                  <a:spLocks noChangeArrowheads="1"/>
                </p:cNvSpPr>
                <p:nvPr/>
              </p:nvSpPr>
              <p:spPr bwMode="auto">
                <a:xfrm>
                  <a:off x="2781571" y="1402389"/>
                  <a:ext cx="126526" cy="12170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AutoShape 54"/>
                <p:cNvSpPr>
                  <a:spLocks noChangeArrowheads="1"/>
                </p:cNvSpPr>
                <p:nvPr/>
              </p:nvSpPr>
              <p:spPr bwMode="auto">
                <a:xfrm>
                  <a:off x="3586976" y="1629880"/>
                  <a:ext cx="187703" cy="151130"/>
                </a:xfrm>
                <a:prstGeom prst="hexagon">
                  <a:avLst>
                    <a:gd name="adj" fmla="val 37212"/>
                    <a:gd name="vf" fmla="val 115470"/>
                  </a:avLst>
                </a:prstGeom>
                <a:solidFill>
                  <a:srgbClr val="80008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Равнобедренный треугольник 24"/>
                <p:cNvSpPr/>
                <p:nvPr/>
              </p:nvSpPr>
              <p:spPr>
                <a:xfrm>
                  <a:off x="2481439" y="2407885"/>
                  <a:ext cx="168069" cy="143900"/>
                </a:xfrm>
                <a:prstGeom prst="triangle">
                  <a:avLst/>
                </a:prstGeom>
                <a:solidFill>
                  <a:srgbClr val="9BBB59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ru-RU" sz="1000" kern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6" name="Rectangle 10"/>
                <p:cNvSpPr>
                  <a:spLocks noChangeArrowheads="1"/>
                </p:cNvSpPr>
                <p:nvPr/>
              </p:nvSpPr>
              <p:spPr bwMode="auto">
                <a:xfrm>
                  <a:off x="3778443" y="3664997"/>
                  <a:ext cx="129033" cy="108347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" name="AutoShape 54"/>
                <p:cNvSpPr>
                  <a:spLocks noChangeArrowheads="1"/>
                </p:cNvSpPr>
                <p:nvPr/>
              </p:nvSpPr>
              <p:spPr bwMode="auto">
                <a:xfrm>
                  <a:off x="3655256" y="1369879"/>
                  <a:ext cx="187703" cy="151130"/>
                </a:xfrm>
                <a:prstGeom prst="hexagon">
                  <a:avLst>
                    <a:gd name="adj" fmla="val 37212"/>
                    <a:gd name="vf" fmla="val 115470"/>
                  </a:avLst>
                </a:prstGeom>
                <a:solidFill>
                  <a:srgbClr val="80008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" name="AutoShape 54"/>
                <p:cNvSpPr>
                  <a:spLocks noChangeArrowheads="1"/>
                </p:cNvSpPr>
                <p:nvPr/>
              </p:nvSpPr>
              <p:spPr bwMode="auto">
                <a:xfrm>
                  <a:off x="3569131" y="2672937"/>
                  <a:ext cx="187703" cy="151130"/>
                </a:xfrm>
                <a:prstGeom prst="hexagon">
                  <a:avLst>
                    <a:gd name="adj" fmla="val 37212"/>
                    <a:gd name="vf" fmla="val 115470"/>
                  </a:avLst>
                </a:prstGeom>
                <a:solidFill>
                  <a:srgbClr val="80008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" name="AutoShape 54"/>
                <p:cNvSpPr>
                  <a:spLocks noChangeArrowheads="1"/>
                </p:cNvSpPr>
                <p:nvPr/>
              </p:nvSpPr>
              <p:spPr bwMode="auto">
                <a:xfrm>
                  <a:off x="3977852" y="3735511"/>
                  <a:ext cx="187703" cy="151130"/>
                </a:xfrm>
                <a:prstGeom prst="hexagon">
                  <a:avLst>
                    <a:gd name="adj" fmla="val 37212"/>
                    <a:gd name="vf" fmla="val 115470"/>
                  </a:avLst>
                </a:prstGeom>
                <a:solidFill>
                  <a:srgbClr val="80008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" name="AutoShape 54"/>
                <p:cNvSpPr>
                  <a:spLocks noChangeArrowheads="1"/>
                </p:cNvSpPr>
                <p:nvPr/>
              </p:nvSpPr>
              <p:spPr bwMode="auto">
                <a:xfrm>
                  <a:off x="2419470" y="2685499"/>
                  <a:ext cx="187703" cy="151130"/>
                </a:xfrm>
                <a:prstGeom prst="hexagon">
                  <a:avLst>
                    <a:gd name="adj" fmla="val 37212"/>
                    <a:gd name="vf" fmla="val 115470"/>
                  </a:avLst>
                </a:prstGeom>
                <a:solidFill>
                  <a:srgbClr val="80008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" name="AutoShape 54"/>
                <p:cNvSpPr>
                  <a:spLocks noChangeArrowheads="1"/>
                </p:cNvSpPr>
                <p:nvPr/>
              </p:nvSpPr>
              <p:spPr bwMode="auto">
                <a:xfrm>
                  <a:off x="1276169" y="2631453"/>
                  <a:ext cx="187703" cy="151130"/>
                </a:xfrm>
                <a:prstGeom prst="hexagon">
                  <a:avLst>
                    <a:gd name="adj" fmla="val 37212"/>
                    <a:gd name="vf" fmla="val 115470"/>
                  </a:avLst>
                </a:prstGeom>
                <a:solidFill>
                  <a:srgbClr val="80008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" name="AutoShape 54"/>
                <p:cNvSpPr>
                  <a:spLocks noChangeArrowheads="1"/>
                </p:cNvSpPr>
                <p:nvPr/>
              </p:nvSpPr>
              <p:spPr bwMode="auto">
                <a:xfrm>
                  <a:off x="685981" y="2743648"/>
                  <a:ext cx="187703" cy="151130"/>
                </a:xfrm>
                <a:prstGeom prst="hexagon">
                  <a:avLst>
                    <a:gd name="adj" fmla="val 37212"/>
                    <a:gd name="vf" fmla="val 115470"/>
                  </a:avLst>
                </a:prstGeom>
                <a:solidFill>
                  <a:srgbClr val="800080"/>
                </a:solidFill>
                <a:ln w="9525">
                  <a:solidFill>
                    <a:sysClr val="windowText" lastClr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aseline="-25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be-BY" altLang="ru-RU" sz="1000" kern="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2" name="AutoShape 54"/>
              <p:cNvSpPr>
                <a:spLocks noChangeArrowheads="1"/>
              </p:cNvSpPr>
              <p:nvPr/>
            </p:nvSpPr>
            <p:spPr bwMode="auto">
              <a:xfrm>
                <a:off x="909548" y="2659587"/>
                <a:ext cx="179489" cy="142345"/>
              </a:xfrm>
              <a:prstGeom prst="hexagon">
                <a:avLst>
                  <a:gd name="adj" fmla="val 37212"/>
                  <a:gd name="vf" fmla="val 115470"/>
                </a:avLst>
              </a:prstGeom>
              <a:solidFill>
                <a:srgbClr val="800080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e-BY" altLang="ru-RU" sz="1000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938797" y="2477830"/>
                <a:ext cx="120989" cy="11463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ysClr val="windowText" lastClr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be-BY" altLang="ru-RU" sz="1000" kern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2658780" y="2564904"/>
              <a:ext cx="113020" cy="10489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be-BY" altLang="ru-RU" sz="1000" kern="0">
                <a:solidFill>
                  <a:prstClr val="black"/>
                </a:solidFill>
              </a:endParaRPr>
            </a:p>
          </p:txBody>
        </p:sp>
        <p:sp>
          <p:nvSpPr>
            <p:cNvPr id="36" name="AutoShape 54"/>
            <p:cNvSpPr>
              <a:spLocks noChangeArrowheads="1"/>
            </p:cNvSpPr>
            <p:nvPr/>
          </p:nvSpPr>
          <p:spPr bwMode="auto">
            <a:xfrm>
              <a:off x="2316102" y="2708920"/>
              <a:ext cx="167666" cy="130255"/>
            </a:xfrm>
            <a:prstGeom prst="hexagon">
              <a:avLst>
                <a:gd name="adj" fmla="val 37212"/>
                <a:gd name="vf" fmla="val 115470"/>
              </a:avLst>
            </a:prstGeom>
            <a:solidFill>
              <a:srgbClr val="800080"/>
            </a:solidFill>
            <a:ln w="9525">
              <a:solidFill>
                <a:sysClr val="windowText" lastClr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be-BY" altLang="ru-RU" sz="1000" kern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840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56350"/>
            <a:ext cx="504056" cy="365125"/>
          </a:xfrm>
        </p:spPr>
        <p:txBody>
          <a:bodyPr/>
          <a:lstStyle/>
          <a:p>
            <a:fld id="{372CCFF8-3F32-47D6-B698-A39F30C07D10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ru-RU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1" y="6309320"/>
            <a:ext cx="98168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87136" y="476672"/>
            <a:ext cx="8229600" cy="576064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000" b="1" spc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РАЗВИТИЕ ИННОВАЦИОННОЙ ИНФРАСТРУКТУРЫ </a:t>
            </a:r>
            <a:br>
              <a:rPr lang="ru-RU" sz="2000" b="1" spc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spc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 РЕСПУБЛИКЕ БЕЛАРУСЬ</a:t>
            </a:r>
            <a:endParaRPr lang="ru-RU" sz="2000" dirty="0">
              <a:solidFill>
                <a:srgbClr val="000099"/>
              </a:solidFill>
            </a:endParaRP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695964"/>
              </p:ext>
            </p:extLst>
          </p:nvPr>
        </p:nvGraphicFramePr>
        <p:xfrm>
          <a:off x="551142" y="1649720"/>
          <a:ext cx="8197321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8730"/>
                <a:gridCol w="1776197"/>
                <a:gridCol w="1776197"/>
                <a:gridCol w="1776197"/>
              </a:tblGrid>
              <a:tr h="377295"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 rtl="0" fontAlgn="ctr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льготы (освобождение от налогов)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b="1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Технопарки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Центры трансфера технологий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Резиденты технопарков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0099"/>
                    </a:solidFill>
                  </a:tcPr>
                </a:tc>
              </a:tr>
              <a:tr h="221938"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недвижимость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(при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сдаче им в аренду)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(при сдаче в аренду технопарками)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4312"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Земельный налог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4312"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прибыль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07743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815485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223228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630970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038712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446454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2854197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261939" algn="l" defTabSz="815485" rtl="0" eaLnBrk="1" latinLnBrk="0" hangingPunct="1">
                        <a:defRPr sz="16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(снижен до 10%)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(снижен до 10%)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(снижен до 10%)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7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56350"/>
            <a:ext cx="504056" cy="365125"/>
          </a:xfrm>
        </p:spPr>
        <p:txBody>
          <a:bodyPr/>
          <a:lstStyle/>
          <a:p>
            <a:fld id="{372CCFF8-3F32-47D6-B698-A39F30C07D10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ru-RU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1" y="6309320"/>
            <a:ext cx="98168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87136" y="476672"/>
            <a:ext cx="8229600" cy="864096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000" b="1" spc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НАЛОГОВЫЙ РЕЖИМ РАБОТЫ ПАРКА ВЫСОКИХ ТЕХНОЛОГИЙ, КИТАЙСКО-БЕЛОРУССКОГО ИНДУСТРИАЛЬНОГО ПАРКА «ВЕЛИКИЙ КАМЕНЬ», НАУЧНО-ТЕХНОЛОГИЧЕСКИХ ПАРКОВ И ИХ РЕЗИДЕНТОВ</a:t>
            </a:r>
            <a:endParaRPr lang="ru-RU" sz="2000" dirty="0">
              <a:solidFill>
                <a:srgbClr val="000099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740167"/>
              </p:ext>
            </p:extLst>
          </p:nvPr>
        </p:nvGraphicFramePr>
        <p:xfrm>
          <a:off x="467544" y="1628800"/>
          <a:ext cx="8229599" cy="4141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0930"/>
                <a:gridCol w="1531957"/>
                <a:gridCol w="1531957"/>
                <a:gridCol w="1438545"/>
                <a:gridCol w="1436210"/>
              </a:tblGrid>
              <a:tr h="26996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льготы (освобождение от налогов)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0000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Парк высоких технологий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0000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Парк «Великий камень»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0000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Технопарки 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00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нынешнее состояние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предложение ГКНТ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rgbClr val="000099"/>
                    </a:solidFill>
                  </a:tcPr>
                </a:tc>
              </a:tr>
              <a:tr h="18915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прибыль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89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(в полном объеме)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(в полном объеме)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(снижен до 10%)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(снижен до 10%)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097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добавленную стоимость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b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</a:tr>
              <a:tr h="2349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(отдельные вычеты)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2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Земельный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942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недвижимость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</a:tr>
              <a:tr h="3783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Освобождение от ввозных таможенных пошлин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674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Возврат 50% налоговых отчислений на развитие и коммерциализацию НТД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825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56350"/>
            <a:ext cx="504056" cy="365125"/>
          </a:xfrm>
        </p:spPr>
        <p:txBody>
          <a:bodyPr/>
          <a:lstStyle/>
          <a:p>
            <a:fld id="{372CCFF8-3F32-47D6-B698-A39F30C07D10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ru-RU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1" y="6309320"/>
            <a:ext cx="98168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87136" y="404664"/>
            <a:ext cx="8229600" cy="64807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ОСНОВНЫЕ ИЗМЕНЕНИЯ И ДОПОЛНЕНИЯ В ЗАКОНОДАТЕЛЬСТВО, ПРЕДУСМОТРЕННЫЕ ДАННЫМ ПРОЕКТОМ УКАЗА</a:t>
            </a:r>
            <a:endParaRPr lang="ru-RU" sz="2000" dirty="0">
              <a:solidFill>
                <a:srgbClr val="000099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1213877"/>
            <a:ext cx="820891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механизма реинвестирования налоговых отчислений резидентов </a:t>
            </a: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технопарков на развитие данных технопарков и их </a:t>
            </a: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резидентов</a:t>
            </a:r>
            <a:r>
              <a:rPr lang="ru-R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7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98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56350"/>
            <a:ext cx="504056" cy="365125"/>
          </a:xfrm>
        </p:spPr>
        <p:txBody>
          <a:bodyPr/>
          <a:lstStyle/>
          <a:p>
            <a:fld id="{372CCFF8-3F32-47D6-B698-A39F30C07D10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ru-RU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1" y="6309320"/>
            <a:ext cx="98168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87136" y="404664"/>
            <a:ext cx="8229600" cy="64807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ОСНОВНЫЕ ИЗМЕНЕНИЯ И ДОПОЛНЕНИЯ В ЗАКОНОДАТЕЛЬСТВО, ПРЕДУСМОТРЕННЫЕ ДАННЫМ ПРОЕКТОМ УКАЗА</a:t>
            </a:r>
            <a:endParaRPr lang="ru-RU" sz="2000" dirty="0">
              <a:solidFill>
                <a:srgbClr val="000099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1213877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Создание механизма реинвестирования налоговых отчислений резидентов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технопарков на развитие данных технопарков и их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резидентов.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технопаркам возможности проводить гибкую арендную </a:t>
            </a:r>
            <a:r>
              <a:rPr lang="ru-R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политику.</a:t>
            </a:r>
          </a:p>
        </p:txBody>
      </p:sp>
    </p:spTree>
    <p:extLst>
      <p:ext uri="{BB962C8B-B14F-4D97-AF65-F5344CB8AC3E}">
        <p14:creationId xmlns:p14="http://schemas.microsoft.com/office/powerpoint/2010/main" val="99746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56350"/>
            <a:ext cx="504056" cy="365125"/>
          </a:xfrm>
        </p:spPr>
        <p:txBody>
          <a:bodyPr/>
          <a:lstStyle/>
          <a:p>
            <a:fld id="{372CCFF8-3F32-47D6-B698-A39F30C07D10}" type="slidenum">
              <a:rPr lang="ru-RU" sz="1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ru-RU" sz="14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3" descr="F:\gh2.e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21" y="6309320"/>
            <a:ext cx="981684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487136" y="404664"/>
            <a:ext cx="8229600" cy="648072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ОСНОВНЫЕ ИЗМЕНЕНИЯ И ДОПОЛНЕНИЯ В ЗАКОНОДАТЕЛЬСТВО, ПРЕДУСМОТРЕННЫЕ ДАННЫМ ПРОЕКТОМ УКАЗА</a:t>
            </a:r>
            <a:endParaRPr lang="ru-RU" sz="2000" dirty="0">
              <a:solidFill>
                <a:srgbClr val="000099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9552" y="1213877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Создание механизма реинвестирования налоговых отчислений резидентов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технопарков на развитие данных технопарков и их </a:t>
            </a: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резидентов.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Предоставление технопаркам возможности проводить гибкую арендную </a:t>
            </a:r>
            <a:r>
              <a:rPr lang="ru-RU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политику.</a:t>
            </a:r>
          </a:p>
          <a:p>
            <a:pPr marL="342900" indent="-342900" algn="just">
              <a:spcBef>
                <a:spcPts val="600"/>
              </a:spcBef>
              <a:spcAft>
                <a:spcPts val="1200"/>
              </a:spcAft>
              <a:buClr>
                <a:srgbClr val="000099"/>
              </a:buClr>
              <a:buFont typeface="+mj-lt"/>
              <a:buAutoNum type="arabicPeriod"/>
            </a:pPr>
            <a:r>
              <a:rPr lang="ru-R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Освобождение </a:t>
            </a: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технопарков и их резидентов от НДС и ввозных таможенных пошлин при ввозе технологического оборудования, комплектующих и запасных частей </a:t>
            </a:r>
            <a:r>
              <a:rPr lang="ru-R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инновационных проектов в рамках Государственной программы инновационного развития Республики </a:t>
            </a:r>
            <a:r>
              <a:rPr lang="ru-RU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Беларусь.</a:t>
            </a:r>
          </a:p>
        </p:txBody>
      </p:sp>
    </p:spTree>
    <p:extLst>
      <p:ext uri="{BB962C8B-B14F-4D97-AF65-F5344CB8AC3E}">
        <p14:creationId xmlns:p14="http://schemas.microsoft.com/office/powerpoint/2010/main" val="263743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721</Words>
  <Application>Microsoft Office PowerPoint</Application>
  <PresentationFormat>Экран (4:3)</PresentationFormat>
  <Paragraphs>198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ГОСУДАРСТВЕННАЯ ПРОГРАММА  ИННОВАЦИОННОГО РАЗВИТИЯ РЕСПУБЛИКИ БЕЛАРУСЬ  НА 2016 - 2020 ГОДЫ</vt:lpstr>
      <vt:lpstr>ОСНОВНЫЕ ПРОГНОЗНЫЕ ПОКАЗАТЕЛИ В РАМКАХ РЕАЛИЗАЦИИ МЕРОПРИЯТИЙ ПО РАЗВИТИЮ ИННОВАЦИОННОЙ ИНФРАСТРУКТУРЫ РЕСПУБЛИКИ БЕЛАРУСЬ</vt:lpstr>
      <vt:lpstr>РАЗВИТИЕ ИННОВАЦИОННОЙ ИНФРАСТРУКТУРЫ  В РЕСПУБЛИКЕ БЕЛАРУСЬ</vt:lpstr>
      <vt:lpstr>РАЗВИТИЕ ИННОВАЦИОННОЙ ИНФРАСТРУКТУРЫ  В РЕСПУБЛИКЕ БЕЛАРУСЬ</vt:lpstr>
      <vt:lpstr>НАЛОГОВЫЙ РЕЖИМ РАБОТЫ ПАРКА ВЫСОКИХ ТЕХНОЛОГИЙ, КИТАЙСКО-БЕЛОРУССКОГО ИНДУСТРИАЛЬНОГО ПАРКА «ВЕЛИКИЙ КАМЕНЬ», НАУЧНО-ТЕХНОЛОГИЧЕСКИХ ПАРКОВ И ИХ РЕЗИДЕНТОВ</vt:lpstr>
      <vt:lpstr>ОСНОВНЫЕ ИЗМЕНЕНИЯ И ДОПОЛНЕНИЯ В ЗАКОНОДАТЕЛЬСТВО, ПРЕДУСМОТРЕННЫЕ ДАННЫМ ПРОЕКТОМ УКАЗА</vt:lpstr>
      <vt:lpstr>ОСНОВНЫЕ ИЗМЕНЕНИЯ И ДОПОЛНЕНИЯ В ЗАКОНОДАТЕЛЬСТВО, ПРЕДУСМОТРЕННЫЕ ДАННЫМ ПРОЕКТОМ УКАЗА</vt:lpstr>
      <vt:lpstr>ОСНОВНЫЕ ИЗМЕНЕНИЯ И ДОПОЛНЕНИЯ В ЗАКОНОДАТЕЛЬСТВО, ПРЕДУСМОТРЕННЫЕ ДАННЫМ ПРОЕКТОМ УКАЗА</vt:lpstr>
      <vt:lpstr>ОСНОВНЫЕ ИЗМЕНЕНИЯ И ДОПОЛНЕНИЯ В ЗАКОНОДАТЕЛЬСТВО, ПРЕДУСМОТРЕННЫЕ ДАННЫМ ПРОЕКТОМ УКАЗА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Лях Сергей Иванович</dc:creator>
  <cp:lastModifiedBy>Лях Сергей Иванович</cp:lastModifiedBy>
  <cp:revision>53</cp:revision>
  <dcterms:created xsi:type="dcterms:W3CDTF">2017-09-23T08:56:31Z</dcterms:created>
  <dcterms:modified xsi:type="dcterms:W3CDTF">2017-11-14T15:46:37Z</dcterms:modified>
</cp:coreProperties>
</file>