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1" r:id="rId1"/>
  </p:sldMasterIdLst>
  <p:notesMasterIdLst>
    <p:notesMasterId r:id="rId18"/>
  </p:notesMasterIdLst>
  <p:sldIdLst>
    <p:sldId id="400" r:id="rId2"/>
    <p:sldId id="410" r:id="rId3"/>
    <p:sldId id="409" r:id="rId4"/>
    <p:sldId id="394" r:id="rId5"/>
    <p:sldId id="412" r:id="rId6"/>
    <p:sldId id="411" r:id="rId7"/>
    <p:sldId id="402" r:id="rId8"/>
    <p:sldId id="403" r:id="rId9"/>
    <p:sldId id="404" r:id="rId10"/>
    <p:sldId id="405" r:id="rId11"/>
    <p:sldId id="406" r:id="rId12"/>
    <p:sldId id="408" r:id="rId13"/>
    <p:sldId id="407" r:id="rId14"/>
    <p:sldId id="373" r:id="rId15"/>
    <p:sldId id="413" r:id="rId16"/>
    <p:sldId id="290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FF"/>
    <a:srgbClr val="7557D5"/>
    <a:srgbClr val="3333CC"/>
    <a:srgbClr val="0000FF"/>
    <a:srgbClr val="3399FF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70" autoAdjust="0"/>
  </p:normalViewPr>
  <p:slideViewPr>
    <p:cSldViewPr>
      <p:cViewPr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BEA8A-6F6C-42F3-9BF4-9471F17DE77A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04BB69-D297-405E-8651-6E88B518971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kern="1200" dirty="0" smtClean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Срок пользования деньгами – до 7 лет</a:t>
          </a:r>
          <a:endParaRPr lang="ru-RU" sz="2000" b="1" kern="1200" dirty="0">
            <a:solidFill>
              <a:schemeClr val="bg1"/>
            </a:solidFill>
            <a:latin typeface="Garamond" pitchFamily="18" charset="0"/>
            <a:ea typeface="+mn-ea"/>
            <a:cs typeface="+mn-cs"/>
          </a:endParaRPr>
        </a:p>
      </dgm:t>
    </dgm:pt>
    <dgm:pt modelId="{3C240A74-7756-450D-8E11-84B62DEB4B3A}" type="parTrans" cxnId="{DB8159C5-A6D2-4CA7-8972-806C8F598560}">
      <dgm:prSet/>
      <dgm:spPr/>
      <dgm:t>
        <a:bodyPr/>
        <a:lstStyle/>
        <a:p>
          <a:endParaRPr lang="ru-RU"/>
        </a:p>
      </dgm:t>
    </dgm:pt>
    <dgm:pt modelId="{1EEB6977-1539-43C2-A9E8-8939EAEE50F1}" type="sibTrans" cxnId="{DB8159C5-A6D2-4CA7-8972-806C8F598560}">
      <dgm:prSet/>
      <dgm:spPr/>
      <dgm:t>
        <a:bodyPr/>
        <a:lstStyle/>
        <a:p>
          <a:endParaRPr lang="ru-RU"/>
        </a:p>
      </dgm:t>
    </dgm:pt>
    <dgm:pt modelId="{3312AECE-24D9-4746-9F15-D6822D4EA9D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kern="1200" dirty="0" smtClean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0,5 ставки рефинанси-рования</a:t>
          </a:r>
          <a:endParaRPr lang="ru-RU" sz="2000" b="1" kern="1200" dirty="0">
            <a:solidFill>
              <a:schemeClr val="bg1"/>
            </a:solidFill>
            <a:latin typeface="Garamond" pitchFamily="18" charset="0"/>
            <a:ea typeface="+mn-ea"/>
            <a:cs typeface="+mn-cs"/>
          </a:endParaRPr>
        </a:p>
      </dgm:t>
    </dgm:pt>
    <dgm:pt modelId="{B90539B8-299D-40AA-A735-B784A9129E52}" type="parTrans" cxnId="{1F786F30-0F11-4919-994F-CDD1C82B9689}">
      <dgm:prSet/>
      <dgm:spPr/>
      <dgm:t>
        <a:bodyPr/>
        <a:lstStyle/>
        <a:p>
          <a:endParaRPr lang="ru-RU"/>
        </a:p>
      </dgm:t>
    </dgm:pt>
    <dgm:pt modelId="{C3BE116A-56BB-47C5-8036-CE3666081E37}" type="sibTrans" cxnId="{1F786F30-0F11-4919-994F-CDD1C82B9689}">
      <dgm:prSet/>
      <dgm:spPr/>
      <dgm:t>
        <a:bodyPr/>
        <a:lstStyle/>
        <a:p>
          <a:endParaRPr lang="ru-RU"/>
        </a:p>
      </dgm:t>
    </dgm:pt>
    <dgm:pt modelId="{698712B5-7B9A-4608-A769-C440028CBCF3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kern="1200" dirty="0" smtClean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Отсрочка по уплате процентов и основного долга</a:t>
          </a:r>
          <a:endParaRPr lang="ru-RU" sz="2000" b="1" kern="1200" dirty="0">
            <a:solidFill>
              <a:schemeClr val="bg1"/>
            </a:solidFill>
            <a:latin typeface="Garamond" pitchFamily="18" charset="0"/>
            <a:ea typeface="+mn-ea"/>
            <a:cs typeface="+mn-cs"/>
          </a:endParaRPr>
        </a:p>
      </dgm:t>
    </dgm:pt>
    <dgm:pt modelId="{232A6253-CA60-4181-882B-3D909C9E3A1A}" type="parTrans" cxnId="{7E4C36F7-FF57-4069-AD89-0A2677560152}">
      <dgm:prSet/>
      <dgm:spPr/>
      <dgm:t>
        <a:bodyPr/>
        <a:lstStyle/>
        <a:p>
          <a:endParaRPr lang="ru-RU"/>
        </a:p>
      </dgm:t>
    </dgm:pt>
    <dgm:pt modelId="{7EAE302E-A729-48EC-BFD3-59F68FAC5B8A}" type="sibTrans" cxnId="{7E4C36F7-FF57-4069-AD89-0A2677560152}">
      <dgm:prSet/>
      <dgm:spPr/>
      <dgm:t>
        <a:bodyPr/>
        <a:lstStyle/>
        <a:p>
          <a:endParaRPr lang="ru-RU"/>
        </a:p>
      </dgm:t>
    </dgm:pt>
    <dgm:pt modelId="{6201E2C4-06F7-4703-841C-A2711D6BCC1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0" dirty="0" smtClean="0">
            <a:latin typeface="Arial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Отсутствие залога и страхования</a:t>
          </a:r>
        </a:p>
        <a:p>
          <a:pPr defTabSz="1244600">
            <a:spcAft>
              <a:spcPct val="35000"/>
            </a:spcAft>
          </a:pPr>
          <a:endParaRPr lang="ru-RU" dirty="0"/>
        </a:p>
      </dgm:t>
    </dgm:pt>
    <dgm:pt modelId="{15DC225A-AFF2-4F3C-88D6-CD42E681FCE3}" type="parTrans" cxnId="{61043014-26E9-4B0F-B90B-A41BB54BBEB4}">
      <dgm:prSet/>
      <dgm:spPr/>
      <dgm:t>
        <a:bodyPr/>
        <a:lstStyle/>
        <a:p>
          <a:endParaRPr lang="ru-RU"/>
        </a:p>
      </dgm:t>
    </dgm:pt>
    <dgm:pt modelId="{017015CE-C0F4-4496-AE08-1CCF0794BAA2}" type="sibTrans" cxnId="{61043014-26E9-4B0F-B90B-A41BB54BBEB4}">
      <dgm:prSet/>
      <dgm:spPr/>
      <dgm:t>
        <a:bodyPr/>
        <a:lstStyle/>
        <a:p>
          <a:endParaRPr lang="ru-RU"/>
        </a:p>
      </dgm:t>
    </dgm:pt>
    <dgm:pt modelId="{C405C960-CC9B-4C5A-ABDE-7BE50855D1C3}" type="pres">
      <dgm:prSet presAssocID="{B22BEA8A-6F6C-42F3-9BF4-9471F17DE7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C420E0-E6EC-4FA8-86C4-00E3198A0E21}" type="pres">
      <dgm:prSet presAssocID="{B22BEA8A-6F6C-42F3-9BF4-9471F17DE77A}" presName="diamond" presStyleLbl="bgShp" presStyleIdx="0" presStyleCnt="1" custLinFactNeighborX="-1370" custLinFactNeighborY="137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712975A7-0F08-4C2A-B02E-9555BACBC299}" type="pres">
      <dgm:prSet presAssocID="{B22BEA8A-6F6C-42F3-9BF4-9471F17DE77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F33B7-811D-4849-B90D-6D41EBF12AEE}" type="pres">
      <dgm:prSet presAssocID="{B22BEA8A-6F6C-42F3-9BF4-9471F17DE77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FFEAC-2108-4859-A73E-15E00343A38A}" type="pres">
      <dgm:prSet presAssocID="{B22BEA8A-6F6C-42F3-9BF4-9471F17DE77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B9BC0-02FD-4500-BFD9-AD1BF1883F58}" type="pres">
      <dgm:prSet presAssocID="{B22BEA8A-6F6C-42F3-9BF4-9471F17DE77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2B918-4AD0-4A4C-8046-91C476CB8C08}" type="presOf" srcId="{B22BEA8A-6F6C-42F3-9BF4-9471F17DE77A}" destId="{C405C960-CC9B-4C5A-ABDE-7BE50855D1C3}" srcOrd="0" destOrd="0" presId="urn:microsoft.com/office/officeart/2005/8/layout/matrix3"/>
    <dgm:cxn modelId="{7E4C36F7-FF57-4069-AD89-0A2677560152}" srcId="{B22BEA8A-6F6C-42F3-9BF4-9471F17DE77A}" destId="{698712B5-7B9A-4608-A769-C440028CBCF3}" srcOrd="2" destOrd="0" parTransId="{232A6253-CA60-4181-882B-3D909C9E3A1A}" sibTransId="{7EAE302E-A729-48EC-BFD3-59F68FAC5B8A}"/>
    <dgm:cxn modelId="{A1BA0546-29D0-463E-BE58-47955D9D8CED}" type="presOf" srcId="{3312AECE-24D9-4746-9F15-D6822D4EA9D3}" destId="{3C0F33B7-811D-4849-B90D-6D41EBF12AEE}" srcOrd="0" destOrd="0" presId="urn:microsoft.com/office/officeart/2005/8/layout/matrix3"/>
    <dgm:cxn modelId="{5B9F5017-429F-4D93-906F-99B67D512D3F}" type="presOf" srcId="{6201E2C4-06F7-4703-841C-A2711D6BCC17}" destId="{46EB9BC0-02FD-4500-BFD9-AD1BF1883F58}" srcOrd="0" destOrd="0" presId="urn:microsoft.com/office/officeart/2005/8/layout/matrix3"/>
    <dgm:cxn modelId="{61043014-26E9-4B0F-B90B-A41BB54BBEB4}" srcId="{B22BEA8A-6F6C-42F3-9BF4-9471F17DE77A}" destId="{6201E2C4-06F7-4703-841C-A2711D6BCC17}" srcOrd="3" destOrd="0" parTransId="{15DC225A-AFF2-4F3C-88D6-CD42E681FCE3}" sibTransId="{017015CE-C0F4-4496-AE08-1CCF0794BAA2}"/>
    <dgm:cxn modelId="{96C120CA-0436-4629-8083-D8765CB5411A}" type="presOf" srcId="{698712B5-7B9A-4608-A769-C440028CBCF3}" destId="{54AFFEAC-2108-4859-A73E-15E00343A38A}" srcOrd="0" destOrd="0" presId="urn:microsoft.com/office/officeart/2005/8/layout/matrix3"/>
    <dgm:cxn modelId="{DB8159C5-A6D2-4CA7-8972-806C8F598560}" srcId="{B22BEA8A-6F6C-42F3-9BF4-9471F17DE77A}" destId="{9004BB69-D297-405E-8651-6E88B5189711}" srcOrd="0" destOrd="0" parTransId="{3C240A74-7756-450D-8E11-84B62DEB4B3A}" sibTransId="{1EEB6977-1539-43C2-A9E8-8939EAEE50F1}"/>
    <dgm:cxn modelId="{8DC404E7-78EC-43BF-9ADB-E0A97AA1B94F}" type="presOf" srcId="{9004BB69-D297-405E-8651-6E88B5189711}" destId="{712975A7-0F08-4C2A-B02E-9555BACBC299}" srcOrd="0" destOrd="0" presId="urn:microsoft.com/office/officeart/2005/8/layout/matrix3"/>
    <dgm:cxn modelId="{1F786F30-0F11-4919-994F-CDD1C82B9689}" srcId="{B22BEA8A-6F6C-42F3-9BF4-9471F17DE77A}" destId="{3312AECE-24D9-4746-9F15-D6822D4EA9D3}" srcOrd="1" destOrd="0" parTransId="{B90539B8-299D-40AA-A735-B784A9129E52}" sibTransId="{C3BE116A-56BB-47C5-8036-CE3666081E37}"/>
    <dgm:cxn modelId="{7D9BD7F6-88B6-43E8-A650-1B6A72367388}" type="presParOf" srcId="{C405C960-CC9B-4C5A-ABDE-7BE50855D1C3}" destId="{2FC420E0-E6EC-4FA8-86C4-00E3198A0E21}" srcOrd="0" destOrd="0" presId="urn:microsoft.com/office/officeart/2005/8/layout/matrix3"/>
    <dgm:cxn modelId="{62046E97-610C-4F02-91C2-E19C0D888E40}" type="presParOf" srcId="{C405C960-CC9B-4C5A-ABDE-7BE50855D1C3}" destId="{712975A7-0F08-4C2A-B02E-9555BACBC299}" srcOrd="1" destOrd="0" presId="urn:microsoft.com/office/officeart/2005/8/layout/matrix3"/>
    <dgm:cxn modelId="{53371416-DF92-49AC-B97D-31439B1C4EA0}" type="presParOf" srcId="{C405C960-CC9B-4C5A-ABDE-7BE50855D1C3}" destId="{3C0F33B7-811D-4849-B90D-6D41EBF12AEE}" srcOrd="2" destOrd="0" presId="urn:microsoft.com/office/officeart/2005/8/layout/matrix3"/>
    <dgm:cxn modelId="{864C7F8D-D32B-42C9-9357-E0E67F9AFFB8}" type="presParOf" srcId="{C405C960-CC9B-4C5A-ABDE-7BE50855D1C3}" destId="{54AFFEAC-2108-4859-A73E-15E00343A38A}" srcOrd="3" destOrd="0" presId="urn:microsoft.com/office/officeart/2005/8/layout/matrix3"/>
    <dgm:cxn modelId="{C86EE5A8-E0CB-47E9-8BFF-594775D3F5AC}" type="presParOf" srcId="{C405C960-CC9B-4C5A-ABDE-7BE50855D1C3}" destId="{46EB9BC0-02FD-4500-BFD9-AD1BF1883F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C420E0-E6EC-4FA8-86C4-00E3198A0E21}">
      <dsp:nvSpPr>
        <dsp:cNvPr id="0" name=""/>
        <dsp:cNvSpPr/>
      </dsp:nvSpPr>
      <dsp:spPr>
        <a:xfrm>
          <a:off x="1088991" y="0"/>
          <a:ext cx="4608512" cy="4608512"/>
        </a:xfrm>
        <a:prstGeom prst="diamond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975A7-0F08-4C2A-B02E-9555BACBC299}">
      <dsp:nvSpPr>
        <dsp:cNvPr id="0" name=""/>
        <dsp:cNvSpPr/>
      </dsp:nvSpPr>
      <dsp:spPr>
        <a:xfrm>
          <a:off x="1589936" y="437808"/>
          <a:ext cx="1797319" cy="179731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Срок пользования деньгами – до 7 лет</a:t>
          </a:r>
          <a:endParaRPr lang="ru-RU" sz="2000" b="1" kern="1200" dirty="0">
            <a:solidFill>
              <a:schemeClr val="bg1"/>
            </a:solidFill>
            <a:latin typeface="Garamond" pitchFamily="18" charset="0"/>
            <a:ea typeface="+mn-ea"/>
            <a:cs typeface="+mn-cs"/>
          </a:endParaRPr>
        </a:p>
      </dsp:txBody>
      <dsp:txXfrm>
        <a:off x="1589936" y="437808"/>
        <a:ext cx="1797319" cy="1797319"/>
      </dsp:txXfrm>
    </dsp:sp>
    <dsp:sp modelId="{3C0F33B7-811D-4849-B90D-6D41EBF12AEE}">
      <dsp:nvSpPr>
        <dsp:cNvPr id="0" name=""/>
        <dsp:cNvSpPr/>
      </dsp:nvSpPr>
      <dsp:spPr>
        <a:xfrm>
          <a:off x="3525511" y="437808"/>
          <a:ext cx="1797319" cy="179731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0,5 ставки рефинанси-рования</a:t>
          </a:r>
          <a:endParaRPr lang="ru-RU" sz="2000" b="1" kern="1200" dirty="0">
            <a:solidFill>
              <a:schemeClr val="bg1"/>
            </a:solidFill>
            <a:latin typeface="Garamond" pitchFamily="18" charset="0"/>
            <a:ea typeface="+mn-ea"/>
            <a:cs typeface="+mn-cs"/>
          </a:endParaRPr>
        </a:p>
      </dsp:txBody>
      <dsp:txXfrm>
        <a:off x="3525511" y="437808"/>
        <a:ext cx="1797319" cy="1797319"/>
      </dsp:txXfrm>
    </dsp:sp>
    <dsp:sp modelId="{54AFFEAC-2108-4859-A73E-15E00343A38A}">
      <dsp:nvSpPr>
        <dsp:cNvPr id="0" name=""/>
        <dsp:cNvSpPr/>
      </dsp:nvSpPr>
      <dsp:spPr>
        <a:xfrm>
          <a:off x="1589936" y="2373383"/>
          <a:ext cx="1797319" cy="1797319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Отсрочка по уплате процентов и основного долга</a:t>
          </a:r>
          <a:endParaRPr lang="ru-RU" sz="2000" b="1" kern="1200" dirty="0">
            <a:solidFill>
              <a:schemeClr val="bg1"/>
            </a:solidFill>
            <a:latin typeface="Garamond" pitchFamily="18" charset="0"/>
            <a:ea typeface="+mn-ea"/>
            <a:cs typeface="+mn-cs"/>
          </a:endParaRPr>
        </a:p>
      </dsp:txBody>
      <dsp:txXfrm>
        <a:off x="1589936" y="2373383"/>
        <a:ext cx="1797319" cy="1797319"/>
      </dsp:txXfrm>
    </dsp:sp>
    <dsp:sp modelId="{46EB9BC0-02FD-4500-BFD9-AD1BF1883F58}">
      <dsp:nvSpPr>
        <dsp:cNvPr id="0" name=""/>
        <dsp:cNvSpPr/>
      </dsp:nvSpPr>
      <dsp:spPr>
        <a:xfrm>
          <a:off x="3525511" y="2373383"/>
          <a:ext cx="1797319" cy="179731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0" dirty="0" smtClean="0">
            <a:latin typeface="Arial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1"/>
              </a:solidFill>
              <a:latin typeface="Garamond" pitchFamily="18" charset="0"/>
              <a:ea typeface="+mn-ea"/>
              <a:cs typeface="+mn-cs"/>
            </a:rPr>
            <a:t>Отсутствие залога и страхования</a:t>
          </a:r>
        </a:p>
        <a:p>
          <a:pPr lvl="0" algn="ctr" defTabSz="1244600"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3525511" y="2373383"/>
        <a:ext cx="1797319" cy="179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4F6F6F-935E-4853-8955-6854944F54AB}" type="datetimeFigureOut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C39E24-3912-4D14-AA26-457AEB05EA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914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2348880"/>
            <a:ext cx="6984776" cy="165618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500" algn="l">
              <a:lnSpc>
                <a:spcPct val="120000"/>
              </a:lnSpc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ФИНАНСИРОВАНИЕ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ИННОВАЦИОННЫХ И ВЕНЧУРНЫХ ПРОЕКТОВ</a:t>
            </a:r>
            <a:endParaRPr lang="ru-RU" sz="30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marL="63500" algn="l">
              <a:lnSpc>
                <a:spcPct val="80000"/>
              </a:lnSpc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4221088"/>
            <a:ext cx="6085184" cy="18002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500" algn="l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63500" algn="l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КАЛИНИН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  <a:p>
            <a:pPr marL="63500" algn="l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Дмитрий Станиславович</a:t>
            </a:r>
          </a:p>
          <a:p>
            <a:pPr marL="63500" algn="l">
              <a:lnSpc>
                <a:spcPct val="80000"/>
              </a:lnSpc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 marL="63500" algn="l">
              <a:lnSpc>
                <a:spcPct val="80000"/>
              </a:lnSpc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Директор</a:t>
            </a:r>
          </a:p>
          <a:p>
            <a:pPr marL="63500" algn="l">
              <a:lnSpc>
                <a:spcPct val="80000"/>
              </a:lnSpc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БЕЛОРУССКИЙ ИННОВАЦИОННЫЙ ФОНД</a:t>
            </a:r>
          </a:p>
          <a:p>
            <a:pPr marL="63500" algn="l">
              <a:lnSpc>
                <a:spcPct val="80000"/>
              </a:lnSpc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63500" algn="l">
              <a:lnSpc>
                <a:spcPct val="80000"/>
              </a:lnSpc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4283968" cy="29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2448272" cy="2252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РЕГЛАМЕНТ РБФВИ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ПО ОТБОРУ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ПРОЕКТОВ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198" y="-387018"/>
            <a:ext cx="2789802" cy="22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7544" y="1498133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Подача 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нвестиционной заявки</a:t>
            </a:r>
          </a:p>
          <a:p>
            <a:pPr marL="457200" indent="-457200">
              <a:buFont typeface="+mj-lt"/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Презентация проекта на Инвестиционном комитете (1)</a:t>
            </a:r>
          </a:p>
          <a:p>
            <a:pPr marL="457200" indent="-457200">
              <a:buFont typeface="+mj-lt"/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Одобрение проекта на уровне идеи</a:t>
            </a:r>
          </a:p>
          <a:p>
            <a:pPr marL="457200" indent="-457200">
              <a:buFont typeface="+mj-lt"/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Разработка Бизнес-плана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финансовой модели</a:t>
            </a:r>
          </a:p>
          <a:p>
            <a:pPr marL="457200" indent="-457200">
              <a:buFont typeface="+mj-lt"/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Согласование основных условий финансирования</a:t>
            </a:r>
          </a:p>
          <a:p>
            <a:pPr marL="457200" indent="-457200">
              <a:buFont typeface="+mj-lt"/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Государственная научно-техническая экспертиза</a:t>
            </a:r>
          </a:p>
          <a:p>
            <a:pPr marL="457200" indent="-457200">
              <a:buFont typeface="+mj-lt"/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Одобрение Бизнес-плана и условий финансирования на Инвестиционном комитете (2)</a:t>
            </a:r>
          </a:p>
          <a:p>
            <a:pPr marL="457200" indent="-457200">
              <a:buFont typeface="+mj-lt"/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Подписание договора об основных условиях сделки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РЕЗУЛЬТАТЫ РАБОТЫ РБФВИ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198" y="-387018"/>
            <a:ext cx="2789802" cy="22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67544" y="1498133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Получено инвестиционных заявок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68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проектов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Рассмотрено заявок на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Инвесткомитете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40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проектов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Одобрено на уровне идеи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8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проектов 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Подписан договор о финансировании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1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«ПИЛОТНЫЙ» ПРОЕКТ РБФВИ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198" y="-387018"/>
            <a:ext cx="2789802" cy="22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7544" y="1268761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–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TRiNiTi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Продукт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тренажер для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доступнои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̆ реабилитации и восстановления двигательных 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координаторных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нарушений 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нейрореабилитации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, травматологии, ортопедии, педиатрии 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спортивнои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̆ медицине.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0" name="Picture 2" descr="https://content.onliner.by/news/1100x5616/c0550c0f890f203f61753a61cce3ce9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96909"/>
            <a:ext cx="3960441" cy="263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content.onliner.by/news/original_size/bd1c65f40666a39f66e43ec4cb731f5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9" y="3597020"/>
            <a:ext cx="3960439" cy="264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«ПИЛОТНЫЙ» ПРОЕКТ РБФВИ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198" y="-387018"/>
            <a:ext cx="2789802" cy="22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7544" y="1268760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Объем инвестиций фонда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коло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400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тыс. долл.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Инновационность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продукта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TRiNiTi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запатентованная̆ конструкция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дистанционно управляемого «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двухслойного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экзоскелета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» и программы подбора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индивидуальнои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̆ схемы реабилитации. Это позволило создать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экономически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доступныи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̆ 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многофункциональныи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̆ продукт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с персонализированным подходом к пациенту. 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Ценовая характеристика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 пять-десять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раз дешевле зарубежных аналогов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, что открывает перед ним реальные рыночные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перспективы.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544" y="404663"/>
            <a:ext cx="78485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РЕСПУБЛИКАНСКИЙ КОНКУРС ИННОВАЦИОННЫХ ПРОЕКТОВ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Цели проведения конкурса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: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стимулирование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реализации перспективных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инновационных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;</a:t>
            </a:r>
          </a:p>
          <a:p>
            <a:pPr eaLnBrk="1" hangingPunct="1">
              <a:defRPr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содействие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в поиске инвестиционной поддержки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инновационных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;</a:t>
            </a:r>
          </a:p>
          <a:p>
            <a:pPr eaLnBrk="1" hangingPunct="1">
              <a:defRPr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коммерциализация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результатов научных исследований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разработок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 eaLnBrk="1" hangingPunct="1">
              <a:defRPr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Номинации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«Лучший инновационный проект»</a:t>
            </a:r>
          </a:p>
          <a:p>
            <a:pPr marL="0" indent="0" eaLnBrk="1" hangingPunct="1">
              <a:buFontTx/>
              <a:buNone/>
              <a:defRPr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«Лучший молодежный инновационный проект»</a:t>
            </a:r>
          </a:p>
          <a:p>
            <a:pPr marL="0" indent="0" eaLnBrk="1" hangingPunct="1">
              <a:buFontTx/>
              <a:buNone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4" y="-27384"/>
            <a:ext cx="1692166" cy="1556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954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544" y="404663"/>
            <a:ext cx="78485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КОМЕРЦИАЛИЗАЦИЯ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ПРОЕКТОВ-ПОБЕДИТЕЛЕЙ РЕСПУБЛИКАНСКОГО КОНКУРСА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20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16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5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проектов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сертификат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11,9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тыс. рублей: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Раневые покрытия с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нановолокнами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природного биополимера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хитозана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Беспроводная система автоматического регулирования отопления в помещениях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Разработка рецептур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концетратов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коктейлей на основе пророщенного зерна с плодово-ягодными наполнителями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Образовательный проект «Наука детям»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Система статистического анализа в футбольной деятельности «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StarPro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4" y="-27384"/>
            <a:ext cx="1692166" cy="1556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954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11"/>
          <p:cNvSpPr>
            <a:spLocks noChangeArrowheads="1"/>
          </p:cNvSpPr>
          <p:nvPr/>
        </p:nvSpPr>
        <p:spPr bwMode="auto">
          <a:xfrm>
            <a:off x="2195736" y="2321585"/>
            <a:ext cx="42484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СПАСИБО 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ЗА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ВНИМАНИЕ!</a:t>
            </a:r>
          </a:p>
        </p:txBody>
      </p:sp>
      <p:sp>
        <p:nvSpPr>
          <p:cNvPr id="80901" name="Rectangle 12"/>
          <p:cNvSpPr>
            <a:spLocks noChangeArrowheads="1"/>
          </p:cNvSpPr>
          <p:nvPr/>
        </p:nvSpPr>
        <p:spPr bwMode="auto">
          <a:xfrm>
            <a:off x="2987675" y="5661025"/>
            <a:ext cx="3095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6504" y="4452788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220002, Республика Беларусь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г. Минск, ул. В. Хоружей, 31А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403</a:t>
            </a:r>
          </a:p>
          <a:p>
            <a:pPr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тел/факс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: +375 17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2931781</a:t>
            </a:r>
          </a:p>
          <a:p>
            <a:pPr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е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-mail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belinfund@mail.ru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http://www.bif.ac.by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5091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БЕЛОРУССКИЙ 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ИННОВАЦИОННЫЙ ФОНД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4" y="-27384"/>
            <a:ext cx="1692166" cy="15567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40097" y="1196752"/>
            <a:ext cx="64801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+mn-cs"/>
              </a:rPr>
              <a:t>некоммерческая организация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+mn-cs"/>
              </a:rPr>
              <a:t>подчиняется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+mn-cs"/>
              </a:rPr>
              <a:t>Государственному комитету по науке и технологиям Республики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+mn-cs"/>
              </a:rPr>
              <a:t>Беларусь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aramond" pitchFamily="18" charset="0"/>
              <a:cs typeface="+mn-cs"/>
            </a:endParaRPr>
          </a:p>
        </p:txBody>
      </p:sp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867" y="404663"/>
            <a:ext cx="72724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БЕЛОРУССКИЙ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ИННОВАЦИОННЫЙ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Основная задача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обеспечение благоприятных условий для развития инновационного предпринимательства и эффективного функционирования предприятий и организаций различных форм собственности, разрабатывающих и производящих в Республике Беларусь наукоёмкую инновационную продукцию.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4" y="-27384"/>
            <a:ext cx="1692166" cy="1556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ФИНАНСИРОВАНИЕ ПРОЕКТОВ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Белинфонд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осуществляет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финансирование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инновационных проектов по двум направлениям: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Возвратная (традиционная) схема,</a:t>
            </a:r>
          </a:p>
          <a:p>
            <a:pPr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ч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ерез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заемное финансирование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;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indent="0"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Венчурное финансирование, </a:t>
            </a:r>
          </a:p>
          <a:p>
            <a:pPr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ч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ерез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вхождение в капитал </a:t>
            </a:r>
          </a:p>
          <a:p>
            <a:pPr indent="0">
              <a:buNone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Республиканский конкурс инновационных проектов,</a:t>
            </a:r>
          </a:p>
          <a:p>
            <a:pPr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через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безвозмездное финансирование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4" y="-27384"/>
            <a:ext cx="1692166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УСЛОВИЯ ФИНАНСИРОВАНИЯ ПРОЕКТОВ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ТРАДИЦИОННАЯ СХЕМА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Белинфонд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осуществляет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финансирование на принципах: </a:t>
            </a:r>
          </a:p>
          <a:p>
            <a:pPr marL="0" indent="0">
              <a:buNone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рочности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латности </a:t>
            </a:r>
          </a:p>
          <a:p>
            <a:pPr marL="0" indent="0">
              <a:buNone/>
            </a:pPr>
            <a:endParaRPr lang="ru-RU" sz="1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возвратности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4" y="-27384"/>
            <a:ext cx="1692166" cy="155679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53748622"/>
              </p:ext>
            </p:extLst>
          </p:nvPr>
        </p:nvGraphicFramePr>
        <p:xfrm>
          <a:off x="1115616" y="1844824"/>
          <a:ext cx="69127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800" b="0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ea typeface="+mn-ea"/>
                <a:cs typeface="Arial" charset="0"/>
              </a:rPr>
              <a:t>ДОКУМЕНТЫ ДЛЯ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ea typeface="+mn-ea"/>
                <a:cs typeface="Arial" charset="0"/>
              </a:rPr>
              <a:t>ПОЛУЧЕНИЯ </a:t>
            </a:r>
            <a:r>
              <a:rPr lang="ru-RU" sz="2800" b="0" cap="none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ea typeface="+mn-ea"/>
                <a:cs typeface="Arial" charset="0"/>
              </a:rPr>
              <a:t>ФИНАНСИРОВАНИЯ</a:t>
            </a:r>
            <a:endParaRPr lang="ru-RU" sz="2800" b="0" cap="none" dirty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краткая аннотация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паспорт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проекта);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бизнес-план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календарный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план работ;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технико-экономическое обоснование;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карты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технического уровня высокотехнологичной продукции, создаваемой в рамках выполнения венчурного проекта;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карты технического уровня технологического процесса;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плановая смета расходов за счет выделенных Белорусскому инновационному фонду средств республиканского бюджета,;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плановой сметы расходов за счет других средств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обязательства государственного заказчика и (или) других заинтересованных в реализации проекта лиц;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информация о результатах рассмотрения на ученом (научно-техническом совете госзаказчика).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4" y="-27384"/>
            <a:ext cx="1692166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cap="all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успешно РЕАЛИЗОВАННЫЕ </a:t>
            </a:r>
            <a:br>
              <a:rPr lang="ru-RU" sz="2800" cap="all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cap="all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проекты</a:t>
            </a:r>
            <a:endParaRPr lang="ru-RU" sz="2800" cap="all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22" descr="pikt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370" y="1484784"/>
            <a:ext cx="2269852" cy="1669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ikt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0651" y="1484784"/>
            <a:ext cx="2349843" cy="1669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1692002" y="3187612"/>
            <a:ext cx="216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Производство изделий бытовой техники «Горизонт-Мидеа» (СВЧ-печи)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+mn-cs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763440" y="6015422"/>
            <a:ext cx="2017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Производство компактных люминесцентных ламп 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(ОАО «БЭЛЗ», г. Брест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+mn-cs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4340652" y="3157475"/>
            <a:ext cx="23498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Установка для промышленного 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получения дизельного 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биотоплива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из рапсового масла 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(ОАО «Гродно-Азот», г. Гродно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)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4340653" y="6040077"/>
            <a:ext cx="2349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Цифровой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рентгенографический маммограф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(НПЧУП «АДАНИ», г.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Минск)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11" name="Picture 3" descr="Маммогра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47547" y="4054286"/>
            <a:ext cx="2349843" cy="196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1" y="4040187"/>
            <a:ext cx="2269852" cy="197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4" y="-27384"/>
            <a:ext cx="1692166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РОССИЙСКО-БЕЛОРУССКИЙ ФОНД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ВЕНЧУРНЫХ ИНВЕСТИЦИЙ (РБФВИ)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Учредители: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Белинфонд –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50%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Российская венчурная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компания (РВК) –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49%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Инфрафонд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РВК –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1%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Размер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24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млн. долл.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Операционное управление:</a:t>
            </a: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Инфрафонд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РВК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– первые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3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года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Белинфонд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оставшиеся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7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лет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198" y="-387018"/>
            <a:ext cx="2789802" cy="22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ОСОБЕННОСТИ РБФВИ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Первый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Беларуси венчурный фонд </a:t>
            </a:r>
          </a:p>
          <a:p>
            <a:pPr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фокусируется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финансировании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проектов, в основе которых лежат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белорусские технологии и инновационные разработки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внедряется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абсолютно новый для нашей страны механизм финансирования инноваций, предполагающий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вхождение фонда в уставной капитал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получателя инвестиций.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отличие от классических инвестиционных структур венчурный фонд готов вкладывать в белорусские разработки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на гораздо более ранней стадии их развития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198" y="-387018"/>
            <a:ext cx="2789802" cy="22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ИНВЕСТИЦИОННЫЙ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ФОКУС РБФВИ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Объем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финансирования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:</a:t>
            </a:r>
          </a:p>
          <a:p>
            <a:pPr lvl="1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компания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с годовой выручкой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до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170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тыс. долл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</a:p>
          <a:p>
            <a:pPr lvl="1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до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420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тыс. долл.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</a:p>
          <a:p>
            <a:pPr lvl="1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требуется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участие частного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со-инвестора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в денежной форме не менее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25%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от общей потребности в инвестициях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;</a:t>
            </a:r>
          </a:p>
          <a:p>
            <a:pPr lvl="1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lvl="1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компания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с годовой выручкой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более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170 тыс. долл.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lvl="1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до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2,5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млн. долл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, </a:t>
            </a:r>
          </a:p>
          <a:p>
            <a:pPr lvl="1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частный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соинвестор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необязателен</a:t>
            </a:r>
          </a:p>
          <a:p>
            <a:pPr lvl="0">
              <a:buNone/>
            </a:pPr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lvl="0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Основное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требование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в основе продукта/услуги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инновационная технология, разработанная в Беларуси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, потенциально встраиваемая производственно-коммерческие цепочки и продажи в масштабах ЕАЭС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198" y="-387018"/>
            <a:ext cx="2789802" cy="22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569</Words>
  <Application>Microsoft Office PowerPoint</Application>
  <PresentationFormat>Экран (4:3)</PresentationFormat>
  <Paragraphs>173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ФИНАНСИРОВАНИЕ ПРОЕКТОВ</vt:lpstr>
      <vt:lpstr>УСЛОВИЯ ФИНАНСИРОВАНИЯ ПРОЕКТОВ. ТРАДИЦИОННАЯ СХЕМА</vt:lpstr>
      <vt:lpstr>ДОКУМЕНТЫ ДЛЯ ПОЛУЧЕНИЯ ФИНАНСИРОВАНИЯ</vt:lpstr>
      <vt:lpstr>успешно РЕАЛИЗОВАННЫЕ  проекты</vt:lpstr>
      <vt:lpstr>РОССИЙСКО-БЕЛОРУССКИЙ ФОНД  ВЕНЧУРНЫХ ИНВЕСТИЦИЙ (РБФВИ)</vt:lpstr>
      <vt:lpstr>ОСОБЕННОСТИ РБФВИ</vt:lpstr>
      <vt:lpstr>ИНВЕСТИЦИОННЫЙ  ФОКУС РБФВИ</vt:lpstr>
      <vt:lpstr> РЕГЛАМЕНТ РБФВИ  ПО ОТБОРУ ПРОЕКТОВ </vt:lpstr>
      <vt:lpstr> РЕЗУЛЬТАТЫ РАБОТЫ РБФВИ </vt:lpstr>
      <vt:lpstr> «ПИЛОТНЫЙ» ПРОЕКТ РБФВИ </vt:lpstr>
      <vt:lpstr> «ПИЛОТНЫЙ» ПРОЕКТ РБФВИ </vt:lpstr>
      <vt:lpstr>Слайд 14</vt:lpstr>
      <vt:lpstr>Слайд 15</vt:lpstr>
      <vt:lpstr>Слайд 16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БЕЛОРУССКИЙ  ИННОВАЦИОННЫЙ ФОНД</dc:title>
  <dc:creator>pc</dc:creator>
  <cp:lastModifiedBy>Администратор</cp:lastModifiedBy>
  <cp:revision>247</cp:revision>
  <cp:lastPrinted>2014-11-26T14:37:02Z</cp:lastPrinted>
  <dcterms:created xsi:type="dcterms:W3CDTF">2011-01-04T12:17:16Z</dcterms:created>
  <dcterms:modified xsi:type="dcterms:W3CDTF">2017-11-15T01:45:10Z</dcterms:modified>
</cp:coreProperties>
</file>