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4738"/>
    <a:srgbClr val="FFFCF2"/>
    <a:srgbClr val="024959"/>
    <a:srgbClr val="F2C777"/>
    <a:srgbClr val="F5D499"/>
    <a:srgbClr val="1641CC"/>
    <a:srgbClr val="89CCFF"/>
    <a:srgbClr val="0081E2"/>
    <a:srgbClr val="1199FF"/>
    <a:srgbClr val="008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39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08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75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36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83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26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792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17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4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79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1F48-D7C9-4150-8264-205CDDF6A9AB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32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B1F48-D7C9-4150-8264-205CDDF6A9AB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CB871-15C2-45EB-977B-EAA87E104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43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25600" y="1320800"/>
            <a:ext cx="5326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Haettenschweiler" panose="020B070604090206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658" y="238703"/>
            <a:ext cx="1177108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Государственный комитет по науке и технологиям Республики Беларусь</a:t>
            </a:r>
            <a:endParaRPr lang="ru-RU" sz="2000" b="1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pPr algn="ctr"/>
            <a:r>
              <a:rPr lang="ru-RU" sz="22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</a:t>
            </a:r>
            <a:r>
              <a:rPr lang="ru-RU" sz="22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порядок расчета целевых показателей </a:t>
            </a:r>
            <a:r>
              <a:rPr lang="ru-RU" sz="22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Государственной </a:t>
            </a:r>
            <a:r>
              <a:rPr lang="ru-RU" sz="22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инновационного развития Республики Беларусь</a:t>
            </a:r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Минск 2017</a:t>
            </a:r>
            <a:endParaRPr lang="ru-RU" sz="20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062851" y="3371268"/>
            <a:ext cx="9972000" cy="0"/>
          </a:xfrm>
          <a:prstGeom prst="line">
            <a:avLst/>
          </a:prstGeom>
          <a:ln>
            <a:solidFill>
              <a:srgbClr val="F247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19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16396"/>
            <a:ext cx="12191999" cy="642586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Рабочие места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896007"/>
              </p:ext>
            </p:extLst>
          </p:nvPr>
        </p:nvGraphicFramePr>
        <p:xfrm>
          <a:off x="124692" y="1149235"/>
          <a:ext cx="11748654" cy="54732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999">
                  <a:extLst>
                    <a:ext uri="{9D8B030D-6E8A-4147-A177-3AD203B41FA5}">
                      <a16:colId xmlns:a16="http://schemas.microsoft.com/office/drawing/2014/main" val="3563870902"/>
                    </a:ext>
                  </a:extLst>
                </a:gridCol>
                <a:gridCol w="9462655">
                  <a:extLst>
                    <a:ext uri="{9D8B030D-6E8A-4147-A177-3AD203B41FA5}">
                      <a16:colId xmlns:a16="http://schemas.microsoft.com/office/drawing/2014/main" val="726031770"/>
                    </a:ext>
                  </a:extLst>
                </a:gridCol>
              </a:tblGrid>
              <a:tr h="1204465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Что отражает?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созданных (модернизированных) рабочих мест в рамках инновационного проекта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4108360"/>
                  </a:ext>
                </a:extLst>
              </a:tr>
              <a:tr h="1377744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Какой критерий? 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ставок в соответствии со штатным расписанием 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92499440"/>
                  </a:ext>
                </a:extLst>
              </a:tr>
              <a:tr h="1513285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Периодичность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i="0" u="none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заполняется только в рамках отчетности по ГПИР 4 раза в год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7706939"/>
                  </a:ext>
                </a:extLst>
              </a:tr>
              <a:tr h="1377744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Что нового?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ничего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7075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572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25600" y="1320800"/>
            <a:ext cx="5326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Haettenschweiler" panose="020B070604090206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658" y="238703"/>
            <a:ext cx="1177108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Государственный комитет по науке и технологиям Республики Беларусь</a:t>
            </a:r>
            <a:endParaRPr lang="ru-RU" sz="2000" b="1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endParaRPr lang="ru-RU" sz="800" b="1" dirty="0" smtClean="0">
              <a:solidFill>
                <a:srgbClr val="024959"/>
              </a:solidFill>
            </a:endParaRPr>
          </a:p>
          <a:p>
            <a:endParaRPr lang="ru-RU" sz="800" b="1" dirty="0">
              <a:solidFill>
                <a:srgbClr val="024959"/>
              </a:solidFill>
            </a:endParaRPr>
          </a:p>
          <a:p>
            <a:pPr algn="ctr"/>
            <a:r>
              <a:rPr lang="ru-RU" sz="22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</a:t>
            </a:r>
            <a:r>
              <a:rPr lang="ru-RU" sz="22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порядок расчета целевых показателей </a:t>
            </a:r>
            <a:r>
              <a:rPr lang="ru-RU" sz="22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Государственной </a:t>
            </a:r>
            <a:r>
              <a:rPr lang="ru-RU" sz="22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инновационного развития Республики Беларусь</a:t>
            </a:r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endParaRPr lang="ru-RU" sz="2400" b="1" dirty="0">
              <a:solidFill>
                <a:srgbClr val="024959"/>
              </a:solidFill>
            </a:endParaRPr>
          </a:p>
          <a:p>
            <a:pPr algn="ctr"/>
            <a:endParaRPr lang="ru-RU" sz="2400" b="1" dirty="0" smtClean="0">
              <a:solidFill>
                <a:srgbClr val="024959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Минск 2017</a:t>
            </a:r>
            <a:endParaRPr lang="ru-RU" sz="20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062851" y="3371268"/>
            <a:ext cx="9972000" cy="0"/>
          </a:xfrm>
          <a:prstGeom prst="line">
            <a:avLst/>
          </a:prstGeom>
          <a:ln>
            <a:solidFill>
              <a:srgbClr val="F247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3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16396"/>
            <a:ext cx="12191999" cy="642586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Сводные целевые показатели ГПИР 2016-2020 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305509"/>
              </p:ext>
            </p:extLst>
          </p:nvPr>
        </p:nvGraphicFramePr>
        <p:xfrm>
          <a:off x="295560" y="1149235"/>
          <a:ext cx="11577785" cy="532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6258">
                  <a:extLst>
                    <a:ext uri="{9D8B030D-6E8A-4147-A177-3AD203B41FA5}">
                      <a16:colId xmlns:a16="http://schemas.microsoft.com/office/drawing/2014/main" val="3563870902"/>
                    </a:ext>
                  </a:extLst>
                </a:gridCol>
                <a:gridCol w="9101527">
                  <a:extLst>
                    <a:ext uri="{9D8B030D-6E8A-4147-A177-3AD203B41FA5}">
                      <a16:colId xmlns:a16="http://schemas.microsoft.com/office/drawing/2014/main" val="726031770"/>
                    </a:ext>
                  </a:extLst>
                </a:gridCol>
              </a:tblGrid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Затраты: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удельный вес </a:t>
                      </a:r>
                      <a:r>
                        <a:rPr lang="ru-RU" sz="2000" dirty="0" err="1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инновационно</a:t>
                      </a:r>
                      <a:r>
                        <a:rPr lang="ru-RU" sz="200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активных организаций в общем числе организаций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4108360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Продукция: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удельный вес инновационной продукции в общем объеме отгруженной продукции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1644433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Экспорт: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наукоемкой и высокотехнологичной продукции в общем объеме экспорта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4405800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Рабочие места: 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создаваемых (модернизируемых) рабочих мест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9352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95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16396"/>
            <a:ext cx="12191999" cy="642586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активность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566330"/>
              </p:ext>
            </p:extLst>
          </p:nvPr>
        </p:nvGraphicFramePr>
        <p:xfrm>
          <a:off x="124692" y="1149235"/>
          <a:ext cx="11748654" cy="532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8508">
                  <a:extLst>
                    <a:ext uri="{9D8B030D-6E8A-4147-A177-3AD203B41FA5}">
                      <a16:colId xmlns:a16="http://schemas.microsoft.com/office/drawing/2014/main" val="3563870902"/>
                    </a:ext>
                  </a:extLst>
                </a:gridCol>
                <a:gridCol w="9130146">
                  <a:extLst>
                    <a:ext uri="{9D8B030D-6E8A-4147-A177-3AD203B41FA5}">
                      <a16:colId xmlns:a16="http://schemas.microsoft.com/office/drawing/2014/main" val="726031770"/>
                    </a:ext>
                  </a:extLst>
                </a:gridCol>
              </a:tblGrid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Что отражает?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долю организаций, осуществляющих затраты на технологические инновации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4108360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Какой критерий? 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только факт наличия затрат на разработку и/или внедрение новой (значительно усовершенствованной) продукции и/или способов ее производства  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92499440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Периодичность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информация предоставляется один раз в год в рамках формы </a:t>
                      </a:r>
                      <a:b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1-нт «инновация»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7706939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Что нового?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2017 году уточнен перечень затрат на технологические инновации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7075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69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16396"/>
            <a:ext cx="12191999" cy="642586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активность – структура затрат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541453"/>
              </p:ext>
            </p:extLst>
          </p:nvPr>
        </p:nvGraphicFramePr>
        <p:xfrm>
          <a:off x="512618" y="1191489"/>
          <a:ext cx="10785764" cy="55002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85764">
                  <a:extLst>
                    <a:ext uri="{9D8B030D-6E8A-4147-A177-3AD203B41FA5}">
                      <a16:colId xmlns:a16="http://schemas.microsoft.com/office/drawing/2014/main" val="2641735819"/>
                    </a:ext>
                  </a:extLst>
                </a:gridCol>
              </a:tblGrid>
              <a:tr h="687532">
                <a:tc>
                  <a:txBody>
                    <a:bodyPr/>
                    <a:lstStyle/>
                    <a:p>
                      <a:pPr marL="720000" indent="-285750">
                        <a:buClr>
                          <a:srgbClr val="F24738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исследование и разработка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305894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4738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машин, оборудования, установок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369368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indent="-285750">
                        <a:buClr>
                          <a:srgbClr val="F24738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новых и высоких технологий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950591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indent="-285750">
                        <a:buClr>
                          <a:srgbClr val="F24738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компьютерных программ и баз данных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647325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4738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производственное проектирование, другие виды подготовки производства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884656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indent="-285750">
                        <a:buClr>
                          <a:srgbClr val="F24738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подготовка, переподготовка и повышение квалификации персонала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261843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4738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900" i="0" dirty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маркетинговые исследования</a:t>
                      </a:r>
                      <a:endParaRPr lang="ru-RU" sz="1900" i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6718670"/>
                  </a:ext>
                </a:extLst>
              </a:tr>
              <a:tr h="687532">
                <a:tc>
                  <a:txBody>
                    <a:bodyPr/>
                    <a:lstStyle/>
                    <a:p>
                      <a:pPr marL="72000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4738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900" i="0" smtClean="0">
                          <a:solidFill>
                            <a:srgbClr val="02495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затраты на технологические инновации</a:t>
                      </a:r>
                      <a:endParaRPr lang="ru-RU" sz="1900" i="0" smtClean="0">
                        <a:solidFill>
                          <a:srgbClr val="02495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126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1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105560"/>
            <a:ext cx="12191999" cy="562371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активность – новшества 2017 года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15750" y="1823699"/>
            <a:ext cx="10968219" cy="3995210"/>
            <a:chOff x="469242" y="503555"/>
            <a:chExt cx="6797909" cy="348148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69242" y="503555"/>
              <a:ext cx="3012142" cy="482922"/>
            </a:xfrm>
            <a:prstGeom prst="rect">
              <a:avLst/>
            </a:prstGeom>
            <a:solidFill>
              <a:srgbClr val="024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Предыдущая редакция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74639" y="1140797"/>
              <a:ext cx="3012142" cy="1545349"/>
            </a:xfrm>
            <a:prstGeom prst="rect">
              <a:avLst/>
            </a:prstGeom>
            <a:noFill/>
            <a:ln>
              <a:solidFill>
                <a:srgbClr val="024959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2400"/>
                </a:lnSpc>
              </a:pP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приобретение машин, оборудования,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установок;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затраты на их установку</a:t>
              </a: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255009" y="503555"/>
              <a:ext cx="3012142" cy="482922"/>
            </a:xfrm>
            <a:prstGeom prst="rect">
              <a:avLst/>
            </a:prstGeom>
            <a:solidFill>
              <a:srgbClr val="024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Новая редакция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255009" y="1140797"/>
              <a:ext cx="3012142" cy="2844238"/>
            </a:xfrm>
            <a:prstGeom prst="rect">
              <a:avLst/>
            </a:prstGeom>
            <a:noFill/>
            <a:ln>
              <a:solidFill>
                <a:srgbClr val="024959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2400"/>
                </a:lnSpc>
              </a:pPr>
              <a:endPara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приобретение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машин, оборудования, установок;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затраты на их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установку;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приобретение </a:t>
              </a:r>
              <a:r>
                <a:rPr lang="ru-RU" sz="2000" dirty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земельных </a:t>
              </a:r>
              <a:r>
                <a:rPr lang="ru-RU" sz="2000" dirty="0" smtClean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участков;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строительство, покупка, ремонт зданий</a:t>
              </a:r>
              <a:endPara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endPara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016642" y="1045760"/>
            <a:ext cx="6364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Приобретение </a:t>
            </a:r>
            <a:r>
              <a:rPr lang="ru-RU" sz="2000" b="1" dirty="0">
                <a:solidFill>
                  <a:srgbClr val="F247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машин, оборудования, установок</a:t>
            </a:r>
            <a:endParaRPr lang="ru-RU" sz="2000" b="1" dirty="0">
              <a:solidFill>
                <a:srgbClr val="F247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62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216396"/>
            <a:ext cx="12191999" cy="562371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продукция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168579"/>
              </p:ext>
            </p:extLst>
          </p:nvPr>
        </p:nvGraphicFramePr>
        <p:xfrm>
          <a:off x="124692" y="1149235"/>
          <a:ext cx="11748654" cy="532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8508">
                  <a:extLst>
                    <a:ext uri="{9D8B030D-6E8A-4147-A177-3AD203B41FA5}">
                      <a16:colId xmlns:a16="http://schemas.microsoft.com/office/drawing/2014/main" val="3563870902"/>
                    </a:ext>
                  </a:extLst>
                </a:gridCol>
                <a:gridCol w="9130146">
                  <a:extLst>
                    <a:ext uri="{9D8B030D-6E8A-4147-A177-3AD203B41FA5}">
                      <a16:colId xmlns:a16="http://schemas.microsoft.com/office/drawing/2014/main" val="726031770"/>
                    </a:ext>
                  </a:extLst>
                </a:gridCol>
              </a:tblGrid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Что отражает?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долю новой (значительно улучшенной) продукции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4108360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Какой критерий? 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улучшенные свойства или способы использования + </a:t>
                      </a:r>
                    </a:p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новое обозначение или определение (наименование)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92499440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Периодичность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информация предоставляется:</a:t>
                      </a:r>
                    </a:p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раз в год в рамках формы 1-нт (инновация)</a:t>
                      </a:r>
                    </a:p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раз в год в рамках формы 12-п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7706939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Что нового?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2017 году уточнены понятия «инновация» и «инновационная продукция»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7075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0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216396"/>
            <a:ext cx="12191999" cy="562371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продукция –  уточнение понятия «инновация»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0043" y="1514471"/>
            <a:ext cx="5371048" cy="554182"/>
          </a:xfrm>
          <a:prstGeom prst="rect">
            <a:avLst/>
          </a:prstGeom>
          <a:solidFill>
            <a:srgbClr val="0249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Существенное дополнение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0043" y="2402576"/>
            <a:ext cx="11702575" cy="3042260"/>
          </a:xfrm>
          <a:prstGeom prst="rect">
            <a:avLst/>
          </a:prstGeom>
          <a:noFill/>
          <a:ln>
            <a:solidFill>
              <a:srgbClr val="0249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endParaRPr lang="ru-RU" sz="2000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spcBef>
                <a:spcPts val="600"/>
              </a:spcBef>
            </a:pPr>
            <a:r>
              <a: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«Продуктовые </a:t>
            </a:r>
            <a:r>
              <a: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процессные инновации могут быть новыми для организации. </a:t>
            </a:r>
            <a:endParaRPr lang="ru-RU" sz="2000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spcBef>
                <a:spcPts val="1800"/>
              </a:spcBef>
            </a:pPr>
            <a:r>
              <a: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Они </a:t>
            </a:r>
            <a:r>
              <a: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необязательно могут быть новыми для рынка. </a:t>
            </a:r>
            <a:endParaRPr lang="ru-RU" sz="2000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spcBef>
                <a:spcPts val="1800"/>
              </a:spcBef>
            </a:pPr>
            <a:r>
              <a: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имеет значения, была разработана продуктовая и (или) процессная инновация организацией, представляющей отчет, или другими </a:t>
            </a:r>
            <a:r>
              <a: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организациями».</a:t>
            </a:r>
            <a:endParaRPr lang="ru-RU" sz="2000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endParaRPr lang="ru-RU" sz="2000" dirty="0" smtClean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58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216396"/>
            <a:ext cx="12191999" cy="562371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Уточнение </a:t>
            </a:r>
            <a:r>
              <a:rPr lang="ru-RU" sz="2400" b="1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понятия </a:t>
            </a: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«инновационная продукция»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69380" y="1144826"/>
            <a:ext cx="11576258" cy="5297538"/>
            <a:chOff x="469239" y="503555"/>
            <a:chExt cx="6797913" cy="348148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69239" y="503555"/>
              <a:ext cx="3065335" cy="482922"/>
            </a:xfrm>
            <a:prstGeom prst="rect">
              <a:avLst/>
            </a:prstGeom>
            <a:solidFill>
              <a:srgbClr val="024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Предыдущая редакция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74639" y="1140797"/>
              <a:ext cx="3065335" cy="2844238"/>
            </a:xfrm>
            <a:prstGeom prst="rect">
              <a:avLst/>
            </a:prstGeom>
            <a:noFill/>
            <a:ln>
              <a:solidFill>
                <a:srgbClr val="024959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новая продукция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(работы, услуги) – это продукция (работы, услуги), не имеющая аналогов </a:t>
              </a:r>
              <a:r>
                <a:rPr lang="ru-RU" sz="2000" u="sng" dirty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 территории </a:t>
              </a:r>
              <a:r>
                <a:rPr lang="ru-RU" sz="2000" u="sng" dirty="0" smtClean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Беларуси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или за ее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пределами;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существующая </a:t>
              </a:r>
              <a:r>
                <a:rPr lang="ru-RU" sz="2000" u="sng" dirty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 территории </a:t>
              </a:r>
              <a:r>
                <a:rPr lang="ru-RU" sz="2000" u="sng" dirty="0" smtClean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Беларуси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продукция,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но получившая новое обозначение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наименование), в связи со значительной степенью усовершенствования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сравнении с раннее выпускавшейся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продукцией</a:t>
              </a: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801307" y="503555"/>
              <a:ext cx="3465845" cy="482922"/>
            </a:xfrm>
            <a:prstGeom prst="rect">
              <a:avLst/>
            </a:prstGeom>
            <a:solidFill>
              <a:srgbClr val="024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Новая редакция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801306" y="1140797"/>
              <a:ext cx="3465846" cy="2844238"/>
            </a:xfrm>
            <a:prstGeom prst="rect">
              <a:avLst/>
            </a:prstGeom>
            <a:noFill/>
            <a:ln>
              <a:solidFill>
                <a:srgbClr val="024959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2400"/>
                </a:lnSpc>
              </a:pPr>
              <a:endPara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продукция,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значительно отличающаяся по своим характеристикам и (или) предназначению от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продукции,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производившейся </a:t>
              </a:r>
              <a:r>
                <a:rPr lang="ru-RU" sz="2000" u="sng" dirty="0">
                  <a:solidFill>
                    <a:srgbClr val="F2473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организацией ранее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продукция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значительными улучшениями за счет изменений в материалах, компонентах и прочих характеристиках, улучшающих их свойства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>
                <a:lnSpc>
                  <a:spcPts val="2400"/>
                </a:lnSpc>
              </a:pPr>
              <a:endParaRPr lang="ru-RU" sz="2000" dirty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2400"/>
                </a:lnSpc>
              </a:pP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продукция, </a:t>
              </a:r>
              <a:r>
                <a:rPr lang="ru-RU" sz="2000" dirty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подвергшаяся изменениям технических характеристик с целью создания нового способа ее </a:t>
              </a:r>
              <a:r>
                <a:rPr lang="ru-RU" sz="2000" dirty="0" smtClean="0">
                  <a:solidFill>
                    <a:srgbClr val="02495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применения</a:t>
              </a:r>
              <a:endParaRPr lang="ru-RU" sz="2000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121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16396"/>
            <a:ext cx="12191999" cy="642586"/>
          </a:xfrm>
          <a:prstGeom prst="rect">
            <a:avLst/>
          </a:prstGeom>
          <a:solidFill>
            <a:srgbClr val="F2C777"/>
          </a:solidFill>
          <a:ln w="28575">
            <a:solidFill>
              <a:srgbClr val="F2C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024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Высокотехнологичный и наукоемкий экспорт</a:t>
            </a:r>
            <a:endParaRPr lang="ru-RU" sz="2400" b="1" dirty="0">
              <a:solidFill>
                <a:srgbClr val="024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813761"/>
              </p:ext>
            </p:extLst>
          </p:nvPr>
        </p:nvGraphicFramePr>
        <p:xfrm>
          <a:off x="124692" y="1149235"/>
          <a:ext cx="11748654" cy="54732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999">
                  <a:extLst>
                    <a:ext uri="{9D8B030D-6E8A-4147-A177-3AD203B41FA5}">
                      <a16:colId xmlns:a16="http://schemas.microsoft.com/office/drawing/2014/main" val="3563870902"/>
                    </a:ext>
                  </a:extLst>
                </a:gridCol>
                <a:gridCol w="9462655">
                  <a:extLst>
                    <a:ext uri="{9D8B030D-6E8A-4147-A177-3AD203B41FA5}">
                      <a16:colId xmlns:a16="http://schemas.microsoft.com/office/drawing/2014/main" val="726031770"/>
                    </a:ext>
                  </a:extLst>
                </a:gridCol>
              </a:tblGrid>
              <a:tr h="1204465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Что отражает?</a:t>
                      </a:r>
                      <a:endParaRPr lang="ru-RU" sz="2000" dirty="0"/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долю товаров высокого технологического уровня и наукоемких услуг в общем экспорте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4108360"/>
                  </a:ext>
                </a:extLst>
              </a:tr>
              <a:tr h="1377744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Какой критерий? 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соответствие перечню кодов ТН ВЭД для товаров и</a:t>
                      </a:r>
                    </a:p>
                    <a:p>
                      <a:pPr algn="just"/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перечню кодов услуг в соответствии с формой 12 </a:t>
                      </a:r>
                      <a:r>
                        <a:rPr lang="ru-RU" sz="2000" kern="1200" baseline="0" dirty="0" err="1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вэс</a:t>
                      </a:r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(услуги)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92499440"/>
                  </a:ext>
                </a:extLst>
              </a:tr>
              <a:tr h="1513285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Периодичность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i="1" u="sng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 товарам</a:t>
                      </a:r>
                      <a:r>
                        <a:rPr lang="ru-RU" sz="2000" i="1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информация собирается в течение года при проведении экспортных операций;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i="1" u="sng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 услугам</a:t>
                      </a:r>
                      <a:r>
                        <a:rPr lang="ru-RU" sz="2000" i="1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информация собирается 12 раз в год в рамках формы </a:t>
                      </a:r>
                      <a:b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ru-RU" sz="2000" kern="1200" baseline="0" dirty="0" err="1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вэс</a:t>
                      </a:r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(услуги)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7706939"/>
                  </a:ext>
                </a:extLst>
              </a:tr>
              <a:tr h="1377744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2473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Что нового?</a:t>
                      </a:r>
                      <a:endParaRPr lang="ru-RU" sz="2000" b="1" i="1" kern="1200" dirty="0">
                        <a:solidFill>
                          <a:srgbClr val="F2473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rgbClr val="02495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2017 году выполнен переход на новую редакцию ТН ВЭД ЕАЭС</a:t>
                      </a:r>
                      <a:endParaRPr lang="ru-RU" sz="2000" kern="1200" baseline="0" dirty="0">
                        <a:solidFill>
                          <a:srgbClr val="024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24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7075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28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594</Words>
  <Application>Microsoft Office PowerPoint</Application>
  <PresentationFormat>Широкоэкранный</PresentationFormat>
  <Paragraphs>140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Haettenschweiler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Белова</dc:creator>
  <cp:lastModifiedBy>Белова</cp:lastModifiedBy>
  <cp:revision>86</cp:revision>
  <dcterms:created xsi:type="dcterms:W3CDTF">2017-10-04T20:26:32Z</dcterms:created>
  <dcterms:modified xsi:type="dcterms:W3CDTF">2017-11-15T01:02:08Z</dcterms:modified>
</cp:coreProperties>
</file>