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97" r:id="rId4"/>
    <p:sldId id="259" r:id="rId5"/>
    <p:sldId id="289" r:id="rId6"/>
    <p:sldId id="290" r:id="rId7"/>
    <p:sldId id="291" r:id="rId8"/>
    <p:sldId id="263" r:id="rId9"/>
    <p:sldId id="264" r:id="rId10"/>
    <p:sldId id="265" r:id="rId11"/>
    <p:sldId id="292" r:id="rId12"/>
    <p:sldId id="287" r:id="rId13"/>
    <p:sldId id="288" r:id="rId14"/>
    <p:sldId id="271" r:id="rId15"/>
    <p:sldId id="270" r:id="rId16"/>
    <p:sldId id="294" r:id="rId17"/>
    <p:sldId id="295" r:id="rId18"/>
    <p:sldId id="296" r:id="rId19"/>
    <p:sldId id="293" r:id="rId20"/>
    <p:sldId id="28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D49C"/>
    <a:srgbClr val="DDE4B2"/>
    <a:srgbClr val="B7C476"/>
    <a:srgbClr val="E8F09A"/>
    <a:srgbClr val="BCD1B9"/>
    <a:srgbClr val="86AB81"/>
    <a:srgbClr val="587D53"/>
    <a:srgbClr val="FFCC66"/>
    <a:srgbClr val="0E6435"/>
    <a:srgbClr val="A433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5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F1526D-E41B-43A4-A605-BA4189E650C1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</dgm:pt>
    <dgm:pt modelId="{408B9FD3-706D-4E2B-99A2-EFF1F8B0128A}">
      <dgm:prSet phldrT="[Текст]" phldr="1"/>
      <dgm:spPr/>
      <dgm:t>
        <a:bodyPr/>
        <a:lstStyle/>
        <a:p>
          <a:endParaRPr lang="ru-RU" dirty="0"/>
        </a:p>
      </dgm:t>
    </dgm:pt>
    <dgm:pt modelId="{C359FF63-1089-43F4-8007-00948A85324F}" type="sibTrans" cxnId="{B34DA04A-FF94-453C-94A2-4D47B2910CA4}">
      <dgm:prSet/>
      <dgm:spPr/>
      <dgm:t>
        <a:bodyPr/>
        <a:lstStyle/>
        <a:p>
          <a:endParaRPr lang="ru-RU"/>
        </a:p>
      </dgm:t>
    </dgm:pt>
    <dgm:pt modelId="{7B2BAC81-5EC6-42C4-AD36-71C1400E413E}" type="parTrans" cxnId="{B34DA04A-FF94-453C-94A2-4D47B2910CA4}">
      <dgm:prSet/>
      <dgm:spPr/>
      <dgm:t>
        <a:bodyPr/>
        <a:lstStyle/>
        <a:p>
          <a:endParaRPr lang="ru-RU"/>
        </a:p>
      </dgm:t>
    </dgm:pt>
    <dgm:pt modelId="{5707BCEB-DEFA-4242-A347-EBADCD1FFF6E}" type="pres">
      <dgm:prSet presAssocID="{4FF1526D-E41B-43A4-A605-BA4189E650C1}" presName="Name0" presStyleCnt="0">
        <dgm:presLayoutVars>
          <dgm:chMax/>
          <dgm:chPref/>
          <dgm:dir/>
          <dgm:animLvl val="lvl"/>
        </dgm:presLayoutVars>
      </dgm:prSet>
      <dgm:spPr/>
    </dgm:pt>
    <dgm:pt modelId="{70E0EFBE-C96D-4800-9250-67E6A2062518}" type="pres">
      <dgm:prSet presAssocID="{408B9FD3-706D-4E2B-99A2-EFF1F8B0128A}" presName="composite" presStyleCnt="0"/>
      <dgm:spPr/>
    </dgm:pt>
    <dgm:pt modelId="{F505B6F3-0DC9-4B83-8106-9ECE740AB612}" type="pres">
      <dgm:prSet presAssocID="{408B9FD3-706D-4E2B-99A2-EFF1F8B0128A}" presName="ParentAccentShape" presStyleLbl="trBgShp" presStyleIdx="0" presStyleCnt="1"/>
      <dgm:spPr/>
    </dgm:pt>
    <dgm:pt modelId="{50E3591B-7E49-4B87-B860-26B3562A86B5}" type="pres">
      <dgm:prSet presAssocID="{408B9FD3-706D-4E2B-99A2-EFF1F8B0128A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9ABF1-783E-40CF-9072-10E2BAA9D695}" type="pres">
      <dgm:prSet presAssocID="{408B9FD3-706D-4E2B-99A2-EFF1F8B0128A}" presName="ChildText" presStyleLbl="revTx" presStyleIdx="1" presStyleCnt="2">
        <dgm:presLayoutVars>
          <dgm:chMax val="0"/>
          <dgm:chPref val="0"/>
        </dgm:presLayoutVars>
      </dgm:prSet>
      <dgm:spPr/>
    </dgm:pt>
    <dgm:pt modelId="{5D56FBAF-E91A-41CA-857F-B89EBD21007D}" type="pres">
      <dgm:prSet presAssocID="{408B9FD3-706D-4E2B-99A2-EFF1F8B0128A}" presName="ChildAccentShape" presStyleLbl="trBgShp" presStyleIdx="0" presStyleCnt="1"/>
      <dgm:spPr/>
    </dgm:pt>
    <dgm:pt modelId="{4DE151AD-2979-4706-A0EC-3DF72821DEB2}" type="pres">
      <dgm:prSet presAssocID="{408B9FD3-706D-4E2B-99A2-EFF1F8B0128A}" presName="Image" presStyleLbl="alignImgPlace1" presStyleIdx="0" presStyleCnt="1" custAng="21328301" custScaleX="200224" custScaleY="147092" custLinFactNeighborX="24107" custLinFactNeighborY="-53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>
          <a:noFill/>
        </a:ln>
        <a:effectLst>
          <a:outerShdw blurRad="50800" dist="38100" dir="18900000" algn="bl" rotWithShape="0">
            <a:schemeClr val="tx1">
              <a:alpha val="40000"/>
            </a:schemeClr>
          </a:outerShdw>
        </a:effectLst>
        <a:scene3d>
          <a:camera prst="orthographicFront">
            <a:rot lat="0" lon="18899986" rev="0"/>
          </a:camera>
          <a:lightRig rig="threePt" dir="t"/>
        </a:scene3d>
      </dgm:spPr>
    </dgm:pt>
  </dgm:ptLst>
  <dgm:cxnLst>
    <dgm:cxn modelId="{5E171111-2190-48A3-8651-FD070F8E95E8}" type="presOf" srcId="{4FF1526D-E41B-43A4-A605-BA4189E650C1}" destId="{5707BCEB-DEFA-4242-A347-EBADCD1FFF6E}" srcOrd="0" destOrd="0" presId="urn:microsoft.com/office/officeart/2009/3/layout/SnapshotPictureList"/>
    <dgm:cxn modelId="{B34DA04A-FF94-453C-94A2-4D47B2910CA4}" srcId="{4FF1526D-E41B-43A4-A605-BA4189E650C1}" destId="{408B9FD3-706D-4E2B-99A2-EFF1F8B0128A}" srcOrd="0" destOrd="0" parTransId="{7B2BAC81-5EC6-42C4-AD36-71C1400E413E}" sibTransId="{C359FF63-1089-43F4-8007-00948A85324F}"/>
    <dgm:cxn modelId="{4B089176-8434-4940-ABB3-247DDF2F4FFC}" type="presOf" srcId="{408B9FD3-706D-4E2B-99A2-EFF1F8B0128A}" destId="{50E3591B-7E49-4B87-B860-26B3562A86B5}" srcOrd="0" destOrd="0" presId="urn:microsoft.com/office/officeart/2009/3/layout/SnapshotPictureList"/>
    <dgm:cxn modelId="{E128C87D-8460-4FCB-9158-1A1E6C3A8043}" type="presParOf" srcId="{5707BCEB-DEFA-4242-A347-EBADCD1FFF6E}" destId="{70E0EFBE-C96D-4800-9250-67E6A2062518}" srcOrd="0" destOrd="0" presId="urn:microsoft.com/office/officeart/2009/3/layout/SnapshotPictureList"/>
    <dgm:cxn modelId="{342ACCAE-265F-4492-B7A3-CB8FD7C72F3A}" type="presParOf" srcId="{70E0EFBE-C96D-4800-9250-67E6A2062518}" destId="{F505B6F3-0DC9-4B83-8106-9ECE740AB612}" srcOrd="0" destOrd="0" presId="urn:microsoft.com/office/officeart/2009/3/layout/SnapshotPictureList"/>
    <dgm:cxn modelId="{1332F13E-CED4-4F7E-97AF-0CF817B2AD1B}" type="presParOf" srcId="{70E0EFBE-C96D-4800-9250-67E6A2062518}" destId="{50E3591B-7E49-4B87-B860-26B3562A86B5}" srcOrd="1" destOrd="0" presId="urn:microsoft.com/office/officeart/2009/3/layout/SnapshotPictureList"/>
    <dgm:cxn modelId="{5749F972-4218-4E3B-A288-23B05582CB5D}" type="presParOf" srcId="{70E0EFBE-C96D-4800-9250-67E6A2062518}" destId="{CAF9ABF1-783E-40CF-9072-10E2BAA9D695}" srcOrd="2" destOrd="0" presId="urn:microsoft.com/office/officeart/2009/3/layout/SnapshotPictureList"/>
    <dgm:cxn modelId="{2217C21D-B93B-41F1-B306-3FB5ED4DB516}" type="presParOf" srcId="{70E0EFBE-C96D-4800-9250-67E6A2062518}" destId="{5D56FBAF-E91A-41CA-857F-B89EBD21007D}" srcOrd="3" destOrd="0" presId="urn:microsoft.com/office/officeart/2009/3/layout/SnapshotPictureList"/>
    <dgm:cxn modelId="{7CA26898-C614-40CC-B7F1-18B4E4EC2D1B}" type="presParOf" srcId="{70E0EFBE-C96D-4800-9250-67E6A2062518}" destId="{4DE151AD-2979-4706-A0EC-3DF72821DEB2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5B6F3-0DC9-4B83-8106-9ECE740AB612}">
      <dsp:nvSpPr>
        <dsp:cNvPr id="0" name=""/>
        <dsp:cNvSpPr/>
      </dsp:nvSpPr>
      <dsp:spPr>
        <a:xfrm>
          <a:off x="733098" y="1022740"/>
          <a:ext cx="1406311" cy="1000747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151AD-2979-4706-A0EC-3DF72821DEB2}">
      <dsp:nvSpPr>
        <dsp:cNvPr id="0" name=""/>
        <dsp:cNvSpPr/>
      </dsp:nvSpPr>
      <dsp:spPr>
        <a:xfrm rot="21328301">
          <a:off x="194078" y="674893"/>
          <a:ext cx="2707509" cy="13924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noFill/>
          <a:prstDash val="solid"/>
        </a:ln>
        <a:effectLst>
          <a:outerShdw blurRad="50800" dist="38100" dir="18900000" algn="bl" rotWithShape="0">
            <a:schemeClr val="tx1">
              <a:alpha val="40000"/>
            </a:schemeClr>
          </a:outerShdw>
        </a:effectLst>
        <a:scene3d>
          <a:camera prst="orthographicFront">
            <a:rot lat="0" lon="18899986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3591B-7E49-4B87-B860-26B3562A86B5}">
      <dsp:nvSpPr>
        <dsp:cNvPr id="0" name=""/>
        <dsp:cNvSpPr/>
      </dsp:nvSpPr>
      <dsp:spPr>
        <a:xfrm>
          <a:off x="788078" y="1849785"/>
          <a:ext cx="1297259" cy="118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9050" rIns="5080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788078" y="1849785"/>
        <a:ext cx="1297259" cy="118789"/>
      </dsp:txXfrm>
    </dsp:sp>
    <dsp:sp modelId="{CAF9ABF1-783E-40CF-9072-10E2BAA9D695}">
      <dsp:nvSpPr>
        <dsp:cNvPr id="0" name=""/>
        <dsp:cNvSpPr/>
      </dsp:nvSpPr>
      <dsp:spPr>
        <a:xfrm>
          <a:off x="2196661" y="1022740"/>
          <a:ext cx="642950" cy="1000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EA925-1399-46E6-B85D-2C4AD0662028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CEA19-B2DB-43D6-9FB2-950D128DD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3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CEA19-B2DB-43D6-9FB2-950D128DD2E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703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CEA19-B2DB-43D6-9FB2-950D128DD2E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096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>
                <a:gamma/>
                <a:shade val="36471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33333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080" name="Picture 8" descr="back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back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23875"/>
            <a:ext cx="4248150" cy="618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190500" y="-4763"/>
            <a:ext cx="2876550" cy="1900238"/>
            <a:chOff x="120" y="-3"/>
            <a:chExt cx="1812" cy="1197"/>
          </a:xfrm>
        </p:grpSpPr>
        <p:pic>
          <p:nvPicPr>
            <p:cNvPr id="3083" name="Picture 11" descr="t_2_top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" y="0"/>
              <a:ext cx="1812" cy="1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4" name="Freeform 12"/>
            <p:cNvSpPr>
              <a:spLocks/>
            </p:cNvSpPr>
            <p:nvPr userDrawn="1"/>
          </p:nvSpPr>
          <p:spPr bwMode="gray">
            <a:xfrm>
              <a:off x="186" y="-3"/>
              <a:ext cx="1629" cy="1071"/>
            </a:xfrm>
            <a:custGeom>
              <a:avLst/>
              <a:gdLst>
                <a:gd name="T0" fmla="*/ 81 w 1617"/>
                <a:gd name="T1" fmla="*/ 0 h 1071"/>
                <a:gd name="T2" fmla="*/ 42 w 1617"/>
                <a:gd name="T3" fmla="*/ 744 h 1071"/>
                <a:gd name="T4" fmla="*/ 174 w 1617"/>
                <a:gd name="T5" fmla="*/ 924 h 1071"/>
                <a:gd name="T6" fmla="*/ 1467 w 1617"/>
                <a:gd name="T7" fmla="*/ 1044 h 1071"/>
                <a:gd name="T8" fmla="*/ 1557 w 1617"/>
                <a:gd name="T9" fmla="*/ 924 h 1071"/>
                <a:gd name="T10" fmla="*/ 1596 w 1617"/>
                <a:gd name="T11" fmla="*/ 285 h 1071"/>
                <a:gd name="T12" fmla="*/ 1524 w 1617"/>
                <a:gd name="T13" fmla="*/ 147 h 1071"/>
                <a:gd name="T14" fmla="*/ 1092 w 1617"/>
                <a:gd name="T15" fmla="*/ 3 h 1071"/>
                <a:gd name="T16" fmla="*/ 81 w 1617"/>
                <a:gd name="T17" fmla="*/ 0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7" h="1071">
                  <a:moveTo>
                    <a:pt x="81" y="0"/>
                  </a:moveTo>
                  <a:lnTo>
                    <a:pt x="42" y="744"/>
                  </a:lnTo>
                  <a:cubicBezTo>
                    <a:pt x="42" y="744"/>
                    <a:pt x="0" y="906"/>
                    <a:pt x="174" y="924"/>
                  </a:cubicBezTo>
                  <a:cubicBezTo>
                    <a:pt x="820" y="984"/>
                    <a:pt x="1467" y="1044"/>
                    <a:pt x="1467" y="1044"/>
                  </a:cubicBezTo>
                  <a:cubicBezTo>
                    <a:pt x="1467" y="1044"/>
                    <a:pt x="1566" y="1071"/>
                    <a:pt x="1557" y="924"/>
                  </a:cubicBezTo>
                  <a:cubicBezTo>
                    <a:pt x="1576" y="604"/>
                    <a:pt x="1596" y="285"/>
                    <a:pt x="1596" y="285"/>
                  </a:cubicBezTo>
                  <a:cubicBezTo>
                    <a:pt x="1596" y="285"/>
                    <a:pt x="1617" y="183"/>
                    <a:pt x="1524" y="147"/>
                  </a:cubicBezTo>
                  <a:cubicBezTo>
                    <a:pt x="1308" y="75"/>
                    <a:pt x="1092" y="3"/>
                    <a:pt x="1092" y="3"/>
                  </a:cubicBezTo>
                  <a:lnTo>
                    <a:pt x="81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23825" y="4095750"/>
            <a:ext cx="2390775" cy="1695450"/>
            <a:chOff x="78" y="2142"/>
            <a:chExt cx="1506" cy="1068"/>
          </a:xfrm>
        </p:grpSpPr>
        <p:pic>
          <p:nvPicPr>
            <p:cNvPr id="3086" name="Picture 14" descr="t_2_bo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" y="2142"/>
              <a:ext cx="1506" cy="1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7" name="Freeform 15"/>
            <p:cNvSpPr>
              <a:spLocks/>
            </p:cNvSpPr>
            <p:nvPr userDrawn="1"/>
          </p:nvSpPr>
          <p:spPr bwMode="gray">
            <a:xfrm>
              <a:off x="150" y="2181"/>
              <a:ext cx="1269" cy="939"/>
            </a:xfrm>
            <a:custGeom>
              <a:avLst/>
              <a:gdLst>
                <a:gd name="T0" fmla="*/ 15 w 1269"/>
                <a:gd name="T1" fmla="*/ 123 h 939"/>
                <a:gd name="T2" fmla="*/ 3 w 1269"/>
                <a:gd name="T3" fmla="*/ 792 h 939"/>
                <a:gd name="T4" fmla="*/ 138 w 1269"/>
                <a:gd name="T5" fmla="*/ 939 h 939"/>
                <a:gd name="T6" fmla="*/ 1176 w 1269"/>
                <a:gd name="T7" fmla="*/ 924 h 939"/>
                <a:gd name="T8" fmla="*/ 1254 w 1269"/>
                <a:gd name="T9" fmla="*/ 840 h 939"/>
                <a:gd name="T10" fmla="*/ 1269 w 1269"/>
                <a:gd name="T11" fmla="*/ 312 h 939"/>
                <a:gd name="T12" fmla="*/ 1164 w 1269"/>
                <a:gd name="T13" fmla="*/ 201 h 939"/>
                <a:gd name="T14" fmla="*/ 171 w 1269"/>
                <a:gd name="T15" fmla="*/ 33 h 939"/>
                <a:gd name="T16" fmla="*/ 15 w 1269"/>
                <a:gd name="T17" fmla="*/ 123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9" h="939">
                  <a:moveTo>
                    <a:pt x="15" y="123"/>
                  </a:moveTo>
                  <a:cubicBezTo>
                    <a:pt x="15" y="123"/>
                    <a:pt x="9" y="457"/>
                    <a:pt x="3" y="792"/>
                  </a:cubicBezTo>
                  <a:cubicBezTo>
                    <a:pt x="0" y="939"/>
                    <a:pt x="138" y="939"/>
                    <a:pt x="138" y="939"/>
                  </a:cubicBezTo>
                  <a:lnTo>
                    <a:pt x="1176" y="924"/>
                  </a:lnTo>
                  <a:cubicBezTo>
                    <a:pt x="1176" y="924"/>
                    <a:pt x="1248" y="915"/>
                    <a:pt x="1254" y="840"/>
                  </a:cubicBezTo>
                  <a:cubicBezTo>
                    <a:pt x="1261" y="576"/>
                    <a:pt x="1269" y="312"/>
                    <a:pt x="1269" y="312"/>
                  </a:cubicBezTo>
                  <a:cubicBezTo>
                    <a:pt x="1269" y="312"/>
                    <a:pt x="1263" y="222"/>
                    <a:pt x="1164" y="201"/>
                  </a:cubicBezTo>
                  <a:cubicBezTo>
                    <a:pt x="1164" y="201"/>
                    <a:pt x="667" y="117"/>
                    <a:pt x="171" y="33"/>
                  </a:cubicBezTo>
                  <a:cubicBezTo>
                    <a:pt x="48" y="0"/>
                    <a:pt x="15" y="123"/>
                    <a:pt x="15" y="123"/>
                  </a:cubicBezTo>
                  <a:close/>
                </a:path>
              </a:pathLst>
            </a:cu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88" name="Freeform 16"/>
          <p:cNvSpPr>
            <a:spLocks/>
          </p:cNvSpPr>
          <p:nvPr/>
        </p:nvSpPr>
        <p:spPr bwMode="gray">
          <a:xfrm>
            <a:off x="241300" y="4157663"/>
            <a:ext cx="2014538" cy="1490662"/>
          </a:xfrm>
          <a:custGeom>
            <a:avLst/>
            <a:gdLst>
              <a:gd name="T0" fmla="*/ 15 w 1269"/>
              <a:gd name="T1" fmla="*/ 123 h 939"/>
              <a:gd name="T2" fmla="*/ 3 w 1269"/>
              <a:gd name="T3" fmla="*/ 792 h 939"/>
              <a:gd name="T4" fmla="*/ 138 w 1269"/>
              <a:gd name="T5" fmla="*/ 939 h 939"/>
              <a:gd name="T6" fmla="*/ 1176 w 1269"/>
              <a:gd name="T7" fmla="*/ 924 h 939"/>
              <a:gd name="T8" fmla="*/ 1254 w 1269"/>
              <a:gd name="T9" fmla="*/ 840 h 939"/>
              <a:gd name="T10" fmla="*/ 1269 w 1269"/>
              <a:gd name="T11" fmla="*/ 312 h 939"/>
              <a:gd name="T12" fmla="*/ 1164 w 1269"/>
              <a:gd name="T13" fmla="*/ 201 h 939"/>
              <a:gd name="T14" fmla="*/ 171 w 1269"/>
              <a:gd name="T15" fmla="*/ 33 h 939"/>
              <a:gd name="T16" fmla="*/ 15 w 1269"/>
              <a:gd name="T17" fmla="*/ 123 h 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9" h="939">
                <a:moveTo>
                  <a:pt x="15" y="123"/>
                </a:moveTo>
                <a:cubicBezTo>
                  <a:pt x="15" y="123"/>
                  <a:pt x="9" y="457"/>
                  <a:pt x="3" y="792"/>
                </a:cubicBezTo>
                <a:cubicBezTo>
                  <a:pt x="0" y="939"/>
                  <a:pt x="138" y="939"/>
                  <a:pt x="138" y="939"/>
                </a:cubicBezTo>
                <a:lnTo>
                  <a:pt x="1176" y="924"/>
                </a:lnTo>
                <a:cubicBezTo>
                  <a:pt x="1176" y="924"/>
                  <a:pt x="1248" y="915"/>
                  <a:pt x="1254" y="840"/>
                </a:cubicBezTo>
                <a:cubicBezTo>
                  <a:pt x="1261" y="576"/>
                  <a:pt x="1269" y="312"/>
                  <a:pt x="1269" y="312"/>
                </a:cubicBezTo>
                <a:cubicBezTo>
                  <a:pt x="1269" y="312"/>
                  <a:pt x="1263" y="222"/>
                  <a:pt x="1164" y="201"/>
                </a:cubicBezTo>
                <a:cubicBezTo>
                  <a:pt x="1164" y="201"/>
                  <a:pt x="667" y="117"/>
                  <a:pt x="171" y="33"/>
                </a:cubicBezTo>
                <a:cubicBezTo>
                  <a:pt x="48" y="0"/>
                  <a:pt x="15" y="123"/>
                  <a:pt x="15" y="123"/>
                </a:cubicBezTo>
                <a:close/>
              </a:path>
            </a:pathLst>
          </a:cu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089" name="Picture 17" descr="w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40"/>
          <a:stretch>
            <a:fillRect/>
          </a:stretch>
        </p:blipFill>
        <p:spPr bwMode="auto">
          <a:xfrm>
            <a:off x="0" y="2209800"/>
            <a:ext cx="4619625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0" name="Freeform 18"/>
          <p:cNvSpPr>
            <a:spLocks/>
          </p:cNvSpPr>
          <p:nvPr/>
        </p:nvSpPr>
        <p:spPr bwMode="gray">
          <a:xfrm>
            <a:off x="293688" y="0"/>
            <a:ext cx="2586037" cy="1700213"/>
          </a:xfrm>
          <a:custGeom>
            <a:avLst/>
            <a:gdLst>
              <a:gd name="T0" fmla="*/ 81 w 1617"/>
              <a:gd name="T1" fmla="*/ 0 h 1071"/>
              <a:gd name="T2" fmla="*/ 42 w 1617"/>
              <a:gd name="T3" fmla="*/ 744 h 1071"/>
              <a:gd name="T4" fmla="*/ 174 w 1617"/>
              <a:gd name="T5" fmla="*/ 924 h 1071"/>
              <a:gd name="T6" fmla="*/ 1467 w 1617"/>
              <a:gd name="T7" fmla="*/ 1044 h 1071"/>
              <a:gd name="T8" fmla="*/ 1557 w 1617"/>
              <a:gd name="T9" fmla="*/ 924 h 1071"/>
              <a:gd name="T10" fmla="*/ 1596 w 1617"/>
              <a:gd name="T11" fmla="*/ 285 h 1071"/>
              <a:gd name="T12" fmla="*/ 1524 w 1617"/>
              <a:gd name="T13" fmla="*/ 147 h 1071"/>
              <a:gd name="T14" fmla="*/ 1092 w 1617"/>
              <a:gd name="T15" fmla="*/ 3 h 1071"/>
              <a:gd name="T16" fmla="*/ 81 w 1617"/>
              <a:gd name="T17" fmla="*/ 0 h 10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17" h="1071">
                <a:moveTo>
                  <a:pt x="81" y="0"/>
                </a:moveTo>
                <a:lnTo>
                  <a:pt x="42" y="744"/>
                </a:lnTo>
                <a:cubicBezTo>
                  <a:pt x="42" y="744"/>
                  <a:pt x="0" y="906"/>
                  <a:pt x="174" y="924"/>
                </a:cubicBezTo>
                <a:cubicBezTo>
                  <a:pt x="820" y="984"/>
                  <a:pt x="1467" y="1044"/>
                  <a:pt x="1467" y="1044"/>
                </a:cubicBezTo>
                <a:cubicBezTo>
                  <a:pt x="1467" y="1044"/>
                  <a:pt x="1566" y="1071"/>
                  <a:pt x="1557" y="924"/>
                </a:cubicBezTo>
                <a:cubicBezTo>
                  <a:pt x="1576" y="604"/>
                  <a:pt x="1596" y="285"/>
                  <a:pt x="1596" y="285"/>
                </a:cubicBezTo>
                <a:cubicBezTo>
                  <a:pt x="1596" y="285"/>
                  <a:pt x="1617" y="183"/>
                  <a:pt x="1524" y="147"/>
                </a:cubicBezTo>
                <a:cubicBezTo>
                  <a:pt x="1308" y="75"/>
                  <a:pt x="1092" y="3"/>
                  <a:pt x="1092" y="3"/>
                </a:cubicBezTo>
                <a:lnTo>
                  <a:pt x="81" y="0"/>
                </a:lnTo>
                <a:close/>
              </a:path>
            </a:pathLst>
          </a:cu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091" name="Group 19"/>
          <p:cNvGrpSpPr>
            <a:grpSpLocks/>
          </p:cNvGrpSpPr>
          <p:nvPr/>
        </p:nvGrpSpPr>
        <p:grpSpPr bwMode="auto">
          <a:xfrm>
            <a:off x="1676400" y="1143000"/>
            <a:ext cx="3476625" cy="3059113"/>
            <a:chOff x="1056" y="720"/>
            <a:chExt cx="2190" cy="1927"/>
          </a:xfrm>
        </p:grpSpPr>
        <p:pic>
          <p:nvPicPr>
            <p:cNvPr id="3092" name="Picture 20" descr="t_1_b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54"/>
            <a:stretch>
              <a:fillRect/>
            </a:stretch>
          </p:blipFill>
          <p:spPr bwMode="auto">
            <a:xfrm>
              <a:off x="1056" y="720"/>
              <a:ext cx="2190" cy="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93" name="Freeform 21"/>
            <p:cNvSpPr>
              <a:spLocks/>
            </p:cNvSpPr>
            <p:nvPr userDrawn="1"/>
          </p:nvSpPr>
          <p:spPr bwMode="gray">
            <a:xfrm>
              <a:off x="1140" y="738"/>
              <a:ext cx="2040" cy="1746"/>
            </a:xfrm>
            <a:custGeom>
              <a:avLst/>
              <a:gdLst>
                <a:gd name="T0" fmla="*/ 105 w 2034"/>
                <a:gd name="T1" fmla="*/ 165 h 1734"/>
                <a:gd name="T2" fmla="*/ 39 w 2034"/>
                <a:gd name="T3" fmla="*/ 1347 h 1734"/>
                <a:gd name="T4" fmla="*/ 204 w 2034"/>
                <a:gd name="T5" fmla="*/ 1566 h 1734"/>
                <a:gd name="T6" fmla="*/ 1878 w 2034"/>
                <a:gd name="T7" fmla="*/ 1725 h 1734"/>
                <a:gd name="T8" fmla="*/ 1962 w 2034"/>
                <a:gd name="T9" fmla="*/ 1623 h 1734"/>
                <a:gd name="T10" fmla="*/ 2010 w 2034"/>
                <a:gd name="T11" fmla="*/ 735 h 1734"/>
                <a:gd name="T12" fmla="*/ 1944 w 2034"/>
                <a:gd name="T13" fmla="*/ 597 h 1734"/>
                <a:gd name="T14" fmla="*/ 237 w 2034"/>
                <a:gd name="T15" fmla="*/ 27 h 1734"/>
                <a:gd name="T16" fmla="*/ 105 w 2034"/>
                <a:gd name="T17" fmla="*/ 165 h 1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4" h="1734">
                  <a:moveTo>
                    <a:pt x="105" y="165"/>
                  </a:moveTo>
                  <a:lnTo>
                    <a:pt x="39" y="1347"/>
                  </a:lnTo>
                  <a:cubicBezTo>
                    <a:pt x="39" y="1347"/>
                    <a:pt x="0" y="1566"/>
                    <a:pt x="204" y="1566"/>
                  </a:cubicBezTo>
                  <a:cubicBezTo>
                    <a:pt x="1041" y="1645"/>
                    <a:pt x="1878" y="1725"/>
                    <a:pt x="1878" y="1725"/>
                  </a:cubicBezTo>
                  <a:cubicBezTo>
                    <a:pt x="1878" y="1725"/>
                    <a:pt x="1959" y="1734"/>
                    <a:pt x="1962" y="1623"/>
                  </a:cubicBezTo>
                  <a:cubicBezTo>
                    <a:pt x="1986" y="1179"/>
                    <a:pt x="2010" y="735"/>
                    <a:pt x="2010" y="735"/>
                  </a:cubicBezTo>
                  <a:cubicBezTo>
                    <a:pt x="2034" y="639"/>
                    <a:pt x="1944" y="597"/>
                    <a:pt x="1944" y="597"/>
                  </a:cubicBezTo>
                  <a:cubicBezTo>
                    <a:pt x="1944" y="597"/>
                    <a:pt x="1090" y="312"/>
                    <a:pt x="237" y="27"/>
                  </a:cubicBezTo>
                  <a:cubicBezTo>
                    <a:pt x="93" y="0"/>
                    <a:pt x="105" y="165"/>
                    <a:pt x="105" y="165"/>
                  </a:cubicBezTo>
                  <a:close/>
                </a:path>
              </a:pathLst>
            </a:custGeom>
            <a:blipFill dpi="0" rotWithShape="1">
              <a:blip r:embed="rId12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5200" y="4648200"/>
            <a:ext cx="5410200" cy="838200"/>
          </a:xfrm>
        </p:spPr>
        <p:txBody>
          <a:bodyPr/>
          <a:lstStyle>
            <a:lvl1pPr>
              <a:defRPr sz="5000">
                <a:latin typeface="Arial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5791200"/>
            <a:ext cx="5410200" cy="533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600">
                <a:latin typeface="Arial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26C2C64F-4CA7-4E6C-8C0A-1DB2FC59580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white">
          <a:xfrm>
            <a:off x="7696200" y="152400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2000" i="1">
                <a:latin typeface="Arial Black" pitchFamily="34" charset="0"/>
              </a:rPr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8" grpId="0" animBg="1"/>
      <p:bldP spid="309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D03CA-D9F2-4472-B0AE-B811CCEEFB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39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61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61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604FA-CCA3-40CD-AAC8-8F95F2C310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03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848600" cy="685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143000"/>
            <a:ext cx="8229600" cy="51466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62F7D738-7A81-4266-ADA0-546A78B295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26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848600" cy="685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143000"/>
            <a:ext cx="8229600" cy="5146675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C1606CB2-10AE-4FAE-8E63-7FAD405142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4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1DE12-B7F2-474F-BB49-E671FA3A13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95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763E2-E0BE-4A19-A9C9-631FF98BC1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3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4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4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7236A-409D-407B-8D91-3FE7FB580F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2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DE24B-BF5A-4C2C-BAC2-011BB5EE64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32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A02C5-A57C-4263-A289-3422A9BE2C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7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18D88-A209-4132-B8DE-AA40651699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62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99105-B8B7-4A75-87BB-45252F9D74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90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624CF-00C3-4E8E-81CB-8419A98EBB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9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6078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ack_bi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w_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6629400" y="304800"/>
            <a:ext cx="2514600" cy="64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02_ico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6159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28600"/>
            <a:ext cx="7848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4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348AD5-D69F-43A9-9B10-16773CEE89F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emf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microsoft.com/office/2007/relationships/hdphoto" Target="../media/hdphoto2.wdp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4.emf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lstat.gov.by/" TargetMode="Externa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4067944" y="5589240"/>
            <a:ext cx="4896543" cy="838200"/>
          </a:xfrm>
        </p:spPr>
        <p:txBody>
          <a:bodyPr/>
          <a:lstStyle/>
          <a:p>
            <a:pPr algn="ctr">
              <a:lnSpc>
                <a:spcPts val="1700"/>
              </a:lnSpc>
            </a:pPr>
            <a:r>
              <a:rPr lang="ru-RU" sz="1600" i="1" dirty="0" smtClean="0"/>
              <a:t>Консультант Управления </a:t>
            </a:r>
            <a:br>
              <a:rPr lang="ru-RU" sz="1600" i="1" dirty="0" smtClean="0"/>
            </a:br>
            <a:r>
              <a:rPr lang="ru-RU" sz="1600" i="1" dirty="0" smtClean="0"/>
              <a:t>статистики промышленного производства, науки и инноваций</a:t>
            </a:r>
            <a:br>
              <a:rPr lang="ru-RU" sz="1600" i="1" dirty="0" smtClean="0"/>
            </a:br>
            <a:r>
              <a:rPr lang="ru-RU" sz="1600" i="1" dirty="0" smtClean="0"/>
              <a:t>Тарашкевич Елена Анатольевна</a:t>
            </a:r>
            <a:endParaRPr lang="en-US" sz="1600" dirty="0"/>
          </a:p>
        </p:txBody>
      </p:sp>
      <p:sp>
        <p:nvSpPr>
          <p:cNvPr id="10" name="Rectangle 34"/>
          <p:cNvSpPr>
            <a:spLocks noChangeArrowheads="1"/>
          </p:cNvSpPr>
          <p:nvPr/>
        </p:nvSpPr>
        <p:spPr bwMode="gray">
          <a:xfrm>
            <a:off x="3923929" y="175197"/>
            <a:ext cx="4968552" cy="386099"/>
          </a:xfrm>
          <a:prstGeom prst="rect">
            <a:avLst/>
          </a:prstGeom>
          <a:solidFill>
            <a:srgbClr val="78936B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ctr"/>
            <a:endParaRPr lang="ru-RU" dirty="0"/>
          </a:p>
        </p:txBody>
      </p:sp>
      <p:sp>
        <p:nvSpPr>
          <p:cNvPr id="11" name="Rectangle 66"/>
          <p:cNvSpPr>
            <a:spLocks noChangeArrowheads="1"/>
          </p:cNvSpPr>
          <p:nvPr/>
        </p:nvSpPr>
        <p:spPr bwMode="auto">
          <a:xfrm>
            <a:off x="4067944" y="85091"/>
            <a:ext cx="4608512" cy="5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ru-RU" sz="1400" b="1" dirty="0" smtClean="0"/>
              <a:t>Национальный статистический комитет Республики Беларусь</a:t>
            </a:r>
            <a:endParaRPr lang="en-US" sz="1400" b="1" dirty="0"/>
          </a:p>
        </p:txBody>
      </p:sp>
      <p:sp>
        <p:nvSpPr>
          <p:cNvPr id="14" name="Rectangle 66"/>
          <p:cNvSpPr>
            <a:spLocks noChangeArrowheads="1"/>
          </p:cNvSpPr>
          <p:nvPr/>
        </p:nvSpPr>
        <p:spPr bwMode="auto">
          <a:xfrm>
            <a:off x="5292080" y="1700808"/>
            <a:ext cx="3600400" cy="26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ru-RU" sz="2200" b="1" i="1" dirty="0" smtClean="0"/>
              <a:t>Методологические подходы по формированию системы показателей инновационного развития  </a:t>
            </a:r>
            <a:br>
              <a:rPr lang="ru-RU" sz="2200" b="1" i="1" dirty="0" smtClean="0"/>
            </a:br>
            <a:r>
              <a:rPr lang="ru-RU" sz="2200" b="1" i="1" dirty="0" smtClean="0"/>
              <a:t>Республики Беларусь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1" name="Rectangle 65"/>
          <p:cNvSpPr>
            <a:spLocks noGrp="1" noChangeArrowheads="1"/>
          </p:cNvSpPr>
          <p:nvPr>
            <p:ph type="title"/>
          </p:nvPr>
        </p:nvSpPr>
        <p:spPr>
          <a:xfrm>
            <a:off x="968375" y="332656"/>
            <a:ext cx="7848600" cy="685800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ru-RU" sz="2000" dirty="0"/>
              <a:t>Основные статистические показатели государственной статистической отчетности по инновационной деятельности</a:t>
            </a:r>
            <a:endParaRPr lang="en-US" sz="2000" dirty="0"/>
          </a:p>
        </p:txBody>
      </p:sp>
      <p:sp>
        <p:nvSpPr>
          <p:cNvPr id="66" name="Oval 41"/>
          <p:cNvSpPr>
            <a:spLocks noChangeArrowheads="1"/>
          </p:cNvSpPr>
          <p:nvPr/>
        </p:nvSpPr>
        <p:spPr bwMode="gray">
          <a:xfrm>
            <a:off x="179512" y="332656"/>
            <a:ext cx="621950" cy="576064"/>
          </a:xfrm>
          <a:prstGeom prst="ellipse">
            <a:avLst/>
          </a:prstGeom>
          <a:solidFill>
            <a:srgbClr val="78936B"/>
          </a:solidFill>
          <a:ln w="50800" algn="ctr">
            <a:solidFill>
              <a:srgbClr val="5F5F5F">
                <a:alpha val="2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7" name="Picture 42" descr="Pictur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9512" y="332656"/>
            <a:ext cx="62195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39"/>
          <p:cNvSpPr>
            <a:spLocks noChangeArrowheads="1"/>
          </p:cNvSpPr>
          <p:nvPr/>
        </p:nvSpPr>
        <p:spPr bwMode="ltGray">
          <a:xfrm>
            <a:off x="1031874" y="1207059"/>
            <a:ext cx="7813675" cy="503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78824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EFEFE">
                <a:alpha val="70000"/>
              </a:srgbClr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9" name="Rectangle 40"/>
          <p:cNvSpPr>
            <a:spLocks noChangeArrowheads="1"/>
          </p:cNvSpPr>
          <p:nvPr/>
        </p:nvSpPr>
        <p:spPr bwMode="invGray">
          <a:xfrm>
            <a:off x="1041399" y="1838945"/>
            <a:ext cx="7813675" cy="5032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78824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FEFEFE">
                <a:alpha val="70000"/>
              </a:srgbClr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0" name="Rectangle 41"/>
          <p:cNvSpPr>
            <a:spLocks noChangeArrowheads="1"/>
          </p:cNvSpPr>
          <p:nvPr/>
        </p:nvSpPr>
        <p:spPr bwMode="invGray">
          <a:xfrm>
            <a:off x="1041400" y="2436358"/>
            <a:ext cx="7813675" cy="503237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shade val="68627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EFEFE">
                <a:alpha val="70000"/>
              </a:srgbClr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" name="Rectangle 45"/>
          <p:cNvSpPr>
            <a:spLocks noChangeArrowheads="1"/>
          </p:cNvSpPr>
          <p:nvPr/>
        </p:nvSpPr>
        <p:spPr bwMode="invGray">
          <a:xfrm>
            <a:off x="1028700" y="3038475"/>
            <a:ext cx="7813675" cy="503238"/>
          </a:xfrm>
          <a:prstGeom prst="rect">
            <a:avLst/>
          </a:prstGeom>
          <a:gradFill rotWithShape="1">
            <a:gsLst>
              <a:gs pos="0">
                <a:srgbClr val="66C1C6"/>
              </a:gs>
              <a:gs pos="50000">
                <a:srgbClr val="66C1C6">
                  <a:gamma/>
                  <a:shade val="68627"/>
                  <a:invGamma/>
                </a:srgbClr>
              </a:gs>
              <a:gs pos="100000">
                <a:srgbClr val="66C1C6"/>
              </a:gs>
            </a:gsLst>
            <a:lin ang="5400000" scaled="1"/>
          </a:gradFill>
          <a:ln w="9525">
            <a:solidFill>
              <a:srgbClr val="FEFEFE">
                <a:alpha val="70000"/>
              </a:srgbClr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2" name="Rectangle 46"/>
          <p:cNvSpPr>
            <a:spLocks noChangeArrowheads="1"/>
          </p:cNvSpPr>
          <p:nvPr/>
        </p:nvSpPr>
        <p:spPr bwMode="invGray">
          <a:xfrm>
            <a:off x="1050674" y="3646044"/>
            <a:ext cx="7813675" cy="503237"/>
          </a:xfrm>
          <a:prstGeom prst="rect">
            <a:avLst/>
          </a:prstGeom>
          <a:gradFill rotWithShape="1">
            <a:gsLst>
              <a:gs pos="0">
                <a:srgbClr val="C06CCE"/>
              </a:gs>
              <a:gs pos="50000">
                <a:srgbClr val="C06CCE">
                  <a:gamma/>
                  <a:shade val="68627"/>
                  <a:invGamma/>
                </a:srgbClr>
              </a:gs>
              <a:gs pos="100000">
                <a:srgbClr val="C06CCE"/>
              </a:gs>
            </a:gsLst>
            <a:lin ang="5400000" scaled="1"/>
          </a:gradFill>
          <a:ln w="9525">
            <a:solidFill>
              <a:srgbClr val="FEFEFE">
                <a:alpha val="70000"/>
              </a:srgbClr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3" name="Rectangle 47"/>
          <p:cNvSpPr>
            <a:spLocks noChangeArrowheads="1"/>
          </p:cNvSpPr>
          <p:nvPr/>
        </p:nvSpPr>
        <p:spPr bwMode="invGray">
          <a:xfrm>
            <a:off x="1069618" y="4233862"/>
            <a:ext cx="7813675" cy="503238"/>
          </a:xfrm>
          <a:prstGeom prst="rect">
            <a:avLst/>
          </a:prstGeom>
          <a:gradFill rotWithShape="1">
            <a:gsLst>
              <a:gs pos="0">
                <a:srgbClr val="92C579"/>
              </a:gs>
              <a:gs pos="50000">
                <a:srgbClr val="92C579">
                  <a:gamma/>
                  <a:shade val="68627"/>
                  <a:invGamma/>
                </a:srgbClr>
              </a:gs>
              <a:gs pos="100000">
                <a:srgbClr val="92C579"/>
              </a:gs>
            </a:gsLst>
            <a:lin ang="5400000" scaled="1"/>
          </a:gradFill>
          <a:ln w="9525">
            <a:solidFill>
              <a:srgbClr val="FEFEFE">
                <a:alpha val="70000"/>
              </a:srgbClr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4" name="Rectangle 48"/>
          <p:cNvSpPr>
            <a:spLocks noChangeArrowheads="1"/>
          </p:cNvSpPr>
          <p:nvPr/>
        </p:nvSpPr>
        <p:spPr bwMode="invGray">
          <a:xfrm>
            <a:off x="1088573" y="4836979"/>
            <a:ext cx="7813675" cy="503238"/>
          </a:xfrm>
          <a:prstGeom prst="rect">
            <a:avLst/>
          </a:prstGeom>
          <a:gradFill rotWithShape="1">
            <a:gsLst>
              <a:gs pos="0">
                <a:srgbClr val="CE563E"/>
              </a:gs>
              <a:gs pos="50000">
                <a:srgbClr val="CE563E">
                  <a:gamma/>
                  <a:shade val="68627"/>
                  <a:invGamma/>
                </a:srgbClr>
              </a:gs>
              <a:gs pos="100000">
                <a:srgbClr val="CE563E"/>
              </a:gs>
            </a:gsLst>
            <a:lin ang="5400000" scaled="1"/>
          </a:gradFill>
          <a:ln w="9525">
            <a:solidFill>
              <a:srgbClr val="FEFEFE">
                <a:alpha val="70000"/>
              </a:srgbClr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5" name="Rectangle 49"/>
          <p:cNvSpPr>
            <a:spLocks noChangeArrowheads="1"/>
          </p:cNvSpPr>
          <p:nvPr/>
        </p:nvSpPr>
        <p:spPr bwMode="invGray">
          <a:xfrm>
            <a:off x="1087687" y="5480967"/>
            <a:ext cx="7813675" cy="503237"/>
          </a:xfrm>
          <a:prstGeom prst="rect">
            <a:avLst/>
          </a:prstGeom>
          <a:gradFill flip="none" rotWithShape="1">
            <a:gsLst>
              <a:gs pos="0">
                <a:srgbClr val="C2CD37"/>
              </a:gs>
              <a:gs pos="50000">
                <a:srgbClr val="C2CD37">
                  <a:gamma/>
                  <a:shade val="68627"/>
                  <a:invGamma/>
                </a:srgbClr>
              </a:gs>
              <a:gs pos="100000">
                <a:srgbClr val="C2CD37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FEFEFE">
                <a:alpha val="70000"/>
              </a:srgbClr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6" name="Oval 26"/>
          <p:cNvSpPr>
            <a:spLocks noChangeArrowheads="1"/>
          </p:cNvSpPr>
          <p:nvPr/>
        </p:nvSpPr>
        <p:spPr bwMode="gray">
          <a:xfrm>
            <a:off x="822074" y="1319730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7" name="Oval 27"/>
          <p:cNvSpPr>
            <a:spLocks noChangeArrowheads="1"/>
          </p:cNvSpPr>
          <p:nvPr/>
        </p:nvSpPr>
        <p:spPr bwMode="gray">
          <a:xfrm>
            <a:off x="859087" y="5618284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8" name="Oval 28"/>
          <p:cNvSpPr>
            <a:spLocks noChangeArrowheads="1"/>
          </p:cNvSpPr>
          <p:nvPr/>
        </p:nvSpPr>
        <p:spPr bwMode="gray">
          <a:xfrm>
            <a:off x="832865" y="2563988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9" name="Oval 31"/>
          <p:cNvSpPr>
            <a:spLocks noChangeArrowheads="1"/>
          </p:cNvSpPr>
          <p:nvPr/>
        </p:nvSpPr>
        <p:spPr bwMode="gray">
          <a:xfrm>
            <a:off x="890396" y="4974298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0" name="Oval 34"/>
          <p:cNvSpPr>
            <a:spLocks noChangeArrowheads="1"/>
          </p:cNvSpPr>
          <p:nvPr/>
        </p:nvSpPr>
        <p:spPr bwMode="gray">
          <a:xfrm>
            <a:off x="841183" y="3175794"/>
            <a:ext cx="228600" cy="22860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99000">
                <a:srgbClr val="C2CD37">
                  <a:gamma/>
                  <a:shade val="68627"/>
                  <a:invGamma/>
                </a:srgbClr>
              </a:gs>
              <a:gs pos="100000">
                <a:srgbClr val="C2CD37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1" name="Oval 34"/>
          <p:cNvSpPr>
            <a:spLocks noChangeArrowheads="1"/>
          </p:cNvSpPr>
          <p:nvPr/>
        </p:nvSpPr>
        <p:spPr bwMode="gray">
          <a:xfrm>
            <a:off x="815411" y="1976264"/>
            <a:ext cx="228600" cy="228600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99000">
                <a:srgbClr val="C2CD37">
                  <a:gamma/>
                  <a:shade val="68627"/>
                  <a:invGamma/>
                </a:srgbClr>
              </a:gs>
              <a:gs pos="100000">
                <a:srgbClr val="C2CD37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2" name="Oval 34"/>
          <p:cNvSpPr>
            <a:spLocks noChangeArrowheads="1"/>
          </p:cNvSpPr>
          <p:nvPr/>
        </p:nvSpPr>
        <p:spPr bwMode="gray">
          <a:xfrm>
            <a:off x="844700" y="3783361"/>
            <a:ext cx="228600" cy="228600"/>
          </a:xfrm>
          <a:prstGeom prst="ellipse">
            <a:avLst/>
          </a:prstGeom>
          <a:gradFill>
            <a:gsLst>
              <a:gs pos="39000">
                <a:srgbClr val="7030A0">
                  <a:lumMod val="57000"/>
                  <a:lumOff val="43000"/>
                </a:srgbClr>
              </a:gs>
              <a:gs pos="99000">
                <a:srgbClr val="C2CD37">
                  <a:gamma/>
                  <a:shade val="68627"/>
                  <a:invGamma/>
                </a:srgbClr>
              </a:gs>
              <a:gs pos="100000">
                <a:srgbClr val="C2CD37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3" name="Oval 34"/>
          <p:cNvSpPr>
            <a:spLocks noChangeArrowheads="1"/>
          </p:cNvSpPr>
          <p:nvPr/>
        </p:nvSpPr>
        <p:spPr bwMode="gray">
          <a:xfrm>
            <a:off x="871292" y="4338123"/>
            <a:ext cx="228600" cy="228600"/>
          </a:xfrm>
          <a:prstGeom prst="ellipse">
            <a:avLst/>
          </a:prstGeom>
          <a:gradFill>
            <a:gsLst>
              <a:gs pos="0">
                <a:srgbClr val="608A77"/>
              </a:gs>
              <a:gs pos="99000">
                <a:srgbClr val="C2CD37">
                  <a:gamma/>
                  <a:shade val="68627"/>
                  <a:invGamma/>
                </a:srgbClr>
              </a:gs>
              <a:gs pos="100000">
                <a:srgbClr val="C2CD37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4" name="Rectangle 42"/>
          <p:cNvSpPr>
            <a:spLocks noChangeArrowheads="1"/>
          </p:cNvSpPr>
          <p:nvPr/>
        </p:nvSpPr>
        <p:spPr bwMode="black">
          <a:xfrm>
            <a:off x="1138324" y="1291356"/>
            <a:ext cx="7692851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EFEFE"/>
                </a:solidFill>
                <a:latin typeface="Calibri" pitchFamily="34" charset="0"/>
              </a:rPr>
              <a:t>Затраты на технологические, организационные и </a:t>
            </a:r>
            <a:r>
              <a:rPr lang="ru-RU" dirty="0" smtClean="0">
                <a:solidFill>
                  <a:srgbClr val="FEFEFE"/>
                </a:solidFill>
                <a:latin typeface="Calibri" pitchFamily="34" charset="0"/>
              </a:rPr>
              <a:t>маркетинговые </a:t>
            </a:r>
            <a:r>
              <a:rPr lang="ru-RU" dirty="0">
                <a:solidFill>
                  <a:srgbClr val="FEFEFE"/>
                </a:solidFill>
                <a:latin typeface="Calibri" pitchFamily="34" charset="0"/>
              </a:rPr>
              <a:t>инновации</a:t>
            </a:r>
            <a:endParaRPr lang="en-US" dirty="0">
              <a:solidFill>
                <a:srgbClr val="FEFEFE"/>
              </a:solidFill>
              <a:latin typeface="Calibri" pitchFamily="34" charset="0"/>
            </a:endParaRPr>
          </a:p>
        </p:txBody>
      </p:sp>
      <p:sp>
        <p:nvSpPr>
          <p:cNvPr id="85" name="Rectangle 43"/>
          <p:cNvSpPr>
            <a:spLocks noChangeArrowheads="1"/>
          </p:cNvSpPr>
          <p:nvPr/>
        </p:nvSpPr>
        <p:spPr bwMode="black">
          <a:xfrm>
            <a:off x="1138324" y="1929283"/>
            <a:ext cx="4746625" cy="3667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EFEFE"/>
                </a:solidFill>
                <a:latin typeface="Calibri" pitchFamily="34" charset="0"/>
              </a:rPr>
              <a:t>Источники финансирования инноваций</a:t>
            </a:r>
            <a:endParaRPr lang="en-US" dirty="0">
              <a:solidFill>
                <a:srgbClr val="FEFEFE"/>
              </a:solidFill>
              <a:latin typeface="Calibri" pitchFamily="34" charset="0"/>
            </a:endParaRPr>
          </a:p>
        </p:txBody>
      </p:sp>
      <p:sp>
        <p:nvSpPr>
          <p:cNvPr id="86" name="Rectangle 44"/>
          <p:cNvSpPr>
            <a:spLocks noChangeArrowheads="1"/>
          </p:cNvSpPr>
          <p:nvPr/>
        </p:nvSpPr>
        <p:spPr bwMode="black">
          <a:xfrm>
            <a:off x="1158412" y="2508320"/>
            <a:ext cx="5649913" cy="3667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EFEFE"/>
                </a:solidFill>
                <a:latin typeface="Calibri" pitchFamily="34" charset="0"/>
              </a:rPr>
              <a:t>Объем отгруженной инновационной продукции</a:t>
            </a:r>
            <a:endParaRPr lang="en-US" dirty="0">
              <a:solidFill>
                <a:srgbClr val="FEFEFE"/>
              </a:solidFill>
              <a:latin typeface="Calibri" pitchFamily="34" charset="0"/>
            </a:endParaRPr>
          </a:p>
        </p:txBody>
      </p:sp>
      <p:sp>
        <p:nvSpPr>
          <p:cNvPr id="87" name="Rectangle 50"/>
          <p:cNvSpPr>
            <a:spLocks noChangeArrowheads="1"/>
          </p:cNvSpPr>
          <p:nvPr/>
        </p:nvSpPr>
        <p:spPr bwMode="black">
          <a:xfrm>
            <a:off x="1171961" y="3106737"/>
            <a:ext cx="6619875" cy="3667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EFEFE"/>
                </a:solidFill>
                <a:latin typeface="Calibri" pitchFamily="34" charset="0"/>
              </a:rPr>
              <a:t>Наличие организационных и маркетинговых инноваций</a:t>
            </a:r>
            <a:endParaRPr lang="en-US" dirty="0">
              <a:solidFill>
                <a:srgbClr val="FEFEFE"/>
              </a:solidFill>
              <a:latin typeface="Calibri" pitchFamily="34" charset="0"/>
            </a:endParaRPr>
          </a:p>
        </p:txBody>
      </p:sp>
      <p:sp>
        <p:nvSpPr>
          <p:cNvPr id="88" name="Rectangle 51"/>
          <p:cNvSpPr>
            <a:spLocks noChangeArrowheads="1"/>
          </p:cNvSpPr>
          <p:nvPr/>
        </p:nvSpPr>
        <p:spPr bwMode="black">
          <a:xfrm>
            <a:off x="1173161" y="3720690"/>
            <a:ext cx="7672763" cy="35394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rgbClr val="FEFEFE"/>
                </a:solidFill>
                <a:latin typeface="Calibri" pitchFamily="34" charset="0"/>
              </a:rPr>
              <a:t>Сведения о факторах, </a:t>
            </a:r>
            <a:r>
              <a:rPr lang="ru-RU" sz="1700" dirty="0" smtClean="0">
                <a:solidFill>
                  <a:srgbClr val="FEFEFE"/>
                </a:solidFill>
                <a:latin typeface="Calibri" pitchFamily="34" charset="0"/>
              </a:rPr>
              <a:t>препятствовавших  инновационной </a:t>
            </a:r>
            <a:r>
              <a:rPr lang="ru-RU" sz="1700" dirty="0">
                <a:solidFill>
                  <a:srgbClr val="FEFEFE"/>
                </a:solidFill>
                <a:latin typeface="Calibri" pitchFamily="34" charset="0"/>
              </a:rPr>
              <a:t>деятельности</a:t>
            </a:r>
            <a:endParaRPr lang="en-US" sz="1700" dirty="0">
              <a:solidFill>
                <a:srgbClr val="FEFEFE"/>
              </a:solidFill>
              <a:latin typeface="Calibri" pitchFamily="34" charset="0"/>
            </a:endParaRPr>
          </a:p>
        </p:txBody>
      </p:sp>
      <p:sp>
        <p:nvSpPr>
          <p:cNvPr id="89" name="Rectangle 52"/>
          <p:cNvSpPr>
            <a:spLocks noChangeArrowheads="1"/>
          </p:cNvSpPr>
          <p:nvPr/>
        </p:nvSpPr>
        <p:spPr bwMode="black">
          <a:xfrm>
            <a:off x="1159668" y="4205672"/>
            <a:ext cx="7627937" cy="53142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1700"/>
              </a:lnSpc>
            </a:pPr>
            <a:r>
              <a:rPr lang="ru-RU" sz="1700" dirty="0">
                <a:solidFill>
                  <a:srgbClr val="FEFEFE"/>
                </a:solidFill>
                <a:latin typeface="Calibri" pitchFamily="34" charset="0"/>
              </a:rPr>
              <a:t>Сведения об инновационных проектах, которые в течение последних трех лет не реализовывались </a:t>
            </a:r>
            <a:endParaRPr lang="en-US" sz="1700" dirty="0">
              <a:solidFill>
                <a:srgbClr val="FEFEFE"/>
              </a:solidFill>
              <a:latin typeface="Calibri" pitchFamily="34" charset="0"/>
            </a:endParaRPr>
          </a:p>
        </p:txBody>
      </p:sp>
      <p:sp>
        <p:nvSpPr>
          <p:cNvPr id="90" name="Rectangle 53"/>
          <p:cNvSpPr>
            <a:spLocks noChangeArrowheads="1"/>
          </p:cNvSpPr>
          <p:nvPr/>
        </p:nvSpPr>
        <p:spPr bwMode="black">
          <a:xfrm>
            <a:off x="1202133" y="4937159"/>
            <a:ext cx="7658013" cy="35394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rgbClr val="FEFEFE"/>
                </a:solidFill>
                <a:latin typeface="Calibri" pitchFamily="34" charset="0"/>
              </a:rPr>
              <a:t>Количество приобретенных и переданных новых </a:t>
            </a:r>
            <a:r>
              <a:rPr lang="ru-RU" sz="1700" dirty="0" smtClean="0">
                <a:solidFill>
                  <a:srgbClr val="FEFEFE"/>
                </a:solidFill>
                <a:latin typeface="Calibri" pitchFamily="34" charset="0"/>
              </a:rPr>
              <a:t>и высоких </a:t>
            </a:r>
            <a:r>
              <a:rPr lang="ru-RU" sz="1700" dirty="0">
                <a:solidFill>
                  <a:srgbClr val="FEFEFE"/>
                </a:solidFill>
                <a:latin typeface="Calibri" pitchFamily="34" charset="0"/>
              </a:rPr>
              <a:t>технологий</a:t>
            </a:r>
            <a:endParaRPr lang="en-US" sz="1700" dirty="0">
              <a:solidFill>
                <a:srgbClr val="FEFEFE"/>
              </a:solidFill>
              <a:latin typeface="Calibri" pitchFamily="34" charset="0"/>
            </a:endParaRPr>
          </a:p>
        </p:txBody>
      </p:sp>
      <p:sp>
        <p:nvSpPr>
          <p:cNvPr id="91" name="Rectangle 54"/>
          <p:cNvSpPr>
            <a:spLocks noChangeArrowheads="1"/>
          </p:cNvSpPr>
          <p:nvPr/>
        </p:nvSpPr>
        <p:spPr bwMode="black">
          <a:xfrm>
            <a:off x="1134497" y="5497868"/>
            <a:ext cx="7753264" cy="5283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700" b="1" dirty="0">
                <a:latin typeface="Calibri" pitchFamily="34" charset="0"/>
              </a:rPr>
              <a:t>Показатели о наличии совместных проектов по осуществлению </a:t>
            </a:r>
            <a:r>
              <a:rPr lang="ru-RU" sz="1700" b="1" dirty="0" smtClean="0">
                <a:latin typeface="Calibri" pitchFamily="34" charset="0"/>
              </a:rPr>
              <a:t>инновационной </a:t>
            </a:r>
            <a:r>
              <a:rPr lang="ru-RU" sz="1700" b="1" dirty="0">
                <a:latin typeface="Calibri" pitchFamily="34" charset="0"/>
              </a:rPr>
              <a:t>деятельности</a:t>
            </a:r>
            <a:endParaRPr lang="en-US" sz="1700" b="1" dirty="0">
              <a:latin typeface="Calibri" pitchFamily="34" charset="0"/>
            </a:endParaRPr>
          </a:p>
        </p:txBody>
      </p:sp>
      <p:pic>
        <p:nvPicPr>
          <p:cNvPr id="92" name="Picture 131" descr="light_shadow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 flipH="1">
            <a:off x="279797" y="271125"/>
            <a:ext cx="647303" cy="5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31" descr="light_shadow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 flipH="1">
            <a:off x="734251" y="3750304"/>
            <a:ext cx="343662" cy="29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31" descr="light_shadow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 flipH="1">
            <a:off x="744911" y="4305065"/>
            <a:ext cx="343662" cy="29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31" descr="light_shadow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 flipH="1">
            <a:off x="756230" y="4941240"/>
            <a:ext cx="343662" cy="29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131" descr="light_shadow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 flipH="1">
            <a:off x="727335" y="3142736"/>
            <a:ext cx="343662" cy="29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131" descr="light_shadow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 flipH="1">
            <a:off x="710667" y="2520149"/>
            <a:ext cx="324046" cy="27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131" descr="light_shadow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 flipH="1">
            <a:off x="697064" y="1926971"/>
            <a:ext cx="324046" cy="27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131" descr="light_shadow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 flipH="1">
            <a:off x="711135" y="1270437"/>
            <a:ext cx="324046" cy="27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131" descr="light_shadow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 flipH="1">
            <a:off x="753867" y="5568991"/>
            <a:ext cx="324046" cy="27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 trans="67000" intensity="1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687" y="6093295"/>
            <a:ext cx="7870825" cy="5603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75" y="6205926"/>
            <a:ext cx="323850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5998839"/>
            <a:ext cx="755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43" y="6209099"/>
            <a:ext cx="3238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Rectangle 53"/>
          <p:cNvSpPr>
            <a:spLocks noChangeArrowheads="1"/>
          </p:cNvSpPr>
          <p:nvPr/>
        </p:nvSpPr>
        <p:spPr bwMode="black">
          <a:xfrm>
            <a:off x="1198283" y="6169447"/>
            <a:ext cx="7658013" cy="35394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700" dirty="0" smtClean="0">
                <a:solidFill>
                  <a:srgbClr val="FEFEFE"/>
                </a:solidFill>
                <a:latin typeface="Calibri" pitchFamily="34" charset="0"/>
              </a:rPr>
              <a:t>Экологические инновации</a:t>
            </a:r>
            <a:endParaRPr lang="en-US" sz="1700" dirty="0">
              <a:solidFill>
                <a:srgbClr val="FEFEFE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1125"/>
            <a:ext cx="7848600" cy="685800"/>
          </a:xfrm>
        </p:spPr>
        <p:txBody>
          <a:bodyPr/>
          <a:lstStyle/>
          <a:p>
            <a:r>
              <a:rPr lang="ru-RU" sz="2000" dirty="0"/>
              <a:t>Основные индикаторы оценки и контроля инновационной политики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054" y="1340768"/>
            <a:ext cx="8229600" cy="5146675"/>
          </a:xfrm>
        </p:spPr>
        <p:txBody>
          <a:bodyPr/>
          <a:lstStyle/>
          <a:p>
            <a:pPr>
              <a:lnSpc>
                <a:spcPts val="1500"/>
              </a:lnSpc>
            </a:pPr>
            <a:r>
              <a:rPr lang="ru-RU" sz="1500" dirty="0">
                <a:solidFill>
                  <a:srgbClr val="FFCC66"/>
                </a:solidFill>
              </a:rPr>
              <a:t>Затраты организаций на инновации</a:t>
            </a:r>
          </a:p>
          <a:p>
            <a:pPr marL="0" indent="0">
              <a:lnSpc>
                <a:spcPts val="1400"/>
              </a:lnSpc>
              <a:buNone/>
            </a:pPr>
            <a:r>
              <a:rPr lang="ru-RU" sz="1800" dirty="0" smtClean="0"/>
              <a:t>         </a:t>
            </a:r>
            <a:r>
              <a:rPr lang="ru-RU" sz="1300" dirty="0" smtClean="0"/>
              <a:t>в </a:t>
            </a:r>
            <a:r>
              <a:rPr lang="ru-RU" sz="1300" dirty="0"/>
              <a:t>том числе на технологические (продуктовые и/или процессные</a:t>
            </a:r>
            <a:r>
              <a:rPr lang="ru-RU" sz="1300" dirty="0" smtClean="0"/>
              <a:t>)</a:t>
            </a:r>
            <a:br>
              <a:rPr lang="ru-RU" sz="1300" dirty="0" smtClean="0"/>
            </a:br>
            <a:r>
              <a:rPr lang="ru-RU" sz="1300" dirty="0" smtClean="0"/>
              <a:t>            инновации </a:t>
            </a:r>
            <a:r>
              <a:rPr lang="ru-RU" sz="1300" u="sng" dirty="0" smtClean="0"/>
              <a:t>позволяют </a:t>
            </a:r>
            <a:r>
              <a:rPr lang="ru-RU" sz="1300" u="sng" dirty="0"/>
              <a:t>рассчитать уровень </a:t>
            </a:r>
            <a:r>
              <a:rPr lang="ru-RU" sz="1300" u="sng" dirty="0" err="1" smtClean="0"/>
              <a:t>инновационно</a:t>
            </a:r>
            <a:r>
              <a:rPr lang="ru-RU" sz="1300" u="sng" dirty="0" smtClean="0"/>
              <a:t>-активных</a:t>
            </a:r>
            <a:br>
              <a:rPr lang="ru-RU" sz="1300" u="sng" dirty="0" smtClean="0"/>
            </a:br>
            <a:r>
              <a:rPr lang="ru-RU" sz="1300" dirty="0" smtClean="0"/>
              <a:t>            </a:t>
            </a:r>
            <a:r>
              <a:rPr lang="ru-RU" sz="1300" u="sng" dirty="0"/>
              <a:t>организаций </a:t>
            </a:r>
            <a:r>
              <a:rPr lang="ru-RU" sz="1300" u="sng" dirty="0" smtClean="0"/>
              <a:t>в республике</a:t>
            </a:r>
            <a:r>
              <a:rPr lang="ru-RU" sz="1300" dirty="0"/>
              <a:t>, измеряя долю организаций</a:t>
            </a:r>
            <a:r>
              <a:rPr lang="ru-RU" sz="1300" dirty="0" smtClean="0"/>
              <a:t>, осуществляющих</a:t>
            </a:r>
            <a:br>
              <a:rPr lang="ru-RU" sz="1300" dirty="0" smtClean="0"/>
            </a:br>
            <a:r>
              <a:rPr lang="ru-RU" sz="1300" dirty="0" smtClean="0"/>
              <a:t>            </a:t>
            </a:r>
            <a:r>
              <a:rPr lang="ru-RU" sz="1300" dirty="0"/>
              <a:t>затраты на </a:t>
            </a:r>
            <a:r>
              <a:rPr lang="ru-RU" sz="1300" dirty="0" smtClean="0"/>
              <a:t>внедрение </a:t>
            </a:r>
            <a:r>
              <a:rPr lang="ru-RU" sz="1300" dirty="0"/>
              <a:t>новых или </a:t>
            </a:r>
            <a:r>
              <a:rPr lang="ru-RU" sz="1300" dirty="0" smtClean="0"/>
              <a:t>значительно улучшенных </a:t>
            </a:r>
            <a:r>
              <a:rPr lang="ru-RU" sz="1300" dirty="0"/>
              <a:t>продуктов </a:t>
            </a:r>
            <a:r>
              <a:rPr lang="ru-RU" sz="1300" dirty="0" smtClean="0"/>
              <a:t>или</a:t>
            </a:r>
            <a:br>
              <a:rPr lang="ru-RU" sz="1300" dirty="0" smtClean="0"/>
            </a:br>
            <a:r>
              <a:rPr lang="ru-RU" sz="1300" dirty="0" smtClean="0"/>
              <a:t>            процессов производства.</a:t>
            </a:r>
          </a:p>
          <a:p>
            <a:pPr marL="0" indent="0">
              <a:lnSpc>
                <a:spcPts val="1500"/>
              </a:lnSpc>
              <a:buNone/>
            </a:pPr>
            <a:endParaRPr lang="ru-RU" sz="1000" dirty="0"/>
          </a:p>
          <a:p>
            <a:pPr>
              <a:lnSpc>
                <a:spcPts val="1500"/>
              </a:lnSpc>
            </a:pPr>
            <a:r>
              <a:rPr lang="ru-RU" sz="1500" dirty="0">
                <a:solidFill>
                  <a:srgbClr val="FFCC66"/>
                </a:solidFill>
              </a:rPr>
              <a:t>Источники финансирования инноваций</a:t>
            </a:r>
          </a:p>
          <a:p>
            <a:pPr marL="0" indent="0">
              <a:lnSpc>
                <a:spcPts val="1400"/>
              </a:lnSpc>
              <a:buNone/>
            </a:pPr>
            <a:r>
              <a:rPr lang="ru-RU" sz="1800" dirty="0" smtClean="0"/>
              <a:t>         </a:t>
            </a:r>
            <a:r>
              <a:rPr lang="ru-RU" sz="1300" dirty="0" smtClean="0"/>
              <a:t>позволяют </a:t>
            </a:r>
            <a:r>
              <a:rPr lang="ru-RU" sz="1300" dirty="0"/>
              <a:t>сделать выводы, за счет каких средств организации </a:t>
            </a:r>
            <a:r>
              <a:rPr lang="ru-RU" sz="1300" dirty="0" smtClean="0"/>
              <a:t>в</a:t>
            </a:r>
            <a:br>
              <a:rPr lang="ru-RU" sz="1300" dirty="0" smtClean="0"/>
            </a:br>
            <a:r>
              <a:rPr lang="ru-RU" sz="1300" dirty="0" smtClean="0"/>
              <a:t>            </a:t>
            </a:r>
            <a:r>
              <a:rPr lang="ru-RU" sz="1300" dirty="0"/>
              <a:t>основном осуществляют инновации, поскольку расходы на </a:t>
            </a:r>
            <a:r>
              <a:rPr lang="ru-RU" sz="1300" dirty="0" smtClean="0"/>
              <a:t>инновации</a:t>
            </a:r>
            <a:br>
              <a:rPr lang="ru-RU" sz="1300" dirty="0" smtClean="0"/>
            </a:br>
            <a:r>
              <a:rPr lang="ru-RU" sz="1300" dirty="0" smtClean="0"/>
              <a:t>            </a:t>
            </a:r>
            <a:r>
              <a:rPr lang="ru-RU" sz="1300" dirty="0"/>
              <a:t>являются одним из основных индикаторов инновационного развития, 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            и, как </a:t>
            </a:r>
            <a:r>
              <a:rPr lang="ru-RU" sz="1300" dirty="0"/>
              <a:t>следствие, экономического роста</a:t>
            </a:r>
            <a:r>
              <a:rPr lang="ru-RU" sz="1300" dirty="0" smtClean="0"/>
              <a:t>.</a:t>
            </a:r>
          </a:p>
          <a:p>
            <a:pPr marL="0" indent="0">
              <a:lnSpc>
                <a:spcPts val="1400"/>
              </a:lnSpc>
              <a:buNone/>
            </a:pPr>
            <a:endParaRPr lang="ru-RU" sz="1300" b="0" dirty="0"/>
          </a:p>
          <a:p>
            <a:pPr>
              <a:lnSpc>
                <a:spcPts val="1500"/>
              </a:lnSpc>
            </a:pPr>
            <a:r>
              <a:rPr lang="ru-RU" sz="1500" dirty="0">
                <a:solidFill>
                  <a:srgbClr val="FFCC66"/>
                </a:solidFill>
              </a:rPr>
              <a:t>Объемы отгруженной продукции собственного производства в целом и инновационной продукции</a:t>
            </a:r>
          </a:p>
          <a:p>
            <a:pPr marL="0" indent="0">
              <a:lnSpc>
                <a:spcPts val="1400"/>
              </a:lnSpc>
              <a:buNone/>
            </a:pPr>
            <a:r>
              <a:rPr lang="ru-RU" sz="1300" dirty="0" smtClean="0"/>
              <a:t>            позволяют </a:t>
            </a:r>
            <a:r>
              <a:rPr lang="ru-RU" sz="1300" dirty="0"/>
              <a:t>определить удельный вес инновационной продукции</a:t>
            </a:r>
            <a:br>
              <a:rPr lang="ru-RU" sz="1300" dirty="0"/>
            </a:br>
            <a:r>
              <a:rPr lang="ru-RU" sz="1300" dirty="0"/>
              <a:t>          </a:t>
            </a:r>
            <a:r>
              <a:rPr lang="ru-RU" sz="1300" dirty="0" smtClean="0"/>
              <a:t>  в </a:t>
            </a:r>
            <a:r>
              <a:rPr lang="ru-RU" sz="1300" dirty="0"/>
              <a:t>общем объеме отгруженной продукции и оценить технологическую</a:t>
            </a:r>
            <a:br>
              <a:rPr lang="ru-RU" sz="1300" dirty="0"/>
            </a:br>
            <a:r>
              <a:rPr lang="ru-RU" sz="1300" dirty="0"/>
              <a:t>          </a:t>
            </a:r>
            <a:r>
              <a:rPr lang="ru-RU" sz="1300" dirty="0" smtClean="0"/>
              <a:t>  конкурентоспособность </a:t>
            </a:r>
            <a:r>
              <a:rPr lang="ru-RU" sz="1300" dirty="0"/>
              <a:t>республики, т.е. возможность извлекать прибыль</a:t>
            </a:r>
            <a:br>
              <a:rPr lang="ru-RU" sz="1300" dirty="0"/>
            </a:br>
            <a:r>
              <a:rPr lang="ru-RU" sz="1300" dirty="0"/>
              <a:t>          </a:t>
            </a:r>
            <a:r>
              <a:rPr lang="ru-RU" sz="1300" dirty="0" smtClean="0"/>
              <a:t>  из </a:t>
            </a:r>
            <a:r>
              <a:rPr lang="ru-RU" sz="1300" dirty="0"/>
              <a:t>результатов научных исследований и разработок (НИР) и инноваций </a:t>
            </a:r>
            <a:br>
              <a:rPr lang="ru-RU" sz="1300" dirty="0"/>
            </a:br>
            <a:r>
              <a:rPr lang="ru-RU" sz="1300" dirty="0"/>
              <a:t>          </a:t>
            </a:r>
            <a:r>
              <a:rPr lang="ru-RU" sz="1300" dirty="0" smtClean="0"/>
              <a:t>  на </a:t>
            </a:r>
            <a:r>
              <a:rPr lang="ru-RU" sz="1300" dirty="0"/>
              <a:t>внутреннем и международном рынках</a:t>
            </a:r>
            <a:r>
              <a:rPr lang="ru-RU" sz="1300" dirty="0" smtClean="0"/>
              <a:t>.</a:t>
            </a:r>
          </a:p>
          <a:p>
            <a:pPr marL="0" indent="0">
              <a:lnSpc>
                <a:spcPts val="1400"/>
              </a:lnSpc>
              <a:buNone/>
            </a:pPr>
            <a:endParaRPr lang="ru-RU" sz="1300" dirty="0"/>
          </a:p>
          <a:p>
            <a:pPr>
              <a:lnSpc>
                <a:spcPts val="1500"/>
              </a:lnSpc>
            </a:pPr>
            <a:r>
              <a:rPr lang="ru-RU" sz="1500" dirty="0">
                <a:solidFill>
                  <a:srgbClr val="FFCC66"/>
                </a:solidFill>
              </a:rPr>
              <a:t>Показатели по организационным и маркетинговым инновациям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    </a:t>
            </a:r>
            <a:r>
              <a:rPr lang="ru-RU" sz="1300" dirty="0" smtClean="0"/>
              <a:t>позволяют </a:t>
            </a:r>
            <a:r>
              <a:rPr lang="ru-RU" sz="1300" dirty="0"/>
              <a:t>установить мотивы инновационной активности в </a:t>
            </a:r>
            <a:r>
              <a:rPr lang="ru-RU" sz="1300" dirty="0" smtClean="0"/>
              <a:t>этих</a:t>
            </a:r>
            <a:br>
              <a:rPr lang="ru-RU" sz="1300" dirty="0" smtClean="0"/>
            </a:br>
            <a:r>
              <a:rPr lang="ru-RU" sz="1300" dirty="0" smtClean="0"/>
              <a:t>     инновационных областях </a:t>
            </a:r>
            <a:r>
              <a:rPr lang="ru-RU" sz="1300" dirty="0"/>
              <a:t>и их значимость</a:t>
            </a:r>
            <a:r>
              <a:rPr lang="ru-RU" sz="1300" b="0" dirty="0"/>
              <a:t>.</a:t>
            </a:r>
          </a:p>
          <a:p>
            <a:endParaRPr lang="ru-RU" sz="2000" dirty="0"/>
          </a:p>
        </p:txBody>
      </p:sp>
      <p:sp>
        <p:nvSpPr>
          <p:cNvPr id="4" name="Oval 41"/>
          <p:cNvSpPr>
            <a:spLocks noChangeArrowheads="1"/>
          </p:cNvSpPr>
          <p:nvPr/>
        </p:nvSpPr>
        <p:spPr bwMode="gray">
          <a:xfrm>
            <a:off x="179512" y="332656"/>
            <a:ext cx="621950" cy="576064"/>
          </a:xfrm>
          <a:prstGeom prst="ellipse">
            <a:avLst/>
          </a:prstGeom>
          <a:solidFill>
            <a:srgbClr val="78936B"/>
          </a:solidFill>
          <a:ln w="50800" algn="ctr">
            <a:solidFill>
              <a:srgbClr val="5F5F5F">
                <a:alpha val="2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Picture 131" descr="light_shadow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 flipH="1">
            <a:off x="279797" y="271125"/>
            <a:ext cx="647303" cy="5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2" descr="Pictur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9512" y="332656"/>
            <a:ext cx="62195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3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41"/>
          <p:cNvSpPr>
            <a:spLocks noChangeArrowheads="1"/>
          </p:cNvSpPr>
          <p:nvPr/>
        </p:nvSpPr>
        <p:spPr bwMode="gray">
          <a:xfrm>
            <a:off x="179512" y="332656"/>
            <a:ext cx="621950" cy="576064"/>
          </a:xfrm>
          <a:prstGeom prst="ellipse">
            <a:avLst/>
          </a:prstGeom>
          <a:solidFill>
            <a:srgbClr val="78936B"/>
          </a:solidFill>
          <a:ln w="50800" algn="ctr">
            <a:solidFill>
              <a:srgbClr val="5F5F5F">
                <a:alpha val="2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98130"/>
            <a:ext cx="7678462" cy="504056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Отдельные </a:t>
            </a:r>
            <a:r>
              <a:rPr lang="ru-RU" sz="1800" dirty="0"/>
              <a:t>показатели </a:t>
            </a:r>
            <a:br>
              <a:rPr lang="ru-RU" sz="1800" dirty="0"/>
            </a:br>
            <a:r>
              <a:rPr lang="ru-RU" sz="1800" dirty="0"/>
              <a:t>Табло Инновационного Союза (IUS–2011) </a:t>
            </a:r>
            <a:br>
              <a:rPr lang="ru-RU" sz="1800" dirty="0"/>
            </a:br>
            <a:r>
              <a:rPr lang="ru-RU" sz="1800" dirty="0"/>
              <a:t>по Республике Беларусь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688632"/>
          </a:xfrm>
        </p:spPr>
        <p:txBody>
          <a:bodyPr/>
          <a:lstStyle/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ru-RU" sz="1600" dirty="0" smtClean="0"/>
              <a:t>                                                                                               2014      2015   </a:t>
            </a:r>
          </a:p>
          <a:p>
            <a:pPr marL="0" indent="0">
              <a:buNone/>
            </a:pPr>
            <a:r>
              <a:rPr lang="ru-RU" sz="1600" dirty="0" smtClean="0"/>
              <a:t>Обеспечение</a:t>
            </a:r>
          </a:p>
          <a:p>
            <a:pPr marL="0" indent="0">
              <a:buNone/>
            </a:pPr>
            <a:r>
              <a:rPr lang="ru-RU" sz="1600" dirty="0" smtClean="0"/>
              <a:t>  </a:t>
            </a:r>
            <a:r>
              <a:rPr lang="ru-RU" sz="1500" dirty="0" smtClean="0"/>
              <a:t>Человеческие ресурсы</a:t>
            </a:r>
          </a:p>
          <a:p>
            <a:pPr marL="0" indent="0">
              <a:lnSpc>
                <a:spcPts val="900"/>
              </a:lnSpc>
              <a:spcBef>
                <a:spcPts val="0"/>
              </a:spcBef>
              <a:buNone/>
            </a:pPr>
            <a:r>
              <a:rPr lang="ru-RU" sz="500" dirty="0" smtClean="0"/>
              <a:t>        </a:t>
            </a:r>
          </a:p>
          <a:p>
            <a:pPr marL="0" indent="0">
              <a:lnSpc>
                <a:spcPts val="1100"/>
              </a:lnSpc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</a:t>
            </a:r>
            <a:r>
              <a:rPr lang="ru-RU" sz="1200" dirty="0" smtClean="0"/>
              <a:t>1.1.1</a:t>
            </a:r>
            <a:r>
              <a:rPr lang="ru-RU" sz="1200" dirty="0"/>
              <a:t>. Выпуск аспирантов и докторантов (МСКО 6) </a:t>
            </a:r>
            <a:endParaRPr lang="ru-RU" sz="1200" dirty="0" smtClean="0"/>
          </a:p>
          <a:p>
            <a:pPr marL="0" indent="0">
              <a:lnSpc>
                <a:spcPts val="1100"/>
              </a:lnSpc>
              <a:buNone/>
            </a:pPr>
            <a:r>
              <a:rPr lang="ru-RU" sz="1200" dirty="0" smtClean="0"/>
              <a:t>                     на 1 000 человек населения в возрасте 25-34 лет                           0,8              0,7 </a:t>
            </a:r>
          </a:p>
          <a:p>
            <a:pPr marL="0" indent="0">
              <a:lnSpc>
                <a:spcPts val="1100"/>
              </a:lnSpc>
              <a:spcBef>
                <a:spcPts val="600"/>
              </a:spcBef>
              <a:buNone/>
            </a:pPr>
            <a:r>
              <a:rPr lang="ru-RU" sz="1200" dirty="0"/>
              <a:t> </a:t>
            </a:r>
            <a:r>
              <a:rPr lang="ru-RU" sz="1200" dirty="0" smtClean="0"/>
              <a:t>          1.1.2</a:t>
            </a:r>
            <a:r>
              <a:rPr lang="ru-RU" sz="1200" dirty="0"/>
              <a:t>. Доля населения в возрасте 30-34 лет, имеющего </a:t>
            </a:r>
            <a:endParaRPr lang="ru-RU" sz="1200" dirty="0" smtClean="0"/>
          </a:p>
          <a:p>
            <a:pPr marL="0" indent="0">
              <a:lnSpc>
                <a:spcPts val="1100"/>
              </a:lnSpc>
              <a:buNone/>
            </a:pPr>
            <a:r>
              <a:rPr lang="ru-RU" sz="1200" dirty="0"/>
              <a:t> </a:t>
            </a:r>
            <a:r>
              <a:rPr lang="ru-RU" sz="1200" dirty="0" smtClean="0"/>
              <a:t>                    завершенное </a:t>
            </a:r>
            <a:r>
              <a:rPr lang="ru-RU" sz="1200" dirty="0"/>
              <a:t>высшее образование, </a:t>
            </a:r>
            <a:r>
              <a:rPr lang="ru-RU" sz="1200" dirty="0" smtClean="0"/>
              <a:t>процентов                              28,4           28,4</a:t>
            </a:r>
          </a:p>
          <a:p>
            <a:pPr marL="0" indent="0">
              <a:lnSpc>
                <a:spcPts val="1100"/>
              </a:lnSpc>
              <a:buNone/>
            </a:pPr>
            <a:r>
              <a:rPr lang="ru-RU" sz="1200" dirty="0" smtClean="0"/>
              <a:t>           1.1.3</a:t>
            </a:r>
            <a:r>
              <a:rPr lang="ru-RU" sz="1200" dirty="0"/>
              <a:t>. Доля молодежи в возрасте 20-24 лет, получившей, </a:t>
            </a:r>
            <a:endParaRPr lang="ru-RU" sz="1200" dirty="0" smtClean="0"/>
          </a:p>
          <a:p>
            <a:pPr marL="0" indent="0">
              <a:lnSpc>
                <a:spcPts val="1100"/>
              </a:lnSpc>
              <a:buNone/>
            </a:pPr>
            <a:r>
              <a:rPr lang="ru-RU" sz="1200" dirty="0"/>
              <a:t> </a:t>
            </a:r>
            <a:r>
              <a:rPr lang="ru-RU" sz="1200" dirty="0" smtClean="0"/>
              <a:t>                    по </a:t>
            </a:r>
            <a:r>
              <a:rPr lang="ru-RU" sz="1200" dirty="0"/>
              <a:t>крайней мере, общее среднее образование, процентов       </a:t>
            </a:r>
            <a:r>
              <a:rPr lang="ru-RU" sz="1200" dirty="0" smtClean="0"/>
              <a:t>    92,6           92,6</a:t>
            </a:r>
          </a:p>
          <a:p>
            <a:pPr marL="0" indent="0">
              <a:lnSpc>
                <a:spcPts val="1100"/>
              </a:lnSpc>
              <a:buNone/>
            </a:pPr>
            <a:r>
              <a:rPr lang="ru-RU" sz="1200" dirty="0" smtClean="0"/>
              <a:t>           1.2.3</a:t>
            </a:r>
            <a:r>
              <a:rPr lang="ru-RU" sz="1200" dirty="0"/>
              <a:t>. Доля студентов докторантуры не из ЕС среди всех </a:t>
            </a:r>
            <a:endParaRPr lang="ru-RU" sz="1200" dirty="0" smtClean="0"/>
          </a:p>
          <a:p>
            <a:pPr marL="0" indent="0">
              <a:lnSpc>
                <a:spcPts val="1100"/>
              </a:lnSpc>
              <a:buNone/>
            </a:pPr>
            <a:r>
              <a:rPr lang="ru-RU" sz="1200" dirty="0"/>
              <a:t> </a:t>
            </a:r>
            <a:r>
              <a:rPr lang="ru-RU" sz="1200" dirty="0" smtClean="0"/>
              <a:t>                    студентов </a:t>
            </a:r>
            <a:r>
              <a:rPr lang="ru-RU" sz="1200" dirty="0"/>
              <a:t>докторантуры ), процентов                                          </a:t>
            </a:r>
            <a:r>
              <a:rPr lang="ru-RU" sz="1200" dirty="0" smtClean="0"/>
              <a:t>    4,98           5,39</a:t>
            </a:r>
          </a:p>
          <a:p>
            <a:pPr marL="0" indent="0">
              <a:lnSpc>
                <a:spcPts val="1000"/>
              </a:lnSpc>
              <a:spcBef>
                <a:spcPts val="0"/>
              </a:spcBef>
              <a:buNone/>
            </a:pPr>
            <a:endParaRPr lang="ru-RU" sz="500" dirty="0"/>
          </a:p>
          <a:p>
            <a:pPr marL="0" indent="0">
              <a:lnSpc>
                <a:spcPts val="1100"/>
              </a:lnSpc>
              <a:buNone/>
            </a:pPr>
            <a:r>
              <a:rPr lang="ru-RU" sz="1500" dirty="0" smtClean="0"/>
              <a:t>  Финансы </a:t>
            </a:r>
            <a:r>
              <a:rPr lang="ru-RU" sz="1500" dirty="0"/>
              <a:t>и государственная </a:t>
            </a:r>
            <a:r>
              <a:rPr lang="ru-RU" sz="1500" dirty="0" smtClean="0"/>
              <a:t>поддержка</a:t>
            </a:r>
          </a:p>
          <a:p>
            <a:pPr marL="0" indent="0">
              <a:lnSpc>
                <a:spcPts val="1000"/>
              </a:lnSpc>
              <a:spcBef>
                <a:spcPts val="0"/>
              </a:spcBef>
              <a:buNone/>
            </a:pPr>
            <a:endParaRPr lang="ru-RU" sz="500" dirty="0"/>
          </a:p>
          <a:p>
            <a:pPr marL="0" indent="0">
              <a:lnSpc>
                <a:spcPts val="1100"/>
              </a:lnSpc>
              <a:buNone/>
            </a:pPr>
            <a:r>
              <a:rPr lang="ru-RU" sz="1200" dirty="0" smtClean="0"/>
              <a:t>           1.3.1</a:t>
            </a:r>
            <a:r>
              <a:rPr lang="ru-RU" sz="1200" dirty="0"/>
              <a:t>. Доля государственных расходов на НИОКР в ВВП, процентов  </a:t>
            </a:r>
            <a:r>
              <a:rPr lang="ru-RU" sz="1200" dirty="0" smtClean="0"/>
              <a:t>    0,20           0,18</a:t>
            </a:r>
            <a:endParaRPr lang="ru-RU" sz="1200" dirty="0"/>
          </a:p>
          <a:p>
            <a:pPr marL="0" indent="0">
              <a:lnSpc>
                <a:spcPts val="1100"/>
              </a:lnSpc>
              <a:buNone/>
            </a:pPr>
            <a:r>
              <a:rPr lang="ru-RU" sz="1200" dirty="0" smtClean="0"/>
              <a:t>           1.3.2</a:t>
            </a:r>
            <a:r>
              <a:rPr lang="ru-RU" sz="1200" dirty="0"/>
              <a:t>. Доля венчурного капитала ) (ранняя стадия, рост </a:t>
            </a:r>
            <a:endParaRPr lang="ru-RU" sz="1200" dirty="0" smtClean="0"/>
          </a:p>
          <a:p>
            <a:pPr marL="0" indent="0">
              <a:lnSpc>
                <a:spcPts val="1100"/>
              </a:lnSpc>
              <a:buNone/>
            </a:pPr>
            <a:r>
              <a:rPr lang="ru-RU" sz="1200" dirty="0"/>
              <a:t> </a:t>
            </a:r>
            <a:r>
              <a:rPr lang="ru-RU" sz="1200" dirty="0" smtClean="0"/>
              <a:t>                    и </a:t>
            </a:r>
            <a:r>
              <a:rPr lang="ru-RU" sz="1200" dirty="0"/>
              <a:t>замещение) </a:t>
            </a:r>
            <a:r>
              <a:rPr lang="ru-RU" sz="1200" dirty="0" smtClean="0"/>
              <a:t>в </a:t>
            </a:r>
            <a:r>
              <a:rPr lang="ru-RU" sz="1200" dirty="0"/>
              <a:t>ВВП, процентов                                                    </a:t>
            </a:r>
            <a:r>
              <a:rPr lang="ru-RU" sz="1200" dirty="0" smtClean="0"/>
              <a:t>         </a:t>
            </a:r>
            <a:r>
              <a:rPr lang="ru-RU" sz="1200" dirty="0"/>
              <a:t>–             </a:t>
            </a:r>
            <a:r>
              <a:rPr lang="ru-RU" sz="1200" dirty="0" smtClean="0"/>
              <a:t>   –</a:t>
            </a:r>
          </a:p>
          <a:p>
            <a:pPr marL="0" indent="0">
              <a:lnSpc>
                <a:spcPts val="1000"/>
              </a:lnSpc>
              <a:spcBef>
                <a:spcPts val="0"/>
              </a:spcBef>
              <a:buNone/>
            </a:pPr>
            <a:endParaRPr lang="ru-RU" sz="500" dirty="0"/>
          </a:p>
          <a:p>
            <a:pPr marL="0" indent="0">
              <a:lnSpc>
                <a:spcPts val="1100"/>
              </a:lnSpc>
              <a:buNone/>
            </a:pPr>
            <a:r>
              <a:rPr lang="ru-RU" sz="1600" dirty="0"/>
              <a:t>Деятельность </a:t>
            </a:r>
            <a:r>
              <a:rPr lang="ru-RU" sz="1600" dirty="0" smtClean="0"/>
              <a:t>предприятий</a:t>
            </a:r>
            <a:endParaRPr lang="ru-RU" sz="1600" dirty="0"/>
          </a:p>
          <a:p>
            <a:pPr marL="0" indent="0">
              <a:lnSpc>
                <a:spcPts val="1000"/>
              </a:lnSpc>
              <a:spcBef>
                <a:spcPts val="0"/>
              </a:spcBef>
              <a:buNone/>
            </a:pPr>
            <a:endParaRPr lang="ru-RU" sz="1200" dirty="0" smtClean="0"/>
          </a:p>
          <a:p>
            <a:pPr marL="0" indent="0">
              <a:lnSpc>
                <a:spcPts val="1100"/>
              </a:lnSpc>
              <a:buNone/>
            </a:pPr>
            <a:r>
              <a:rPr lang="ru-RU" sz="1500" dirty="0" smtClean="0"/>
              <a:t>  Инвестиции </a:t>
            </a:r>
            <a:r>
              <a:rPr lang="ru-RU" sz="1500" dirty="0"/>
              <a:t>предприятия</a:t>
            </a:r>
          </a:p>
          <a:p>
            <a:pPr marL="0" indent="0">
              <a:lnSpc>
                <a:spcPts val="1100"/>
              </a:lnSpc>
              <a:buNone/>
            </a:pPr>
            <a:r>
              <a:rPr lang="ru-RU" sz="1200" dirty="0" smtClean="0"/>
              <a:t>           2.1.1</a:t>
            </a:r>
            <a:r>
              <a:rPr lang="ru-RU" sz="1200" dirty="0"/>
              <a:t>. Доля коммерческих расходов на НИОКР в ВВП, процентов       </a:t>
            </a:r>
            <a:r>
              <a:rPr lang="ru-RU" sz="1200" dirty="0" smtClean="0"/>
              <a:t>    0,32           0,34</a:t>
            </a:r>
            <a:endParaRPr lang="ru-RU" sz="1200" dirty="0"/>
          </a:p>
          <a:p>
            <a:pPr marL="0" indent="0">
              <a:lnSpc>
                <a:spcPts val="1100"/>
              </a:lnSpc>
              <a:buNone/>
            </a:pPr>
            <a:r>
              <a:rPr lang="ru-RU" sz="1200" dirty="0" smtClean="0"/>
              <a:t>           2.1.2</a:t>
            </a:r>
            <a:r>
              <a:rPr lang="ru-RU" sz="1200" dirty="0"/>
              <a:t>. Доля расходов на инновации, не связанные с НИОКР, </a:t>
            </a:r>
            <a:endParaRPr lang="ru-RU" sz="1200" dirty="0" smtClean="0"/>
          </a:p>
          <a:p>
            <a:pPr marL="0" indent="0">
              <a:lnSpc>
                <a:spcPts val="1100"/>
              </a:lnSpc>
              <a:buNone/>
            </a:pPr>
            <a:r>
              <a:rPr lang="ru-RU" sz="1200" dirty="0"/>
              <a:t> </a:t>
            </a:r>
            <a:r>
              <a:rPr lang="ru-RU" sz="1200" dirty="0" smtClean="0"/>
              <a:t>                    в </a:t>
            </a:r>
            <a:r>
              <a:rPr lang="ru-RU" sz="1200" dirty="0"/>
              <a:t>общем объеме отгруженной продукции (работ, услуг) </a:t>
            </a:r>
            <a:r>
              <a:rPr lang="ru-RU" sz="1200" dirty="0" smtClean="0"/>
              <a:t>              1,90           1,73</a:t>
            </a:r>
          </a:p>
          <a:p>
            <a:pPr marL="0" indent="0">
              <a:lnSpc>
                <a:spcPts val="1000"/>
              </a:lnSpc>
              <a:spcBef>
                <a:spcPts val="0"/>
              </a:spcBef>
              <a:buNone/>
            </a:pPr>
            <a:endParaRPr lang="ru-RU" sz="500" dirty="0"/>
          </a:p>
          <a:p>
            <a:pPr marL="0" indent="0">
              <a:lnSpc>
                <a:spcPts val="1100"/>
              </a:lnSpc>
              <a:buNone/>
            </a:pPr>
            <a:r>
              <a:rPr lang="ru-RU" sz="1500" dirty="0"/>
              <a:t>Сотрудничество и предпринимательство</a:t>
            </a:r>
          </a:p>
          <a:p>
            <a:pPr marL="0" indent="0">
              <a:lnSpc>
                <a:spcPts val="1000"/>
              </a:lnSpc>
              <a:spcBef>
                <a:spcPts val="0"/>
              </a:spcBef>
              <a:buNone/>
            </a:pPr>
            <a:endParaRPr lang="ru-RU" sz="500" dirty="0" smtClean="0"/>
          </a:p>
          <a:p>
            <a:pPr marL="0" indent="0">
              <a:lnSpc>
                <a:spcPts val="1100"/>
              </a:lnSpc>
              <a:buNone/>
            </a:pPr>
            <a:r>
              <a:rPr lang="ru-RU" sz="1200" dirty="0" smtClean="0"/>
              <a:t>           2.2.1</a:t>
            </a:r>
            <a:r>
              <a:rPr lang="ru-RU" sz="1200" dirty="0"/>
              <a:t>. Доля МСП, осуществляющих внутренние инновации, </a:t>
            </a:r>
            <a:endParaRPr lang="ru-RU" sz="1200" dirty="0" smtClean="0"/>
          </a:p>
          <a:p>
            <a:pPr marL="0" indent="0">
              <a:lnSpc>
                <a:spcPts val="1100"/>
              </a:lnSpc>
              <a:buNone/>
            </a:pPr>
            <a:r>
              <a:rPr lang="ru-RU" sz="1200" dirty="0"/>
              <a:t> </a:t>
            </a:r>
            <a:r>
              <a:rPr lang="ru-RU" sz="1200" dirty="0" smtClean="0"/>
              <a:t>                    в </a:t>
            </a:r>
            <a:r>
              <a:rPr lang="ru-RU" sz="1200" dirty="0"/>
              <a:t>общем числе МСП3), процентов                                                 </a:t>
            </a:r>
            <a:r>
              <a:rPr lang="ru-RU" sz="1200" dirty="0" smtClean="0"/>
              <a:t>    3,77           4,41</a:t>
            </a:r>
            <a:endParaRPr lang="ru-RU" sz="1200" dirty="0"/>
          </a:p>
          <a:p>
            <a:pPr marL="0" indent="0">
              <a:lnSpc>
                <a:spcPts val="1100"/>
              </a:lnSpc>
              <a:buNone/>
            </a:pPr>
            <a:r>
              <a:rPr lang="ru-RU" sz="1200" dirty="0" smtClean="0"/>
              <a:t>           2.2.2</a:t>
            </a:r>
            <a:r>
              <a:rPr lang="ru-RU" sz="1200" dirty="0"/>
              <a:t>. Доля МСП, участвующих в совместных инновационных </a:t>
            </a:r>
            <a:endParaRPr lang="ru-RU" sz="1200" dirty="0" smtClean="0"/>
          </a:p>
          <a:p>
            <a:pPr marL="0" indent="0">
              <a:lnSpc>
                <a:spcPts val="1100"/>
              </a:lnSpc>
              <a:buNone/>
            </a:pPr>
            <a:r>
              <a:rPr lang="ru-RU" sz="1200" dirty="0"/>
              <a:t> </a:t>
            </a:r>
            <a:r>
              <a:rPr lang="ru-RU" sz="1200" dirty="0" smtClean="0"/>
              <a:t>                    проектах</a:t>
            </a:r>
            <a:r>
              <a:rPr lang="ru-RU" sz="1200" dirty="0"/>
              <a:t>, в общем числе обследованных </a:t>
            </a:r>
            <a:r>
              <a:rPr lang="ru-RU" sz="1200" dirty="0" smtClean="0"/>
              <a:t>организаций                 0,41           0,48</a:t>
            </a:r>
            <a:endParaRPr lang="ru-RU" sz="1200" dirty="0"/>
          </a:p>
          <a:p>
            <a:pPr marL="0" indent="0">
              <a:lnSpc>
                <a:spcPts val="1100"/>
              </a:lnSpc>
              <a:buNone/>
            </a:pPr>
            <a:endParaRPr lang="ru-RU" sz="1200" dirty="0" smtClean="0"/>
          </a:p>
          <a:p>
            <a:pPr>
              <a:lnSpc>
                <a:spcPts val="1200"/>
              </a:lnSpc>
            </a:pPr>
            <a:endParaRPr lang="ru-RU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9792"/>
            <a:ext cx="792088" cy="63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5"/>
            <a:ext cx="6223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222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75" y="277788"/>
            <a:ext cx="7715125" cy="685800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ru-RU" sz="1800" dirty="0" smtClean="0">
                <a:solidFill>
                  <a:srgbClr val="FFFFFF"/>
                </a:solidFill>
              </a:rPr>
              <a:t/>
            </a:r>
            <a:br>
              <a:rPr lang="ru-RU" sz="1800" dirty="0" smtClean="0">
                <a:solidFill>
                  <a:srgbClr val="FFFFFF"/>
                </a:solidFill>
              </a:rPr>
            </a:br>
            <a:r>
              <a:rPr lang="ru-RU" sz="1800" dirty="0">
                <a:solidFill>
                  <a:srgbClr val="FFFFFF"/>
                </a:solidFill>
              </a:rPr>
              <a:t/>
            </a:r>
            <a:br>
              <a:rPr lang="ru-RU" sz="1800" dirty="0">
                <a:solidFill>
                  <a:srgbClr val="FFFFFF"/>
                </a:solidFill>
              </a:rPr>
            </a:br>
            <a:r>
              <a:rPr lang="ru-RU" sz="1800" dirty="0" smtClean="0">
                <a:solidFill>
                  <a:srgbClr val="FFFFFF"/>
                </a:solidFill>
              </a:rPr>
              <a:t>Отдельные </a:t>
            </a:r>
            <a:r>
              <a:rPr lang="ru-RU" sz="1800" dirty="0">
                <a:solidFill>
                  <a:srgbClr val="FFFFFF"/>
                </a:solidFill>
              </a:rPr>
              <a:t>показатели </a:t>
            </a:r>
            <a:br>
              <a:rPr lang="ru-RU" sz="1800" dirty="0">
                <a:solidFill>
                  <a:srgbClr val="FFFFFF"/>
                </a:solidFill>
              </a:rPr>
            </a:br>
            <a:r>
              <a:rPr lang="ru-RU" sz="1800" dirty="0">
                <a:solidFill>
                  <a:srgbClr val="FFFFFF"/>
                </a:solidFill>
              </a:rPr>
              <a:t>Табло Инновационного Союза (IUS–2011) </a:t>
            </a:r>
            <a:br>
              <a:rPr lang="ru-RU" sz="1800" dirty="0">
                <a:solidFill>
                  <a:srgbClr val="FFFFFF"/>
                </a:solidFill>
              </a:rPr>
            </a:br>
            <a:r>
              <a:rPr lang="ru-RU" sz="1800" dirty="0">
                <a:solidFill>
                  <a:srgbClr val="FFFFFF"/>
                </a:solidFill>
              </a:rPr>
              <a:t>по Республике </a:t>
            </a:r>
            <a:r>
              <a:rPr lang="ru-RU" sz="1800" dirty="0" smtClean="0">
                <a:solidFill>
                  <a:srgbClr val="FFFFFF"/>
                </a:solidFill>
              </a:rPr>
              <a:t>Беларусь</a:t>
            </a:r>
            <a:br>
              <a:rPr lang="ru-RU" sz="1800" dirty="0" smtClean="0">
                <a:solidFill>
                  <a:srgbClr val="FFFFFF"/>
                </a:solidFill>
              </a:rPr>
            </a:br>
            <a:r>
              <a:rPr lang="ru-RU" dirty="0">
                <a:solidFill>
                  <a:srgbClr val="FFFFFF"/>
                </a:solidFill>
              </a:rPr>
              <a:t/>
            </a:r>
            <a:br>
              <a:rPr lang="ru-RU" dirty="0">
                <a:solidFill>
                  <a:srgbClr val="FFFFFF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10336"/>
          </a:xfrm>
        </p:spPr>
        <p:txBody>
          <a:bodyPr/>
          <a:lstStyle/>
          <a:p>
            <a:pPr marL="0" indent="0" algn="r">
              <a:buNone/>
            </a:pPr>
            <a:r>
              <a:rPr lang="ru-RU" sz="1400" dirty="0" smtClean="0"/>
              <a:t>Продолжение</a:t>
            </a:r>
          </a:p>
          <a:p>
            <a:pPr marL="0" indent="0">
              <a:buNone/>
            </a:pPr>
            <a:r>
              <a:rPr lang="ru-RU" sz="1400" dirty="0" smtClean="0"/>
              <a:t>                                                                                                         </a:t>
            </a:r>
            <a:r>
              <a:rPr lang="ru-RU" sz="1600" dirty="0" smtClean="0"/>
              <a:t>2014       2015</a:t>
            </a:r>
          </a:p>
          <a:p>
            <a:pPr marL="0" indent="0">
              <a:buNone/>
            </a:pPr>
            <a:r>
              <a:rPr lang="ru-RU" sz="1600" dirty="0" smtClean="0"/>
              <a:t>Результаты</a:t>
            </a:r>
          </a:p>
          <a:p>
            <a:pPr marL="0" indent="0">
              <a:buNone/>
            </a:pPr>
            <a:r>
              <a:rPr lang="ru-RU" sz="1500" dirty="0" smtClean="0"/>
              <a:t>  </a:t>
            </a:r>
            <a:r>
              <a:rPr lang="ru-RU" sz="1500" dirty="0" err="1" smtClean="0"/>
              <a:t>Инновационно</a:t>
            </a:r>
            <a:r>
              <a:rPr lang="ru-RU" sz="1500" dirty="0" smtClean="0"/>
              <a:t>-активные организации</a:t>
            </a:r>
          </a:p>
          <a:p>
            <a:pPr marL="0"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ru-RU" sz="1200" dirty="0" smtClean="0"/>
              <a:t>        </a:t>
            </a:r>
          </a:p>
          <a:p>
            <a:pPr marL="0" indent="0">
              <a:lnSpc>
                <a:spcPts val="1200"/>
              </a:lnSpc>
              <a:spcBef>
                <a:spcPts val="600"/>
              </a:spcBef>
              <a:buNone/>
            </a:pPr>
            <a:r>
              <a:rPr lang="ru-RU" sz="1200" dirty="0" smtClean="0"/>
              <a:t>        3.1.1. Доля МСП, внедряющих продуктовые или </a:t>
            </a:r>
            <a:br>
              <a:rPr lang="ru-RU" sz="1200" dirty="0" smtClean="0"/>
            </a:br>
            <a:r>
              <a:rPr lang="ru-RU" sz="1200" dirty="0" smtClean="0"/>
              <a:t>                  процессные инновации, в общем числе МСП, </a:t>
            </a:r>
            <a:br>
              <a:rPr lang="ru-RU" sz="1200" dirty="0" smtClean="0"/>
            </a:br>
            <a:r>
              <a:rPr lang="ru-RU" sz="1200" dirty="0" smtClean="0"/>
              <a:t>                  процентов                                                                                         3,07             3,49   </a:t>
            </a:r>
          </a:p>
          <a:p>
            <a:pPr marL="0" indent="0">
              <a:lnSpc>
                <a:spcPts val="900"/>
              </a:lnSpc>
              <a:buNone/>
            </a:pPr>
            <a:r>
              <a:rPr lang="ru-RU" sz="1200" dirty="0" smtClean="0"/>
              <a:t>        </a:t>
            </a:r>
          </a:p>
          <a:p>
            <a:pPr marL="0" indent="0">
              <a:lnSpc>
                <a:spcPts val="1200"/>
              </a:lnSpc>
              <a:buNone/>
            </a:pPr>
            <a:r>
              <a:rPr lang="ru-RU" sz="1200" dirty="0" smtClean="0"/>
              <a:t>        3.1.2. Доля МСП, внедряющих маркетинговые или </a:t>
            </a:r>
            <a:br>
              <a:rPr lang="ru-RU" sz="1200" dirty="0" smtClean="0"/>
            </a:br>
            <a:r>
              <a:rPr lang="ru-RU" sz="1200" dirty="0" smtClean="0"/>
              <a:t>                  организационные инновации, в общем числе </a:t>
            </a:r>
            <a:br>
              <a:rPr lang="ru-RU" sz="1200" dirty="0" smtClean="0"/>
            </a:br>
            <a:r>
              <a:rPr lang="ru-RU" sz="1200" dirty="0" smtClean="0"/>
              <a:t>                  МСП, процентов                                                                               1,08              1,54</a:t>
            </a:r>
          </a:p>
          <a:p>
            <a:pPr marL="0" indent="0">
              <a:buNone/>
            </a:pPr>
            <a:r>
              <a:rPr lang="ru-RU" sz="1500" dirty="0" smtClean="0"/>
              <a:t>  Экономические эффекты</a:t>
            </a:r>
          </a:p>
          <a:p>
            <a:pPr marL="0" indent="0">
              <a:lnSpc>
                <a:spcPts val="900"/>
              </a:lnSpc>
              <a:spcBef>
                <a:spcPts val="0"/>
              </a:spcBef>
              <a:buNone/>
            </a:pPr>
            <a:r>
              <a:rPr lang="ru-RU" sz="1200" dirty="0" smtClean="0"/>
              <a:t>        </a:t>
            </a:r>
          </a:p>
          <a:p>
            <a:pPr marL="0" indent="0">
              <a:lnSpc>
                <a:spcPts val="1200"/>
              </a:lnSpc>
              <a:buNone/>
            </a:pPr>
            <a:r>
              <a:rPr lang="ru-RU" sz="1200" dirty="0" smtClean="0"/>
              <a:t>        3.2.1. Доля занятости в наукоемких видах деятельности </a:t>
            </a:r>
            <a:br>
              <a:rPr lang="ru-RU" sz="1200" dirty="0" smtClean="0"/>
            </a:br>
            <a:r>
              <a:rPr lang="ru-RU" sz="1200" dirty="0" smtClean="0"/>
              <a:t>                  (производство и услуги) к общей занятости, процентов          28,49            28,49</a:t>
            </a:r>
          </a:p>
          <a:p>
            <a:pPr marL="0" indent="0">
              <a:lnSpc>
                <a:spcPts val="1200"/>
              </a:lnSpc>
              <a:buNone/>
            </a:pP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        3.2.2. Доля экспорта средне- и высокотехнологичной</a:t>
            </a:r>
            <a:br>
              <a:rPr lang="ru-RU" sz="1200" dirty="0" smtClean="0"/>
            </a:br>
            <a:r>
              <a:rPr lang="ru-RU" sz="1200" dirty="0" smtClean="0"/>
              <a:t>                  продукции в общем объеме экспорта товаров, </a:t>
            </a:r>
            <a:br>
              <a:rPr lang="ru-RU" sz="1200" dirty="0" smtClean="0"/>
            </a:br>
            <a:r>
              <a:rPr lang="ru-RU" sz="1200" dirty="0" smtClean="0"/>
              <a:t>                  процентов                                                                                        27,3              30,3</a:t>
            </a:r>
          </a:p>
          <a:p>
            <a:pPr marL="0" indent="0">
              <a:lnSpc>
                <a:spcPts val="1100"/>
              </a:lnSpc>
              <a:buNone/>
            </a:pPr>
            <a:endParaRPr lang="ru-RU" sz="1200" dirty="0" smtClean="0"/>
          </a:p>
          <a:p>
            <a:pPr marL="0" indent="0">
              <a:lnSpc>
                <a:spcPts val="1200"/>
              </a:lnSpc>
              <a:buNone/>
            </a:pPr>
            <a:r>
              <a:rPr lang="ru-RU" sz="1200" dirty="0" smtClean="0"/>
              <a:t>        3.2.3. Доля экспорта наукоемких услуг в общем объеме </a:t>
            </a:r>
            <a:br>
              <a:rPr lang="ru-RU" sz="1200" dirty="0" smtClean="0"/>
            </a:br>
            <a:r>
              <a:rPr lang="ru-RU" sz="1200" dirty="0" smtClean="0"/>
              <a:t>                  экспорта услуг, процентов                                                             29,6              33,4</a:t>
            </a:r>
          </a:p>
          <a:p>
            <a:pPr marL="0" indent="0">
              <a:lnSpc>
                <a:spcPts val="1100"/>
              </a:lnSpc>
              <a:buNone/>
            </a:pPr>
            <a:endParaRPr lang="ru-RU" sz="1200" dirty="0" smtClean="0"/>
          </a:p>
          <a:p>
            <a:pPr marL="0" indent="0">
              <a:lnSpc>
                <a:spcPts val="1200"/>
              </a:lnSpc>
              <a:buNone/>
            </a:pPr>
            <a:r>
              <a:rPr lang="ru-RU" sz="1200" dirty="0" smtClean="0"/>
              <a:t>        3.2.4. Доля отгруженных новых для рынка и новых </a:t>
            </a:r>
            <a:br>
              <a:rPr lang="ru-RU" sz="1200" dirty="0" smtClean="0"/>
            </a:br>
            <a:r>
              <a:rPr lang="ru-RU" sz="1200" dirty="0" smtClean="0"/>
              <a:t>                  для фирмы инноваций в общем объеме отгруженной </a:t>
            </a:r>
            <a:br>
              <a:rPr lang="ru-RU" sz="1200" dirty="0" smtClean="0"/>
            </a:br>
            <a:r>
              <a:rPr lang="ru-RU" sz="1200" dirty="0" smtClean="0"/>
              <a:t>                  продукции, процентов                                                                  13,33            12,34</a:t>
            </a:r>
          </a:p>
          <a:p>
            <a:pPr marL="0" indent="0">
              <a:buNone/>
            </a:pPr>
            <a:endParaRPr lang="ru-RU" sz="1500" dirty="0" smtClean="0"/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5" name="Oval 41"/>
          <p:cNvSpPr>
            <a:spLocks noChangeArrowheads="1"/>
          </p:cNvSpPr>
          <p:nvPr/>
        </p:nvSpPr>
        <p:spPr bwMode="gray">
          <a:xfrm>
            <a:off x="179512" y="332656"/>
            <a:ext cx="621950" cy="576064"/>
          </a:xfrm>
          <a:prstGeom prst="ellipse">
            <a:avLst/>
          </a:prstGeom>
          <a:solidFill>
            <a:srgbClr val="78936B"/>
          </a:solidFill>
          <a:ln w="50800" algn="ctr">
            <a:solidFill>
              <a:srgbClr val="5F5F5F">
                <a:alpha val="2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9307"/>
            <a:ext cx="7921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6223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75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1" name="Rectangle 11"/>
          <p:cNvSpPr>
            <a:spLocks noGrp="1" noChangeArrowheads="1"/>
          </p:cNvSpPr>
          <p:nvPr>
            <p:ph type="title"/>
          </p:nvPr>
        </p:nvSpPr>
        <p:spPr>
          <a:xfrm>
            <a:off x="1027113" y="222920"/>
            <a:ext cx="7848600" cy="685800"/>
          </a:xfrm>
        </p:spPr>
        <p:txBody>
          <a:bodyPr/>
          <a:lstStyle/>
          <a:p>
            <a:r>
              <a:rPr lang="ru-RU" sz="2500" dirty="0"/>
              <a:t>Публикации</a:t>
            </a:r>
          </a:p>
        </p:txBody>
      </p:sp>
      <p:sp>
        <p:nvSpPr>
          <p:cNvPr id="12" name="Oval 41"/>
          <p:cNvSpPr>
            <a:spLocks noChangeArrowheads="1"/>
          </p:cNvSpPr>
          <p:nvPr/>
        </p:nvSpPr>
        <p:spPr bwMode="gray">
          <a:xfrm>
            <a:off x="179512" y="332656"/>
            <a:ext cx="621950" cy="576064"/>
          </a:xfrm>
          <a:prstGeom prst="ellipse">
            <a:avLst/>
          </a:prstGeom>
          <a:solidFill>
            <a:srgbClr val="78936B"/>
          </a:solidFill>
          <a:ln w="50800" algn="ctr">
            <a:solidFill>
              <a:srgbClr val="5F5F5F">
                <a:alpha val="2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" name="Picture 42" descr="Pictur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9512" y="332656"/>
            <a:ext cx="62195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1" descr="light_shadow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 flipH="1">
            <a:off x="251520" y="271125"/>
            <a:ext cx="647303" cy="5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5"/>
          <p:cNvGrpSpPr>
            <a:grpSpLocks/>
          </p:cNvGrpSpPr>
          <p:nvPr/>
        </p:nvGrpSpPr>
        <p:grpSpPr bwMode="auto">
          <a:xfrm>
            <a:off x="1079412" y="1988841"/>
            <a:ext cx="3420580" cy="3528392"/>
            <a:chOff x="862" y="713"/>
            <a:chExt cx="3780" cy="3490"/>
          </a:xfrm>
        </p:grpSpPr>
        <p:grpSp>
          <p:nvGrpSpPr>
            <p:cNvPr id="16" name="Group 6"/>
            <p:cNvGrpSpPr>
              <a:grpSpLocks/>
            </p:cNvGrpSpPr>
            <p:nvPr/>
          </p:nvGrpSpPr>
          <p:grpSpPr bwMode="auto">
            <a:xfrm>
              <a:off x="1082" y="2210"/>
              <a:ext cx="3406" cy="1993"/>
              <a:chOff x="1082" y="2355"/>
              <a:chExt cx="3406" cy="1993"/>
            </a:xfrm>
          </p:grpSpPr>
          <p:sp>
            <p:nvSpPr>
              <p:cNvPr id="29" name="Freeform 7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" name="Freeform 8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" name="Freeform 9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7" name="Group 10"/>
            <p:cNvGrpSpPr>
              <a:grpSpLocks/>
            </p:cNvGrpSpPr>
            <p:nvPr/>
          </p:nvGrpSpPr>
          <p:grpSpPr bwMode="auto">
            <a:xfrm>
              <a:off x="1009" y="1723"/>
              <a:ext cx="3527" cy="1993"/>
              <a:chOff x="1082" y="2355"/>
              <a:chExt cx="3406" cy="1993"/>
            </a:xfrm>
          </p:grpSpPr>
          <p:sp>
            <p:nvSpPr>
              <p:cNvPr id="26" name="Freeform 11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Freeform 12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" name="Freeform 13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8" name="Group 14"/>
            <p:cNvGrpSpPr>
              <a:grpSpLocks/>
            </p:cNvGrpSpPr>
            <p:nvPr/>
          </p:nvGrpSpPr>
          <p:grpSpPr bwMode="auto">
            <a:xfrm>
              <a:off x="935" y="1219"/>
              <a:ext cx="3653" cy="1993"/>
              <a:chOff x="1082" y="2355"/>
              <a:chExt cx="3406" cy="1993"/>
            </a:xfrm>
          </p:grpSpPr>
          <p:sp>
            <p:nvSpPr>
              <p:cNvPr id="23" name="Freeform 15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" name="Freeform 16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" name="Freeform 17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862" y="713"/>
              <a:ext cx="3780" cy="1993"/>
              <a:chOff x="1082" y="2355"/>
              <a:chExt cx="3406" cy="1993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8F8F8">
                      <a:gamma/>
                      <a:shade val="86275"/>
                      <a:invGamma/>
                    </a:srgbClr>
                  </a:gs>
                  <a:gs pos="100000">
                    <a:srgbClr val="F8F8F8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2" name="AutoShape 22"/>
          <p:cNvSpPr>
            <a:spLocks/>
          </p:cNvSpPr>
          <p:nvPr/>
        </p:nvSpPr>
        <p:spPr bwMode="blackWhite">
          <a:xfrm>
            <a:off x="5292079" y="1449221"/>
            <a:ext cx="3456385" cy="515938"/>
          </a:xfrm>
          <a:prstGeom prst="callout2">
            <a:avLst>
              <a:gd name="adj1" fmla="val 43210"/>
              <a:gd name="adj2" fmla="val -2869"/>
              <a:gd name="adj3" fmla="val 62512"/>
              <a:gd name="adj4" fmla="val -14011"/>
              <a:gd name="adj5" fmla="val 258828"/>
              <a:gd name="adj6" fmla="val -23828"/>
            </a:avLst>
          </a:prstGeom>
          <a:noFill/>
          <a:ln w="9525">
            <a:solidFill>
              <a:schemeClr val="tx1"/>
            </a:solidFill>
            <a:miter lim="800000"/>
            <a:headEnd type="diamond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lnSpc>
                <a:spcPts val="1800"/>
              </a:lnSpc>
            </a:pPr>
            <a:r>
              <a:rPr lang="ru-RU" sz="1700" b="1" dirty="0" smtClean="0">
                <a:latin typeface="Arial" charset="0"/>
              </a:rPr>
              <a:t>Статистический бюллетень </a:t>
            </a:r>
          </a:p>
          <a:p>
            <a:pPr eaLnBrk="0" hangingPunct="0">
              <a:lnSpc>
                <a:spcPts val="1800"/>
              </a:lnSpc>
            </a:pPr>
            <a:r>
              <a:rPr lang="ru-RU" sz="1700" b="1" dirty="0" smtClean="0">
                <a:latin typeface="Arial" charset="0"/>
              </a:rPr>
              <a:t>«О научной и инновационной деятельности в </a:t>
            </a:r>
          </a:p>
          <a:p>
            <a:pPr eaLnBrk="0" hangingPunct="0">
              <a:lnSpc>
                <a:spcPts val="1800"/>
              </a:lnSpc>
            </a:pPr>
            <a:r>
              <a:rPr lang="ru-RU" sz="1700" b="1" dirty="0" smtClean="0">
                <a:latin typeface="Arial" charset="0"/>
              </a:rPr>
              <a:t>Республике Беларусь»</a:t>
            </a:r>
            <a:endParaRPr lang="en-US" sz="1700" b="1" dirty="0">
              <a:latin typeface="Arial" charset="0"/>
            </a:endParaRPr>
          </a:p>
        </p:txBody>
      </p:sp>
      <p:sp>
        <p:nvSpPr>
          <p:cNvPr id="33" name="Блок-схема: узел 56"/>
          <p:cNvSpPr>
            <a:spLocks noChangeArrowheads="1"/>
          </p:cNvSpPr>
          <p:nvPr/>
        </p:nvSpPr>
        <p:spPr bwMode="auto">
          <a:xfrm>
            <a:off x="4308247" y="2795131"/>
            <a:ext cx="52388" cy="44450"/>
          </a:xfrm>
          <a:prstGeom prst="flowChartConnector">
            <a:avLst/>
          </a:prstGeom>
          <a:solidFill>
            <a:srgbClr val="FFFFFF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23"/>
          <p:cNvSpPr>
            <a:spLocks/>
          </p:cNvSpPr>
          <p:nvPr/>
        </p:nvSpPr>
        <p:spPr bwMode="blackWhite">
          <a:xfrm>
            <a:off x="5259812" y="2406078"/>
            <a:ext cx="3900487" cy="522287"/>
          </a:xfrm>
          <a:prstGeom prst="callout2">
            <a:avLst>
              <a:gd name="adj1" fmla="val 49619"/>
              <a:gd name="adj2" fmla="val -1954"/>
              <a:gd name="adj3" fmla="val 66953"/>
              <a:gd name="adj4" fmla="val -11843"/>
              <a:gd name="adj5" fmla="val 177772"/>
              <a:gd name="adj6" fmla="val -24846"/>
            </a:avLst>
          </a:prstGeom>
          <a:noFill/>
          <a:ln w="9525">
            <a:solidFill>
              <a:schemeClr val="tx1"/>
            </a:solidFill>
            <a:miter lim="800000"/>
            <a:headEnd type="diamond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ru-RU" sz="1700" b="1" dirty="0" smtClean="0">
                <a:latin typeface="Arial" charset="0"/>
              </a:rPr>
              <a:t>Статистический ежегодник</a:t>
            </a:r>
            <a:endParaRPr lang="en-US" sz="1700" b="1" dirty="0">
              <a:latin typeface="Arial" charset="0"/>
            </a:endParaRPr>
          </a:p>
        </p:txBody>
      </p:sp>
      <p:sp>
        <p:nvSpPr>
          <p:cNvPr id="35" name="Блок-схема: узел 56"/>
          <p:cNvSpPr>
            <a:spLocks noChangeArrowheads="1"/>
          </p:cNvSpPr>
          <p:nvPr/>
        </p:nvSpPr>
        <p:spPr bwMode="auto">
          <a:xfrm>
            <a:off x="4260811" y="3328922"/>
            <a:ext cx="52388" cy="44450"/>
          </a:xfrm>
          <a:prstGeom prst="flowChartConnector">
            <a:avLst/>
          </a:prstGeom>
          <a:solidFill>
            <a:srgbClr val="FFFFFF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AutoShape 25"/>
          <p:cNvSpPr>
            <a:spLocks/>
          </p:cNvSpPr>
          <p:nvPr/>
        </p:nvSpPr>
        <p:spPr bwMode="blackWhite">
          <a:xfrm>
            <a:off x="5259812" y="3257311"/>
            <a:ext cx="3879850" cy="482600"/>
          </a:xfrm>
          <a:prstGeom prst="callout2">
            <a:avLst>
              <a:gd name="adj1" fmla="val 53701"/>
              <a:gd name="adj2" fmla="val -1963"/>
              <a:gd name="adj3" fmla="val 66832"/>
              <a:gd name="adj4" fmla="val -14385"/>
              <a:gd name="adj5" fmla="val 120374"/>
              <a:gd name="adj6" fmla="val -24522"/>
            </a:avLst>
          </a:prstGeom>
          <a:noFill/>
          <a:ln w="9525">
            <a:solidFill>
              <a:schemeClr val="tx1"/>
            </a:solidFill>
            <a:miter lim="800000"/>
            <a:headEnd type="diamond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lnSpc>
                <a:spcPts val="1800"/>
              </a:lnSpc>
            </a:pPr>
            <a:r>
              <a:rPr lang="ru-RU" sz="1700" b="1" dirty="0" smtClean="0">
                <a:latin typeface="Arial" charset="0"/>
              </a:rPr>
              <a:t>Сборник «Наука и инновационная деятельность в </a:t>
            </a:r>
          </a:p>
          <a:p>
            <a:pPr eaLnBrk="0" hangingPunct="0">
              <a:lnSpc>
                <a:spcPts val="1800"/>
              </a:lnSpc>
            </a:pPr>
            <a:r>
              <a:rPr lang="ru-RU" sz="1700" b="1" dirty="0" smtClean="0">
                <a:latin typeface="Arial" charset="0"/>
              </a:rPr>
              <a:t>Республике Беларусь»</a:t>
            </a:r>
            <a:endParaRPr lang="en-US" sz="1700" b="1" dirty="0">
              <a:latin typeface="Arial" charset="0"/>
            </a:endParaRPr>
          </a:p>
        </p:txBody>
      </p:sp>
      <p:sp>
        <p:nvSpPr>
          <p:cNvPr id="37" name="Блок-схема: узел 56"/>
          <p:cNvSpPr>
            <a:spLocks noChangeArrowheads="1"/>
          </p:cNvSpPr>
          <p:nvPr/>
        </p:nvSpPr>
        <p:spPr bwMode="auto">
          <a:xfrm>
            <a:off x="4255859" y="3810280"/>
            <a:ext cx="52388" cy="44450"/>
          </a:xfrm>
          <a:prstGeom prst="flowChartConnector">
            <a:avLst/>
          </a:prstGeom>
          <a:solidFill>
            <a:srgbClr val="FFFFFF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AutoShape 24"/>
          <p:cNvSpPr>
            <a:spLocks/>
          </p:cNvSpPr>
          <p:nvPr/>
        </p:nvSpPr>
        <p:spPr bwMode="blackWhite">
          <a:xfrm>
            <a:off x="5266955" y="4115686"/>
            <a:ext cx="3865563" cy="449262"/>
          </a:xfrm>
          <a:prstGeom prst="callout2">
            <a:avLst>
              <a:gd name="adj1" fmla="val 65744"/>
              <a:gd name="adj2" fmla="val -2440"/>
              <a:gd name="adj3" fmla="val 17379"/>
              <a:gd name="adj4" fmla="val -13317"/>
              <a:gd name="adj5" fmla="val 49333"/>
              <a:gd name="adj6" fmla="val -26208"/>
            </a:avLst>
          </a:prstGeom>
          <a:noFill/>
          <a:ln w="9525">
            <a:solidFill>
              <a:schemeClr val="tx1"/>
            </a:solidFill>
            <a:miter lim="800000"/>
            <a:headEnd type="diamond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ru-RU" b="1" dirty="0" smtClean="0">
              <a:solidFill>
                <a:schemeClr val="hlink"/>
              </a:solidFill>
              <a:latin typeface="Arial" charset="0"/>
            </a:endParaRPr>
          </a:p>
          <a:p>
            <a:pPr eaLnBrk="0" hangingPunct="0"/>
            <a:endParaRPr lang="ru-RU" b="1" dirty="0">
              <a:solidFill>
                <a:schemeClr val="hlink"/>
              </a:solidFill>
            </a:endParaRPr>
          </a:p>
          <a:p>
            <a:pPr eaLnBrk="0" hangingPunct="0"/>
            <a:r>
              <a:rPr lang="ru-RU" sz="1700" b="1" dirty="0" smtClean="0"/>
              <a:t>Официальный сайт </a:t>
            </a:r>
            <a:r>
              <a:rPr lang="ru-RU" sz="1700" b="1" dirty="0" err="1" smtClean="0"/>
              <a:t>Белстата</a:t>
            </a:r>
            <a:r>
              <a:rPr lang="ru-RU" sz="1700" b="1" dirty="0" smtClean="0"/>
              <a:t>:</a:t>
            </a:r>
          </a:p>
          <a:p>
            <a:pPr eaLnBrk="0" hangingPunct="0"/>
            <a:r>
              <a:rPr lang="en-US" sz="1700" i="1" dirty="0"/>
              <a:t>www.belstat.gov.by</a:t>
            </a:r>
          </a:p>
          <a:p>
            <a:pPr eaLnBrk="0" hangingPunct="0"/>
            <a:endParaRPr lang="en-US" b="1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9" name="Блок-схема: узел 56"/>
          <p:cNvSpPr>
            <a:spLocks noChangeArrowheads="1"/>
          </p:cNvSpPr>
          <p:nvPr/>
        </p:nvSpPr>
        <p:spPr bwMode="auto">
          <a:xfrm>
            <a:off x="4208423" y="4307131"/>
            <a:ext cx="52388" cy="44450"/>
          </a:xfrm>
          <a:prstGeom prst="flowChartConnector">
            <a:avLst/>
          </a:prstGeom>
          <a:solidFill>
            <a:srgbClr val="FFFFFF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cxnSp>
        <p:nvCxnSpPr>
          <p:cNvPr id="40" name="AutoShape 3"/>
          <p:cNvCxnSpPr>
            <a:cxnSpLocks noChangeShapeType="1"/>
          </p:cNvCxnSpPr>
          <p:nvPr/>
        </p:nvCxnSpPr>
        <p:spPr bwMode="auto">
          <a:xfrm>
            <a:off x="5255049" y="1294678"/>
            <a:ext cx="11906" cy="83817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AutoShape 3"/>
          <p:cNvCxnSpPr>
            <a:cxnSpLocks noChangeShapeType="1"/>
          </p:cNvCxnSpPr>
          <p:nvPr/>
        </p:nvCxnSpPr>
        <p:spPr bwMode="auto">
          <a:xfrm>
            <a:off x="5244235" y="2500407"/>
            <a:ext cx="0" cy="33917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AutoShape 3"/>
          <p:cNvCxnSpPr>
            <a:cxnSpLocks noChangeShapeType="1"/>
          </p:cNvCxnSpPr>
          <p:nvPr/>
        </p:nvCxnSpPr>
        <p:spPr bwMode="auto">
          <a:xfrm>
            <a:off x="5239472" y="3142269"/>
            <a:ext cx="4763" cy="72008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AutoShape 3"/>
          <p:cNvCxnSpPr>
            <a:cxnSpLocks noChangeShapeType="1"/>
          </p:cNvCxnSpPr>
          <p:nvPr/>
        </p:nvCxnSpPr>
        <p:spPr bwMode="auto">
          <a:xfrm>
            <a:off x="5234709" y="4261472"/>
            <a:ext cx="20340" cy="53289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78" name="Rectangle 122"/>
          <p:cNvSpPr>
            <a:spLocks noGrp="1" noChangeArrowheads="1"/>
          </p:cNvSpPr>
          <p:nvPr>
            <p:ph type="title"/>
          </p:nvPr>
        </p:nvSpPr>
        <p:spPr>
          <a:xfrm>
            <a:off x="975538" y="286021"/>
            <a:ext cx="7848600" cy="685800"/>
          </a:xfrm>
        </p:spPr>
        <p:txBody>
          <a:bodyPr/>
          <a:lstStyle/>
          <a:p>
            <a:pPr>
              <a:lnSpc>
                <a:spcPts val="2300"/>
              </a:lnSpc>
            </a:pPr>
            <a:r>
              <a:rPr lang="ru-RU" sz="2500" dirty="0" smtClean="0"/>
              <a:t>Проблемные аспекты</a:t>
            </a:r>
            <a:endParaRPr lang="en-US" sz="2500" dirty="0"/>
          </a:p>
        </p:txBody>
      </p:sp>
      <p:sp>
        <p:nvSpPr>
          <p:cNvPr id="13" name="Oval 41"/>
          <p:cNvSpPr>
            <a:spLocks noChangeArrowheads="1"/>
          </p:cNvSpPr>
          <p:nvPr/>
        </p:nvSpPr>
        <p:spPr bwMode="gray">
          <a:xfrm>
            <a:off x="179512" y="332656"/>
            <a:ext cx="621950" cy="576064"/>
          </a:xfrm>
          <a:prstGeom prst="ellipse">
            <a:avLst/>
          </a:prstGeom>
          <a:solidFill>
            <a:srgbClr val="78936B"/>
          </a:solidFill>
          <a:ln w="50800" algn="ctr">
            <a:solidFill>
              <a:srgbClr val="5F5F5F">
                <a:alpha val="2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4" name="Picture 131" descr="light_shadow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 flipH="1">
            <a:off x="179512" y="271125"/>
            <a:ext cx="647303" cy="5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2" descr="Picture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9512" y="332656"/>
            <a:ext cx="62195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2"/>
          <p:cNvSpPr>
            <a:spLocks/>
          </p:cNvSpPr>
          <p:nvPr/>
        </p:nvSpPr>
        <p:spPr bwMode="ltGray">
          <a:xfrm>
            <a:off x="599775" y="2743592"/>
            <a:ext cx="2157412" cy="3425825"/>
          </a:xfrm>
          <a:custGeom>
            <a:avLst/>
            <a:gdLst>
              <a:gd name="T0" fmla="*/ 0 w 1359"/>
              <a:gd name="T1" fmla="*/ 207 h 2158"/>
              <a:gd name="T2" fmla="*/ 1 w 1359"/>
              <a:gd name="T3" fmla="*/ 1987 h 2158"/>
              <a:gd name="T4" fmla="*/ 309 w 1359"/>
              <a:gd name="T5" fmla="*/ 2154 h 2158"/>
              <a:gd name="T6" fmla="*/ 681 w 1359"/>
              <a:gd name="T7" fmla="*/ 2040 h 2158"/>
              <a:gd name="T8" fmla="*/ 999 w 1359"/>
              <a:gd name="T9" fmla="*/ 1902 h 2158"/>
              <a:gd name="T10" fmla="*/ 1359 w 1359"/>
              <a:gd name="T11" fmla="*/ 2017 h 2158"/>
              <a:gd name="T12" fmla="*/ 1359 w 1359"/>
              <a:gd name="T13" fmla="*/ 180 h 2158"/>
              <a:gd name="T14" fmla="*/ 1025 w 1359"/>
              <a:gd name="T15" fmla="*/ 21 h 2158"/>
              <a:gd name="T16" fmla="*/ 366 w 1359"/>
              <a:gd name="T17" fmla="*/ 378 h 2158"/>
              <a:gd name="T18" fmla="*/ 0 w 1359"/>
              <a:gd name="T19" fmla="*/ 207 h 2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59" h="2158">
                <a:moveTo>
                  <a:pt x="0" y="207"/>
                </a:moveTo>
                <a:cubicBezTo>
                  <a:pt x="0" y="1097"/>
                  <a:pt x="1" y="1987"/>
                  <a:pt x="1" y="1987"/>
                </a:cubicBezTo>
                <a:cubicBezTo>
                  <a:pt x="105" y="2151"/>
                  <a:pt x="210" y="2148"/>
                  <a:pt x="309" y="2154"/>
                </a:cubicBezTo>
                <a:cubicBezTo>
                  <a:pt x="421" y="2158"/>
                  <a:pt x="576" y="2091"/>
                  <a:pt x="681" y="2040"/>
                </a:cubicBezTo>
                <a:cubicBezTo>
                  <a:pt x="786" y="1989"/>
                  <a:pt x="843" y="1908"/>
                  <a:pt x="999" y="1902"/>
                </a:cubicBezTo>
                <a:cubicBezTo>
                  <a:pt x="1155" y="1896"/>
                  <a:pt x="1224" y="1908"/>
                  <a:pt x="1359" y="2017"/>
                </a:cubicBezTo>
                <a:lnTo>
                  <a:pt x="1359" y="180"/>
                </a:lnTo>
                <a:cubicBezTo>
                  <a:pt x="1272" y="72"/>
                  <a:pt x="1219" y="0"/>
                  <a:pt x="1025" y="21"/>
                </a:cubicBezTo>
                <a:cubicBezTo>
                  <a:pt x="831" y="42"/>
                  <a:pt x="644" y="378"/>
                  <a:pt x="366" y="378"/>
                </a:cubicBezTo>
                <a:cubicBezTo>
                  <a:pt x="88" y="378"/>
                  <a:pt x="87" y="222"/>
                  <a:pt x="0" y="207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PerspectiveTop"/>
            <a:lightRig rig="legacyNormal2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>
              <a:defRPr/>
            </a:pPr>
            <a:endParaRPr lang="ru-RU" dirty="0"/>
          </a:p>
        </p:txBody>
      </p:sp>
      <p:grpSp>
        <p:nvGrpSpPr>
          <p:cNvPr id="17" name="Group 6"/>
          <p:cNvGrpSpPr>
            <a:grpSpLocks/>
          </p:cNvGrpSpPr>
          <p:nvPr/>
        </p:nvGrpSpPr>
        <p:grpSpPr bwMode="auto">
          <a:xfrm>
            <a:off x="3269778" y="2717660"/>
            <a:ext cx="2157412" cy="3425825"/>
            <a:chOff x="642" y="1572"/>
            <a:chExt cx="1359" cy="2158"/>
          </a:xfrm>
        </p:grpSpPr>
        <p:sp>
          <p:nvSpPr>
            <p:cNvPr id="18" name="Freeform 7"/>
            <p:cNvSpPr>
              <a:spLocks/>
            </p:cNvSpPr>
            <p:nvPr/>
          </p:nvSpPr>
          <p:spPr bwMode="ltGray">
            <a:xfrm>
              <a:off x="642" y="1572"/>
              <a:ext cx="1359" cy="2158"/>
            </a:xfrm>
            <a:custGeom>
              <a:avLst/>
              <a:gdLst>
                <a:gd name="T0" fmla="*/ 0 w 1359"/>
                <a:gd name="T1" fmla="*/ 207 h 2158"/>
                <a:gd name="T2" fmla="*/ 1 w 1359"/>
                <a:gd name="T3" fmla="*/ 1987 h 2158"/>
                <a:gd name="T4" fmla="*/ 309 w 1359"/>
                <a:gd name="T5" fmla="*/ 2154 h 2158"/>
                <a:gd name="T6" fmla="*/ 681 w 1359"/>
                <a:gd name="T7" fmla="*/ 2040 h 2158"/>
                <a:gd name="T8" fmla="*/ 999 w 1359"/>
                <a:gd name="T9" fmla="*/ 1902 h 2158"/>
                <a:gd name="T10" fmla="*/ 1359 w 1359"/>
                <a:gd name="T11" fmla="*/ 2017 h 2158"/>
                <a:gd name="T12" fmla="*/ 1359 w 1359"/>
                <a:gd name="T13" fmla="*/ 180 h 2158"/>
                <a:gd name="T14" fmla="*/ 1025 w 1359"/>
                <a:gd name="T15" fmla="*/ 21 h 2158"/>
                <a:gd name="T16" fmla="*/ 366 w 1359"/>
                <a:gd name="T17" fmla="*/ 378 h 2158"/>
                <a:gd name="T18" fmla="*/ 0 w 1359"/>
                <a:gd name="T19" fmla="*/ 207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ltGray">
            <a:xfrm>
              <a:off x="650" y="1576"/>
              <a:ext cx="1348" cy="377"/>
            </a:xfrm>
            <a:custGeom>
              <a:avLst/>
              <a:gdLst>
                <a:gd name="T0" fmla="*/ 0 w 1348"/>
                <a:gd name="T1" fmla="*/ 408 h 341"/>
                <a:gd name="T2" fmla="*/ 309 w 1348"/>
                <a:gd name="T3" fmla="*/ 761 h 341"/>
                <a:gd name="T4" fmla="*/ 670 w 1348"/>
                <a:gd name="T5" fmla="*/ 501 h 341"/>
                <a:gd name="T6" fmla="*/ 1042 w 1348"/>
                <a:gd name="T7" fmla="*/ 19 h 341"/>
                <a:gd name="T8" fmla="*/ 1348 w 1348"/>
                <a:gd name="T9" fmla="*/ 367 h 3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" h="341">
                  <a:moveTo>
                    <a:pt x="0" y="183"/>
                  </a:moveTo>
                  <a:cubicBezTo>
                    <a:pt x="84" y="205"/>
                    <a:pt x="78" y="326"/>
                    <a:pt x="309" y="340"/>
                  </a:cubicBezTo>
                  <a:cubicBezTo>
                    <a:pt x="421" y="341"/>
                    <a:pt x="563" y="306"/>
                    <a:pt x="670" y="225"/>
                  </a:cubicBezTo>
                  <a:cubicBezTo>
                    <a:pt x="777" y="144"/>
                    <a:pt x="932" y="17"/>
                    <a:pt x="1042" y="9"/>
                  </a:cubicBezTo>
                  <a:cubicBezTo>
                    <a:pt x="1237" y="0"/>
                    <a:pt x="1300" y="105"/>
                    <a:pt x="1348" y="165"/>
                  </a:cubicBez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ltGray">
            <a:xfrm>
              <a:off x="653" y="3473"/>
              <a:ext cx="1345" cy="255"/>
            </a:xfrm>
            <a:custGeom>
              <a:avLst/>
              <a:gdLst>
                <a:gd name="T0" fmla="*/ 1345 w 1345"/>
                <a:gd name="T1" fmla="*/ 118 h 255"/>
                <a:gd name="T2" fmla="*/ 1015 w 1345"/>
                <a:gd name="T3" fmla="*/ 1 h 255"/>
                <a:gd name="T4" fmla="*/ 718 w 1345"/>
                <a:gd name="T5" fmla="*/ 112 h 255"/>
                <a:gd name="T6" fmla="*/ 295 w 1345"/>
                <a:gd name="T7" fmla="*/ 253 h 255"/>
                <a:gd name="T8" fmla="*/ 0 w 1345"/>
                <a:gd name="T9" fmla="*/ 102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5" h="255">
                  <a:moveTo>
                    <a:pt x="1345" y="118"/>
                  </a:moveTo>
                  <a:cubicBezTo>
                    <a:pt x="1288" y="64"/>
                    <a:pt x="1246" y="17"/>
                    <a:pt x="1015" y="1"/>
                  </a:cubicBezTo>
                  <a:cubicBezTo>
                    <a:pt x="903" y="0"/>
                    <a:pt x="826" y="55"/>
                    <a:pt x="718" y="112"/>
                  </a:cubicBezTo>
                  <a:cubicBezTo>
                    <a:pt x="610" y="169"/>
                    <a:pt x="479" y="255"/>
                    <a:pt x="295" y="253"/>
                  </a:cubicBezTo>
                  <a:cubicBezTo>
                    <a:pt x="111" y="251"/>
                    <a:pt x="73" y="201"/>
                    <a:pt x="0" y="102"/>
                  </a:cubicBezTo>
                </a:path>
              </a:pathLst>
            </a:custGeom>
            <a:noFill/>
            <a:ln w="9525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" name="Group 2"/>
          <p:cNvGrpSpPr>
            <a:grpSpLocks/>
          </p:cNvGrpSpPr>
          <p:nvPr/>
        </p:nvGrpSpPr>
        <p:grpSpPr bwMode="auto">
          <a:xfrm>
            <a:off x="5987620" y="2673530"/>
            <a:ext cx="2157412" cy="3425825"/>
            <a:chOff x="642" y="1572"/>
            <a:chExt cx="1359" cy="2158"/>
          </a:xfrm>
        </p:grpSpPr>
        <p:sp>
          <p:nvSpPr>
            <p:cNvPr id="22" name="Freeform 3"/>
            <p:cNvSpPr>
              <a:spLocks/>
            </p:cNvSpPr>
            <p:nvPr/>
          </p:nvSpPr>
          <p:spPr bwMode="ltGray">
            <a:xfrm>
              <a:off x="642" y="1572"/>
              <a:ext cx="1359" cy="2158"/>
            </a:xfrm>
            <a:custGeom>
              <a:avLst/>
              <a:gdLst>
                <a:gd name="T0" fmla="*/ 0 w 1359"/>
                <a:gd name="T1" fmla="*/ 207 h 2158"/>
                <a:gd name="T2" fmla="*/ 1 w 1359"/>
                <a:gd name="T3" fmla="*/ 1987 h 2158"/>
                <a:gd name="T4" fmla="*/ 309 w 1359"/>
                <a:gd name="T5" fmla="*/ 2154 h 2158"/>
                <a:gd name="T6" fmla="*/ 681 w 1359"/>
                <a:gd name="T7" fmla="*/ 2040 h 2158"/>
                <a:gd name="T8" fmla="*/ 999 w 1359"/>
                <a:gd name="T9" fmla="*/ 1902 h 2158"/>
                <a:gd name="T10" fmla="*/ 1359 w 1359"/>
                <a:gd name="T11" fmla="*/ 2017 h 2158"/>
                <a:gd name="T12" fmla="*/ 1359 w 1359"/>
                <a:gd name="T13" fmla="*/ 180 h 2158"/>
                <a:gd name="T14" fmla="*/ 1025 w 1359"/>
                <a:gd name="T15" fmla="*/ 21 h 2158"/>
                <a:gd name="T16" fmla="*/ 366 w 1359"/>
                <a:gd name="T17" fmla="*/ 378 h 2158"/>
                <a:gd name="T18" fmla="*/ 0 w 1359"/>
                <a:gd name="T19" fmla="*/ 207 h 21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solidFill>
              <a:srgbClr val="CFE18B"/>
            </a:solidFill>
            <a:ln w="9525">
              <a:round/>
              <a:headEnd/>
              <a:tailE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23" name="Freeform 4"/>
            <p:cNvSpPr>
              <a:spLocks/>
            </p:cNvSpPr>
            <p:nvPr/>
          </p:nvSpPr>
          <p:spPr bwMode="ltGray">
            <a:xfrm>
              <a:off x="650" y="1576"/>
              <a:ext cx="1348" cy="377"/>
            </a:xfrm>
            <a:custGeom>
              <a:avLst/>
              <a:gdLst>
                <a:gd name="T0" fmla="*/ 0 w 1348"/>
                <a:gd name="T1" fmla="*/ 408 h 341"/>
                <a:gd name="T2" fmla="*/ 309 w 1348"/>
                <a:gd name="T3" fmla="*/ 761 h 341"/>
                <a:gd name="T4" fmla="*/ 670 w 1348"/>
                <a:gd name="T5" fmla="*/ 501 h 341"/>
                <a:gd name="T6" fmla="*/ 1042 w 1348"/>
                <a:gd name="T7" fmla="*/ 19 h 341"/>
                <a:gd name="T8" fmla="*/ 1348 w 1348"/>
                <a:gd name="T9" fmla="*/ 367 h 3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" h="341">
                  <a:moveTo>
                    <a:pt x="0" y="183"/>
                  </a:moveTo>
                  <a:cubicBezTo>
                    <a:pt x="84" y="205"/>
                    <a:pt x="78" y="326"/>
                    <a:pt x="309" y="340"/>
                  </a:cubicBezTo>
                  <a:cubicBezTo>
                    <a:pt x="421" y="341"/>
                    <a:pt x="563" y="306"/>
                    <a:pt x="670" y="225"/>
                  </a:cubicBezTo>
                  <a:cubicBezTo>
                    <a:pt x="777" y="144"/>
                    <a:pt x="932" y="17"/>
                    <a:pt x="1042" y="9"/>
                  </a:cubicBezTo>
                  <a:cubicBezTo>
                    <a:pt x="1237" y="0"/>
                    <a:pt x="1300" y="105"/>
                    <a:pt x="1348" y="165"/>
                  </a:cubicBez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ltGray">
            <a:xfrm>
              <a:off x="653" y="3473"/>
              <a:ext cx="1345" cy="255"/>
            </a:xfrm>
            <a:custGeom>
              <a:avLst/>
              <a:gdLst>
                <a:gd name="T0" fmla="*/ 1345 w 1345"/>
                <a:gd name="T1" fmla="*/ 118 h 255"/>
                <a:gd name="T2" fmla="*/ 1015 w 1345"/>
                <a:gd name="T3" fmla="*/ 1 h 255"/>
                <a:gd name="T4" fmla="*/ 718 w 1345"/>
                <a:gd name="T5" fmla="*/ 112 h 255"/>
                <a:gd name="T6" fmla="*/ 295 w 1345"/>
                <a:gd name="T7" fmla="*/ 253 h 255"/>
                <a:gd name="T8" fmla="*/ 0 w 1345"/>
                <a:gd name="T9" fmla="*/ 102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5" h="255">
                  <a:moveTo>
                    <a:pt x="1345" y="118"/>
                  </a:moveTo>
                  <a:cubicBezTo>
                    <a:pt x="1288" y="64"/>
                    <a:pt x="1246" y="17"/>
                    <a:pt x="1015" y="1"/>
                  </a:cubicBezTo>
                  <a:cubicBezTo>
                    <a:pt x="903" y="0"/>
                    <a:pt x="826" y="55"/>
                    <a:pt x="718" y="112"/>
                  </a:cubicBezTo>
                  <a:cubicBezTo>
                    <a:pt x="610" y="169"/>
                    <a:pt x="479" y="255"/>
                    <a:pt x="295" y="253"/>
                  </a:cubicBezTo>
                  <a:cubicBezTo>
                    <a:pt x="111" y="251"/>
                    <a:pt x="73" y="201"/>
                    <a:pt x="0" y="102"/>
                  </a:cubicBezTo>
                </a:path>
              </a:pathLst>
            </a:custGeom>
            <a:noFill/>
            <a:ln w="9525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" name="Group 19"/>
          <p:cNvGrpSpPr>
            <a:grpSpLocks/>
          </p:cNvGrpSpPr>
          <p:nvPr/>
        </p:nvGrpSpPr>
        <p:grpSpPr bwMode="auto">
          <a:xfrm>
            <a:off x="385242" y="1644257"/>
            <a:ext cx="1622425" cy="1703388"/>
            <a:chOff x="192" y="1917"/>
            <a:chExt cx="1042" cy="1102"/>
          </a:xfrm>
        </p:grpSpPr>
        <p:grpSp>
          <p:nvGrpSpPr>
            <p:cNvPr id="26" name="Group 20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28" name="Picture 21" descr="light_shadow"/>
              <p:cNvPicPr>
                <a:picLocks noChangeAspect="1" noChangeArrowheads="1"/>
              </p:cNvPicPr>
              <p:nvPr/>
            </p:nvPicPr>
            <p:blipFill>
              <a:blip r:embed="rId5">
                <a:lum bright="-78000" contrast="-7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22" descr="circuler_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Oval 23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accent1">
                      <a:alpha val="55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pic>
          <p:nvPicPr>
            <p:cNvPr id="27" name="Picture 24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3131839" y="1644257"/>
            <a:ext cx="1639971" cy="1703388"/>
            <a:chOff x="2608" y="1076"/>
            <a:chExt cx="466" cy="518"/>
          </a:xfrm>
        </p:grpSpPr>
        <p:grpSp>
          <p:nvGrpSpPr>
            <p:cNvPr id="32" name="Group 29"/>
            <p:cNvGrpSpPr>
              <a:grpSpLocks/>
            </p:cNvGrpSpPr>
            <p:nvPr/>
          </p:nvGrpSpPr>
          <p:grpSpPr bwMode="auto">
            <a:xfrm>
              <a:off x="2608" y="1076"/>
              <a:ext cx="466" cy="518"/>
              <a:chOff x="2608" y="1076"/>
              <a:chExt cx="466" cy="518"/>
            </a:xfrm>
          </p:grpSpPr>
          <p:pic>
            <p:nvPicPr>
              <p:cNvPr id="34" name="Picture 30" descr="light_shadow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-78000" contrast="-7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652" y="1482"/>
                <a:ext cx="384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31" descr="circuler_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608" y="1076"/>
                <a:ext cx="466" cy="4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Oval 32"/>
              <p:cNvSpPr>
                <a:spLocks noChangeArrowheads="1"/>
              </p:cNvSpPr>
              <p:nvPr/>
            </p:nvSpPr>
            <p:spPr bwMode="gray">
              <a:xfrm>
                <a:off x="2608" y="1076"/>
                <a:ext cx="463" cy="47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accent2">
                      <a:alpha val="55000"/>
                    </a:schemeClr>
                  </a:gs>
                  <a:gs pos="100000">
                    <a:schemeClr val="accent2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pic>
          <p:nvPicPr>
            <p:cNvPr id="33" name="Picture 33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665" y="1081"/>
              <a:ext cx="359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" name="Picture 45" descr="Picture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920020" y="1660699"/>
            <a:ext cx="1303705" cy="55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2" descr="light_shadow"/>
          <p:cNvPicPr>
            <a:picLocks noChangeAspect="1" noChangeArrowheads="1"/>
          </p:cNvPicPr>
          <p:nvPr/>
        </p:nvPicPr>
        <p:blipFill>
          <a:blip r:embed="rId8" cstate="print">
            <a:lum bright="-78000" contrast="-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829232" y="2933779"/>
            <a:ext cx="1394493" cy="36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Oval 44"/>
          <p:cNvSpPr>
            <a:spLocks noChangeArrowheads="1"/>
          </p:cNvSpPr>
          <p:nvPr/>
        </p:nvSpPr>
        <p:spPr bwMode="gray">
          <a:xfrm>
            <a:off x="5798113" y="1637115"/>
            <a:ext cx="1533814" cy="1547659"/>
          </a:xfrm>
          <a:prstGeom prst="ellipse">
            <a:avLst/>
          </a:prstGeom>
          <a:solidFill>
            <a:srgbClr val="78936B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ex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pic>
        <p:nvPicPr>
          <p:cNvPr id="47" name="Picture 45" descr="Picture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913167" y="1660699"/>
            <a:ext cx="1303705" cy="55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 Box 39"/>
          <p:cNvSpPr txBox="1">
            <a:spLocks noChangeArrowheads="1"/>
          </p:cNvSpPr>
          <p:nvPr/>
        </p:nvSpPr>
        <p:spPr bwMode="gray">
          <a:xfrm>
            <a:off x="310163" y="1995445"/>
            <a:ext cx="1828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Учетная политика предприятий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9" name="Text Box 39"/>
          <p:cNvSpPr txBox="1">
            <a:spLocks noChangeArrowheads="1"/>
          </p:cNvSpPr>
          <p:nvPr/>
        </p:nvSpPr>
        <p:spPr bwMode="gray">
          <a:xfrm>
            <a:off x="2998530" y="2092855"/>
            <a:ext cx="19065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 smtClean="0">
                <a:solidFill>
                  <a:schemeClr val="accent2">
                    <a:lumMod val="50000"/>
                  </a:schemeClr>
                </a:solidFill>
              </a:rPr>
              <a:t>Нормативно-правовая база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1" name="Text Box 39"/>
          <p:cNvSpPr txBox="1">
            <a:spLocks noChangeArrowheads="1"/>
          </p:cNvSpPr>
          <p:nvPr/>
        </p:nvSpPr>
        <p:spPr bwMode="gray">
          <a:xfrm>
            <a:off x="783617" y="3503292"/>
            <a:ext cx="1984759" cy="65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1100"/>
              </a:lnSpc>
              <a:defRPr/>
            </a:pPr>
            <a:r>
              <a:rPr lang="ru-RU" sz="13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необходимо глубокое понимание аспектов инновационного процесса</a:t>
            </a:r>
            <a:endParaRPr lang="en-US" sz="13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2" name="Блок-схема: узел 42"/>
          <p:cNvSpPr>
            <a:spLocks noChangeArrowheads="1"/>
          </p:cNvSpPr>
          <p:nvPr/>
        </p:nvSpPr>
        <p:spPr bwMode="auto">
          <a:xfrm flipH="1">
            <a:off x="718092" y="3555880"/>
            <a:ext cx="45719" cy="45719"/>
          </a:xfrm>
          <a:prstGeom prst="flowChartConnector">
            <a:avLst/>
          </a:prstGeom>
          <a:solidFill>
            <a:srgbClr val="FFFFFF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gray">
          <a:xfrm>
            <a:off x="772394" y="4253433"/>
            <a:ext cx="2101850" cy="51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ts val="1100"/>
              </a:lnSpc>
              <a:defRPr/>
            </a:pPr>
            <a:r>
              <a:rPr lang="ru-RU" sz="13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усовершенствование учетной политики предприятий</a:t>
            </a:r>
            <a:endParaRPr lang="en-US" sz="13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6" name="Блок-схема: узел 42"/>
          <p:cNvSpPr>
            <a:spLocks noChangeArrowheads="1"/>
          </p:cNvSpPr>
          <p:nvPr/>
        </p:nvSpPr>
        <p:spPr bwMode="auto">
          <a:xfrm>
            <a:off x="719065" y="4286810"/>
            <a:ext cx="45719" cy="45719"/>
          </a:xfrm>
          <a:prstGeom prst="flowChartConnector">
            <a:avLst/>
          </a:prstGeom>
          <a:solidFill>
            <a:srgbClr val="FFFFFF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gray">
          <a:xfrm>
            <a:off x="783617" y="4933435"/>
            <a:ext cx="2101850" cy="5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ts val="1100"/>
              </a:lnSpc>
              <a:defRPr/>
            </a:pPr>
            <a:r>
              <a:rPr lang="ru-RU" sz="13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достоверное отражение в статистической отчетности</a:t>
            </a:r>
            <a:endParaRPr lang="en-US" sz="13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8" name="Блок-схема: узел 42"/>
          <p:cNvSpPr>
            <a:spLocks noChangeArrowheads="1"/>
          </p:cNvSpPr>
          <p:nvPr/>
        </p:nvSpPr>
        <p:spPr bwMode="auto">
          <a:xfrm>
            <a:off x="718093" y="5017277"/>
            <a:ext cx="45719" cy="45719"/>
          </a:xfrm>
          <a:prstGeom prst="flowChartConnector">
            <a:avLst/>
          </a:prstGeom>
          <a:solidFill>
            <a:srgbClr val="FFFFFF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" name="Блок-схема: узел 49"/>
          <p:cNvSpPr>
            <a:spLocks noChangeArrowheads="1"/>
          </p:cNvSpPr>
          <p:nvPr/>
        </p:nvSpPr>
        <p:spPr bwMode="auto">
          <a:xfrm>
            <a:off x="3447635" y="4262698"/>
            <a:ext cx="52388" cy="46038"/>
          </a:xfrm>
          <a:prstGeom prst="flowChartConnector">
            <a:avLst/>
          </a:prstGeom>
          <a:solidFill>
            <a:srgbClr val="FFFFFF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0" name="Text Box 39"/>
          <p:cNvSpPr txBox="1">
            <a:spLocks noChangeArrowheads="1"/>
          </p:cNvSpPr>
          <p:nvPr/>
        </p:nvSpPr>
        <p:spPr bwMode="gray">
          <a:xfrm>
            <a:off x="3487323" y="4200807"/>
            <a:ext cx="2101850" cy="659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ts val="1100"/>
              </a:lnSpc>
              <a:defRPr/>
            </a:pPr>
            <a:r>
              <a:rPr lang="ru-RU" sz="13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использование стандартов, определяющих инновацию</a:t>
            </a:r>
            <a:endParaRPr lang="en-US" sz="13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3" name="Блок-схема: узел 55"/>
          <p:cNvSpPr>
            <a:spLocks noChangeArrowheads="1"/>
          </p:cNvSpPr>
          <p:nvPr/>
        </p:nvSpPr>
        <p:spPr bwMode="auto">
          <a:xfrm>
            <a:off x="6077826" y="3655302"/>
            <a:ext cx="53975" cy="44450"/>
          </a:xfrm>
          <a:prstGeom prst="flowChartConnector">
            <a:avLst/>
          </a:prstGeom>
          <a:solidFill>
            <a:srgbClr val="FFFFFF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4" name="Text Box 39"/>
          <p:cNvSpPr txBox="1">
            <a:spLocks noChangeArrowheads="1"/>
          </p:cNvSpPr>
          <p:nvPr/>
        </p:nvSpPr>
        <p:spPr bwMode="gray">
          <a:xfrm>
            <a:off x="6131801" y="3590533"/>
            <a:ext cx="2100262" cy="79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ts val="1100"/>
              </a:lnSpc>
              <a:defRPr/>
            </a:pPr>
            <a:r>
              <a:rPr lang="ru-RU" sz="13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организация </a:t>
            </a:r>
            <a:r>
              <a:rPr lang="ru-RU" sz="1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грамотной независимой экспертизы признания продукции инновационной</a:t>
            </a:r>
          </a:p>
        </p:txBody>
      </p:sp>
      <p:sp>
        <p:nvSpPr>
          <p:cNvPr id="65" name="Блок-схема: узел 56"/>
          <p:cNvSpPr>
            <a:spLocks noChangeArrowheads="1"/>
          </p:cNvSpPr>
          <p:nvPr/>
        </p:nvSpPr>
        <p:spPr bwMode="auto">
          <a:xfrm>
            <a:off x="6105607" y="4600859"/>
            <a:ext cx="52388" cy="44450"/>
          </a:xfrm>
          <a:prstGeom prst="flowChartConnector">
            <a:avLst/>
          </a:prstGeom>
          <a:solidFill>
            <a:srgbClr val="FFFFFF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6" name="Text Box 39"/>
          <p:cNvSpPr txBox="1">
            <a:spLocks noChangeArrowheads="1"/>
          </p:cNvSpPr>
          <p:nvPr/>
        </p:nvSpPr>
        <p:spPr bwMode="gray">
          <a:xfrm>
            <a:off x="6131801" y="4530449"/>
            <a:ext cx="2101850" cy="5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ts val="1100"/>
              </a:lnSpc>
              <a:defRPr/>
            </a:pPr>
            <a:r>
              <a:rPr lang="ru-RU" sz="13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ведение реестра инновационной продукции</a:t>
            </a:r>
            <a:endParaRPr lang="en-US" sz="13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96868" y="2044337"/>
            <a:ext cx="1750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Организация экспертизы</a:t>
            </a:r>
            <a:endParaRPr lang="ru-RU" dirty="0"/>
          </a:p>
        </p:txBody>
      </p:sp>
      <p:sp>
        <p:nvSpPr>
          <p:cNvPr id="50" name="Text Box 39"/>
          <p:cNvSpPr txBox="1">
            <a:spLocks noChangeArrowheads="1"/>
          </p:cNvSpPr>
          <p:nvPr/>
        </p:nvSpPr>
        <p:spPr bwMode="gray">
          <a:xfrm>
            <a:off x="3462980" y="3455779"/>
            <a:ext cx="2233887" cy="65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1100"/>
              </a:lnSpc>
              <a:defRPr/>
            </a:pPr>
            <a:r>
              <a:rPr lang="ru-RU" sz="13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необходимы четкие критерии, </a:t>
            </a:r>
            <a:r>
              <a:rPr lang="ru-RU" sz="13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определя</a:t>
            </a:r>
            <a:r>
              <a:rPr lang="ru-RU" sz="13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br>
              <a:rPr lang="ru-RU" sz="13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sz="13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ющие</a:t>
            </a:r>
            <a:r>
              <a:rPr lang="ru-RU" sz="13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деятельность как инновационную</a:t>
            </a:r>
            <a:endParaRPr lang="en-US" sz="13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3" name="Блок-схема: узел 49"/>
          <p:cNvSpPr>
            <a:spLocks noChangeArrowheads="1"/>
          </p:cNvSpPr>
          <p:nvPr/>
        </p:nvSpPr>
        <p:spPr bwMode="auto">
          <a:xfrm>
            <a:off x="3410593" y="3540333"/>
            <a:ext cx="52388" cy="46038"/>
          </a:xfrm>
          <a:prstGeom prst="flowChartConnector">
            <a:avLst/>
          </a:prstGeom>
          <a:solidFill>
            <a:srgbClr val="FFFFFF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87323" y="4949336"/>
            <a:ext cx="2053166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sz="1300" dirty="0"/>
              <a:t>использование в инновационной деятельности бизнес-планов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948" y="5017277"/>
            <a:ext cx="79375" cy="7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848600" cy="685800"/>
          </a:xfrm>
        </p:spPr>
        <p:txBody>
          <a:bodyPr/>
          <a:lstStyle/>
          <a:p>
            <a:r>
              <a:rPr lang="ru-RU" sz="2500" dirty="0" smtClean="0"/>
              <a:t>Оценка экспертов</a:t>
            </a:r>
            <a:endParaRPr lang="ru-RU" sz="2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По итогам Второго Обзора инновационного развития Республики Беларусь:</a:t>
            </a:r>
          </a:p>
          <a:p>
            <a:pPr marL="0" indent="0">
              <a:buNone/>
            </a:pPr>
            <a:endParaRPr lang="ru-RU" sz="1800" dirty="0" smtClean="0"/>
          </a:p>
          <a:p>
            <a:pPr algn="just">
              <a:lnSpc>
                <a:spcPts val="1800"/>
              </a:lnSpc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Несмотря на положительные усилия по совершенствованию методологии и механизмов сбора статистической информации, необходимо отметить, что остаются определенные ограничения, которые рекомендуется исключить для более полного согласования учета инновационной активности с международными стандартами и улучшения сопоставимости национальных данных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lnSpc>
                <a:spcPts val="1700"/>
              </a:lnSpc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ts val="1600"/>
              </a:lnSpc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  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Так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, обследование инновационной деятельности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, осуществляемое </a:t>
            </a:r>
            <a:br>
              <a:rPr lang="ru-RU" sz="1400" i="1" dirty="0" smtClean="0">
                <a:latin typeface="Arial" pitchFamily="34" charset="0"/>
                <a:cs typeface="Arial" pitchFamily="34" charset="0"/>
              </a:rPr>
            </a:b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                   Белстатом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, фокусируется на затратах на инновации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и результатах</a:t>
            </a:r>
            <a:br>
              <a:rPr lang="ru-RU" sz="1400" i="1" dirty="0" smtClean="0">
                <a:latin typeface="Arial" pitchFamily="34" charset="0"/>
                <a:cs typeface="Arial" pitchFamily="34" charset="0"/>
              </a:rPr>
            </a:b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                   инновационной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деятельности, но не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охватывает некоторые другие</a:t>
            </a:r>
            <a:br>
              <a:rPr lang="ru-RU" sz="1400" i="1" dirty="0" smtClean="0">
                <a:latin typeface="Arial" pitchFamily="34" charset="0"/>
                <a:cs typeface="Arial" pitchFamily="34" charset="0"/>
              </a:rPr>
            </a:b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                   аспекты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инновационной деятельности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современных предприятий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, как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это</a:t>
            </a:r>
            <a:br>
              <a:rPr lang="ru-RU" sz="1400" i="1" dirty="0" smtClean="0">
                <a:latin typeface="Arial" pitchFamily="34" charset="0"/>
                <a:cs typeface="Arial" pitchFamily="34" charset="0"/>
              </a:rPr>
            </a:b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                   делается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в международной практике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lnSpc>
                <a:spcPts val="1600"/>
              </a:lnSpc>
              <a:buNone/>
            </a:pPr>
            <a:endParaRPr lang="ru-RU" sz="1400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ts val="1600"/>
              </a:lnSpc>
              <a:buNone/>
            </a:pPr>
            <a:r>
              <a:rPr lang="ru-RU" sz="1800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i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Наилучшее понимание этих отличий возможно при сопоставлении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формы</a:t>
            </a:r>
            <a:br>
              <a:rPr lang="ru-RU" sz="1400" i="1" dirty="0" smtClean="0">
                <a:latin typeface="Arial" pitchFamily="34" charset="0"/>
                <a:cs typeface="Arial" pitchFamily="34" charset="0"/>
              </a:rPr>
            </a:b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                   государственной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статистической отчетности Белстата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с</a:t>
            </a:r>
            <a:br>
              <a:rPr lang="ru-RU" sz="1400" i="1" dirty="0" smtClean="0">
                <a:latin typeface="Arial" pitchFamily="34" charset="0"/>
                <a:cs typeface="Arial" pitchFamily="34" charset="0"/>
              </a:rPr>
            </a:b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                   гармонизированным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опросником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Евростата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CIS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), охватывающим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i="1" dirty="0" smtClean="0">
                <a:latin typeface="Arial" pitchFamily="34" charset="0"/>
                <a:cs typeface="Arial" pitchFamily="34" charset="0"/>
              </a:rPr>
            </a:b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                   различные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аспекты инновационной деятельности на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основании</a:t>
            </a:r>
            <a:br>
              <a:rPr lang="ru-RU" sz="1400" i="1" dirty="0" smtClean="0">
                <a:latin typeface="Arial" pitchFamily="34" charset="0"/>
                <a:cs typeface="Arial" pitchFamily="34" charset="0"/>
              </a:rPr>
            </a:b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                   дихотомических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вопросов.</a:t>
            </a:r>
            <a:endParaRPr lang="ru-RU" sz="1400" b="0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1600"/>
              </a:lnSpc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1600"/>
              </a:lnSpc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41"/>
          <p:cNvSpPr>
            <a:spLocks noChangeArrowheads="1"/>
          </p:cNvSpPr>
          <p:nvPr/>
        </p:nvSpPr>
        <p:spPr bwMode="gray">
          <a:xfrm>
            <a:off x="179512" y="332656"/>
            <a:ext cx="621950" cy="576064"/>
          </a:xfrm>
          <a:prstGeom prst="ellipse">
            <a:avLst/>
          </a:prstGeom>
          <a:solidFill>
            <a:srgbClr val="78936B"/>
          </a:solidFill>
          <a:ln w="50800" algn="ctr">
            <a:solidFill>
              <a:srgbClr val="5F5F5F">
                <a:alpha val="2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Picture 42" descr="Pictur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9512" y="332656"/>
            <a:ext cx="62195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1" descr="light_shadow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 flipH="1">
            <a:off x="251520" y="271125"/>
            <a:ext cx="647303" cy="5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1249153" y="3861048"/>
            <a:ext cx="94626" cy="720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49153" y="5157192"/>
            <a:ext cx="94626" cy="720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071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254" y="229816"/>
            <a:ext cx="7848600" cy="685800"/>
          </a:xfrm>
        </p:spPr>
        <p:txBody>
          <a:bodyPr/>
          <a:lstStyle/>
          <a:p>
            <a:r>
              <a:rPr lang="ru-RU" sz="2500" dirty="0"/>
              <a:t>Оценка</a:t>
            </a:r>
            <a:r>
              <a:rPr lang="ru-RU" sz="2200" dirty="0"/>
              <a:t> экспертов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ts val="1600"/>
              </a:lnSpc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Национальному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статистическому комитету следует продолжить работу по переходу на использование в статистической практике международных стандартов в области статистики инноваций, опираясь на гармонизированный опросник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Евростата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(CIS), используемый странами-членами ЕС.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1600"/>
              </a:lnSpc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1600"/>
              </a:lnSpc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Для повышения качества данных и индикаторов критически важное значение имеет обучение статистиков.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Национальному статистическому комитету рекомендуется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рассмотреть возможность запросить техническую помощь и наладить сотрудничество во внедрении передовой практики, в том числе с помощью обучающей деятельности, со статистическим отделом ЕЭК ООН,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Евростатом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ОЭСР и/или статистическим бюро ЮНЕСКО, а также с участием международных экспертов, знакомых с ситуацией в странах СНГ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ts val="1600"/>
              </a:lnSpc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Если обследуемые организации не знакомы с терминологией и логикой анкет, они не представят надлежащих данных. Следует предусмотреть расширение обучающей деятельности за пределы Национального статистического комитета с включением в нее обследуемых организаций и потенциальных пользователей, чтобы те понимали логику исследования инноваций и его индикаторов.</a:t>
            </a:r>
          </a:p>
          <a:p>
            <a:endParaRPr lang="ru-RU" sz="1600" dirty="0"/>
          </a:p>
          <a:p>
            <a:pPr algn="just">
              <a:lnSpc>
                <a:spcPts val="1600"/>
              </a:lnSpc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41"/>
          <p:cNvSpPr>
            <a:spLocks noChangeArrowheads="1"/>
          </p:cNvSpPr>
          <p:nvPr/>
        </p:nvSpPr>
        <p:spPr bwMode="gray">
          <a:xfrm>
            <a:off x="179512" y="332656"/>
            <a:ext cx="621950" cy="576064"/>
          </a:xfrm>
          <a:prstGeom prst="ellipse">
            <a:avLst/>
          </a:prstGeom>
          <a:solidFill>
            <a:srgbClr val="78936B"/>
          </a:solidFill>
          <a:ln w="50800" algn="ctr">
            <a:solidFill>
              <a:srgbClr val="5F5F5F">
                <a:alpha val="2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42" descr="Pictur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9512" y="332656"/>
            <a:ext cx="62195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1" descr="light_shadow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 flipH="1">
            <a:off x="251520" y="271125"/>
            <a:ext cx="647303" cy="5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332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848600" cy="685800"/>
          </a:xfrm>
        </p:spPr>
        <p:txBody>
          <a:bodyPr/>
          <a:lstStyle/>
          <a:p>
            <a:r>
              <a:rPr lang="ru-RU" sz="2500" dirty="0" smtClean="0"/>
              <a:t>Оценка</a:t>
            </a:r>
            <a:r>
              <a:rPr lang="ru-RU" sz="2200" dirty="0" smtClean="0"/>
              <a:t> экспертов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Национальному статистическому комитету следует рассмотреть вопрос расширения объема и охвата исследований инноваций в соответствии с международной передовой практикой:</a:t>
            </a:r>
          </a:p>
          <a:p>
            <a:pPr marL="0" indent="0">
              <a:buNone/>
            </a:pPr>
            <a:endParaRPr lang="ru-RU" sz="5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ts val="1700"/>
              </a:lnSpc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                Последующие национальные обследования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инновационной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   деятельности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на уровне организаций должны включать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более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   широкую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выборку предприятий, а анкета также должна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быть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   направлена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в том числе, на нетехнологические инновации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>
              <a:lnSpc>
                <a:spcPts val="1400"/>
              </a:lnSpc>
              <a:buNone/>
            </a:pPr>
            <a:r>
              <a:rPr lang="ru-RU" sz="500" dirty="0" smtClean="0">
                <a:latin typeface="Arial" pitchFamily="34" charset="0"/>
                <a:cs typeface="Arial" pitchFamily="34" charset="0"/>
              </a:rPr>
              <a:t>                 </a:t>
            </a:r>
          </a:p>
          <a:p>
            <a:pPr marL="0" indent="0">
              <a:lnSpc>
                <a:spcPts val="1700"/>
              </a:lnSpc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   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целевую выборку обследования следует включать больше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малых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   предприятий;</a:t>
            </a:r>
          </a:p>
          <a:p>
            <a:pPr marL="0" indent="0">
              <a:lnSpc>
                <a:spcPts val="1700"/>
              </a:lnSpc>
              <a:buNone/>
            </a:pPr>
            <a:endParaRPr lang="ru-RU" sz="5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ts val="1700"/>
              </a:lnSpc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Более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интенсивное использование имеющейся информации для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   разработки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большего числа индикаторов (в том числе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разбивка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   имеющейся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информации и обеспечение более удобной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презентации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   данных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исследования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marL="0" indent="0">
              <a:lnSpc>
                <a:spcPts val="1700"/>
              </a:lnSpc>
              <a:buNone/>
            </a:pPr>
            <a:endParaRPr lang="ru-RU" sz="5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ts val="1700"/>
              </a:lnSpc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  Рассмотреть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привлечение других заинтересованных сторон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из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   гражданского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общества к подготовке статистики по инновациям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   Например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в последние годы Европейский Союз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разработал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   пилотный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банк данных (ETER) для оценки учебных заведений,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что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   является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типичной областью, где статистические агентства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могут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   широко сотрудничать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 неправительственными организациями.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ts val="1700"/>
              </a:lnSpc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</a:t>
            </a:r>
          </a:p>
          <a:p>
            <a:pPr marL="0" indent="0">
              <a:buNone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Oval 41"/>
          <p:cNvSpPr>
            <a:spLocks noChangeArrowheads="1"/>
          </p:cNvSpPr>
          <p:nvPr/>
        </p:nvSpPr>
        <p:spPr bwMode="gray">
          <a:xfrm>
            <a:off x="179512" y="332656"/>
            <a:ext cx="621950" cy="576064"/>
          </a:xfrm>
          <a:prstGeom prst="ellipse">
            <a:avLst/>
          </a:prstGeom>
          <a:solidFill>
            <a:srgbClr val="78936B"/>
          </a:solidFill>
          <a:ln w="50800" algn="ctr">
            <a:solidFill>
              <a:srgbClr val="5F5F5F">
                <a:alpha val="2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Picture 42" descr="Pictur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9512" y="332656"/>
            <a:ext cx="62195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1" descr="light_shadow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 flipH="1">
            <a:off x="251520" y="271125"/>
            <a:ext cx="647303" cy="5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1268432" y="2132856"/>
            <a:ext cx="94626" cy="720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68432" y="3212976"/>
            <a:ext cx="94626" cy="720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268432" y="3933056"/>
            <a:ext cx="94626" cy="720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268432" y="5085184"/>
            <a:ext cx="94626" cy="720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965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848600" cy="685800"/>
          </a:xfrm>
        </p:spPr>
        <p:txBody>
          <a:bodyPr/>
          <a:lstStyle/>
          <a:p>
            <a:r>
              <a:rPr lang="ru-RU" sz="2500" dirty="0" smtClean="0"/>
              <a:t>Перспективы</a:t>
            </a:r>
            <a:endParaRPr lang="ru-RU" sz="2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1"/>
          <p:cNvSpPr>
            <a:spLocks noChangeArrowheads="1"/>
          </p:cNvSpPr>
          <p:nvPr/>
        </p:nvSpPr>
        <p:spPr bwMode="gray">
          <a:xfrm>
            <a:off x="179512" y="332656"/>
            <a:ext cx="621950" cy="576064"/>
          </a:xfrm>
          <a:prstGeom prst="ellipse">
            <a:avLst/>
          </a:prstGeom>
          <a:solidFill>
            <a:srgbClr val="78936B"/>
          </a:solidFill>
          <a:ln w="50800" algn="ctr">
            <a:solidFill>
              <a:srgbClr val="5F5F5F">
                <a:alpha val="2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42" descr="Pictur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9512" y="332656"/>
            <a:ext cx="62195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1" descr="light_shadow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 flipH="1">
            <a:off x="251520" y="271125"/>
            <a:ext cx="647303" cy="5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6"/>
          <p:cNvSpPr>
            <a:spLocks/>
          </p:cNvSpPr>
          <p:nvPr/>
        </p:nvSpPr>
        <p:spPr bwMode="gray">
          <a:xfrm rot="10800000">
            <a:off x="801459" y="1108483"/>
            <a:ext cx="2843733" cy="2351631"/>
          </a:xfrm>
          <a:custGeom>
            <a:avLst/>
            <a:gdLst>
              <a:gd name="T0" fmla="*/ 0 w 952"/>
              <a:gd name="T1" fmla="*/ 756 h 947"/>
              <a:gd name="T2" fmla="*/ 191 w 952"/>
              <a:gd name="T3" fmla="*/ 591 h 947"/>
              <a:gd name="T4" fmla="*/ 190 w 952"/>
              <a:gd name="T5" fmla="*/ 672 h 947"/>
              <a:gd name="T6" fmla="*/ 194 w 952"/>
              <a:gd name="T7" fmla="*/ 672 h 947"/>
              <a:gd name="T8" fmla="*/ 205 w 952"/>
              <a:gd name="T9" fmla="*/ 672 h 947"/>
              <a:gd name="T10" fmla="*/ 225 w 952"/>
              <a:gd name="T11" fmla="*/ 671 h 947"/>
              <a:gd name="T12" fmla="*/ 250 w 952"/>
              <a:gd name="T13" fmla="*/ 667 h 947"/>
              <a:gd name="T14" fmla="*/ 281 w 952"/>
              <a:gd name="T15" fmla="*/ 662 h 947"/>
              <a:gd name="T16" fmla="*/ 316 w 952"/>
              <a:gd name="T17" fmla="*/ 653 h 947"/>
              <a:gd name="T18" fmla="*/ 356 w 952"/>
              <a:gd name="T19" fmla="*/ 641 h 947"/>
              <a:gd name="T20" fmla="*/ 399 w 952"/>
              <a:gd name="T21" fmla="*/ 626 h 947"/>
              <a:gd name="T22" fmla="*/ 444 w 952"/>
              <a:gd name="T23" fmla="*/ 605 h 947"/>
              <a:gd name="T24" fmla="*/ 492 w 952"/>
              <a:gd name="T25" fmla="*/ 578 h 947"/>
              <a:gd name="T26" fmla="*/ 540 w 952"/>
              <a:gd name="T27" fmla="*/ 547 h 947"/>
              <a:gd name="T28" fmla="*/ 587 w 952"/>
              <a:gd name="T29" fmla="*/ 508 h 947"/>
              <a:gd name="T30" fmla="*/ 635 w 952"/>
              <a:gd name="T31" fmla="*/ 463 h 947"/>
              <a:gd name="T32" fmla="*/ 689 w 952"/>
              <a:gd name="T33" fmla="*/ 405 h 947"/>
              <a:gd name="T34" fmla="*/ 737 w 952"/>
              <a:gd name="T35" fmla="*/ 350 h 947"/>
              <a:gd name="T36" fmla="*/ 780 w 952"/>
              <a:gd name="T37" fmla="*/ 298 h 947"/>
              <a:gd name="T38" fmla="*/ 816 w 952"/>
              <a:gd name="T39" fmla="*/ 249 h 947"/>
              <a:gd name="T40" fmla="*/ 847 w 952"/>
              <a:gd name="T41" fmla="*/ 204 h 947"/>
              <a:gd name="T42" fmla="*/ 873 w 952"/>
              <a:gd name="T43" fmla="*/ 164 h 947"/>
              <a:gd name="T44" fmla="*/ 895 w 952"/>
              <a:gd name="T45" fmla="*/ 126 h 947"/>
              <a:gd name="T46" fmla="*/ 913 w 952"/>
              <a:gd name="T47" fmla="*/ 94 h 947"/>
              <a:gd name="T48" fmla="*/ 926 w 952"/>
              <a:gd name="T49" fmla="*/ 66 h 947"/>
              <a:gd name="T50" fmla="*/ 936 w 952"/>
              <a:gd name="T51" fmla="*/ 42 h 947"/>
              <a:gd name="T52" fmla="*/ 944 w 952"/>
              <a:gd name="T53" fmla="*/ 24 h 947"/>
              <a:gd name="T54" fmla="*/ 949 w 952"/>
              <a:gd name="T55" fmla="*/ 12 h 947"/>
              <a:gd name="T56" fmla="*/ 952 w 952"/>
              <a:gd name="T57" fmla="*/ 2 h 947"/>
              <a:gd name="T58" fmla="*/ 952 w 952"/>
              <a:gd name="T59" fmla="*/ 0 h 947"/>
              <a:gd name="T60" fmla="*/ 952 w 952"/>
              <a:gd name="T61" fmla="*/ 4 h 947"/>
              <a:gd name="T62" fmla="*/ 950 w 952"/>
              <a:gd name="T63" fmla="*/ 17 h 947"/>
              <a:gd name="T64" fmla="*/ 948 w 952"/>
              <a:gd name="T65" fmla="*/ 36 h 947"/>
              <a:gd name="T66" fmla="*/ 942 w 952"/>
              <a:gd name="T67" fmla="*/ 62 h 947"/>
              <a:gd name="T68" fmla="*/ 936 w 952"/>
              <a:gd name="T69" fmla="*/ 93 h 947"/>
              <a:gd name="T70" fmla="*/ 927 w 952"/>
              <a:gd name="T71" fmla="*/ 130 h 947"/>
              <a:gd name="T72" fmla="*/ 914 w 952"/>
              <a:gd name="T73" fmla="*/ 172 h 947"/>
              <a:gd name="T74" fmla="*/ 899 w 952"/>
              <a:gd name="T75" fmla="*/ 217 h 947"/>
              <a:gd name="T76" fmla="*/ 881 w 952"/>
              <a:gd name="T77" fmla="*/ 264 h 947"/>
              <a:gd name="T78" fmla="*/ 857 w 952"/>
              <a:gd name="T79" fmla="*/ 315 h 947"/>
              <a:gd name="T80" fmla="*/ 830 w 952"/>
              <a:gd name="T81" fmla="*/ 368 h 947"/>
              <a:gd name="T82" fmla="*/ 798 w 952"/>
              <a:gd name="T83" fmla="*/ 421 h 947"/>
              <a:gd name="T84" fmla="*/ 762 w 952"/>
              <a:gd name="T85" fmla="*/ 475 h 947"/>
              <a:gd name="T86" fmla="*/ 719 w 952"/>
              <a:gd name="T87" fmla="*/ 529 h 947"/>
              <a:gd name="T88" fmla="*/ 671 w 952"/>
              <a:gd name="T89" fmla="*/ 582 h 947"/>
              <a:gd name="T90" fmla="*/ 613 w 952"/>
              <a:gd name="T91" fmla="*/ 637 h 947"/>
              <a:gd name="T92" fmla="*/ 555 w 952"/>
              <a:gd name="T93" fmla="*/ 685 h 947"/>
              <a:gd name="T94" fmla="*/ 500 w 952"/>
              <a:gd name="T95" fmla="*/ 726 h 947"/>
              <a:gd name="T96" fmla="*/ 447 w 952"/>
              <a:gd name="T97" fmla="*/ 761 h 947"/>
              <a:gd name="T98" fmla="*/ 396 w 952"/>
              <a:gd name="T99" fmla="*/ 790 h 947"/>
              <a:gd name="T100" fmla="*/ 350 w 952"/>
              <a:gd name="T101" fmla="*/ 813 h 947"/>
              <a:gd name="T102" fmla="*/ 307 w 952"/>
              <a:gd name="T103" fmla="*/ 831 h 947"/>
              <a:gd name="T104" fmla="*/ 270 w 952"/>
              <a:gd name="T105" fmla="*/ 845 h 947"/>
              <a:gd name="T106" fmla="*/ 238 w 952"/>
              <a:gd name="T107" fmla="*/ 855 h 947"/>
              <a:gd name="T108" fmla="*/ 212 w 952"/>
              <a:gd name="T109" fmla="*/ 862 h 947"/>
              <a:gd name="T110" fmla="*/ 192 w 952"/>
              <a:gd name="T111" fmla="*/ 866 h 947"/>
              <a:gd name="T112" fmla="*/ 181 w 952"/>
              <a:gd name="T113" fmla="*/ 868 h 947"/>
              <a:gd name="T114" fmla="*/ 176 w 952"/>
              <a:gd name="T115" fmla="*/ 868 h 947"/>
              <a:gd name="T116" fmla="*/ 167 w 952"/>
              <a:gd name="T117" fmla="*/ 947 h 947"/>
              <a:gd name="T118" fmla="*/ 0 w 952"/>
              <a:gd name="T119" fmla="*/ 756 h 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solidFill>
            <a:srgbClr val="B7C476"/>
          </a:solidFill>
          <a:ln>
            <a:solidFill>
              <a:srgbClr val="CBD49C"/>
            </a:solidFill>
          </a:ln>
          <a:effectLst>
            <a:glow rad="12700">
              <a:schemeClr val="accent1">
                <a:alpha val="48000"/>
              </a:schemeClr>
            </a:glow>
            <a:outerShdw dist="107763" dir="2700000" algn="ctr" rotWithShape="0">
              <a:srgbClr val="080808">
                <a:alpha val="50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ru-RU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black">
          <a:xfrm>
            <a:off x="3912120" y="823971"/>
            <a:ext cx="435636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 smtClean="0">
                <a:solidFill>
                  <a:srgbClr val="E8F09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Дальнейшее совершенствование статистики инноваций, в частности, с учетом рекомендаций международных экспертов.</a:t>
            </a:r>
            <a:endParaRPr lang="en-US" sz="1400" b="1" dirty="0">
              <a:solidFill>
                <a:srgbClr val="E8F09A"/>
              </a:solidFill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black">
          <a:xfrm>
            <a:off x="3984529" y="1865911"/>
            <a:ext cx="4419600" cy="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black">
          <a:xfrm>
            <a:off x="3956700" y="1916832"/>
            <a:ext cx="42672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 smtClean="0">
                <a:solidFill>
                  <a:srgbClr val="E8F09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Включение соответствующих мероприятий в стратегию развития статистики до 2022 года</a:t>
            </a:r>
            <a:endParaRPr lang="en-US" sz="1400" b="1" dirty="0">
              <a:solidFill>
                <a:srgbClr val="E8F09A"/>
              </a:solidFill>
            </a:endParaRP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black">
          <a:xfrm>
            <a:off x="4005865" y="2780928"/>
            <a:ext cx="4419600" cy="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black">
          <a:xfrm>
            <a:off x="3928153" y="2952285"/>
            <a:ext cx="4267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 smtClean="0">
                <a:solidFill>
                  <a:srgbClr val="E8F09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Изменение формы в ежегодном порядке, вводя чередующиеся мобильные разделы-опросники в виде анкетных вопросов </a:t>
            </a:r>
            <a:endParaRPr lang="en-US" sz="1400" b="1" dirty="0">
              <a:solidFill>
                <a:srgbClr val="E8F09A"/>
              </a:solidFill>
            </a:endParaRPr>
          </a:p>
        </p:txBody>
      </p:sp>
      <p:sp>
        <p:nvSpPr>
          <p:cNvPr id="14" name="Freeform 6"/>
          <p:cNvSpPr>
            <a:spLocks/>
          </p:cNvSpPr>
          <p:nvPr/>
        </p:nvSpPr>
        <p:spPr bwMode="gray">
          <a:xfrm rot="11255862">
            <a:off x="794718" y="2283663"/>
            <a:ext cx="2883100" cy="2023671"/>
          </a:xfrm>
          <a:custGeom>
            <a:avLst/>
            <a:gdLst>
              <a:gd name="T0" fmla="*/ 0 w 952"/>
              <a:gd name="T1" fmla="*/ 756 h 947"/>
              <a:gd name="T2" fmla="*/ 191 w 952"/>
              <a:gd name="T3" fmla="*/ 591 h 947"/>
              <a:gd name="T4" fmla="*/ 190 w 952"/>
              <a:gd name="T5" fmla="*/ 672 h 947"/>
              <a:gd name="T6" fmla="*/ 194 w 952"/>
              <a:gd name="T7" fmla="*/ 672 h 947"/>
              <a:gd name="T8" fmla="*/ 205 w 952"/>
              <a:gd name="T9" fmla="*/ 672 h 947"/>
              <a:gd name="T10" fmla="*/ 225 w 952"/>
              <a:gd name="T11" fmla="*/ 671 h 947"/>
              <a:gd name="T12" fmla="*/ 250 w 952"/>
              <a:gd name="T13" fmla="*/ 667 h 947"/>
              <a:gd name="T14" fmla="*/ 281 w 952"/>
              <a:gd name="T15" fmla="*/ 662 h 947"/>
              <a:gd name="T16" fmla="*/ 316 w 952"/>
              <a:gd name="T17" fmla="*/ 653 h 947"/>
              <a:gd name="T18" fmla="*/ 356 w 952"/>
              <a:gd name="T19" fmla="*/ 641 h 947"/>
              <a:gd name="T20" fmla="*/ 399 w 952"/>
              <a:gd name="T21" fmla="*/ 626 h 947"/>
              <a:gd name="T22" fmla="*/ 444 w 952"/>
              <a:gd name="T23" fmla="*/ 605 h 947"/>
              <a:gd name="T24" fmla="*/ 492 w 952"/>
              <a:gd name="T25" fmla="*/ 578 h 947"/>
              <a:gd name="T26" fmla="*/ 540 w 952"/>
              <a:gd name="T27" fmla="*/ 547 h 947"/>
              <a:gd name="T28" fmla="*/ 587 w 952"/>
              <a:gd name="T29" fmla="*/ 508 h 947"/>
              <a:gd name="T30" fmla="*/ 635 w 952"/>
              <a:gd name="T31" fmla="*/ 463 h 947"/>
              <a:gd name="T32" fmla="*/ 689 w 952"/>
              <a:gd name="T33" fmla="*/ 405 h 947"/>
              <a:gd name="T34" fmla="*/ 737 w 952"/>
              <a:gd name="T35" fmla="*/ 350 h 947"/>
              <a:gd name="T36" fmla="*/ 780 w 952"/>
              <a:gd name="T37" fmla="*/ 298 h 947"/>
              <a:gd name="T38" fmla="*/ 816 w 952"/>
              <a:gd name="T39" fmla="*/ 249 h 947"/>
              <a:gd name="T40" fmla="*/ 847 w 952"/>
              <a:gd name="T41" fmla="*/ 204 h 947"/>
              <a:gd name="T42" fmla="*/ 873 w 952"/>
              <a:gd name="T43" fmla="*/ 164 h 947"/>
              <a:gd name="T44" fmla="*/ 895 w 952"/>
              <a:gd name="T45" fmla="*/ 126 h 947"/>
              <a:gd name="T46" fmla="*/ 913 w 952"/>
              <a:gd name="T47" fmla="*/ 94 h 947"/>
              <a:gd name="T48" fmla="*/ 926 w 952"/>
              <a:gd name="T49" fmla="*/ 66 h 947"/>
              <a:gd name="T50" fmla="*/ 936 w 952"/>
              <a:gd name="T51" fmla="*/ 42 h 947"/>
              <a:gd name="T52" fmla="*/ 944 w 952"/>
              <a:gd name="T53" fmla="*/ 24 h 947"/>
              <a:gd name="T54" fmla="*/ 949 w 952"/>
              <a:gd name="T55" fmla="*/ 12 h 947"/>
              <a:gd name="T56" fmla="*/ 952 w 952"/>
              <a:gd name="T57" fmla="*/ 2 h 947"/>
              <a:gd name="T58" fmla="*/ 952 w 952"/>
              <a:gd name="T59" fmla="*/ 0 h 947"/>
              <a:gd name="T60" fmla="*/ 952 w 952"/>
              <a:gd name="T61" fmla="*/ 4 h 947"/>
              <a:gd name="T62" fmla="*/ 950 w 952"/>
              <a:gd name="T63" fmla="*/ 17 h 947"/>
              <a:gd name="T64" fmla="*/ 948 w 952"/>
              <a:gd name="T65" fmla="*/ 36 h 947"/>
              <a:gd name="T66" fmla="*/ 942 w 952"/>
              <a:gd name="T67" fmla="*/ 62 h 947"/>
              <a:gd name="T68" fmla="*/ 936 w 952"/>
              <a:gd name="T69" fmla="*/ 93 h 947"/>
              <a:gd name="T70" fmla="*/ 927 w 952"/>
              <a:gd name="T71" fmla="*/ 130 h 947"/>
              <a:gd name="T72" fmla="*/ 914 w 952"/>
              <a:gd name="T73" fmla="*/ 172 h 947"/>
              <a:gd name="T74" fmla="*/ 899 w 952"/>
              <a:gd name="T75" fmla="*/ 217 h 947"/>
              <a:gd name="T76" fmla="*/ 881 w 952"/>
              <a:gd name="T77" fmla="*/ 264 h 947"/>
              <a:gd name="T78" fmla="*/ 857 w 952"/>
              <a:gd name="T79" fmla="*/ 315 h 947"/>
              <a:gd name="T80" fmla="*/ 830 w 952"/>
              <a:gd name="T81" fmla="*/ 368 h 947"/>
              <a:gd name="T82" fmla="*/ 798 w 952"/>
              <a:gd name="T83" fmla="*/ 421 h 947"/>
              <a:gd name="T84" fmla="*/ 762 w 952"/>
              <a:gd name="T85" fmla="*/ 475 h 947"/>
              <a:gd name="T86" fmla="*/ 719 w 952"/>
              <a:gd name="T87" fmla="*/ 529 h 947"/>
              <a:gd name="T88" fmla="*/ 671 w 952"/>
              <a:gd name="T89" fmla="*/ 582 h 947"/>
              <a:gd name="T90" fmla="*/ 613 w 952"/>
              <a:gd name="T91" fmla="*/ 637 h 947"/>
              <a:gd name="T92" fmla="*/ 555 w 952"/>
              <a:gd name="T93" fmla="*/ 685 h 947"/>
              <a:gd name="T94" fmla="*/ 500 w 952"/>
              <a:gd name="T95" fmla="*/ 726 h 947"/>
              <a:gd name="T96" fmla="*/ 447 w 952"/>
              <a:gd name="T97" fmla="*/ 761 h 947"/>
              <a:gd name="T98" fmla="*/ 396 w 952"/>
              <a:gd name="T99" fmla="*/ 790 h 947"/>
              <a:gd name="T100" fmla="*/ 350 w 952"/>
              <a:gd name="T101" fmla="*/ 813 h 947"/>
              <a:gd name="T102" fmla="*/ 307 w 952"/>
              <a:gd name="T103" fmla="*/ 831 h 947"/>
              <a:gd name="T104" fmla="*/ 270 w 952"/>
              <a:gd name="T105" fmla="*/ 845 h 947"/>
              <a:gd name="T106" fmla="*/ 238 w 952"/>
              <a:gd name="T107" fmla="*/ 855 h 947"/>
              <a:gd name="T108" fmla="*/ 212 w 952"/>
              <a:gd name="T109" fmla="*/ 862 h 947"/>
              <a:gd name="T110" fmla="*/ 192 w 952"/>
              <a:gd name="T111" fmla="*/ 866 h 947"/>
              <a:gd name="T112" fmla="*/ 181 w 952"/>
              <a:gd name="T113" fmla="*/ 868 h 947"/>
              <a:gd name="T114" fmla="*/ 176 w 952"/>
              <a:gd name="T115" fmla="*/ 868 h 947"/>
              <a:gd name="T116" fmla="*/ 167 w 952"/>
              <a:gd name="T117" fmla="*/ 947 h 947"/>
              <a:gd name="T118" fmla="*/ 0 w 952"/>
              <a:gd name="T119" fmla="*/ 756 h 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solidFill>
            <a:srgbClr val="B7C476"/>
          </a:solidFill>
          <a:ln>
            <a:noFill/>
          </a:ln>
          <a:effectLst>
            <a:outerShdw dist="107763" dir="2700000" algn="ctr" rotWithShape="0">
              <a:srgbClr val="080808">
                <a:alpha val="5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85322" y="4197298"/>
            <a:ext cx="4572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>
                <a:solidFill>
                  <a:srgbClr val="E8F09A"/>
                </a:solidFill>
              </a:rPr>
              <a:t>Совершенствование системы показателей в сфере науки и инноваций </a:t>
            </a:r>
            <a:r>
              <a:rPr lang="ru-RU" b="1" dirty="0" smtClean="0">
                <a:solidFill>
                  <a:srgbClr val="E8F09A"/>
                </a:solidFill>
              </a:rPr>
              <a:t>с активным </a:t>
            </a:r>
            <a:r>
              <a:rPr lang="ru-RU" b="1" dirty="0">
                <a:solidFill>
                  <a:srgbClr val="E8F09A"/>
                </a:solidFill>
              </a:rPr>
              <a:t>использованием административных источников, в качестве которых могут выступать информационные ресурсы Национальной академии наук Беларуси и государственных органов</a:t>
            </a:r>
          </a:p>
        </p:txBody>
      </p:sp>
      <p:sp>
        <p:nvSpPr>
          <p:cNvPr id="17" name="Freeform 6"/>
          <p:cNvSpPr>
            <a:spLocks/>
          </p:cNvSpPr>
          <p:nvPr/>
        </p:nvSpPr>
        <p:spPr bwMode="gray">
          <a:xfrm rot="12325543">
            <a:off x="1026729" y="2942675"/>
            <a:ext cx="2490666" cy="2285210"/>
          </a:xfrm>
          <a:custGeom>
            <a:avLst/>
            <a:gdLst>
              <a:gd name="T0" fmla="*/ 0 w 952"/>
              <a:gd name="T1" fmla="*/ 756 h 947"/>
              <a:gd name="T2" fmla="*/ 191 w 952"/>
              <a:gd name="T3" fmla="*/ 591 h 947"/>
              <a:gd name="T4" fmla="*/ 190 w 952"/>
              <a:gd name="T5" fmla="*/ 672 h 947"/>
              <a:gd name="T6" fmla="*/ 194 w 952"/>
              <a:gd name="T7" fmla="*/ 672 h 947"/>
              <a:gd name="T8" fmla="*/ 205 w 952"/>
              <a:gd name="T9" fmla="*/ 672 h 947"/>
              <a:gd name="T10" fmla="*/ 225 w 952"/>
              <a:gd name="T11" fmla="*/ 671 h 947"/>
              <a:gd name="T12" fmla="*/ 250 w 952"/>
              <a:gd name="T13" fmla="*/ 667 h 947"/>
              <a:gd name="T14" fmla="*/ 281 w 952"/>
              <a:gd name="T15" fmla="*/ 662 h 947"/>
              <a:gd name="T16" fmla="*/ 316 w 952"/>
              <a:gd name="T17" fmla="*/ 653 h 947"/>
              <a:gd name="T18" fmla="*/ 356 w 952"/>
              <a:gd name="T19" fmla="*/ 641 h 947"/>
              <a:gd name="T20" fmla="*/ 399 w 952"/>
              <a:gd name="T21" fmla="*/ 626 h 947"/>
              <a:gd name="T22" fmla="*/ 444 w 952"/>
              <a:gd name="T23" fmla="*/ 605 h 947"/>
              <a:gd name="T24" fmla="*/ 492 w 952"/>
              <a:gd name="T25" fmla="*/ 578 h 947"/>
              <a:gd name="T26" fmla="*/ 540 w 952"/>
              <a:gd name="T27" fmla="*/ 547 h 947"/>
              <a:gd name="T28" fmla="*/ 587 w 952"/>
              <a:gd name="T29" fmla="*/ 508 h 947"/>
              <a:gd name="T30" fmla="*/ 635 w 952"/>
              <a:gd name="T31" fmla="*/ 463 h 947"/>
              <a:gd name="T32" fmla="*/ 689 w 952"/>
              <a:gd name="T33" fmla="*/ 405 h 947"/>
              <a:gd name="T34" fmla="*/ 737 w 952"/>
              <a:gd name="T35" fmla="*/ 350 h 947"/>
              <a:gd name="T36" fmla="*/ 780 w 952"/>
              <a:gd name="T37" fmla="*/ 298 h 947"/>
              <a:gd name="T38" fmla="*/ 816 w 952"/>
              <a:gd name="T39" fmla="*/ 249 h 947"/>
              <a:gd name="T40" fmla="*/ 847 w 952"/>
              <a:gd name="T41" fmla="*/ 204 h 947"/>
              <a:gd name="T42" fmla="*/ 873 w 952"/>
              <a:gd name="T43" fmla="*/ 164 h 947"/>
              <a:gd name="T44" fmla="*/ 895 w 952"/>
              <a:gd name="T45" fmla="*/ 126 h 947"/>
              <a:gd name="T46" fmla="*/ 913 w 952"/>
              <a:gd name="T47" fmla="*/ 94 h 947"/>
              <a:gd name="T48" fmla="*/ 926 w 952"/>
              <a:gd name="T49" fmla="*/ 66 h 947"/>
              <a:gd name="T50" fmla="*/ 936 w 952"/>
              <a:gd name="T51" fmla="*/ 42 h 947"/>
              <a:gd name="T52" fmla="*/ 944 w 952"/>
              <a:gd name="T53" fmla="*/ 24 h 947"/>
              <a:gd name="T54" fmla="*/ 949 w 952"/>
              <a:gd name="T55" fmla="*/ 12 h 947"/>
              <a:gd name="T56" fmla="*/ 952 w 952"/>
              <a:gd name="T57" fmla="*/ 2 h 947"/>
              <a:gd name="T58" fmla="*/ 952 w 952"/>
              <a:gd name="T59" fmla="*/ 0 h 947"/>
              <a:gd name="T60" fmla="*/ 952 w 952"/>
              <a:gd name="T61" fmla="*/ 4 h 947"/>
              <a:gd name="T62" fmla="*/ 950 w 952"/>
              <a:gd name="T63" fmla="*/ 17 h 947"/>
              <a:gd name="T64" fmla="*/ 948 w 952"/>
              <a:gd name="T65" fmla="*/ 36 h 947"/>
              <a:gd name="T66" fmla="*/ 942 w 952"/>
              <a:gd name="T67" fmla="*/ 62 h 947"/>
              <a:gd name="T68" fmla="*/ 936 w 952"/>
              <a:gd name="T69" fmla="*/ 93 h 947"/>
              <a:gd name="T70" fmla="*/ 927 w 952"/>
              <a:gd name="T71" fmla="*/ 130 h 947"/>
              <a:gd name="T72" fmla="*/ 914 w 952"/>
              <a:gd name="T73" fmla="*/ 172 h 947"/>
              <a:gd name="T74" fmla="*/ 899 w 952"/>
              <a:gd name="T75" fmla="*/ 217 h 947"/>
              <a:gd name="T76" fmla="*/ 881 w 952"/>
              <a:gd name="T77" fmla="*/ 264 h 947"/>
              <a:gd name="T78" fmla="*/ 857 w 952"/>
              <a:gd name="T79" fmla="*/ 315 h 947"/>
              <a:gd name="T80" fmla="*/ 830 w 952"/>
              <a:gd name="T81" fmla="*/ 368 h 947"/>
              <a:gd name="T82" fmla="*/ 798 w 952"/>
              <a:gd name="T83" fmla="*/ 421 h 947"/>
              <a:gd name="T84" fmla="*/ 762 w 952"/>
              <a:gd name="T85" fmla="*/ 475 h 947"/>
              <a:gd name="T86" fmla="*/ 719 w 952"/>
              <a:gd name="T87" fmla="*/ 529 h 947"/>
              <a:gd name="T88" fmla="*/ 671 w 952"/>
              <a:gd name="T89" fmla="*/ 582 h 947"/>
              <a:gd name="T90" fmla="*/ 613 w 952"/>
              <a:gd name="T91" fmla="*/ 637 h 947"/>
              <a:gd name="T92" fmla="*/ 555 w 952"/>
              <a:gd name="T93" fmla="*/ 685 h 947"/>
              <a:gd name="T94" fmla="*/ 500 w 952"/>
              <a:gd name="T95" fmla="*/ 726 h 947"/>
              <a:gd name="T96" fmla="*/ 447 w 952"/>
              <a:gd name="T97" fmla="*/ 761 h 947"/>
              <a:gd name="T98" fmla="*/ 396 w 952"/>
              <a:gd name="T99" fmla="*/ 790 h 947"/>
              <a:gd name="T100" fmla="*/ 350 w 952"/>
              <a:gd name="T101" fmla="*/ 813 h 947"/>
              <a:gd name="T102" fmla="*/ 307 w 952"/>
              <a:gd name="T103" fmla="*/ 831 h 947"/>
              <a:gd name="T104" fmla="*/ 270 w 952"/>
              <a:gd name="T105" fmla="*/ 845 h 947"/>
              <a:gd name="T106" fmla="*/ 238 w 952"/>
              <a:gd name="T107" fmla="*/ 855 h 947"/>
              <a:gd name="T108" fmla="*/ 212 w 952"/>
              <a:gd name="T109" fmla="*/ 862 h 947"/>
              <a:gd name="T110" fmla="*/ 192 w 952"/>
              <a:gd name="T111" fmla="*/ 866 h 947"/>
              <a:gd name="T112" fmla="*/ 181 w 952"/>
              <a:gd name="T113" fmla="*/ 868 h 947"/>
              <a:gd name="T114" fmla="*/ 176 w 952"/>
              <a:gd name="T115" fmla="*/ 868 h 947"/>
              <a:gd name="T116" fmla="*/ 167 w 952"/>
              <a:gd name="T117" fmla="*/ 947 h 947"/>
              <a:gd name="T118" fmla="*/ 0 w 952"/>
              <a:gd name="T119" fmla="*/ 756 h 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solidFill>
            <a:srgbClr val="B7C476"/>
          </a:solidFill>
          <a:ln>
            <a:noFill/>
          </a:ln>
          <a:effectLst>
            <a:outerShdw dist="107763" dir="2700000" algn="ctr" rotWithShape="0">
              <a:srgbClr val="080808">
                <a:alpha val="5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ru-RU"/>
          </a:p>
        </p:txBody>
      </p:sp>
      <p:sp>
        <p:nvSpPr>
          <p:cNvPr id="18" name="Freeform 6"/>
          <p:cNvSpPr>
            <a:spLocks/>
          </p:cNvSpPr>
          <p:nvPr/>
        </p:nvSpPr>
        <p:spPr bwMode="gray">
          <a:xfrm rot="13580248">
            <a:off x="1053177" y="4005544"/>
            <a:ext cx="2562781" cy="2162037"/>
          </a:xfrm>
          <a:custGeom>
            <a:avLst/>
            <a:gdLst>
              <a:gd name="T0" fmla="*/ 0 w 952"/>
              <a:gd name="T1" fmla="*/ 756 h 947"/>
              <a:gd name="T2" fmla="*/ 191 w 952"/>
              <a:gd name="T3" fmla="*/ 591 h 947"/>
              <a:gd name="T4" fmla="*/ 190 w 952"/>
              <a:gd name="T5" fmla="*/ 672 h 947"/>
              <a:gd name="T6" fmla="*/ 194 w 952"/>
              <a:gd name="T7" fmla="*/ 672 h 947"/>
              <a:gd name="T8" fmla="*/ 205 w 952"/>
              <a:gd name="T9" fmla="*/ 672 h 947"/>
              <a:gd name="T10" fmla="*/ 225 w 952"/>
              <a:gd name="T11" fmla="*/ 671 h 947"/>
              <a:gd name="T12" fmla="*/ 250 w 952"/>
              <a:gd name="T13" fmla="*/ 667 h 947"/>
              <a:gd name="T14" fmla="*/ 281 w 952"/>
              <a:gd name="T15" fmla="*/ 662 h 947"/>
              <a:gd name="T16" fmla="*/ 316 w 952"/>
              <a:gd name="T17" fmla="*/ 653 h 947"/>
              <a:gd name="T18" fmla="*/ 356 w 952"/>
              <a:gd name="T19" fmla="*/ 641 h 947"/>
              <a:gd name="T20" fmla="*/ 399 w 952"/>
              <a:gd name="T21" fmla="*/ 626 h 947"/>
              <a:gd name="T22" fmla="*/ 444 w 952"/>
              <a:gd name="T23" fmla="*/ 605 h 947"/>
              <a:gd name="T24" fmla="*/ 492 w 952"/>
              <a:gd name="T25" fmla="*/ 578 h 947"/>
              <a:gd name="T26" fmla="*/ 540 w 952"/>
              <a:gd name="T27" fmla="*/ 547 h 947"/>
              <a:gd name="T28" fmla="*/ 587 w 952"/>
              <a:gd name="T29" fmla="*/ 508 h 947"/>
              <a:gd name="T30" fmla="*/ 635 w 952"/>
              <a:gd name="T31" fmla="*/ 463 h 947"/>
              <a:gd name="T32" fmla="*/ 689 w 952"/>
              <a:gd name="T33" fmla="*/ 405 h 947"/>
              <a:gd name="T34" fmla="*/ 737 w 952"/>
              <a:gd name="T35" fmla="*/ 350 h 947"/>
              <a:gd name="T36" fmla="*/ 780 w 952"/>
              <a:gd name="T37" fmla="*/ 298 h 947"/>
              <a:gd name="T38" fmla="*/ 816 w 952"/>
              <a:gd name="T39" fmla="*/ 249 h 947"/>
              <a:gd name="T40" fmla="*/ 847 w 952"/>
              <a:gd name="T41" fmla="*/ 204 h 947"/>
              <a:gd name="T42" fmla="*/ 873 w 952"/>
              <a:gd name="T43" fmla="*/ 164 h 947"/>
              <a:gd name="T44" fmla="*/ 895 w 952"/>
              <a:gd name="T45" fmla="*/ 126 h 947"/>
              <a:gd name="T46" fmla="*/ 913 w 952"/>
              <a:gd name="T47" fmla="*/ 94 h 947"/>
              <a:gd name="T48" fmla="*/ 926 w 952"/>
              <a:gd name="T49" fmla="*/ 66 h 947"/>
              <a:gd name="T50" fmla="*/ 936 w 952"/>
              <a:gd name="T51" fmla="*/ 42 h 947"/>
              <a:gd name="T52" fmla="*/ 944 w 952"/>
              <a:gd name="T53" fmla="*/ 24 h 947"/>
              <a:gd name="T54" fmla="*/ 949 w 952"/>
              <a:gd name="T55" fmla="*/ 12 h 947"/>
              <a:gd name="T56" fmla="*/ 952 w 952"/>
              <a:gd name="T57" fmla="*/ 2 h 947"/>
              <a:gd name="T58" fmla="*/ 952 w 952"/>
              <a:gd name="T59" fmla="*/ 0 h 947"/>
              <a:gd name="T60" fmla="*/ 952 w 952"/>
              <a:gd name="T61" fmla="*/ 4 h 947"/>
              <a:gd name="T62" fmla="*/ 950 w 952"/>
              <a:gd name="T63" fmla="*/ 17 h 947"/>
              <a:gd name="T64" fmla="*/ 948 w 952"/>
              <a:gd name="T65" fmla="*/ 36 h 947"/>
              <a:gd name="T66" fmla="*/ 942 w 952"/>
              <a:gd name="T67" fmla="*/ 62 h 947"/>
              <a:gd name="T68" fmla="*/ 936 w 952"/>
              <a:gd name="T69" fmla="*/ 93 h 947"/>
              <a:gd name="T70" fmla="*/ 927 w 952"/>
              <a:gd name="T71" fmla="*/ 130 h 947"/>
              <a:gd name="T72" fmla="*/ 914 w 952"/>
              <a:gd name="T73" fmla="*/ 172 h 947"/>
              <a:gd name="T74" fmla="*/ 899 w 952"/>
              <a:gd name="T75" fmla="*/ 217 h 947"/>
              <a:gd name="T76" fmla="*/ 881 w 952"/>
              <a:gd name="T77" fmla="*/ 264 h 947"/>
              <a:gd name="T78" fmla="*/ 857 w 952"/>
              <a:gd name="T79" fmla="*/ 315 h 947"/>
              <a:gd name="T80" fmla="*/ 830 w 952"/>
              <a:gd name="T81" fmla="*/ 368 h 947"/>
              <a:gd name="T82" fmla="*/ 798 w 952"/>
              <a:gd name="T83" fmla="*/ 421 h 947"/>
              <a:gd name="T84" fmla="*/ 762 w 952"/>
              <a:gd name="T85" fmla="*/ 475 h 947"/>
              <a:gd name="T86" fmla="*/ 719 w 952"/>
              <a:gd name="T87" fmla="*/ 529 h 947"/>
              <a:gd name="T88" fmla="*/ 671 w 952"/>
              <a:gd name="T89" fmla="*/ 582 h 947"/>
              <a:gd name="T90" fmla="*/ 613 w 952"/>
              <a:gd name="T91" fmla="*/ 637 h 947"/>
              <a:gd name="T92" fmla="*/ 555 w 952"/>
              <a:gd name="T93" fmla="*/ 685 h 947"/>
              <a:gd name="T94" fmla="*/ 500 w 952"/>
              <a:gd name="T95" fmla="*/ 726 h 947"/>
              <a:gd name="T96" fmla="*/ 447 w 952"/>
              <a:gd name="T97" fmla="*/ 761 h 947"/>
              <a:gd name="T98" fmla="*/ 396 w 952"/>
              <a:gd name="T99" fmla="*/ 790 h 947"/>
              <a:gd name="T100" fmla="*/ 350 w 952"/>
              <a:gd name="T101" fmla="*/ 813 h 947"/>
              <a:gd name="T102" fmla="*/ 307 w 952"/>
              <a:gd name="T103" fmla="*/ 831 h 947"/>
              <a:gd name="T104" fmla="*/ 270 w 952"/>
              <a:gd name="T105" fmla="*/ 845 h 947"/>
              <a:gd name="T106" fmla="*/ 238 w 952"/>
              <a:gd name="T107" fmla="*/ 855 h 947"/>
              <a:gd name="T108" fmla="*/ 212 w 952"/>
              <a:gd name="T109" fmla="*/ 862 h 947"/>
              <a:gd name="T110" fmla="*/ 192 w 952"/>
              <a:gd name="T111" fmla="*/ 866 h 947"/>
              <a:gd name="T112" fmla="*/ 181 w 952"/>
              <a:gd name="T113" fmla="*/ 868 h 947"/>
              <a:gd name="T114" fmla="*/ 176 w 952"/>
              <a:gd name="T115" fmla="*/ 868 h 947"/>
              <a:gd name="T116" fmla="*/ 167 w 952"/>
              <a:gd name="T117" fmla="*/ 947 h 947"/>
              <a:gd name="T118" fmla="*/ 0 w 952"/>
              <a:gd name="T119" fmla="*/ 756 h 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solidFill>
            <a:srgbClr val="B7C476"/>
          </a:solidFill>
          <a:ln>
            <a:noFill/>
          </a:ln>
          <a:effectLst>
            <a:outerShdw dist="107763" dir="2700000" algn="ctr" rotWithShape="0">
              <a:srgbClr val="080808">
                <a:alpha val="5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ru-RU"/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black">
          <a:xfrm>
            <a:off x="4005865" y="4075480"/>
            <a:ext cx="4419600" cy="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405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20953" y="332656"/>
            <a:ext cx="7427168" cy="685800"/>
          </a:xfrm>
        </p:spPr>
        <p:txBody>
          <a:bodyPr/>
          <a:lstStyle/>
          <a:p>
            <a:r>
              <a:rPr lang="ru-RU" sz="2500" dirty="0"/>
              <a:t>Методологическая основа ведения статистики инноваций</a:t>
            </a:r>
            <a:endParaRPr lang="en-US" sz="2500" dirty="0"/>
          </a:p>
        </p:txBody>
      </p:sp>
      <p:grpSp>
        <p:nvGrpSpPr>
          <p:cNvPr id="46" name="Group 74"/>
          <p:cNvGrpSpPr>
            <a:grpSpLocks/>
          </p:cNvGrpSpPr>
          <p:nvPr/>
        </p:nvGrpSpPr>
        <p:grpSpPr bwMode="auto">
          <a:xfrm>
            <a:off x="3567171" y="1497710"/>
            <a:ext cx="5021704" cy="2655140"/>
            <a:chOff x="1314" y="1784"/>
            <a:chExt cx="3203" cy="580"/>
          </a:xfrm>
          <a:solidFill>
            <a:srgbClr val="638D5D"/>
          </a:solidFill>
          <a:effectLst>
            <a:outerShdw blurRad="50800" dist="50800" dir="5400000" algn="ctr" rotWithShape="0">
              <a:srgbClr val="78936B"/>
            </a:outerShdw>
          </a:effectLst>
        </p:grpSpPr>
        <p:sp>
          <p:nvSpPr>
            <p:cNvPr id="47" name="AutoShape 75"/>
            <p:cNvSpPr>
              <a:spLocks noChangeArrowheads="1"/>
            </p:cNvSpPr>
            <p:nvPr/>
          </p:nvSpPr>
          <p:spPr bwMode="gray">
            <a:xfrm>
              <a:off x="1314" y="1784"/>
              <a:ext cx="3203" cy="58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78936B"/>
              </a:solidFill>
              <a:round/>
              <a:headEnd/>
              <a:tailEnd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80808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48" name="Line 76"/>
            <p:cNvSpPr>
              <a:spLocks noChangeShapeType="1"/>
            </p:cNvSpPr>
            <p:nvPr/>
          </p:nvSpPr>
          <p:spPr bwMode="gray">
            <a:xfrm>
              <a:off x="1418" y="2361"/>
              <a:ext cx="2950" cy="0"/>
            </a:xfrm>
            <a:prstGeom prst="line">
              <a:avLst/>
            </a:prstGeom>
            <a:grpFill/>
            <a:ln w="3175">
              <a:solidFill>
                <a:srgbClr val="78936B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Line 77"/>
            <p:cNvSpPr>
              <a:spLocks noChangeShapeType="1"/>
            </p:cNvSpPr>
            <p:nvPr/>
          </p:nvSpPr>
          <p:spPr bwMode="gray">
            <a:xfrm>
              <a:off x="1392" y="1784"/>
              <a:ext cx="2950" cy="0"/>
            </a:xfrm>
            <a:prstGeom prst="line">
              <a:avLst/>
            </a:prstGeom>
            <a:grpFill/>
            <a:ln w="3175">
              <a:solidFill>
                <a:srgbClr val="78936B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0" name="Group 70"/>
          <p:cNvGrpSpPr>
            <a:grpSpLocks/>
          </p:cNvGrpSpPr>
          <p:nvPr/>
        </p:nvGrpSpPr>
        <p:grpSpPr bwMode="auto">
          <a:xfrm>
            <a:off x="3646767" y="4756728"/>
            <a:ext cx="4862513" cy="1262063"/>
            <a:chOff x="1314" y="3282"/>
            <a:chExt cx="3203" cy="582"/>
          </a:xfrm>
          <a:solidFill>
            <a:srgbClr val="78936B"/>
          </a:solidFill>
          <a:effectLst>
            <a:outerShdw blurRad="50800" dist="50800" dir="5400000" algn="ctr" rotWithShape="0">
              <a:srgbClr val="78936B">
                <a:alpha val="62000"/>
              </a:srgbClr>
            </a:outerShdw>
          </a:effectLst>
        </p:grpSpPr>
        <p:sp>
          <p:nvSpPr>
            <p:cNvPr id="51" name="AutoShape 71"/>
            <p:cNvSpPr>
              <a:spLocks noChangeArrowheads="1"/>
            </p:cNvSpPr>
            <p:nvPr/>
          </p:nvSpPr>
          <p:spPr bwMode="gray">
            <a:xfrm>
              <a:off x="1314" y="3282"/>
              <a:ext cx="3203" cy="582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80808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52" name="Line 72"/>
            <p:cNvSpPr>
              <a:spLocks noChangeShapeType="1"/>
            </p:cNvSpPr>
            <p:nvPr/>
          </p:nvSpPr>
          <p:spPr bwMode="gray">
            <a:xfrm>
              <a:off x="1392" y="3861"/>
              <a:ext cx="2950" cy="0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Line 73"/>
            <p:cNvSpPr>
              <a:spLocks noChangeShapeType="1"/>
            </p:cNvSpPr>
            <p:nvPr/>
          </p:nvSpPr>
          <p:spPr bwMode="gray">
            <a:xfrm>
              <a:off x="1407" y="3282"/>
              <a:ext cx="2950" cy="0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4" name="Rectangle 106"/>
          <p:cNvSpPr>
            <a:spLocks noChangeArrowheads="1"/>
          </p:cNvSpPr>
          <p:nvPr/>
        </p:nvSpPr>
        <p:spPr bwMode="auto">
          <a:xfrm>
            <a:off x="4408384" y="1806376"/>
            <a:ext cx="4392612" cy="219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500" dirty="0">
                <a:solidFill>
                  <a:srgbClr val="F8F8F8"/>
                </a:solidFill>
              </a:rPr>
              <a:t>Основной справочный документ для определения инноваций с точки зрения статистики, который лежит в основе исследований инноваций во всем мире. </a:t>
            </a:r>
          </a:p>
          <a:p>
            <a:endParaRPr lang="ru-RU" sz="900" dirty="0">
              <a:solidFill>
                <a:srgbClr val="F8F8F8"/>
              </a:solidFill>
            </a:endParaRPr>
          </a:p>
          <a:p>
            <a:endParaRPr lang="ru-RU" sz="900" dirty="0">
              <a:solidFill>
                <a:srgbClr val="F8F8F8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500" dirty="0">
                <a:solidFill>
                  <a:srgbClr val="F8F8F8"/>
                </a:solidFill>
              </a:rPr>
              <a:t>           Инициатором согласования </a:t>
            </a:r>
          </a:p>
          <a:p>
            <a:pPr>
              <a:lnSpc>
                <a:spcPct val="80000"/>
              </a:lnSpc>
            </a:pPr>
            <a:r>
              <a:rPr lang="ru-RU" sz="1500" dirty="0">
                <a:solidFill>
                  <a:srgbClr val="F8F8F8"/>
                </a:solidFill>
              </a:rPr>
              <a:t>                Приложения к Руководству Осло </a:t>
            </a:r>
          </a:p>
          <a:p>
            <a:pPr>
              <a:lnSpc>
                <a:spcPct val="80000"/>
              </a:lnSpc>
            </a:pPr>
            <a:r>
              <a:rPr lang="ru-RU" sz="1500" dirty="0">
                <a:solidFill>
                  <a:srgbClr val="F8F8F8"/>
                </a:solidFill>
              </a:rPr>
              <a:t>            по измерению инноваций в </a:t>
            </a:r>
          </a:p>
          <a:p>
            <a:pPr>
              <a:lnSpc>
                <a:spcPct val="80000"/>
              </a:lnSpc>
            </a:pPr>
            <a:r>
              <a:rPr lang="ru-RU" sz="1500" dirty="0">
                <a:solidFill>
                  <a:srgbClr val="F8F8F8"/>
                </a:solidFill>
              </a:rPr>
              <a:t>             развивающихся странах выступил Институт статистики ЮНЕСКО </a:t>
            </a:r>
          </a:p>
        </p:txBody>
      </p:sp>
      <p:grpSp>
        <p:nvGrpSpPr>
          <p:cNvPr id="55" name="Group 12"/>
          <p:cNvGrpSpPr>
            <a:grpSpLocks/>
          </p:cNvGrpSpPr>
          <p:nvPr/>
        </p:nvGrpSpPr>
        <p:grpSpPr bwMode="auto">
          <a:xfrm>
            <a:off x="2753571" y="2902545"/>
            <a:ext cx="2143125" cy="903287"/>
            <a:chOff x="802" y="845"/>
            <a:chExt cx="827" cy="826"/>
          </a:xfrm>
        </p:grpSpPr>
        <p:sp>
          <p:nvSpPr>
            <p:cNvPr id="56" name="Oval 13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rgbClr val="608A7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 b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57" name="Oval 14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rgbClr val="78936B">
                  <a:alpha val="7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ru-RU" b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58" name="Oval 15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rgbClr val="638D5D">
                  <a:alpha val="3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ru-RU" b="0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63" name="Rectangle 118"/>
          <p:cNvSpPr>
            <a:spLocks noChangeArrowheads="1"/>
          </p:cNvSpPr>
          <p:nvPr/>
        </p:nvSpPr>
        <p:spPr bwMode="auto">
          <a:xfrm>
            <a:off x="3018731" y="3200257"/>
            <a:ext cx="18891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700" b="1" dirty="0">
                <a:solidFill>
                  <a:srgbClr val="608A77"/>
                </a:solidFill>
              </a:rPr>
              <a:t>Приложение А</a:t>
            </a:r>
            <a:endParaRPr lang="en-US" sz="1700" b="1" dirty="0">
              <a:solidFill>
                <a:srgbClr val="608A77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sz="1500" dirty="0">
                <a:solidFill>
                  <a:srgbClr val="9900CC"/>
                </a:solidFill>
              </a:rPr>
              <a:t>         </a:t>
            </a:r>
          </a:p>
        </p:txBody>
      </p:sp>
      <p:grpSp>
        <p:nvGrpSpPr>
          <p:cNvPr id="64" name="Group 12"/>
          <p:cNvGrpSpPr>
            <a:grpSpLocks/>
          </p:cNvGrpSpPr>
          <p:nvPr/>
        </p:nvGrpSpPr>
        <p:grpSpPr bwMode="auto">
          <a:xfrm>
            <a:off x="1120953" y="1676258"/>
            <a:ext cx="3138487" cy="1524001"/>
            <a:chOff x="802" y="845"/>
            <a:chExt cx="827" cy="826"/>
          </a:xfrm>
        </p:grpSpPr>
        <p:sp>
          <p:nvSpPr>
            <p:cNvPr id="65" name="Oval 13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rgbClr val="608A7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 b="0">
                <a:solidFill>
                  <a:srgbClr val="638D5D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6" name="Oval 14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rgbClr val="78936B">
                  <a:alpha val="7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ru-RU" b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67" name="Oval 15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rgbClr val="638D5D">
                  <a:alpha val="3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ru-RU" b="0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68" name="Rectangle 117"/>
          <p:cNvSpPr>
            <a:spLocks noChangeArrowheads="1"/>
          </p:cNvSpPr>
          <p:nvPr/>
        </p:nvSpPr>
        <p:spPr bwMode="auto">
          <a:xfrm>
            <a:off x="1337463" y="2167854"/>
            <a:ext cx="33369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200" b="1" dirty="0">
                <a:solidFill>
                  <a:srgbClr val="608A77"/>
                </a:solidFill>
              </a:rPr>
              <a:t>Руководство Осло</a:t>
            </a:r>
            <a:endParaRPr lang="en-US" sz="2200" b="1" dirty="0">
              <a:solidFill>
                <a:srgbClr val="608A77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sz="1500" dirty="0">
                <a:solidFill>
                  <a:srgbClr val="608A77"/>
                </a:solidFill>
              </a:rPr>
              <a:t>         </a:t>
            </a:r>
          </a:p>
        </p:txBody>
      </p:sp>
      <p:grpSp>
        <p:nvGrpSpPr>
          <p:cNvPr id="69" name="Group 26"/>
          <p:cNvGrpSpPr>
            <a:grpSpLocks/>
          </p:cNvGrpSpPr>
          <p:nvPr/>
        </p:nvGrpSpPr>
        <p:grpSpPr bwMode="auto">
          <a:xfrm>
            <a:off x="697614" y="4621213"/>
            <a:ext cx="3429000" cy="1595437"/>
            <a:chOff x="802" y="845"/>
            <a:chExt cx="827" cy="826"/>
          </a:xfrm>
        </p:grpSpPr>
        <p:sp>
          <p:nvSpPr>
            <p:cNvPr id="70" name="Oval 27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 b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71" name="Oval 28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rgbClr val="78936B">
                  <a:alpha val="7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ru-RU" b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72" name="Oval 29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rgbClr val="608A77">
                  <a:alpha val="3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ru-RU" b="0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73" name="Rectangle 108"/>
          <p:cNvSpPr>
            <a:spLocks noChangeArrowheads="1"/>
          </p:cNvSpPr>
          <p:nvPr/>
        </p:nvSpPr>
        <p:spPr bwMode="auto">
          <a:xfrm>
            <a:off x="734126" y="4894262"/>
            <a:ext cx="33559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608A77"/>
                </a:solidFill>
              </a:rPr>
              <a:t>Руководство ЮНЕСКО </a:t>
            </a:r>
          </a:p>
          <a:p>
            <a:pPr algn="ctr"/>
            <a:r>
              <a:rPr lang="ru-RU" b="1" dirty="0">
                <a:solidFill>
                  <a:srgbClr val="608A77"/>
                </a:solidFill>
              </a:rPr>
              <a:t>по статистике научно-технической </a:t>
            </a:r>
          </a:p>
          <a:p>
            <a:pPr algn="ctr"/>
            <a:r>
              <a:rPr lang="ru-RU" b="1" dirty="0">
                <a:solidFill>
                  <a:srgbClr val="608A77"/>
                </a:solidFill>
              </a:rPr>
              <a:t>деятельности</a:t>
            </a:r>
          </a:p>
        </p:txBody>
      </p:sp>
      <p:sp>
        <p:nvSpPr>
          <p:cNvPr id="74" name="Text Box 18"/>
          <p:cNvSpPr txBox="1">
            <a:spLocks noChangeArrowheads="1"/>
          </p:cNvSpPr>
          <p:nvPr/>
        </p:nvSpPr>
        <p:spPr bwMode="gray">
          <a:xfrm>
            <a:off x="3998567" y="4897437"/>
            <a:ext cx="45704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lnSpc>
                <a:spcPct val="80000"/>
              </a:lnSpc>
            </a:pPr>
            <a:r>
              <a:rPr lang="ru-RU" sz="1500" dirty="0">
                <a:solidFill>
                  <a:srgbClr val="F8F8F8"/>
                </a:solidFill>
                <a:cs typeface="Arial" charset="0"/>
              </a:rPr>
              <a:t>Важные и полезные рекомендации, которые призваны облегчить трансформацию научно-технической системы и одновременно сделать ее вклад в экономическое развитие более эффективным</a:t>
            </a:r>
            <a:endParaRPr lang="en-US" sz="1500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75" name="Oval 41"/>
          <p:cNvSpPr>
            <a:spLocks noChangeArrowheads="1"/>
          </p:cNvSpPr>
          <p:nvPr/>
        </p:nvSpPr>
        <p:spPr bwMode="gray">
          <a:xfrm>
            <a:off x="179512" y="332656"/>
            <a:ext cx="621950" cy="576064"/>
          </a:xfrm>
          <a:prstGeom prst="ellipse">
            <a:avLst/>
          </a:prstGeom>
          <a:solidFill>
            <a:srgbClr val="78936B"/>
          </a:solidFill>
          <a:ln w="50800" algn="ctr">
            <a:solidFill>
              <a:srgbClr val="5F5F5F">
                <a:alpha val="2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6" name="Picture 42" descr="Pictur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9512" y="332656"/>
            <a:ext cx="62195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31" descr="light_shadow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 flipH="1">
            <a:off x="225387" y="353610"/>
            <a:ext cx="647303" cy="5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WordArt 2"/>
          <p:cNvSpPr>
            <a:spLocks noChangeArrowheads="1" noChangeShapeType="1" noTextEdit="1"/>
          </p:cNvSpPr>
          <p:nvPr/>
        </p:nvSpPr>
        <p:spPr bwMode="invGray">
          <a:xfrm>
            <a:off x="4139952" y="5385901"/>
            <a:ext cx="4631308" cy="56337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5400" i="1" kern="10" dirty="0" smtClean="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CBD49C"/>
                </a:solidFill>
                <a:latin typeface="Verdana"/>
              </a:rPr>
              <a:t>Спасибо за внимание!</a:t>
            </a:r>
            <a:endParaRPr lang="ru-RU" sz="5400" i="1" kern="10" dirty="0">
              <a:ln w="25400">
                <a:solidFill>
                  <a:srgbClr val="FFFFFF"/>
                </a:solidFill>
                <a:round/>
                <a:headEnd/>
                <a:tailEnd/>
              </a:ln>
              <a:solidFill>
                <a:srgbClr val="CBD49C"/>
              </a:solidFill>
              <a:latin typeface="Verdana"/>
            </a:endParaRPr>
          </a:p>
        </p:txBody>
      </p:sp>
      <p:sp>
        <p:nvSpPr>
          <p:cNvPr id="8" name="Oval 56"/>
          <p:cNvSpPr>
            <a:spLocks noChangeArrowheads="1"/>
          </p:cNvSpPr>
          <p:nvPr/>
        </p:nvSpPr>
        <p:spPr bwMode="gray">
          <a:xfrm rot="21113218">
            <a:off x="7517720" y="126235"/>
            <a:ext cx="1655029" cy="104418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28575" algn="ctr">
            <a:noFill/>
            <a:round/>
            <a:headEnd/>
            <a:tailEnd/>
          </a:ln>
          <a:effectLst>
            <a:outerShdw dist="107763" dir="2700000" algn="ctr" rotWithShape="0">
              <a:srgbClr val="B2FAFC">
                <a:alpha val="49804"/>
              </a:srgbClr>
            </a:outerShdw>
            <a:softEdge rad="12700"/>
          </a:effectLst>
          <a:scene3d>
            <a:camera prst="isometricOffAxis1Right">
              <a:rot lat="364031" lon="2694381" rev="718718"/>
            </a:camera>
            <a:lightRig rig="threePt" dir="t"/>
          </a:scene3d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97272191"/>
              </p:ext>
            </p:extLst>
          </p:nvPr>
        </p:nvGraphicFramePr>
        <p:xfrm>
          <a:off x="5652120" y="2420888"/>
          <a:ext cx="2952328" cy="2752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848600" cy="685800"/>
          </a:xfrm>
        </p:spPr>
        <p:txBody>
          <a:bodyPr/>
          <a:lstStyle/>
          <a:p>
            <a:r>
              <a:rPr lang="ru-RU" sz="2500" dirty="0" smtClean="0"/>
              <a:t>Задачи государственной статистики</a:t>
            </a:r>
            <a:endParaRPr lang="ru-RU" sz="2500" dirty="0"/>
          </a:p>
        </p:txBody>
      </p:sp>
      <p:sp>
        <p:nvSpPr>
          <p:cNvPr id="3" name="Oval 41"/>
          <p:cNvSpPr>
            <a:spLocks noChangeArrowheads="1"/>
          </p:cNvSpPr>
          <p:nvPr/>
        </p:nvSpPr>
        <p:spPr bwMode="gray">
          <a:xfrm>
            <a:off x="179512" y="332656"/>
            <a:ext cx="621950" cy="576064"/>
          </a:xfrm>
          <a:prstGeom prst="ellipse">
            <a:avLst/>
          </a:prstGeom>
          <a:solidFill>
            <a:srgbClr val="78936B"/>
          </a:solidFill>
          <a:ln w="50800" algn="ctr">
            <a:solidFill>
              <a:srgbClr val="5F5F5F">
                <a:alpha val="2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" name="Picture 42" descr="Pictur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9512" y="332656"/>
            <a:ext cx="62195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1" descr="light_shadow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 flipH="1">
            <a:off x="251520" y="322868"/>
            <a:ext cx="647303" cy="5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30"/>
          <p:cNvSpPr>
            <a:spLocks noChangeArrowheads="1"/>
          </p:cNvSpPr>
          <p:nvPr/>
        </p:nvSpPr>
        <p:spPr bwMode="gray">
          <a:xfrm>
            <a:off x="2123728" y="1340768"/>
            <a:ext cx="6912768" cy="1152128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>
                  <a:alpha val="80000"/>
                </a:schemeClr>
              </a:gs>
              <a:gs pos="100000">
                <a:schemeClr val="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34"/>
          <p:cNvSpPr>
            <a:spLocks noChangeArrowheads="1"/>
          </p:cNvSpPr>
          <p:nvPr/>
        </p:nvSpPr>
        <p:spPr bwMode="gray">
          <a:xfrm>
            <a:off x="251520" y="1340768"/>
            <a:ext cx="1944216" cy="115212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36"/>
          <p:cNvSpPr txBox="1">
            <a:spLocks noChangeArrowheads="1"/>
          </p:cNvSpPr>
          <p:nvPr/>
        </p:nvSpPr>
        <p:spPr bwMode="white">
          <a:xfrm>
            <a:off x="179512" y="1475492"/>
            <a:ext cx="201622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rgbClr val="FEFFFF"/>
                </a:solidFill>
              </a:rPr>
              <a:t>Закон </a:t>
            </a:r>
            <a:br>
              <a:rPr lang="ru-RU" sz="1400" b="1" dirty="0" smtClean="0">
                <a:solidFill>
                  <a:srgbClr val="FEFFFF"/>
                </a:solidFill>
              </a:rPr>
            </a:br>
            <a:r>
              <a:rPr lang="ru-RU" sz="1400" b="1" dirty="0" smtClean="0">
                <a:solidFill>
                  <a:srgbClr val="FEFFFF"/>
                </a:solidFill>
              </a:rPr>
              <a:t>«О государственной статистике»</a:t>
            </a:r>
            <a:endParaRPr lang="en-US" sz="1400" b="1" dirty="0">
              <a:solidFill>
                <a:srgbClr val="FEFFFF"/>
              </a:solidFill>
            </a:endParaRPr>
          </a:p>
        </p:txBody>
      </p:sp>
      <p:sp>
        <p:nvSpPr>
          <p:cNvPr id="9" name="AutoShape 35"/>
          <p:cNvSpPr>
            <a:spLocks noChangeArrowheads="1"/>
          </p:cNvSpPr>
          <p:nvPr/>
        </p:nvSpPr>
        <p:spPr bwMode="gray">
          <a:xfrm>
            <a:off x="2232025" y="1744588"/>
            <a:ext cx="376237" cy="344487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 Box 51"/>
          <p:cNvSpPr txBox="1">
            <a:spLocks noChangeArrowheads="1"/>
          </p:cNvSpPr>
          <p:nvPr/>
        </p:nvSpPr>
        <p:spPr bwMode="black">
          <a:xfrm>
            <a:off x="2675832" y="1501333"/>
            <a:ext cx="60006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75000"/>
              </a:lnSpc>
            </a:pPr>
            <a:r>
              <a:rPr lang="ru-RU" sz="1600" b="1" dirty="0" smtClean="0"/>
              <a:t>Научно обоснованную разработку статистической методологии и ее совершенствование в соответствии </a:t>
            </a:r>
            <a:br>
              <a:rPr lang="ru-RU" sz="1600" b="1" dirty="0" smtClean="0"/>
            </a:br>
            <a:r>
              <a:rPr lang="ru-RU" sz="1600" b="1" dirty="0" smtClean="0"/>
              <a:t>с национальными и международными стандартами в области статистики</a:t>
            </a:r>
            <a:endParaRPr lang="en-US" sz="1600" b="1" dirty="0"/>
          </a:p>
        </p:txBody>
      </p:sp>
      <p:sp>
        <p:nvSpPr>
          <p:cNvPr id="11" name="AutoShape 42"/>
          <p:cNvSpPr>
            <a:spLocks noChangeArrowheads="1"/>
          </p:cNvSpPr>
          <p:nvPr/>
        </p:nvSpPr>
        <p:spPr bwMode="ltGray">
          <a:xfrm>
            <a:off x="2138142" y="2852936"/>
            <a:ext cx="6754338" cy="12287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48"/>
          <p:cNvSpPr>
            <a:spLocks noChangeArrowheads="1"/>
          </p:cNvSpPr>
          <p:nvPr/>
        </p:nvSpPr>
        <p:spPr bwMode="gray">
          <a:xfrm>
            <a:off x="253816" y="2852936"/>
            <a:ext cx="1941920" cy="121616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Text Box 49"/>
          <p:cNvSpPr txBox="1">
            <a:spLocks noChangeArrowheads="1"/>
          </p:cNvSpPr>
          <p:nvPr/>
        </p:nvSpPr>
        <p:spPr bwMode="white">
          <a:xfrm>
            <a:off x="309860" y="3068960"/>
            <a:ext cx="1813868" cy="78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FEFFFF"/>
                </a:solidFill>
              </a:rPr>
              <a:t>Разработанные в статистике определения инновации </a:t>
            </a:r>
            <a:endParaRPr lang="en-US" sz="1400" b="1" dirty="0">
              <a:solidFill>
                <a:srgbClr val="FEFFFF"/>
              </a:solidFill>
            </a:endParaRPr>
          </a:p>
        </p:txBody>
      </p:sp>
      <p:sp>
        <p:nvSpPr>
          <p:cNvPr id="14" name="AutoShape 35"/>
          <p:cNvSpPr>
            <a:spLocks noChangeArrowheads="1"/>
          </p:cNvSpPr>
          <p:nvPr/>
        </p:nvSpPr>
        <p:spPr bwMode="gray">
          <a:xfrm>
            <a:off x="2232025" y="3287592"/>
            <a:ext cx="376237" cy="344487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black">
          <a:xfrm>
            <a:off x="2658712" y="3228747"/>
            <a:ext cx="5873728" cy="46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75000"/>
              </a:lnSpc>
            </a:pPr>
            <a:r>
              <a:rPr lang="ru-RU" sz="1600" b="1" dirty="0" smtClean="0"/>
              <a:t>Решают задачи международной сопоставимости и применимости на практике</a:t>
            </a:r>
            <a:endParaRPr lang="en-US" sz="1600" b="1" dirty="0"/>
          </a:p>
        </p:txBody>
      </p:sp>
      <p:sp>
        <p:nvSpPr>
          <p:cNvPr id="16" name="AutoShape 31"/>
          <p:cNvSpPr>
            <a:spLocks noChangeArrowheads="1"/>
          </p:cNvSpPr>
          <p:nvPr/>
        </p:nvSpPr>
        <p:spPr bwMode="gray">
          <a:xfrm>
            <a:off x="2170150" y="4653136"/>
            <a:ext cx="6650322" cy="1152128"/>
          </a:xfrm>
          <a:prstGeom prst="roundRect">
            <a:avLst>
              <a:gd name="adj" fmla="val 9977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7"/>
          <p:cNvSpPr>
            <a:spLocks noChangeArrowheads="1"/>
          </p:cNvSpPr>
          <p:nvPr/>
        </p:nvSpPr>
        <p:spPr bwMode="gray">
          <a:xfrm>
            <a:off x="253816" y="4653136"/>
            <a:ext cx="1978209" cy="115212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Text Box 49"/>
          <p:cNvSpPr txBox="1">
            <a:spLocks noChangeArrowheads="1"/>
          </p:cNvSpPr>
          <p:nvPr/>
        </p:nvSpPr>
        <p:spPr bwMode="white">
          <a:xfrm>
            <a:off x="253816" y="4869160"/>
            <a:ext cx="1949689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FEFFFF"/>
                </a:solidFill>
              </a:rPr>
              <a:t>Статистика инноваций совершенствуется </a:t>
            </a:r>
            <a:endParaRPr lang="en-US" sz="1400" b="1" dirty="0">
              <a:solidFill>
                <a:srgbClr val="FEFFFF"/>
              </a:solidFill>
            </a:endParaRPr>
          </a:p>
        </p:txBody>
      </p:sp>
      <p:sp>
        <p:nvSpPr>
          <p:cNvPr id="19" name="AutoShape 35"/>
          <p:cNvSpPr>
            <a:spLocks noChangeArrowheads="1"/>
          </p:cNvSpPr>
          <p:nvPr/>
        </p:nvSpPr>
        <p:spPr bwMode="gray">
          <a:xfrm>
            <a:off x="2277433" y="5056956"/>
            <a:ext cx="376237" cy="344487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Text Box 51"/>
          <p:cNvSpPr txBox="1">
            <a:spLocks noChangeArrowheads="1"/>
          </p:cNvSpPr>
          <p:nvPr/>
        </p:nvSpPr>
        <p:spPr bwMode="black">
          <a:xfrm>
            <a:off x="2687812" y="4813699"/>
            <a:ext cx="59166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75000"/>
              </a:lnSpc>
            </a:pPr>
            <a:r>
              <a:rPr lang="ru-RU" sz="1600" b="1" dirty="0" smtClean="0"/>
              <a:t>В целях поиска новых путей инновационного развития, проведения международных сопоставлений, действуя в едином с международным сообществом методологическом пространстве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868732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 bwMode="black">
          <a:xfrm>
            <a:off x="879475" y="1628800"/>
            <a:ext cx="8085013" cy="3902050"/>
          </a:xfrm>
          <a:noFill/>
          <a:ln/>
        </p:spPr>
        <p:txBody>
          <a:bodyPr/>
          <a:lstStyle/>
          <a:p>
            <a:pPr>
              <a:lnSpc>
                <a:spcPts val="2300"/>
              </a:lnSpc>
              <a:buSzPct val="85000"/>
            </a:pPr>
            <a:r>
              <a:rPr lang="ru-RU" dirty="0" smtClean="0"/>
              <a:t>Инновация </a:t>
            </a:r>
            <a:r>
              <a:rPr lang="ru-RU" sz="2200" b="0" dirty="0" smtClean="0">
                <a:latin typeface="Arial" pitchFamily="34" charset="0"/>
                <a:cs typeface="Arial" pitchFamily="34" charset="0"/>
              </a:rPr>
              <a:t>есть введение в употребление какого-либо нового или значительно улучшенного продукта (товара или услуги) или процесса, нового метода маркетинга, или нового организационного метода в деловой практике, организации рабочих мест или внешних связях.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  <a:p>
            <a:pPr lvl="1"/>
            <a:r>
              <a:rPr lang="ru-RU" sz="2000" dirty="0" smtClean="0"/>
              <a:t>Инновацией в минимальном требовании признается какое-либо изменение в продукции или функционировании какого-либо предприятия, которое должно быть новым для данного предприятия</a:t>
            </a:r>
            <a:r>
              <a:rPr lang="en-US" sz="2000" dirty="0" smtClean="0"/>
              <a:t>.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332656"/>
            <a:ext cx="7643192" cy="685800"/>
          </a:xfrm>
        </p:spPr>
        <p:txBody>
          <a:bodyPr anchor="t"/>
          <a:lstStyle/>
          <a:p>
            <a:r>
              <a:rPr lang="ru-RU" sz="2500" dirty="0" smtClean="0"/>
              <a:t>Определения инноваций</a:t>
            </a:r>
            <a:endParaRPr lang="en-US" sz="2500" dirty="0"/>
          </a:p>
        </p:txBody>
      </p:sp>
      <p:sp>
        <p:nvSpPr>
          <p:cNvPr id="5" name="Oval 41"/>
          <p:cNvSpPr>
            <a:spLocks noChangeArrowheads="1"/>
          </p:cNvSpPr>
          <p:nvPr/>
        </p:nvSpPr>
        <p:spPr bwMode="gray">
          <a:xfrm>
            <a:off x="179512" y="332656"/>
            <a:ext cx="621950" cy="576064"/>
          </a:xfrm>
          <a:prstGeom prst="ellipse">
            <a:avLst/>
          </a:prstGeom>
          <a:solidFill>
            <a:srgbClr val="78936B"/>
          </a:solidFill>
          <a:ln w="50800" algn="ctr">
            <a:solidFill>
              <a:srgbClr val="5F5F5F">
                <a:alpha val="2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42" descr="Pictur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9512" y="332656"/>
            <a:ext cx="62195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1" descr="light_shadow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 flipH="1">
            <a:off x="251520" y="322868"/>
            <a:ext cx="647303" cy="5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848600" cy="685800"/>
          </a:xfrm>
        </p:spPr>
        <p:txBody>
          <a:bodyPr/>
          <a:lstStyle/>
          <a:p>
            <a:r>
              <a:rPr lang="ru-RU" sz="2500" dirty="0" smtClean="0"/>
              <a:t>Типы инноваций</a:t>
            </a:r>
            <a:endParaRPr lang="ru-RU" sz="2500" dirty="0"/>
          </a:p>
        </p:txBody>
      </p:sp>
      <p:sp>
        <p:nvSpPr>
          <p:cNvPr id="4" name="AutoShape 45"/>
          <p:cNvSpPr>
            <a:spLocks noGrp="1" noChangeArrowheads="1"/>
          </p:cNvSpPr>
          <p:nvPr>
            <p:ph idx="1"/>
          </p:nvPr>
        </p:nvSpPr>
        <p:spPr bwMode="gray">
          <a:xfrm>
            <a:off x="683568" y="1147236"/>
            <a:ext cx="7848872" cy="991757"/>
          </a:xfrm>
          <a:prstGeom prst="roundRect">
            <a:avLst>
              <a:gd name="adj" fmla="val 16667"/>
            </a:avLst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gray">
          <a:xfrm>
            <a:off x="664970" y="1268760"/>
            <a:ext cx="7723453" cy="87023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665011" y="1067941"/>
            <a:ext cx="3319463" cy="401638"/>
            <a:chOff x="720" y="1392"/>
            <a:chExt cx="4058" cy="480"/>
          </a:xfrm>
        </p:grpSpPr>
        <p:sp>
          <p:nvSpPr>
            <p:cNvPr id="7" name="AutoShape 5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" name="Group 6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9" name="AutoShape 6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2000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" name="AutoShape 6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1" name="Rectangle 63"/>
          <p:cNvSpPr>
            <a:spLocks noChangeArrowheads="1"/>
          </p:cNvSpPr>
          <p:nvPr/>
        </p:nvSpPr>
        <p:spPr bwMode="gray">
          <a:xfrm>
            <a:off x="683707" y="1085483"/>
            <a:ext cx="27347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en-US" sz="1600" b="1" dirty="0">
                <a:solidFill>
                  <a:srgbClr val="FFFFFF"/>
                </a:solidFill>
              </a:rPr>
              <a:t> </a:t>
            </a:r>
            <a:r>
              <a:rPr lang="ru-RU" sz="1600" b="1" dirty="0" smtClean="0">
                <a:solidFill>
                  <a:srgbClr val="FFFFFF"/>
                </a:solidFill>
              </a:rPr>
              <a:t>Продуктовая инновация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2" name="Rectangle 66"/>
          <p:cNvSpPr>
            <a:spLocks noChangeArrowheads="1"/>
          </p:cNvSpPr>
          <p:nvPr/>
        </p:nvSpPr>
        <p:spPr bwMode="auto">
          <a:xfrm>
            <a:off x="755575" y="1469579"/>
            <a:ext cx="7657226" cy="6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ts val="1500"/>
              </a:lnSpc>
            </a:pPr>
            <a:r>
              <a:rPr lang="ru-RU" sz="1400" b="1" dirty="0" smtClean="0"/>
              <a:t>Усовершенствования в технических характеристиках, компонентах и материалах, во встроенном программном обеспечении, в удобстве использования или в других функциональных характеристиках.</a:t>
            </a:r>
            <a:endParaRPr lang="en-US" sz="1400" b="1" dirty="0"/>
          </a:p>
        </p:txBody>
      </p:sp>
      <p:sp>
        <p:nvSpPr>
          <p:cNvPr id="13" name="AutoShape 69"/>
          <p:cNvSpPr>
            <a:spLocks noChangeArrowheads="1"/>
          </p:cNvSpPr>
          <p:nvPr/>
        </p:nvSpPr>
        <p:spPr bwMode="gray">
          <a:xfrm>
            <a:off x="646704" y="2304113"/>
            <a:ext cx="7939478" cy="793603"/>
          </a:xfrm>
          <a:prstGeom prst="roundRect">
            <a:avLst>
              <a:gd name="adj" fmla="val 16667"/>
            </a:avLst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4"/>
          <p:cNvSpPr>
            <a:spLocks noChangeArrowheads="1"/>
          </p:cNvSpPr>
          <p:nvPr/>
        </p:nvSpPr>
        <p:spPr bwMode="gray">
          <a:xfrm>
            <a:off x="703907" y="2424234"/>
            <a:ext cx="7729094" cy="67348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5" name="Group 48"/>
          <p:cNvGrpSpPr>
            <a:grpSpLocks/>
          </p:cNvGrpSpPr>
          <p:nvPr/>
        </p:nvGrpSpPr>
        <p:grpSpPr bwMode="auto">
          <a:xfrm>
            <a:off x="646704" y="2240671"/>
            <a:ext cx="3319463" cy="401637"/>
            <a:chOff x="720" y="1392"/>
            <a:chExt cx="4058" cy="480"/>
          </a:xfrm>
        </p:grpSpPr>
        <p:sp>
          <p:nvSpPr>
            <p:cNvPr id="16" name="AutoShape 4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7" name="Group 5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8" name="AutoShape 5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1921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AutoShape 5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15686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0" name="Rectangle 63"/>
          <p:cNvSpPr>
            <a:spLocks noChangeArrowheads="1"/>
          </p:cNvSpPr>
          <p:nvPr/>
        </p:nvSpPr>
        <p:spPr bwMode="gray">
          <a:xfrm>
            <a:off x="671504" y="2247604"/>
            <a:ext cx="26302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en-US" sz="1600" b="1" dirty="0">
                <a:solidFill>
                  <a:srgbClr val="FFFFFF"/>
                </a:solidFill>
              </a:rPr>
              <a:t> </a:t>
            </a:r>
            <a:r>
              <a:rPr lang="ru-RU" sz="1600" b="1" dirty="0" smtClean="0">
                <a:solidFill>
                  <a:srgbClr val="FFFFFF"/>
                </a:solidFill>
              </a:rPr>
              <a:t>Процессная инновация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31" name="Rectangle 66"/>
          <p:cNvSpPr>
            <a:spLocks noChangeArrowheads="1"/>
          </p:cNvSpPr>
          <p:nvPr/>
        </p:nvSpPr>
        <p:spPr bwMode="auto">
          <a:xfrm>
            <a:off x="767258" y="2620661"/>
            <a:ext cx="7703153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ts val="1500"/>
              </a:lnSpc>
            </a:pPr>
            <a:r>
              <a:rPr lang="ru-RU" sz="1400" b="1" dirty="0" smtClean="0"/>
              <a:t>Изменения в технологии, производственном оборудовании и/или программном обеспечении</a:t>
            </a:r>
            <a:r>
              <a:rPr lang="en-US" sz="1400" b="1" dirty="0" smtClean="0"/>
              <a:t>.</a:t>
            </a:r>
            <a:endParaRPr lang="en-US" sz="1400" b="1" dirty="0"/>
          </a:p>
        </p:txBody>
      </p:sp>
      <p:sp>
        <p:nvSpPr>
          <p:cNvPr id="32" name="AutoShape 43"/>
          <p:cNvSpPr>
            <a:spLocks noChangeArrowheads="1"/>
          </p:cNvSpPr>
          <p:nvPr/>
        </p:nvSpPr>
        <p:spPr bwMode="gray">
          <a:xfrm>
            <a:off x="650332" y="3234037"/>
            <a:ext cx="7958568" cy="995664"/>
          </a:xfrm>
          <a:prstGeom prst="roundRect">
            <a:avLst>
              <a:gd name="adj" fmla="val 16667"/>
            </a:avLst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46"/>
          <p:cNvSpPr>
            <a:spLocks noChangeArrowheads="1"/>
          </p:cNvSpPr>
          <p:nvPr/>
        </p:nvSpPr>
        <p:spPr bwMode="gray">
          <a:xfrm>
            <a:off x="673191" y="3352128"/>
            <a:ext cx="7739610" cy="877573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4" name="Group 53"/>
          <p:cNvGrpSpPr>
            <a:grpSpLocks/>
          </p:cNvGrpSpPr>
          <p:nvPr/>
        </p:nvGrpSpPr>
        <p:grpSpPr bwMode="auto">
          <a:xfrm>
            <a:off x="650646" y="3151309"/>
            <a:ext cx="3319462" cy="401638"/>
            <a:chOff x="720" y="1392"/>
            <a:chExt cx="4058" cy="480"/>
          </a:xfrm>
        </p:grpSpPr>
        <p:sp>
          <p:nvSpPr>
            <p:cNvPr id="35" name="AutoShape 5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6" name="Group 5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7" name="AutoShape 5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2549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" name="AutoShape 5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19216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9" name="Rectangle 63"/>
          <p:cNvSpPr>
            <a:spLocks noChangeArrowheads="1"/>
          </p:cNvSpPr>
          <p:nvPr/>
        </p:nvSpPr>
        <p:spPr bwMode="gray">
          <a:xfrm>
            <a:off x="681371" y="3148708"/>
            <a:ext cx="295279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en-US" sz="1600" b="1" dirty="0">
                <a:solidFill>
                  <a:srgbClr val="FFFFFF"/>
                </a:solidFill>
              </a:rPr>
              <a:t> </a:t>
            </a:r>
            <a:r>
              <a:rPr lang="ru-RU" sz="1600" b="1" dirty="0" smtClean="0">
                <a:solidFill>
                  <a:srgbClr val="FFFFFF"/>
                </a:solidFill>
              </a:rPr>
              <a:t>Маркетинговая инновация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40" name="Rectangle 66"/>
          <p:cNvSpPr>
            <a:spLocks noChangeArrowheads="1"/>
          </p:cNvSpPr>
          <p:nvPr/>
        </p:nvSpPr>
        <p:spPr bwMode="auto">
          <a:xfrm>
            <a:off x="787829" y="3560287"/>
            <a:ext cx="7703153" cy="6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ts val="1500"/>
              </a:lnSpc>
            </a:pPr>
            <a:r>
              <a:rPr lang="ru-RU" sz="1400" b="1" dirty="0" smtClean="0"/>
              <a:t>Внедрение нового метода маркетинга, включая значительные изменения в дизайне или упаковки продукта, размещении, продвижении на рынок или в назначении цены относительно к маркетинговой инновации</a:t>
            </a:r>
            <a:r>
              <a:rPr lang="en-US" sz="1400" b="1" dirty="0" smtClean="0"/>
              <a:t>.</a:t>
            </a:r>
            <a:endParaRPr lang="en-US" sz="1400" b="1" dirty="0"/>
          </a:p>
        </p:txBody>
      </p:sp>
      <p:sp>
        <p:nvSpPr>
          <p:cNvPr id="41" name="AutoShape 69"/>
          <p:cNvSpPr>
            <a:spLocks noChangeArrowheads="1"/>
          </p:cNvSpPr>
          <p:nvPr/>
        </p:nvSpPr>
        <p:spPr bwMode="gray">
          <a:xfrm>
            <a:off x="643280" y="4391356"/>
            <a:ext cx="7939478" cy="909851"/>
          </a:xfrm>
          <a:prstGeom prst="roundRect">
            <a:avLst>
              <a:gd name="adj" fmla="val 16667"/>
            </a:avLst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AutoShape 44"/>
          <p:cNvSpPr>
            <a:spLocks noChangeArrowheads="1"/>
          </p:cNvSpPr>
          <p:nvPr/>
        </p:nvSpPr>
        <p:spPr bwMode="gray">
          <a:xfrm>
            <a:off x="664970" y="4511521"/>
            <a:ext cx="7710614" cy="789686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grpSp>
        <p:nvGrpSpPr>
          <p:cNvPr id="43" name="Group 48"/>
          <p:cNvGrpSpPr>
            <a:grpSpLocks/>
          </p:cNvGrpSpPr>
          <p:nvPr/>
        </p:nvGrpSpPr>
        <p:grpSpPr bwMode="auto">
          <a:xfrm>
            <a:off x="642614" y="4327193"/>
            <a:ext cx="3319463" cy="401637"/>
            <a:chOff x="720" y="1392"/>
            <a:chExt cx="4058" cy="480"/>
          </a:xfrm>
        </p:grpSpPr>
        <p:sp>
          <p:nvSpPr>
            <p:cNvPr id="44" name="AutoShape 4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CC9900"/>
                </a:solidFill>
              </a:endParaRPr>
            </a:p>
          </p:txBody>
        </p:sp>
        <p:grpSp>
          <p:nvGrpSpPr>
            <p:cNvPr id="45" name="Group 5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6" name="AutoShape 5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1921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CC9900"/>
                  </a:solidFill>
                </a:endParaRPr>
              </a:p>
            </p:txBody>
          </p:sp>
          <p:sp>
            <p:nvSpPr>
              <p:cNvPr id="47" name="AutoShape 5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15686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CC9900"/>
                  </a:solidFill>
                </a:endParaRPr>
              </a:p>
            </p:txBody>
          </p:sp>
        </p:grpSp>
      </p:grpSp>
      <p:sp>
        <p:nvSpPr>
          <p:cNvPr id="48" name="Rectangle 63"/>
          <p:cNvSpPr>
            <a:spLocks noChangeArrowheads="1"/>
          </p:cNvSpPr>
          <p:nvPr/>
        </p:nvSpPr>
        <p:spPr bwMode="gray">
          <a:xfrm>
            <a:off x="662739" y="4324591"/>
            <a:ext cx="32169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en-US" sz="1600" b="1" dirty="0">
                <a:solidFill>
                  <a:srgbClr val="FFFFFF"/>
                </a:solidFill>
              </a:rPr>
              <a:t> </a:t>
            </a:r>
            <a:r>
              <a:rPr lang="ru-RU" sz="1600" b="1" dirty="0" smtClean="0">
                <a:solidFill>
                  <a:srgbClr val="FFFFFF"/>
                </a:solidFill>
              </a:rPr>
              <a:t>Организационная инновация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49" name="Rectangle 66"/>
          <p:cNvSpPr>
            <a:spLocks noChangeArrowheads="1"/>
          </p:cNvSpPr>
          <p:nvPr/>
        </p:nvSpPr>
        <p:spPr bwMode="auto">
          <a:xfrm>
            <a:off x="784283" y="4741622"/>
            <a:ext cx="7657226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ts val="1500"/>
              </a:lnSpc>
            </a:pPr>
            <a:r>
              <a:rPr lang="ru-RU" sz="1400" b="1" dirty="0" smtClean="0"/>
              <a:t>Внедрение нового организационного метода в деловой практике предприятия, </a:t>
            </a:r>
            <a:br>
              <a:rPr lang="ru-RU" sz="1400" b="1" dirty="0" smtClean="0"/>
            </a:br>
            <a:r>
              <a:rPr lang="ru-RU" sz="1400" b="1" dirty="0" smtClean="0"/>
              <a:t>в организации рабочих мест или внешних связей</a:t>
            </a:r>
            <a:r>
              <a:rPr lang="en-US" sz="1400" b="1" dirty="0" smtClean="0"/>
              <a:t>.</a:t>
            </a:r>
            <a:endParaRPr lang="en-US" sz="1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84" y="5452505"/>
            <a:ext cx="7851775" cy="118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AutoShape 47"/>
          <p:cNvSpPr>
            <a:spLocks noChangeArrowheads="1"/>
          </p:cNvSpPr>
          <p:nvPr/>
        </p:nvSpPr>
        <p:spPr bwMode="gray">
          <a:xfrm>
            <a:off x="643280" y="5577690"/>
            <a:ext cx="7723453" cy="106259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2" name="Group 58"/>
          <p:cNvGrpSpPr>
            <a:grpSpLocks/>
          </p:cNvGrpSpPr>
          <p:nvPr/>
        </p:nvGrpSpPr>
        <p:grpSpPr bwMode="auto">
          <a:xfrm>
            <a:off x="662739" y="5376871"/>
            <a:ext cx="3319463" cy="401638"/>
            <a:chOff x="720" y="1392"/>
            <a:chExt cx="4058" cy="480"/>
          </a:xfrm>
        </p:grpSpPr>
        <p:sp>
          <p:nvSpPr>
            <p:cNvPr id="53" name="AutoShape 5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4" name="Group 6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5" name="AutoShape 6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2000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6" name="AutoShape 6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7" name="Rectangle 63"/>
          <p:cNvSpPr>
            <a:spLocks noChangeArrowheads="1"/>
          </p:cNvSpPr>
          <p:nvPr/>
        </p:nvSpPr>
        <p:spPr bwMode="gray">
          <a:xfrm>
            <a:off x="646704" y="5376871"/>
            <a:ext cx="291951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en-US" sz="1600" b="1" dirty="0">
                <a:solidFill>
                  <a:srgbClr val="FFFFFF"/>
                </a:solidFill>
              </a:rPr>
              <a:t> </a:t>
            </a:r>
            <a:r>
              <a:rPr lang="ru-RU" sz="1600" b="1" dirty="0" smtClean="0">
                <a:solidFill>
                  <a:srgbClr val="FFFFFF"/>
                </a:solidFill>
              </a:rPr>
              <a:t>Экологическая инновация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63" name="Rectangle 66"/>
          <p:cNvSpPr>
            <a:spLocks noChangeArrowheads="1"/>
          </p:cNvSpPr>
          <p:nvPr/>
        </p:nvSpPr>
        <p:spPr bwMode="auto">
          <a:xfrm>
            <a:off x="775775" y="5778509"/>
            <a:ext cx="765722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ts val="1500"/>
              </a:lnSpc>
            </a:pPr>
            <a:r>
              <a:rPr lang="ru-RU" sz="1400" b="1" dirty="0" smtClean="0"/>
              <a:t>Новая или значительно усовершенствованная продукция (работы, услуги), производственные процессы, организационные или маркетинговые методы, способствующие повышению экологической безопасности, улучшению или предотвращению негативного воздействия на окружающую среду.</a:t>
            </a:r>
            <a:endParaRPr lang="en-US" sz="1400" b="1" dirty="0"/>
          </a:p>
        </p:txBody>
      </p:sp>
      <p:sp>
        <p:nvSpPr>
          <p:cNvPr id="65" name="Oval 41"/>
          <p:cNvSpPr>
            <a:spLocks noChangeArrowheads="1"/>
          </p:cNvSpPr>
          <p:nvPr/>
        </p:nvSpPr>
        <p:spPr bwMode="gray">
          <a:xfrm>
            <a:off x="169461" y="321264"/>
            <a:ext cx="621950" cy="576064"/>
          </a:xfrm>
          <a:prstGeom prst="ellipse">
            <a:avLst/>
          </a:prstGeom>
          <a:solidFill>
            <a:srgbClr val="78936B"/>
          </a:solidFill>
          <a:ln w="50800" algn="ctr">
            <a:solidFill>
              <a:srgbClr val="5F5F5F">
                <a:alpha val="2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6" name="Picture 131" descr="light_shadow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 flipH="1">
            <a:off x="251520" y="322868"/>
            <a:ext cx="647303" cy="5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2" descr="Picture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9512" y="332656"/>
            <a:ext cx="62195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961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608" y="260648"/>
            <a:ext cx="7848600" cy="685800"/>
          </a:xfrm>
        </p:spPr>
        <p:txBody>
          <a:bodyPr/>
          <a:lstStyle/>
          <a:p>
            <a:r>
              <a:rPr lang="ru-RU" sz="2500" dirty="0" smtClean="0"/>
              <a:t>Степень новизны инноваций</a:t>
            </a:r>
            <a:endParaRPr lang="ru-RU" sz="25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30" y="1335683"/>
            <a:ext cx="2130919" cy="135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97" y="3542593"/>
            <a:ext cx="2203152" cy="264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eform 7"/>
          <p:cNvSpPr>
            <a:spLocks/>
          </p:cNvSpPr>
          <p:nvPr/>
        </p:nvSpPr>
        <p:spPr bwMode="gray">
          <a:xfrm>
            <a:off x="1162732" y="1420783"/>
            <a:ext cx="864047" cy="934088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48627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48627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white">
          <a:xfrm>
            <a:off x="1213926" y="1631711"/>
            <a:ext cx="1688283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flatTx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Новое для </a:t>
            </a:r>
            <a:b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предприятия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3707904" y="1335681"/>
            <a:ext cx="1952216" cy="1280031"/>
            <a:chOff x="4320" y="1152"/>
            <a:chExt cx="414" cy="402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6329817" y="1335683"/>
            <a:ext cx="1872208" cy="1280031"/>
            <a:chOff x="4320" y="1152"/>
            <a:chExt cx="414" cy="402"/>
          </a:xfrm>
        </p:grpSpPr>
        <p:sp>
          <p:nvSpPr>
            <p:cNvPr id="13" name="AutoShape 13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" name="Rectangle 8"/>
          <p:cNvSpPr>
            <a:spLocks noChangeArrowheads="1"/>
          </p:cNvSpPr>
          <p:nvPr/>
        </p:nvSpPr>
        <p:spPr bwMode="white">
          <a:xfrm>
            <a:off x="3733192" y="1631712"/>
            <a:ext cx="1972015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flatTx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Новое для </a:t>
            </a:r>
            <a:b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рынка (страны)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white">
          <a:xfrm>
            <a:off x="6625853" y="1652532"/>
            <a:ext cx="1456040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flatTx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Новое для </a:t>
            </a:r>
            <a:b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всего мира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Freeform 3"/>
          <p:cNvSpPr>
            <a:spLocks/>
          </p:cNvSpPr>
          <p:nvPr/>
        </p:nvSpPr>
        <p:spPr bwMode="invGray">
          <a:xfrm rot="2654799">
            <a:off x="1655804" y="2449505"/>
            <a:ext cx="949586" cy="938789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white">
          <a:xfrm>
            <a:off x="1031985" y="3615175"/>
            <a:ext cx="2052164" cy="240065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flatTx/>
          </a:bodyPr>
          <a:lstStyle/>
          <a:p>
            <a:pPr algn="ctr"/>
            <a:r>
              <a:rPr lang="ru-RU" sz="1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</a:t>
            </a:r>
            <a: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родукт, процесс,</a:t>
            </a:r>
            <a:b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метод маркетинга</a:t>
            </a:r>
            <a:b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или организации</a:t>
            </a:r>
            <a:b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уже могут </a:t>
            </a:r>
            <a:r>
              <a:rPr lang="ru-RU" sz="15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исполь</a:t>
            </a:r>
            <a: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b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5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зоваться</a:t>
            </a:r>
            <a: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на других</a:t>
            </a:r>
            <a:b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предприятиях, но </a:t>
            </a:r>
            <a:b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должны быть </a:t>
            </a:r>
            <a:b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внедрены впервые</a:t>
            </a:r>
            <a:b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данном </a:t>
            </a:r>
            <a:b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предприятии</a:t>
            </a:r>
            <a:endParaRPr lang="en-US" sz="15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Freeform 4"/>
          <p:cNvSpPr>
            <a:spLocks/>
          </p:cNvSpPr>
          <p:nvPr/>
        </p:nvSpPr>
        <p:spPr bwMode="invGray">
          <a:xfrm>
            <a:off x="4618235" y="2615714"/>
            <a:ext cx="295367" cy="926879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gray">
          <a:xfrm>
            <a:off x="3733192" y="3554024"/>
            <a:ext cx="1942317" cy="2522961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black">
          <a:xfrm>
            <a:off x="3752991" y="3966285"/>
            <a:ext cx="19522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ts val="1500"/>
              </a:lnSpc>
              <a:buFontTx/>
              <a:buChar char="•"/>
            </a:pPr>
            <a:r>
              <a:rPr lang="en-US" sz="2000" b="1" dirty="0"/>
              <a:t> </a:t>
            </a:r>
            <a:r>
              <a:rPr lang="ru-RU" sz="1500" b="1" dirty="0" smtClean="0"/>
              <a:t>предприятие первым вынесло инновацию на рынок</a:t>
            </a:r>
            <a:endParaRPr lang="en-US" sz="1500" dirty="0"/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white">
          <a:xfrm>
            <a:off x="4206840" y="3564039"/>
            <a:ext cx="1044517" cy="3231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flatTx/>
          </a:bodyPr>
          <a:lstStyle/>
          <a:p>
            <a:pPr algn="ctr"/>
            <a:r>
              <a:rPr lang="ru-RU" sz="1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</a:t>
            </a:r>
            <a: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словия:</a:t>
            </a:r>
            <a:endParaRPr lang="en-US" sz="15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black">
          <a:xfrm>
            <a:off x="3789810" y="4961697"/>
            <a:ext cx="1952216" cy="105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ts val="1500"/>
              </a:lnSpc>
              <a:buFontTx/>
              <a:buChar char="•"/>
            </a:pPr>
            <a:r>
              <a:rPr lang="en-US" sz="2000" b="1" dirty="0"/>
              <a:t> </a:t>
            </a:r>
            <a:r>
              <a:rPr lang="ru-RU" sz="1500" b="1" dirty="0" smtClean="0"/>
              <a:t>под рынком подразумевается </a:t>
            </a:r>
            <a:br>
              <a:rPr lang="ru-RU" sz="1500" b="1" dirty="0" smtClean="0"/>
            </a:br>
            <a:r>
              <a:rPr lang="ru-RU" sz="1500" b="1" dirty="0" smtClean="0"/>
              <a:t>предприятие в совокупности с его конкурентами</a:t>
            </a:r>
            <a:endParaRPr lang="en-US" sz="1500" dirty="0"/>
          </a:p>
        </p:txBody>
      </p:sp>
      <p:sp>
        <p:nvSpPr>
          <p:cNvPr id="28" name="AutoShape 13"/>
          <p:cNvSpPr>
            <a:spLocks noChangeArrowheads="1"/>
          </p:cNvSpPr>
          <p:nvPr/>
        </p:nvSpPr>
        <p:spPr bwMode="gray">
          <a:xfrm>
            <a:off x="6304055" y="3544748"/>
            <a:ext cx="2099636" cy="2541512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Freeform 5"/>
          <p:cNvSpPr>
            <a:spLocks/>
          </p:cNvSpPr>
          <p:nvPr/>
        </p:nvSpPr>
        <p:spPr bwMode="invGray">
          <a:xfrm rot="19125424" flipH="1">
            <a:off x="6945326" y="2531742"/>
            <a:ext cx="986764" cy="825783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white">
          <a:xfrm>
            <a:off x="6267357" y="3605626"/>
            <a:ext cx="2173031" cy="240065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flatTx/>
          </a:bodyPr>
          <a:lstStyle/>
          <a:p>
            <a:pPr algn="ctr"/>
            <a:r>
              <a:rPr lang="ru-RU" sz="1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</a:t>
            </a:r>
            <a: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овизна на </a:t>
            </a:r>
            <a:b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международном</a:t>
            </a:r>
            <a:b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уровне </a:t>
            </a:r>
            <a:b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определяется </a:t>
            </a:r>
            <a:b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приоритетным </a:t>
            </a:r>
            <a:b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выходом инновации</a:t>
            </a:r>
            <a:b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все рынки, как</a:t>
            </a:r>
            <a:b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национальном, так</a:t>
            </a:r>
            <a:b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 в международном</a:t>
            </a:r>
            <a:b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масштабе </a:t>
            </a:r>
            <a:endParaRPr lang="en-US" sz="15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" name="Oval 41"/>
          <p:cNvSpPr>
            <a:spLocks noChangeArrowheads="1"/>
          </p:cNvSpPr>
          <p:nvPr/>
        </p:nvSpPr>
        <p:spPr bwMode="gray">
          <a:xfrm>
            <a:off x="169461" y="321264"/>
            <a:ext cx="621950" cy="576064"/>
          </a:xfrm>
          <a:prstGeom prst="ellipse">
            <a:avLst/>
          </a:prstGeom>
          <a:solidFill>
            <a:srgbClr val="78936B"/>
          </a:solidFill>
          <a:ln w="50800" algn="ctr">
            <a:solidFill>
              <a:srgbClr val="5F5F5F">
                <a:alpha val="2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3" name="Picture 42" descr="Pictur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9512" y="332656"/>
            <a:ext cx="62195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31" descr="light_shadow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 flipH="1">
            <a:off x="251520" y="322868"/>
            <a:ext cx="647303" cy="5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638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019" y="234506"/>
            <a:ext cx="7848600" cy="685800"/>
          </a:xfrm>
        </p:spPr>
        <p:txBody>
          <a:bodyPr/>
          <a:lstStyle/>
          <a:p>
            <a:r>
              <a:rPr lang="ru-RU" sz="2500" dirty="0" smtClean="0"/>
              <a:t>Виды инновационной деятельности</a:t>
            </a:r>
            <a:endParaRPr lang="ru-RU" sz="25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9"/>
            <a:ext cx="6768752" cy="63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0"/>
          <p:cNvSpPr>
            <a:spLocks noChangeArrowheads="1"/>
          </p:cNvSpPr>
          <p:nvPr/>
        </p:nvSpPr>
        <p:spPr bwMode="gray">
          <a:xfrm rot="5400000">
            <a:off x="611560" y="1028564"/>
            <a:ext cx="488950" cy="488950"/>
          </a:xfrm>
          <a:prstGeom prst="diamond">
            <a:avLst/>
          </a:prstGeom>
          <a:solidFill>
            <a:schemeClr val="hlink"/>
          </a:solidFill>
          <a:ln w="19050">
            <a:solidFill>
              <a:srgbClr val="F8F8F8"/>
            </a:solidFill>
            <a:miter lim="800000"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gray">
          <a:xfrm>
            <a:off x="1163624" y="991598"/>
            <a:ext cx="6624736" cy="6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Bef>
                <a:spcPct val="50000"/>
              </a:spcBef>
              <a:buFontTx/>
              <a:buChar char="•"/>
            </a:pPr>
            <a:r>
              <a:rPr lang="en-US" sz="1400" b="1" i="0" dirty="0">
                <a:solidFill>
                  <a:srgbClr val="0E6435"/>
                </a:solidFill>
                <a:cs typeface="Arial" charset="0"/>
              </a:rPr>
              <a:t> </a:t>
            </a:r>
            <a:r>
              <a:rPr lang="ru-RU" sz="1400" b="1" i="0" dirty="0" smtClean="0">
                <a:solidFill>
                  <a:srgbClr val="0E6435"/>
                </a:solidFill>
                <a:cs typeface="Arial" charset="0"/>
              </a:rPr>
              <a:t>научно-исследовательские и опытно-конструкторские работы (НИОКР), напрямую связанные с разработкой какой-либо конкретной инновации;</a:t>
            </a:r>
            <a:endParaRPr lang="en-US" sz="1400" b="1" i="0" dirty="0">
              <a:solidFill>
                <a:srgbClr val="0E6435"/>
              </a:solidFill>
              <a:cs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08" y="1661451"/>
            <a:ext cx="6768752" cy="63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08" y="3023490"/>
            <a:ext cx="6768752" cy="63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12" y="3708899"/>
            <a:ext cx="6768752" cy="63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20" y="4400536"/>
            <a:ext cx="6768752" cy="63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20" y="5093184"/>
            <a:ext cx="6768752" cy="63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20" y="5794976"/>
            <a:ext cx="6768752" cy="63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12" y="2342532"/>
            <a:ext cx="6768752" cy="63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AutoShape 21"/>
          <p:cNvSpPr>
            <a:spLocks noChangeArrowheads="1"/>
          </p:cNvSpPr>
          <p:nvPr/>
        </p:nvSpPr>
        <p:spPr bwMode="gray">
          <a:xfrm rot="5400000">
            <a:off x="611560" y="1733459"/>
            <a:ext cx="488950" cy="488950"/>
          </a:xfrm>
          <a:prstGeom prst="diamond">
            <a:avLst/>
          </a:prstGeom>
          <a:solidFill>
            <a:schemeClr val="folHlink"/>
          </a:solidFill>
          <a:ln w="19050">
            <a:solidFill>
              <a:srgbClr val="F8F8F8"/>
            </a:solidFill>
            <a:miter lim="800000"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24"/>
          <p:cNvSpPr>
            <a:spLocks noChangeArrowheads="1"/>
          </p:cNvSpPr>
          <p:nvPr/>
        </p:nvSpPr>
        <p:spPr bwMode="gray">
          <a:xfrm rot="5400000">
            <a:off x="611560" y="2414540"/>
            <a:ext cx="488950" cy="488950"/>
          </a:xfrm>
          <a:prstGeom prst="diamond">
            <a:avLst/>
          </a:prstGeom>
          <a:solidFill>
            <a:schemeClr val="accent1"/>
          </a:solidFill>
          <a:ln w="19050">
            <a:solidFill>
              <a:srgbClr val="F8F8F8"/>
            </a:solidFill>
            <a:miter lim="800000"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25"/>
          <p:cNvSpPr>
            <a:spLocks noChangeArrowheads="1"/>
          </p:cNvSpPr>
          <p:nvPr/>
        </p:nvSpPr>
        <p:spPr bwMode="gray">
          <a:xfrm rot="5400000">
            <a:off x="602416" y="3095498"/>
            <a:ext cx="488950" cy="488950"/>
          </a:xfrm>
          <a:prstGeom prst="diamond">
            <a:avLst/>
          </a:prstGeom>
          <a:solidFill>
            <a:schemeClr val="accent2"/>
          </a:solidFill>
          <a:ln w="19050">
            <a:solidFill>
              <a:srgbClr val="F8F8F8"/>
            </a:solidFill>
            <a:miter lim="800000"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gray">
          <a:xfrm rot="5400000">
            <a:off x="602416" y="3780907"/>
            <a:ext cx="488950" cy="488950"/>
          </a:xfrm>
          <a:prstGeom prst="diamond">
            <a:avLst/>
          </a:prstGeom>
          <a:solidFill>
            <a:srgbClr val="1E4354"/>
          </a:solidFill>
          <a:ln w="19050">
            <a:solidFill>
              <a:srgbClr val="F8F8F8"/>
            </a:solidFill>
            <a:miter lim="800000"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sp>
        <p:nvSpPr>
          <p:cNvPr id="21" name="AutoShape 25"/>
          <p:cNvSpPr>
            <a:spLocks noChangeArrowheads="1"/>
          </p:cNvSpPr>
          <p:nvPr/>
        </p:nvSpPr>
        <p:spPr bwMode="gray">
          <a:xfrm rot="5400000">
            <a:off x="577579" y="4472544"/>
            <a:ext cx="488950" cy="488950"/>
          </a:xfrm>
          <a:prstGeom prst="diamond">
            <a:avLst/>
          </a:prstGeom>
          <a:solidFill>
            <a:srgbClr val="D35F3B"/>
          </a:solidFill>
          <a:ln w="19050">
            <a:solidFill>
              <a:srgbClr val="F8F8F8"/>
            </a:solidFill>
            <a:miter lim="800000"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25"/>
          <p:cNvSpPr>
            <a:spLocks noChangeArrowheads="1"/>
          </p:cNvSpPr>
          <p:nvPr/>
        </p:nvSpPr>
        <p:spPr bwMode="gray">
          <a:xfrm rot="5400000">
            <a:off x="577579" y="5165192"/>
            <a:ext cx="488950" cy="488950"/>
          </a:xfrm>
          <a:prstGeom prst="diamond">
            <a:avLst/>
          </a:prstGeom>
          <a:solidFill>
            <a:srgbClr val="AC7F00"/>
          </a:solidFill>
          <a:ln w="19050">
            <a:solidFill>
              <a:srgbClr val="F8F8F8"/>
            </a:solidFill>
            <a:miter lim="800000"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25"/>
          <p:cNvSpPr>
            <a:spLocks noChangeArrowheads="1"/>
          </p:cNvSpPr>
          <p:nvPr/>
        </p:nvSpPr>
        <p:spPr bwMode="gray">
          <a:xfrm rot="5400000">
            <a:off x="577699" y="5866984"/>
            <a:ext cx="488950" cy="488950"/>
          </a:xfrm>
          <a:prstGeom prst="diamond">
            <a:avLst/>
          </a:prstGeom>
          <a:solidFill>
            <a:schemeClr val="tx2">
              <a:lumMod val="25000"/>
            </a:schemeClr>
          </a:solidFill>
          <a:ln w="19050">
            <a:solidFill>
              <a:srgbClr val="F8F8F8"/>
            </a:solidFill>
            <a:miter lim="800000"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gray">
          <a:xfrm>
            <a:off x="1163624" y="1739407"/>
            <a:ext cx="6624736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Bef>
                <a:spcPct val="50000"/>
              </a:spcBef>
              <a:buFontTx/>
              <a:buChar char="•"/>
            </a:pPr>
            <a:r>
              <a:rPr lang="en-US" sz="1400" b="1" i="0" dirty="0">
                <a:solidFill>
                  <a:srgbClr val="0E6435"/>
                </a:solidFill>
                <a:cs typeface="Arial" charset="0"/>
              </a:rPr>
              <a:t> </a:t>
            </a:r>
            <a:r>
              <a:rPr lang="ru-RU" sz="1400" b="1" i="0" dirty="0" smtClean="0">
                <a:solidFill>
                  <a:srgbClr val="0E6435"/>
                </a:solidFill>
                <a:cs typeface="Arial" charset="0"/>
              </a:rPr>
              <a:t>приобретение машин, оборудования, связанных с технологическими инновациями;</a:t>
            </a:r>
            <a:endParaRPr lang="en-US" sz="1400" b="1" i="0" dirty="0">
              <a:solidFill>
                <a:srgbClr val="0E6435"/>
              </a:solidFill>
              <a:cs typeface="Arial" charset="0"/>
            </a:endParaRP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gray">
          <a:xfrm>
            <a:off x="1163624" y="2516668"/>
            <a:ext cx="6624736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Bef>
                <a:spcPct val="50000"/>
              </a:spcBef>
              <a:buFontTx/>
              <a:buChar char="•"/>
            </a:pPr>
            <a:r>
              <a:rPr lang="en-US" sz="1400" b="1" i="0" dirty="0">
                <a:solidFill>
                  <a:srgbClr val="0E6435"/>
                </a:solidFill>
                <a:cs typeface="Arial" charset="0"/>
              </a:rPr>
              <a:t> </a:t>
            </a:r>
            <a:r>
              <a:rPr lang="ru-RU" sz="1400" b="1" i="0" dirty="0" smtClean="0">
                <a:solidFill>
                  <a:srgbClr val="0E6435"/>
                </a:solidFill>
                <a:cs typeface="Arial" charset="0"/>
              </a:rPr>
              <a:t>приобретение новых и высоких технологий;</a:t>
            </a:r>
            <a:endParaRPr lang="en-US" sz="1400" b="1" i="0" dirty="0">
              <a:solidFill>
                <a:srgbClr val="0E6435"/>
              </a:solidFill>
              <a:cs typeface="Arial" charset="0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gray">
          <a:xfrm>
            <a:off x="1163624" y="3095498"/>
            <a:ext cx="6624736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Bef>
                <a:spcPct val="50000"/>
              </a:spcBef>
              <a:buFontTx/>
              <a:buChar char="•"/>
            </a:pPr>
            <a:r>
              <a:rPr lang="en-US" sz="1400" b="1" i="0" dirty="0">
                <a:solidFill>
                  <a:srgbClr val="0E6435"/>
                </a:solidFill>
                <a:cs typeface="Arial" charset="0"/>
              </a:rPr>
              <a:t> </a:t>
            </a:r>
            <a:r>
              <a:rPr lang="ru-RU" sz="1400" b="1" i="0" dirty="0" smtClean="0">
                <a:solidFill>
                  <a:srgbClr val="0E6435"/>
                </a:solidFill>
                <a:cs typeface="Arial" charset="0"/>
              </a:rPr>
              <a:t>приобретение компьютерных программ и баз данных, связанных с технологическими инновациями;</a:t>
            </a:r>
            <a:endParaRPr lang="en-US" sz="1400" b="1" i="0" dirty="0">
              <a:solidFill>
                <a:srgbClr val="0E6435"/>
              </a:solidFill>
              <a:cs typeface="Arial" charset="0"/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gray">
          <a:xfrm>
            <a:off x="1163624" y="3681140"/>
            <a:ext cx="6624736" cy="6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Bef>
                <a:spcPct val="50000"/>
              </a:spcBef>
              <a:buFontTx/>
              <a:buChar char="•"/>
            </a:pPr>
            <a:r>
              <a:rPr lang="en-US" sz="1400" b="1" i="0" dirty="0">
                <a:solidFill>
                  <a:srgbClr val="0E6435"/>
                </a:solidFill>
                <a:cs typeface="Arial" charset="0"/>
              </a:rPr>
              <a:t> </a:t>
            </a:r>
            <a:r>
              <a:rPr lang="ru-RU" sz="1400" b="1" i="0" dirty="0" smtClean="0">
                <a:solidFill>
                  <a:srgbClr val="0E6435"/>
                </a:solidFill>
                <a:cs typeface="Arial" charset="0"/>
              </a:rPr>
              <a:t>производственное проектирование, другие виды подготовки производства для выпуска новых продуктов, внедрения новых услуг или методов их производства (передачи);</a:t>
            </a:r>
            <a:endParaRPr lang="en-US" sz="1400" b="1" i="0" dirty="0">
              <a:solidFill>
                <a:srgbClr val="0E6435"/>
              </a:solidFill>
              <a:cs typeface="Arial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gray">
          <a:xfrm>
            <a:off x="1131664" y="4484440"/>
            <a:ext cx="6624736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Bef>
                <a:spcPct val="50000"/>
              </a:spcBef>
              <a:buFontTx/>
              <a:buChar char="•"/>
            </a:pPr>
            <a:r>
              <a:rPr lang="en-US" sz="1400" b="1" i="0" dirty="0">
                <a:solidFill>
                  <a:srgbClr val="0E6435"/>
                </a:solidFill>
                <a:cs typeface="Arial" charset="0"/>
              </a:rPr>
              <a:t> </a:t>
            </a:r>
            <a:r>
              <a:rPr lang="ru-RU" sz="1400" b="1" i="0" dirty="0" smtClean="0">
                <a:solidFill>
                  <a:srgbClr val="0E6435"/>
                </a:solidFill>
                <a:cs typeface="Arial" charset="0"/>
              </a:rPr>
              <a:t>подготовка, переподготовка и повышение квалификации персонала, связанные с технологическими инновациями;</a:t>
            </a:r>
            <a:endParaRPr lang="en-US" sz="1400" b="1" i="0" dirty="0">
              <a:solidFill>
                <a:srgbClr val="0E6435"/>
              </a:solidFill>
              <a:cs typeface="Arial" charset="0"/>
            </a:endParaRP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gray">
          <a:xfrm>
            <a:off x="1153856" y="5188926"/>
            <a:ext cx="6624736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Bef>
                <a:spcPct val="50000"/>
              </a:spcBef>
              <a:buFontTx/>
              <a:buChar char="•"/>
            </a:pPr>
            <a:r>
              <a:rPr lang="en-US" sz="1400" b="1" i="0" dirty="0">
                <a:solidFill>
                  <a:srgbClr val="0E6435"/>
                </a:solidFill>
                <a:cs typeface="Arial" charset="0"/>
              </a:rPr>
              <a:t> </a:t>
            </a:r>
            <a:r>
              <a:rPr lang="ru-RU" sz="1400" b="1" i="0" dirty="0" smtClean="0">
                <a:solidFill>
                  <a:srgbClr val="0E6435"/>
                </a:solidFill>
                <a:cs typeface="Arial" charset="0"/>
              </a:rPr>
              <a:t>маркетинговые исследования, связанные с технологическими инновациями;</a:t>
            </a:r>
            <a:endParaRPr lang="en-US" sz="1400" b="1" i="0" dirty="0">
              <a:solidFill>
                <a:srgbClr val="0E6435"/>
              </a:solidFill>
              <a:cs typeface="Arial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gray">
          <a:xfrm>
            <a:off x="1145424" y="5969112"/>
            <a:ext cx="6624736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Bef>
                <a:spcPct val="50000"/>
              </a:spcBef>
              <a:buFontTx/>
              <a:buChar char="•"/>
            </a:pPr>
            <a:r>
              <a:rPr lang="en-US" sz="1400" b="1" i="0" dirty="0">
                <a:solidFill>
                  <a:srgbClr val="0E6435"/>
                </a:solidFill>
                <a:cs typeface="Arial" charset="0"/>
              </a:rPr>
              <a:t> </a:t>
            </a:r>
            <a:r>
              <a:rPr lang="ru-RU" sz="1400" b="1" i="0" dirty="0" smtClean="0">
                <a:solidFill>
                  <a:srgbClr val="0E6435"/>
                </a:solidFill>
                <a:cs typeface="Arial" charset="0"/>
              </a:rPr>
              <a:t>прочие затраты на технологические инновации.</a:t>
            </a:r>
            <a:endParaRPr lang="en-US" sz="1400" b="1" i="0" dirty="0">
              <a:solidFill>
                <a:srgbClr val="0E6435"/>
              </a:solidFill>
              <a:cs typeface="Arial" charset="0"/>
            </a:endParaRPr>
          </a:p>
        </p:txBody>
      </p:sp>
      <p:sp>
        <p:nvSpPr>
          <p:cNvPr id="31" name="Oval 41"/>
          <p:cNvSpPr>
            <a:spLocks noChangeArrowheads="1"/>
          </p:cNvSpPr>
          <p:nvPr/>
        </p:nvSpPr>
        <p:spPr bwMode="gray">
          <a:xfrm>
            <a:off x="169461" y="321264"/>
            <a:ext cx="621950" cy="576064"/>
          </a:xfrm>
          <a:prstGeom prst="ellipse">
            <a:avLst/>
          </a:prstGeom>
          <a:solidFill>
            <a:srgbClr val="78936B"/>
          </a:solidFill>
          <a:ln w="50800" algn="ctr">
            <a:solidFill>
              <a:srgbClr val="5F5F5F">
                <a:alpha val="2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2" name="Picture 42" descr="Pictur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9512" y="332656"/>
            <a:ext cx="62195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31" descr="light_shadow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 flipH="1">
            <a:off x="251520" y="322868"/>
            <a:ext cx="647303" cy="5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890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20" name="Rectangle 32"/>
          <p:cNvSpPr>
            <a:spLocks noGrp="1" noChangeArrowheads="1"/>
          </p:cNvSpPr>
          <p:nvPr>
            <p:ph type="title"/>
          </p:nvPr>
        </p:nvSpPr>
        <p:spPr>
          <a:xfrm>
            <a:off x="971600" y="228600"/>
            <a:ext cx="7715200" cy="685800"/>
          </a:xfrm>
        </p:spPr>
        <p:txBody>
          <a:bodyPr/>
          <a:lstStyle/>
          <a:p>
            <a:r>
              <a:rPr lang="ru-RU" sz="2500" dirty="0" smtClean="0"/>
              <a:t>Статистика инноваций</a:t>
            </a:r>
            <a:endParaRPr lang="en-US" sz="2500" dirty="0"/>
          </a:p>
        </p:txBody>
      </p:sp>
      <p:sp>
        <p:nvSpPr>
          <p:cNvPr id="33" name="Oval 41"/>
          <p:cNvSpPr>
            <a:spLocks noChangeArrowheads="1"/>
          </p:cNvSpPr>
          <p:nvPr/>
        </p:nvSpPr>
        <p:spPr bwMode="gray">
          <a:xfrm>
            <a:off x="179512" y="332656"/>
            <a:ext cx="621950" cy="576064"/>
          </a:xfrm>
          <a:prstGeom prst="ellipse">
            <a:avLst/>
          </a:prstGeom>
          <a:solidFill>
            <a:srgbClr val="78936B"/>
          </a:solidFill>
          <a:ln w="50800" algn="ctr">
            <a:solidFill>
              <a:srgbClr val="5F5F5F">
                <a:alpha val="2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4" name="Picture 42" descr="Pictur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9512" y="332656"/>
            <a:ext cx="62195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602448" y="1160994"/>
            <a:ext cx="7580709" cy="536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sz="2400" dirty="0" smtClean="0"/>
          </a:p>
          <a:p>
            <a:pPr algn="ctr">
              <a:spcBef>
                <a:spcPct val="0"/>
              </a:spcBef>
              <a:buFontTx/>
              <a:buNone/>
            </a:pPr>
            <a:endParaRPr lang="ru-RU" sz="1500" dirty="0" smtClean="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sz="1500" dirty="0">
              <a:solidFill>
                <a:srgbClr val="3589BD"/>
              </a:solidFill>
            </a:endParaRP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1907703" y="4371592"/>
            <a:ext cx="53292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ru-RU" sz="2000" dirty="0">
                <a:solidFill>
                  <a:schemeClr val="tx2"/>
                </a:solidFill>
              </a:rPr>
              <a:t>Сбор данных осуществляется с </a:t>
            </a:r>
            <a:r>
              <a:rPr lang="ru-RU" sz="2000" dirty="0" smtClean="0">
                <a:solidFill>
                  <a:schemeClr val="tx2"/>
                </a:solidFill>
              </a:rPr>
              <a:t>200</a:t>
            </a:r>
            <a:r>
              <a:rPr lang="en-US" sz="2000" dirty="0">
                <a:solidFill>
                  <a:schemeClr val="tx2"/>
                </a:solidFill>
              </a:rPr>
              <a:t>2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>
                <a:solidFill>
                  <a:schemeClr val="tx2"/>
                </a:solidFill>
              </a:rPr>
              <a:t>года. </a:t>
            </a:r>
          </a:p>
        </p:txBody>
      </p:sp>
      <p:sp>
        <p:nvSpPr>
          <p:cNvPr id="38" name="Freeform 24"/>
          <p:cNvSpPr>
            <a:spLocks/>
          </p:cNvSpPr>
          <p:nvPr/>
        </p:nvSpPr>
        <p:spPr bwMode="gray">
          <a:xfrm>
            <a:off x="1547664" y="1412776"/>
            <a:ext cx="5472608" cy="2592288"/>
          </a:xfrm>
          <a:custGeom>
            <a:avLst/>
            <a:gdLst>
              <a:gd name="T0" fmla="*/ 4 w 1321"/>
              <a:gd name="T1" fmla="*/ 391 h 788"/>
              <a:gd name="T2" fmla="*/ 6 w 1321"/>
              <a:gd name="T3" fmla="*/ 788 h 788"/>
              <a:gd name="T4" fmla="*/ 1098 w 1321"/>
              <a:gd name="T5" fmla="*/ 782 h 788"/>
              <a:gd name="T6" fmla="*/ 1314 w 1321"/>
              <a:gd name="T7" fmla="*/ 388 h 788"/>
              <a:gd name="T8" fmla="*/ 1315 w 1321"/>
              <a:gd name="T9" fmla="*/ 0 h 788"/>
              <a:gd name="T10" fmla="*/ 244 w 1321"/>
              <a:gd name="T11" fmla="*/ 3 h 788"/>
              <a:gd name="T12" fmla="*/ 4 w 1321"/>
              <a:gd name="T13" fmla="*/ 391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1" h="788">
                <a:moveTo>
                  <a:pt x="4" y="391"/>
                </a:moveTo>
                <a:cubicBezTo>
                  <a:pt x="5" y="589"/>
                  <a:pt x="6" y="788"/>
                  <a:pt x="6" y="788"/>
                </a:cubicBezTo>
                <a:lnTo>
                  <a:pt x="1098" y="782"/>
                </a:lnTo>
                <a:cubicBezTo>
                  <a:pt x="1321" y="782"/>
                  <a:pt x="1315" y="667"/>
                  <a:pt x="1314" y="388"/>
                </a:cubicBezTo>
                <a:cubicBezTo>
                  <a:pt x="1314" y="193"/>
                  <a:pt x="1315" y="0"/>
                  <a:pt x="1315" y="0"/>
                </a:cubicBezTo>
                <a:lnTo>
                  <a:pt x="244" y="3"/>
                </a:lnTo>
                <a:cubicBezTo>
                  <a:pt x="0" y="3"/>
                  <a:pt x="5" y="138"/>
                  <a:pt x="4" y="391"/>
                </a:cubicBezTo>
                <a:close/>
              </a:path>
            </a:pathLst>
          </a:custGeom>
          <a:gradFill flip="none" rotWithShape="1">
            <a:gsLst>
              <a:gs pos="0">
                <a:srgbClr val="FFFFFF">
                  <a:gamma/>
                  <a:shade val="76078"/>
                  <a:invGamma/>
                  <a:alpha val="9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6078"/>
                  <a:invGamma/>
                </a:srgbClr>
              </a:gs>
            </a:gsLst>
            <a:lin ang="2700000" scaled="1"/>
            <a:tileRect/>
          </a:gradFill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algn="ctr"/>
            <a:endParaRPr lang="ru-RU" b="1" dirty="0" smtClean="0">
              <a:solidFill>
                <a:srgbClr val="638D5D"/>
              </a:solidFill>
            </a:endParaRPr>
          </a:p>
          <a:p>
            <a:pPr algn="ctr"/>
            <a:endParaRPr lang="ru-RU" b="1" dirty="0" smtClean="0">
              <a:solidFill>
                <a:srgbClr val="638D5D"/>
              </a:solidFill>
            </a:endParaRPr>
          </a:p>
          <a:p>
            <a:pPr algn="ctr"/>
            <a:r>
              <a:rPr lang="ru-RU" b="1" dirty="0" smtClean="0">
                <a:solidFill>
                  <a:srgbClr val="638D5D"/>
                </a:solidFill>
              </a:rPr>
              <a:t>Форма </a:t>
            </a:r>
            <a:r>
              <a:rPr lang="ru-RU" b="1" dirty="0">
                <a:solidFill>
                  <a:srgbClr val="638D5D"/>
                </a:solidFill>
              </a:rPr>
              <a:t>государственной </a:t>
            </a:r>
          </a:p>
          <a:p>
            <a:pPr algn="ctr"/>
            <a:r>
              <a:rPr lang="ru-RU" b="1" dirty="0">
                <a:solidFill>
                  <a:srgbClr val="638D5D"/>
                </a:solidFill>
              </a:rPr>
              <a:t>статистической отчетности </a:t>
            </a:r>
            <a:br>
              <a:rPr lang="ru-RU" b="1" dirty="0">
                <a:solidFill>
                  <a:srgbClr val="638D5D"/>
                </a:solidFill>
              </a:rPr>
            </a:br>
            <a:r>
              <a:rPr lang="ru-RU" b="1" dirty="0">
                <a:solidFill>
                  <a:srgbClr val="638D5D"/>
                </a:solidFill>
              </a:rPr>
              <a:t>1-нт (инновация) «Отчет об инновационной деятельности организации»</a:t>
            </a:r>
            <a:endParaRPr lang="en-US" b="1" dirty="0">
              <a:solidFill>
                <a:srgbClr val="638D5D"/>
              </a:solidFill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gray">
          <a:xfrm>
            <a:off x="2846388" y="5378450"/>
            <a:ext cx="6297612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ru-RU" sz="1600" i="1" dirty="0">
                <a:solidFill>
                  <a:srgbClr val="92D050"/>
                </a:solidFill>
              </a:rPr>
              <a:t>Сайт </a:t>
            </a:r>
            <a:r>
              <a:rPr lang="ru-RU" sz="1600" i="1" dirty="0" err="1">
                <a:solidFill>
                  <a:srgbClr val="92D050"/>
                </a:solidFill>
              </a:rPr>
              <a:t>Белстата</a:t>
            </a:r>
            <a:r>
              <a:rPr lang="ru-RU" sz="1600" i="1" dirty="0">
                <a:solidFill>
                  <a:srgbClr val="92D050"/>
                </a:solidFill>
              </a:rPr>
              <a:t>: </a:t>
            </a:r>
            <a:r>
              <a:rPr lang="en-US" sz="1600" i="1" dirty="0">
                <a:solidFill>
                  <a:srgbClr val="92D050"/>
                </a:solidFill>
                <a:hlinkClick r:id="rId3"/>
              </a:rPr>
              <a:t>www.belstat.gov.by</a:t>
            </a:r>
            <a:endParaRPr lang="ru-RU" sz="1600" i="1" dirty="0">
              <a:solidFill>
                <a:srgbClr val="92D050"/>
              </a:solidFill>
            </a:endParaRPr>
          </a:p>
          <a:p>
            <a:pPr algn="l" eaLnBrk="0" hangingPunct="0"/>
            <a:endParaRPr lang="ru-RU" sz="1600" i="1" dirty="0">
              <a:solidFill>
                <a:srgbClr val="92D050"/>
              </a:solidFill>
            </a:endParaRPr>
          </a:p>
          <a:p>
            <a:pPr algn="l" eaLnBrk="0" hangingPunct="0">
              <a:lnSpc>
                <a:spcPct val="70000"/>
              </a:lnSpc>
            </a:pPr>
            <a:r>
              <a:rPr lang="ru-RU" sz="1600" b="0" i="1" dirty="0">
                <a:solidFill>
                  <a:srgbClr val="92D050"/>
                </a:solidFill>
              </a:rPr>
              <a:t>Единый банк данных</a:t>
            </a:r>
            <a:r>
              <a:rPr lang="en-US" sz="1600" b="0" i="1" dirty="0">
                <a:solidFill>
                  <a:srgbClr val="92D050"/>
                </a:solidFill>
              </a:rPr>
              <a:t> </a:t>
            </a:r>
            <a:r>
              <a:rPr lang="ru-RU" sz="1600" b="0" i="1" dirty="0">
                <a:solidFill>
                  <a:srgbClr val="92D050"/>
                </a:solidFill>
              </a:rPr>
              <a:t>=</a:t>
            </a:r>
            <a:r>
              <a:rPr lang="en-US" sz="1600" b="0" i="1" dirty="0">
                <a:solidFill>
                  <a:srgbClr val="92D050"/>
                </a:solidFill>
              </a:rPr>
              <a:t>&gt;</a:t>
            </a:r>
            <a:r>
              <a:rPr lang="ru-RU" sz="1600" b="0" i="1" dirty="0">
                <a:solidFill>
                  <a:srgbClr val="92D050"/>
                </a:solidFill>
              </a:rPr>
              <a:t> Формы государственных статистических наблюдений </a:t>
            </a:r>
            <a:r>
              <a:rPr lang="ru-RU" b="0" i="1" dirty="0">
                <a:solidFill>
                  <a:srgbClr val="92D050"/>
                </a:solidFill>
              </a:rPr>
              <a:t>=</a:t>
            </a:r>
            <a:r>
              <a:rPr lang="en-US" b="0" i="1" dirty="0">
                <a:solidFill>
                  <a:srgbClr val="92D050"/>
                </a:solidFill>
              </a:rPr>
              <a:t>&gt;</a:t>
            </a:r>
            <a:r>
              <a:rPr lang="ru-RU" b="0" i="1" dirty="0">
                <a:solidFill>
                  <a:srgbClr val="92D050"/>
                </a:solidFill>
              </a:rPr>
              <a:t> </a:t>
            </a:r>
            <a:r>
              <a:rPr lang="ru-RU" sz="1600" b="0" i="1" dirty="0">
                <a:solidFill>
                  <a:srgbClr val="92D050"/>
                </a:solidFill>
              </a:rPr>
              <a:t>Формы централизованных государственных статистических наблюдений </a:t>
            </a:r>
            <a:r>
              <a:rPr lang="ru-RU" b="0" i="1" dirty="0">
                <a:solidFill>
                  <a:srgbClr val="92D050"/>
                </a:solidFill>
              </a:rPr>
              <a:t>=</a:t>
            </a:r>
            <a:r>
              <a:rPr lang="en-US" b="0" i="1" dirty="0">
                <a:solidFill>
                  <a:srgbClr val="92D050"/>
                </a:solidFill>
              </a:rPr>
              <a:t>&gt;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sz="1600" b="0" i="1" dirty="0">
                <a:solidFill>
                  <a:srgbClr val="92D050"/>
                </a:solidFill>
              </a:rPr>
              <a:t>Альбом форм централизованных государственных статистических </a:t>
            </a:r>
            <a:r>
              <a:rPr lang="ru-RU" sz="1600" b="0" i="1" dirty="0" smtClean="0">
                <a:solidFill>
                  <a:srgbClr val="92D050"/>
                </a:solidFill>
              </a:rPr>
              <a:t>наблюдений</a:t>
            </a:r>
            <a:endParaRPr lang="en-US" sz="1600" b="0" i="1" dirty="0">
              <a:solidFill>
                <a:srgbClr val="92D050"/>
              </a:solidFill>
            </a:endParaRPr>
          </a:p>
        </p:txBody>
      </p:sp>
      <p:pic>
        <p:nvPicPr>
          <p:cNvPr id="39" name="Picture 131" descr="light_shadow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 flipH="1">
            <a:off x="278796" y="271125"/>
            <a:ext cx="647303" cy="5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88" name="Rectangle 176"/>
          <p:cNvSpPr>
            <a:spLocks noGrp="1" noChangeArrowheads="1"/>
          </p:cNvSpPr>
          <p:nvPr>
            <p:ph type="title"/>
          </p:nvPr>
        </p:nvSpPr>
        <p:spPr>
          <a:xfrm>
            <a:off x="1043608" y="228600"/>
            <a:ext cx="7643192" cy="685800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ru-RU" sz="2500" dirty="0"/>
              <a:t>Круг </a:t>
            </a:r>
            <a:r>
              <a:rPr lang="ru-RU" sz="2500" dirty="0" smtClean="0"/>
              <a:t>респондентов</a:t>
            </a:r>
            <a:endParaRPr lang="en-US" sz="2500" dirty="0"/>
          </a:p>
        </p:txBody>
      </p:sp>
      <p:sp>
        <p:nvSpPr>
          <p:cNvPr id="177" name="Oval 41"/>
          <p:cNvSpPr>
            <a:spLocks noChangeArrowheads="1"/>
          </p:cNvSpPr>
          <p:nvPr/>
        </p:nvSpPr>
        <p:spPr bwMode="gray">
          <a:xfrm>
            <a:off x="179512" y="332656"/>
            <a:ext cx="621950" cy="576064"/>
          </a:xfrm>
          <a:prstGeom prst="ellipse">
            <a:avLst/>
          </a:prstGeom>
          <a:solidFill>
            <a:srgbClr val="78936B"/>
          </a:solidFill>
          <a:ln w="50800" algn="ctr">
            <a:solidFill>
              <a:srgbClr val="5F5F5F">
                <a:alpha val="2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78" name="Picture 42" descr="Pictur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9512" y="332656"/>
            <a:ext cx="62195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29" descr="YG_circl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18939"/>
            <a:ext cx="2455862" cy="245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0" name="Text Box 33"/>
          <p:cNvSpPr txBox="1">
            <a:spLocks noChangeArrowheads="1"/>
          </p:cNvSpPr>
          <p:nvPr/>
        </p:nvSpPr>
        <p:spPr bwMode="gray">
          <a:xfrm>
            <a:off x="569813" y="3063878"/>
            <a:ext cx="181927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>
                <a:solidFill>
                  <a:srgbClr val="467131"/>
                </a:solidFill>
              </a:rPr>
              <a:t>Государственное статистическое обследование по форме 1-нт (инновация</a:t>
            </a:r>
            <a:r>
              <a:rPr lang="ru-RU" sz="1200" b="1" dirty="0">
                <a:solidFill>
                  <a:srgbClr val="467131"/>
                </a:solidFill>
              </a:rPr>
              <a:t>)</a:t>
            </a:r>
            <a:endParaRPr lang="en-US" sz="1200" b="1" dirty="0">
              <a:solidFill>
                <a:srgbClr val="467131"/>
              </a:solidFill>
            </a:endParaRPr>
          </a:p>
        </p:txBody>
      </p:sp>
      <p:sp>
        <p:nvSpPr>
          <p:cNvPr id="181" name="AutoShape 30"/>
          <p:cNvSpPr>
            <a:spLocks noChangeArrowheads="1"/>
          </p:cNvSpPr>
          <p:nvPr/>
        </p:nvSpPr>
        <p:spPr bwMode="gray">
          <a:xfrm>
            <a:off x="2544038" y="737721"/>
            <a:ext cx="5457825" cy="820738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>
                  <a:alpha val="80000"/>
                </a:schemeClr>
              </a:gs>
              <a:gs pos="100000">
                <a:schemeClr val="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2" name="AutoShape 42"/>
          <p:cNvSpPr>
            <a:spLocks noChangeArrowheads="1"/>
          </p:cNvSpPr>
          <p:nvPr/>
        </p:nvSpPr>
        <p:spPr bwMode="ltGray">
          <a:xfrm>
            <a:off x="3370263" y="1683886"/>
            <a:ext cx="5422900" cy="12287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3" name="AutoShape 31"/>
          <p:cNvSpPr>
            <a:spLocks noChangeArrowheads="1"/>
          </p:cNvSpPr>
          <p:nvPr/>
        </p:nvSpPr>
        <p:spPr bwMode="gray">
          <a:xfrm>
            <a:off x="3631518" y="3044627"/>
            <a:ext cx="5457825" cy="960437"/>
          </a:xfrm>
          <a:prstGeom prst="roundRect">
            <a:avLst>
              <a:gd name="adj" fmla="val 9977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" name="AutoShape 46"/>
          <p:cNvSpPr>
            <a:spLocks noChangeArrowheads="1"/>
          </p:cNvSpPr>
          <p:nvPr/>
        </p:nvSpPr>
        <p:spPr bwMode="gray">
          <a:xfrm>
            <a:off x="3811798" y="4062537"/>
            <a:ext cx="5457825" cy="1325562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>
                  <a:alpha val="80000"/>
                </a:schemeClr>
              </a:gs>
              <a:gs pos="100000">
                <a:schemeClr val="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5" name="AutoShape 39"/>
          <p:cNvSpPr>
            <a:spLocks noChangeArrowheads="1"/>
          </p:cNvSpPr>
          <p:nvPr/>
        </p:nvSpPr>
        <p:spPr bwMode="gray">
          <a:xfrm rot="15001143">
            <a:off x="1379519" y="794467"/>
            <a:ext cx="1792422" cy="2604494"/>
          </a:xfrm>
          <a:custGeom>
            <a:avLst/>
            <a:gdLst>
              <a:gd name="G0" fmla="+- 82690 0 0"/>
              <a:gd name="G1" fmla="+- -5891861 0 0"/>
              <a:gd name="G2" fmla="+- 82690 0 -5891861"/>
              <a:gd name="G3" fmla="+- 10800 0 0"/>
              <a:gd name="G4" fmla="+- 0 0 8269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901 0 0"/>
              <a:gd name="G9" fmla="+- 0 0 -5891861"/>
              <a:gd name="G10" fmla="+- 7901 0 2700"/>
              <a:gd name="G11" fmla="cos G10 82690"/>
              <a:gd name="G12" fmla="sin G10 82690"/>
              <a:gd name="G13" fmla="cos 13500 82690"/>
              <a:gd name="G14" fmla="sin 13500 82690"/>
              <a:gd name="G15" fmla="+- G11 10800 0"/>
              <a:gd name="G16" fmla="+- G12 10800 0"/>
              <a:gd name="G17" fmla="+- G13 10800 0"/>
              <a:gd name="G18" fmla="+- G14 10800 0"/>
              <a:gd name="G19" fmla="*/ 7901 1 2"/>
              <a:gd name="G20" fmla="+- G19 5400 0"/>
              <a:gd name="G21" fmla="cos G20 82690"/>
              <a:gd name="G22" fmla="sin G20 82690"/>
              <a:gd name="G23" fmla="+- G21 10800 0"/>
              <a:gd name="G24" fmla="+- G12 G23 G22"/>
              <a:gd name="G25" fmla="+- G22 G23 G11"/>
              <a:gd name="G26" fmla="cos 10800 82690"/>
              <a:gd name="G27" fmla="sin 10800 82690"/>
              <a:gd name="G28" fmla="cos 7901 82690"/>
              <a:gd name="G29" fmla="sin 7901 8269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891861"/>
              <a:gd name="G36" fmla="sin G34 -5891861"/>
              <a:gd name="G37" fmla="+/ -5891861 8269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901 G39"/>
              <a:gd name="G43" fmla="sin 7901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526 w 21600"/>
              <a:gd name="T5" fmla="*/ 3254 h 21600"/>
              <a:gd name="T6" fmla="*/ 10815 w 21600"/>
              <a:gd name="T7" fmla="*/ 1449 h 21600"/>
              <a:gd name="T8" fmla="*/ 16452 w 21600"/>
              <a:gd name="T9" fmla="*/ 5279 h 21600"/>
              <a:gd name="T10" fmla="*/ 24296 w 21600"/>
              <a:gd name="T11" fmla="*/ 11097 h 21600"/>
              <a:gd name="T12" fmla="*/ 20057 w 21600"/>
              <a:gd name="T13" fmla="*/ 15154 h 21600"/>
              <a:gd name="T14" fmla="*/ 15999 w 21600"/>
              <a:gd name="T15" fmla="*/ 1091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699" y="10973"/>
                </a:moveTo>
                <a:cubicBezTo>
                  <a:pt x="18700" y="10915"/>
                  <a:pt x="18701" y="10857"/>
                  <a:pt x="18701" y="10800"/>
                </a:cubicBezTo>
                <a:cubicBezTo>
                  <a:pt x="18701" y="6441"/>
                  <a:pt x="15171" y="2906"/>
                  <a:pt x="10813" y="2899"/>
                </a:cubicBezTo>
                <a:lnTo>
                  <a:pt x="10818" y="0"/>
                </a:lnTo>
                <a:cubicBezTo>
                  <a:pt x="16775" y="10"/>
                  <a:pt x="21600" y="4842"/>
                  <a:pt x="21600" y="10800"/>
                </a:cubicBezTo>
                <a:cubicBezTo>
                  <a:pt x="21600" y="10879"/>
                  <a:pt x="21599" y="10958"/>
                  <a:pt x="21597" y="11037"/>
                </a:cubicBezTo>
                <a:lnTo>
                  <a:pt x="24296" y="11097"/>
                </a:lnTo>
                <a:lnTo>
                  <a:pt x="20057" y="15154"/>
                </a:lnTo>
                <a:lnTo>
                  <a:pt x="15999" y="10914"/>
                </a:lnTo>
                <a:lnTo>
                  <a:pt x="18699" y="10973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tx1">
                  <a:alpha val="78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6" name="AutoShape 40"/>
          <p:cNvSpPr>
            <a:spLocks noChangeArrowheads="1"/>
          </p:cNvSpPr>
          <p:nvPr/>
        </p:nvSpPr>
        <p:spPr bwMode="gray">
          <a:xfrm rot="16200000">
            <a:off x="2129432" y="1970471"/>
            <a:ext cx="1589087" cy="1763712"/>
          </a:xfrm>
          <a:custGeom>
            <a:avLst/>
            <a:gdLst>
              <a:gd name="G0" fmla="+- 61148 0 0"/>
              <a:gd name="G1" fmla="+- -5671366 0 0"/>
              <a:gd name="G2" fmla="+- 61148 0 -5671366"/>
              <a:gd name="G3" fmla="+- 10800 0 0"/>
              <a:gd name="G4" fmla="+- 0 0 6114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799 0 0"/>
              <a:gd name="G9" fmla="+- 0 0 -5671366"/>
              <a:gd name="G10" fmla="+- 7799 0 2700"/>
              <a:gd name="G11" fmla="cos G10 61148"/>
              <a:gd name="G12" fmla="sin G10 61148"/>
              <a:gd name="G13" fmla="cos 13500 61148"/>
              <a:gd name="G14" fmla="sin 13500 61148"/>
              <a:gd name="G15" fmla="+- G11 10800 0"/>
              <a:gd name="G16" fmla="+- G12 10800 0"/>
              <a:gd name="G17" fmla="+- G13 10800 0"/>
              <a:gd name="G18" fmla="+- G14 10800 0"/>
              <a:gd name="G19" fmla="*/ 7799 1 2"/>
              <a:gd name="G20" fmla="+- G19 5400 0"/>
              <a:gd name="G21" fmla="cos G20 61148"/>
              <a:gd name="G22" fmla="sin G20 61148"/>
              <a:gd name="G23" fmla="+- G21 10800 0"/>
              <a:gd name="G24" fmla="+- G12 G23 G22"/>
              <a:gd name="G25" fmla="+- G22 G23 G11"/>
              <a:gd name="G26" fmla="cos 10800 61148"/>
              <a:gd name="G27" fmla="sin 10800 61148"/>
              <a:gd name="G28" fmla="cos 7799 61148"/>
              <a:gd name="G29" fmla="sin 7799 6114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671366"/>
              <a:gd name="G36" fmla="sin G34 -5671366"/>
              <a:gd name="G37" fmla="+/ -5671366 6114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799 G39"/>
              <a:gd name="G43" fmla="sin 77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723 w 21600"/>
              <a:gd name="T5" fmla="*/ 3461 h 21600"/>
              <a:gd name="T6" fmla="*/ 11361 w 21600"/>
              <a:gd name="T7" fmla="*/ 1516 h 21600"/>
              <a:gd name="T8" fmla="*/ 16522 w 21600"/>
              <a:gd name="T9" fmla="*/ 5500 h 21600"/>
              <a:gd name="T10" fmla="*/ 24298 w 21600"/>
              <a:gd name="T11" fmla="*/ 11019 h 21600"/>
              <a:gd name="T12" fmla="*/ 20030 w 21600"/>
              <a:gd name="T13" fmla="*/ 15151 h 21600"/>
              <a:gd name="T14" fmla="*/ 15898 w 21600"/>
              <a:gd name="T15" fmla="*/ 1088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597" y="10926"/>
                </a:moveTo>
                <a:cubicBezTo>
                  <a:pt x="18598" y="10884"/>
                  <a:pt x="18599" y="10842"/>
                  <a:pt x="18599" y="10800"/>
                </a:cubicBezTo>
                <a:cubicBezTo>
                  <a:pt x="18599" y="6675"/>
                  <a:pt x="15387" y="3264"/>
                  <a:pt x="11270" y="3015"/>
                </a:cubicBezTo>
                <a:lnTo>
                  <a:pt x="11452" y="19"/>
                </a:lnTo>
                <a:cubicBezTo>
                  <a:pt x="17153" y="364"/>
                  <a:pt x="21600" y="5088"/>
                  <a:pt x="21600" y="10800"/>
                </a:cubicBezTo>
                <a:cubicBezTo>
                  <a:pt x="21600" y="10858"/>
                  <a:pt x="21599" y="10917"/>
                  <a:pt x="21598" y="10975"/>
                </a:cubicBezTo>
                <a:lnTo>
                  <a:pt x="24298" y="11019"/>
                </a:lnTo>
                <a:lnTo>
                  <a:pt x="20030" y="15151"/>
                </a:lnTo>
                <a:lnTo>
                  <a:pt x="15898" y="10883"/>
                </a:lnTo>
                <a:lnTo>
                  <a:pt x="18597" y="10926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tx1">
                  <a:alpha val="78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7" name="AutoShape 52"/>
          <p:cNvSpPr>
            <a:spLocks noChangeArrowheads="1"/>
          </p:cNvSpPr>
          <p:nvPr/>
        </p:nvSpPr>
        <p:spPr bwMode="gray">
          <a:xfrm rot="16384230">
            <a:off x="2456734" y="3192586"/>
            <a:ext cx="1517082" cy="1933367"/>
          </a:xfrm>
          <a:custGeom>
            <a:avLst/>
            <a:gdLst>
              <a:gd name="G0" fmla="+- 61148 0 0"/>
              <a:gd name="G1" fmla="+- -5671366 0 0"/>
              <a:gd name="G2" fmla="+- 61148 0 -5671366"/>
              <a:gd name="G3" fmla="+- 10800 0 0"/>
              <a:gd name="G4" fmla="+- 0 0 6114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799 0 0"/>
              <a:gd name="G9" fmla="+- 0 0 -5671366"/>
              <a:gd name="G10" fmla="+- 7799 0 2700"/>
              <a:gd name="G11" fmla="cos G10 61148"/>
              <a:gd name="G12" fmla="sin G10 61148"/>
              <a:gd name="G13" fmla="cos 13500 61148"/>
              <a:gd name="G14" fmla="sin 13500 61148"/>
              <a:gd name="G15" fmla="+- G11 10800 0"/>
              <a:gd name="G16" fmla="+- G12 10800 0"/>
              <a:gd name="G17" fmla="+- G13 10800 0"/>
              <a:gd name="G18" fmla="+- G14 10800 0"/>
              <a:gd name="G19" fmla="*/ 7799 1 2"/>
              <a:gd name="G20" fmla="+- G19 5400 0"/>
              <a:gd name="G21" fmla="cos G20 61148"/>
              <a:gd name="G22" fmla="sin G20 61148"/>
              <a:gd name="G23" fmla="+- G21 10800 0"/>
              <a:gd name="G24" fmla="+- G12 G23 G22"/>
              <a:gd name="G25" fmla="+- G22 G23 G11"/>
              <a:gd name="G26" fmla="cos 10800 61148"/>
              <a:gd name="G27" fmla="sin 10800 61148"/>
              <a:gd name="G28" fmla="cos 7799 61148"/>
              <a:gd name="G29" fmla="sin 7799 6114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671366"/>
              <a:gd name="G36" fmla="sin G34 -5671366"/>
              <a:gd name="G37" fmla="+/ -5671366 6114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799 G39"/>
              <a:gd name="G43" fmla="sin 77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723 w 21600"/>
              <a:gd name="T5" fmla="*/ 3461 h 21600"/>
              <a:gd name="T6" fmla="*/ 11361 w 21600"/>
              <a:gd name="T7" fmla="*/ 1516 h 21600"/>
              <a:gd name="T8" fmla="*/ 16522 w 21600"/>
              <a:gd name="T9" fmla="*/ 5500 h 21600"/>
              <a:gd name="T10" fmla="*/ 24298 w 21600"/>
              <a:gd name="T11" fmla="*/ 11019 h 21600"/>
              <a:gd name="T12" fmla="*/ 20030 w 21600"/>
              <a:gd name="T13" fmla="*/ 15151 h 21600"/>
              <a:gd name="T14" fmla="*/ 15898 w 21600"/>
              <a:gd name="T15" fmla="*/ 1088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597" y="10926"/>
                </a:moveTo>
                <a:cubicBezTo>
                  <a:pt x="18598" y="10884"/>
                  <a:pt x="18599" y="10842"/>
                  <a:pt x="18599" y="10800"/>
                </a:cubicBezTo>
                <a:cubicBezTo>
                  <a:pt x="18599" y="6675"/>
                  <a:pt x="15387" y="3264"/>
                  <a:pt x="11270" y="3015"/>
                </a:cubicBezTo>
                <a:lnTo>
                  <a:pt x="11452" y="19"/>
                </a:lnTo>
                <a:cubicBezTo>
                  <a:pt x="17153" y="364"/>
                  <a:pt x="21600" y="5088"/>
                  <a:pt x="21600" y="10800"/>
                </a:cubicBezTo>
                <a:cubicBezTo>
                  <a:pt x="21600" y="10858"/>
                  <a:pt x="21599" y="10917"/>
                  <a:pt x="21598" y="10975"/>
                </a:cubicBezTo>
                <a:lnTo>
                  <a:pt x="24298" y="11019"/>
                </a:lnTo>
                <a:lnTo>
                  <a:pt x="20030" y="15151"/>
                </a:lnTo>
                <a:lnTo>
                  <a:pt x="15898" y="10883"/>
                </a:lnTo>
                <a:lnTo>
                  <a:pt x="18597" y="10926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tx1">
                  <a:alpha val="78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8" name="AutoShape 53"/>
          <p:cNvSpPr>
            <a:spLocks noChangeArrowheads="1"/>
          </p:cNvSpPr>
          <p:nvPr/>
        </p:nvSpPr>
        <p:spPr bwMode="gray">
          <a:xfrm rot="17092897">
            <a:off x="2129196" y="3721972"/>
            <a:ext cx="1630744" cy="3026468"/>
          </a:xfrm>
          <a:custGeom>
            <a:avLst/>
            <a:gdLst>
              <a:gd name="G0" fmla="+- 61148 0 0"/>
              <a:gd name="G1" fmla="+- -5671366 0 0"/>
              <a:gd name="G2" fmla="+- 61148 0 -5671366"/>
              <a:gd name="G3" fmla="+- 10800 0 0"/>
              <a:gd name="G4" fmla="+- 0 0 6114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799 0 0"/>
              <a:gd name="G9" fmla="+- 0 0 -5671366"/>
              <a:gd name="G10" fmla="+- 7799 0 2700"/>
              <a:gd name="G11" fmla="cos G10 61148"/>
              <a:gd name="G12" fmla="sin G10 61148"/>
              <a:gd name="G13" fmla="cos 13500 61148"/>
              <a:gd name="G14" fmla="sin 13500 61148"/>
              <a:gd name="G15" fmla="+- G11 10800 0"/>
              <a:gd name="G16" fmla="+- G12 10800 0"/>
              <a:gd name="G17" fmla="+- G13 10800 0"/>
              <a:gd name="G18" fmla="+- G14 10800 0"/>
              <a:gd name="G19" fmla="*/ 7799 1 2"/>
              <a:gd name="G20" fmla="+- G19 5400 0"/>
              <a:gd name="G21" fmla="cos G20 61148"/>
              <a:gd name="G22" fmla="sin G20 61148"/>
              <a:gd name="G23" fmla="+- G21 10800 0"/>
              <a:gd name="G24" fmla="+- G12 G23 G22"/>
              <a:gd name="G25" fmla="+- G22 G23 G11"/>
              <a:gd name="G26" fmla="cos 10800 61148"/>
              <a:gd name="G27" fmla="sin 10800 61148"/>
              <a:gd name="G28" fmla="cos 7799 61148"/>
              <a:gd name="G29" fmla="sin 7799 6114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671366"/>
              <a:gd name="G36" fmla="sin G34 -5671366"/>
              <a:gd name="G37" fmla="+/ -5671366 6114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799 G39"/>
              <a:gd name="G43" fmla="sin 77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723 w 21600"/>
              <a:gd name="T5" fmla="*/ 3461 h 21600"/>
              <a:gd name="T6" fmla="*/ 11361 w 21600"/>
              <a:gd name="T7" fmla="*/ 1516 h 21600"/>
              <a:gd name="T8" fmla="*/ 16522 w 21600"/>
              <a:gd name="T9" fmla="*/ 5500 h 21600"/>
              <a:gd name="T10" fmla="*/ 24298 w 21600"/>
              <a:gd name="T11" fmla="*/ 11019 h 21600"/>
              <a:gd name="T12" fmla="*/ 20030 w 21600"/>
              <a:gd name="T13" fmla="*/ 15151 h 21600"/>
              <a:gd name="T14" fmla="*/ 15898 w 21600"/>
              <a:gd name="T15" fmla="*/ 1088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597" y="10926"/>
                </a:moveTo>
                <a:cubicBezTo>
                  <a:pt x="18598" y="10884"/>
                  <a:pt x="18599" y="10842"/>
                  <a:pt x="18599" y="10800"/>
                </a:cubicBezTo>
                <a:cubicBezTo>
                  <a:pt x="18599" y="6675"/>
                  <a:pt x="15387" y="3264"/>
                  <a:pt x="11270" y="3015"/>
                </a:cubicBezTo>
                <a:lnTo>
                  <a:pt x="11452" y="19"/>
                </a:lnTo>
                <a:cubicBezTo>
                  <a:pt x="17153" y="364"/>
                  <a:pt x="21600" y="5088"/>
                  <a:pt x="21600" y="10800"/>
                </a:cubicBezTo>
                <a:cubicBezTo>
                  <a:pt x="21600" y="10858"/>
                  <a:pt x="21599" y="10917"/>
                  <a:pt x="21598" y="10975"/>
                </a:cubicBezTo>
                <a:lnTo>
                  <a:pt x="24298" y="11019"/>
                </a:lnTo>
                <a:lnTo>
                  <a:pt x="20030" y="15151"/>
                </a:lnTo>
                <a:lnTo>
                  <a:pt x="15898" y="10883"/>
                </a:lnTo>
                <a:lnTo>
                  <a:pt x="18597" y="10926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tx1">
                  <a:alpha val="78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9" name="AutoShape 34"/>
          <p:cNvSpPr>
            <a:spLocks noChangeArrowheads="1"/>
          </p:cNvSpPr>
          <p:nvPr/>
        </p:nvSpPr>
        <p:spPr bwMode="gray">
          <a:xfrm>
            <a:off x="2575719" y="755901"/>
            <a:ext cx="1154112" cy="80255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0" name="AutoShape 48"/>
          <p:cNvSpPr>
            <a:spLocks noChangeArrowheads="1"/>
          </p:cNvSpPr>
          <p:nvPr/>
        </p:nvSpPr>
        <p:spPr bwMode="gray">
          <a:xfrm>
            <a:off x="3416300" y="1683885"/>
            <a:ext cx="1133475" cy="1168441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1" name="AutoShape 47"/>
          <p:cNvSpPr>
            <a:spLocks noChangeArrowheads="1"/>
          </p:cNvSpPr>
          <p:nvPr/>
        </p:nvSpPr>
        <p:spPr bwMode="gray">
          <a:xfrm>
            <a:off x="3671094" y="3096220"/>
            <a:ext cx="1133475" cy="85725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2" name="AutoShape 58"/>
          <p:cNvSpPr>
            <a:spLocks noChangeArrowheads="1"/>
          </p:cNvSpPr>
          <p:nvPr/>
        </p:nvSpPr>
        <p:spPr bwMode="gray">
          <a:xfrm>
            <a:off x="3809116" y="4182694"/>
            <a:ext cx="1135063" cy="1052512"/>
          </a:xfrm>
          <a:prstGeom prst="roundRect">
            <a:avLst>
              <a:gd name="adj" fmla="val 11921"/>
            </a:avLst>
          </a:prstGeom>
          <a:solidFill>
            <a:srgbClr val="92D050"/>
          </a:soli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3" name="AutoShape 35"/>
          <p:cNvSpPr>
            <a:spLocks noChangeArrowheads="1"/>
          </p:cNvSpPr>
          <p:nvPr/>
        </p:nvSpPr>
        <p:spPr bwMode="gray">
          <a:xfrm>
            <a:off x="3805833" y="982619"/>
            <a:ext cx="376237" cy="344487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" name="AutoShape 35"/>
          <p:cNvSpPr>
            <a:spLocks noChangeArrowheads="1"/>
          </p:cNvSpPr>
          <p:nvPr/>
        </p:nvSpPr>
        <p:spPr bwMode="gray">
          <a:xfrm>
            <a:off x="4616451" y="2099556"/>
            <a:ext cx="376237" cy="344487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5" name="AutoShape 35"/>
          <p:cNvSpPr>
            <a:spLocks noChangeArrowheads="1"/>
          </p:cNvSpPr>
          <p:nvPr/>
        </p:nvSpPr>
        <p:spPr bwMode="gray">
          <a:xfrm>
            <a:off x="4896714" y="3356171"/>
            <a:ext cx="376237" cy="344487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6" name="AutoShape 35"/>
          <p:cNvSpPr>
            <a:spLocks noChangeArrowheads="1"/>
          </p:cNvSpPr>
          <p:nvPr/>
        </p:nvSpPr>
        <p:spPr bwMode="gray">
          <a:xfrm>
            <a:off x="5034946" y="4549086"/>
            <a:ext cx="376237" cy="344487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7" name="Text Box 37"/>
          <p:cNvSpPr txBox="1">
            <a:spLocks noChangeArrowheads="1"/>
          </p:cNvSpPr>
          <p:nvPr/>
        </p:nvSpPr>
        <p:spPr bwMode="black">
          <a:xfrm>
            <a:off x="4182070" y="898791"/>
            <a:ext cx="3733800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ru-RU" sz="1500" dirty="0"/>
              <a:t>Средние и крупные организации промышленности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198" name="Text Box 36"/>
          <p:cNvSpPr txBox="1">
            <a:spLocks noChangeArrowheads="1"/>
          </p:cNvSpPr>
          <p:nvPr/>
        </p:nvSpPr>
        <p:spPr bwMode="white">
          <a:xfrm>
            <a:off x="2575719" y="904660"/>
            <a:ext cx="11448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rgbClr val="FEFFFF"/>
                </a:solidFill>
              </a:rPr>
              <a:t>2002 - 2005 годы</a:t>
            </a:r>
            <a:endParaRPr lang="en-US" sz="1400" b="1" dirty="0">
              <a:solidFill>
                <a:srgbClr val="FEFFFF"/>
              </a:solidFill>
            </a:endParaRPr>
          </a:p>
        </p:txBody>
      </p:sp>
      <p:sp>
        <p:nvSpPr>
          <p:cNvPr id="199" name="Text Box 49"/>
          <p:cNvSpPr txBox="1">
            <a:spLocks noChangeArrowheads="1"/>
          </p:cNvSpPr>
          <p:nvPr/>
        </p:nvSpPr>
        <p:spPr bwMode="white">
          <a:xfrm>
            <a:off x="3387006" y="2050464"/>
            <a:ext cx="1177925" cy="54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1400" b="1" dirty="0">
                <a:solidFill>
                  <a:srgbClr val="FEFFFF"/>
                </a:solidFill>
              </a:rPr>
              <a:t>2006 - 2007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1400" b="1" dirty="0">
                <a:solidFill>
                  <a:srgbClr val="FEFFFF"/>
                </a:solidFill>
              </a:rPr>
              <a:t>годы</a:t>
            </a:r>
            <a:endParaRPr lang="en-US" sz="1400" b="1" dirty="0">
              <a:solidFill>
                <a:srgbClr val="FEFFFF"/>
              </a:solidFill>
            </a:endParaRPr>
          </a:p>
        </p:txBody>
      </p:sp>
      <p:sp>
        <p:nvSpPr>
          <p:cNvPr id="200" name="Text Box 54"/>
          <p:cNvSpPr txBox="1">
            <a:spLocks noChangeArrowheads="1"/>
          </p:cNvSpPr>
          <p:nvPr/>
        </p:nvSpPr>
        <p:spPr bwMode="white">
          <a:xfrm>
            <a:off x="3729831" y="3383966"/>
            <a:ext cx="1016000" cy="26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1400" b="1" dirty="0">
                <a:solidFill>
                  <a:srgbClr val="FEFFFF"/>
                </a:solidFill>
              </a:rPr>
              <a:t>2008 год</a:t>
            </a:r>
            <a:endParaRPr lang="en-US" sz="1400" b="1" dirty="0">
              <a:solidFill>
                <a:srgbClr val="FEFFFF"/>
              </a:solidFill>
            </a:endParaRPr>
          </a:p>
        </p:txBody>
      </p:sp>
      <p:sp>
        <p:nvSpPr>
          <p:cNvPr id="201" name="Text Box 59"/>
          <p:cNvSpPr txBox="1">
            <a:spLocks noChangeArrowheads="1"/>
          </p:cNvSpPr>
          <p:nvPr/>
        </p:nvSpPr>
        <p:spPr bwMode="white">
          <a:xfrm>
            <a:off x="3788569" y="4502808"/>
            <a:ext cx="1016000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1400" b="1" dirty="0">
                <a:solidFill>
                  <a:srgbClr val="FEFFFF"/>
                </a:solidFill>
              </a:rPr>
              <a:t>С 2009 года</a:t>
            </a:r>
            <a:endParaRPr lang="en-US" sz="1400" b="1" dirty="0">
              <a:solidFill>
                <a:srgbClr val="FEFFFF"/>
              </a:solidFill>
            </a:endParaRPr>
          </a:p>
        </p:txBody>
      </p:sp>
      <p:sp>
        <p:nvSpPr>
          <p:cNvPr id="202" name="Text Box 51"/>
          <p:cNvSpPr txBox="1">
            <a:spLocks noChangeArrowheads="1"/>
          </p:cNvSpPr>
          <p:nvPr/>
        </p:nvSpPr>
        <p:spPr bwMode="black">
          <a:xfrm>
            <a:off x="4979743" y="1683886"/>
            <a:ext cx="373380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75000"/>
              </a:lnSpc>
            </a:pPr>
            <a:r>
              <a:rPr lang="ru-RU" sz="1400" dirty="0"/>
              <a:t>Средние и крупные организации промышленности, организации, оказывающие услуги связи, информационно-вычислительное обслуживание и общую коммерческую деятельность по обеспечению функционирования рынка</a:t>
            </a:r>
            <a:r>
              <a:rPr lang="ru-RU" dirty="0"/>
              <a:t>  </a:t>
            </a:r>
            <a:endParaRPr lang="en-US" dirty="0"/>
          </a:p>
        </p:txBody>
      </p:sp>
      <p:sp>
        <p:nvSpPr>
          <p:cNvPr id="203" name="Text Box 56"/>
          <p:cNvSpPr txBox="1">
            <a:spLocks noChangeArrowheads="1"/>
          </p:cNvSpPr>
          <p:nvPr/>
        </p:nvSpPr>
        <p:spPr bwMode="black">
          <a:xfrm>
            <a:off x="5256226" y="3077964"/>
            <a:ext cx="3733800" cy="89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75000"/>
              </a:lnSpc>
            </a:pPr>
            <a:r>
              <a:rPr lang="ru-RU" sz="1400" dirty="0"/>
              <a:t>Средние и крупные организации промышленности, организации, оказывающие услуги связи, информационно-вычислительное обслуживание</a:t>
            </a:r>
            <a:endParaRPr lang="en-US" dirty="0"/>
          </a:p>
        </p:txBody>
      </p:sp>
      <p:sp>
        <p:nvSpPr>
          <p:cNvPr id="204" name="Text Box 57"/>
          <p:cNvSpPr txBox="1">
            <a:spLocks noChangeArrowheads="1"/>
          </p:cNvSpPr>
          <p:nvPr/>
        </p:nvSpPr>
        <p:spPr bwMode="black">
          <a:xfrm>
            <a:off x="5367136" y="4058549"/>
            <a:ext cx="3944069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75000"/>
              </a:lnSpc>
            </a:pPr>
            <a:r>
              <a:rPr lang="ru-RU" sz="1400" dirty="0"/>
              <a:t>Организации, основным видом экономической деятельности которых является производство продукции в </a:t>
            </a:r>
          </a:p>
          <a:p>
            <a:pPr algn="l" eaLnBrk="0" hangingPunct="0">
              <a:lnSpc>
                <a:spcPct val="75000"/>
              </a:lnSpc>
            </a:pPr>
            <a:r>
              <a:rPr lang="ru-RU" sz="1400" dirty="0"/>
              <a:t>сфере горнодобывающей и </a:t>
            </a:r>
            <a:r>
              <a:rPr lang="ru-RU" sz="1400" dirty="0" err="1"/>
              <a:t>обрабаты-вающей</a:t>
            </a:r>
            <a:r>
              <a:rPr lang="ru-RU" sz="1400" dirty="0"/>
              <a:t> промышленности, </a:t>
            </a:r>
            <a:r>
              <a:rPr lang="ru-RU" sz="1400" dirty="0" err="1"/>
              <a:t>производ</a:t>
            </a:r>
            <a:r>
              <a:rPr lang="ru-RU" sz="1400" dirty="0"/>
              <a:t>-</a:t>
            </a:r>
            <a:br>
              <a:rPr lang="ru-RU" sz="1400" dirty="0"/>
            </a:br>
            <a:r>
              <a:rPr lang="ru-RU" sz="1400" dirty="0" err="1"/>
              <a:t>ство</a:t>
            </a:r>
            <a:r>
              <a:rPr lang="ru-RU" sz="1400" dirty="0"/>
              <a:t> и распределение электроэнергии,</a:t>
            </a:r>
            <a:br>
              <a:rPr lang="ru-RU" sz="1400" dirty="0"/>
            </a:br>
            <a:r>
              <a:rPr lang="ru-RU" sz="1400" dirty="0"/>
              <a:t>газа и воды, связь и деятельность, связанная с вычислительной техникой </a:t>
            </a:r>
            <a:endParaRPr lang="en-US" sz="1400" dirty="0"/>
          </a:p>
        </p:txBody>
      </p:sp>
      <p:pic>
        <p:nvPicPr>
          <p:cNvPr id="205" name="Picture 131" descr="light_shadow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 flipH="1">
            <a:off x="251520" y="271094"/>
            <a:ext cx="647303" cy="5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AutoShape 53"/>
          <p:cNvSpPr>
            <a:spLocks noChangeArrowheads="1"/>
          </p:cNvSpPr>
          <p:nvPr/>
        </p:nvSpPr>
        <p:spPr bwMode="gray">
          <a:xfrm rot="18829372">
            <a:off x="1728045" y="4589208"/>
            <a:ext cx="1553477" cy="2500302"/>
          </a:xfrm>
          <a:custGeom>
            <a:avLst/>
            <a:gdLst>
              <a:gd name="G0" fmla="+- 61148 0 0"/>
              <a:gd name="G1" fmla="+- -5671366 0 0"/>
              <a:gd name="G2" fmla="+- 61148 0 -5671366"/>
              <a:gd name="G3" fmla="+- 10800 0 0"/>
              <a:gd name="G4" fmla="+- 0 0 6114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799 0 0"/>
              <a:gd name="G9" fmla="+- 0 0 -5671366"/>
              <a:gd name="G10" fmla="+- 7799 0 2700"/>
              <a:gd name="G11" fmla="cos G10 61148"/>
              <a:gd name="G12" fmla="sin G10 61148"/>
              <a:gd name="G13" fmla="cos 13500 61148"/>
              <a:gd name="G14" fmla="sin 13500 61148"/>
              <a:gd name="G15" fmla="+- G11 10800 0"/>
              <a:gd name="G16" fmla="+- G12 10800 0"/>
              <a:gd name="G17" fmla="+- G13 10800 0"/>
              <a:gd name="G18" fmla="+- G14 10800 0"/>
              <a:gd name="G19" fmla="*/ 7799 1 2"/>
              <a:gd name="G20" fmla="+- G19 5400 0"/>
              <a:gd name="G21" fmla="cos G20 61148"/>
              <a:gd name="G22" fmla="sin G20 61148"/>
              <a:gd name="G23" fmla="+- G21 10800 0"/>
              <a:gd name="G24" fmla="+- G12 G23 G22"/>
              <a:gd name="G25" fmla="+- G22 G23 G11"/>
              <a:gd name="G26" fmla="cos 10800 61148"/>
              <a:gd name="G27" fmla="sin 10800 61148"/>
              <a:gd name="G28" fmla="cos 7799 61148"/>
              <a:gd name="G29" fmla="sin 7799 6114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671366"/>
              <a:gd name="G36" fmla="sin G34 -5671366"/>
              <a:gd name="G37" fmla="+/ -5671366 6114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799 G39"/>
              <a:gd name="G43" fmla="sin 77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723 w 21600"/>
              <a:gd name="T5" fmla="*/ 3461 h 21600"/>
              <a:gd name="T6" fmla="*/ 11361 w 21600"/>
              <a:gd name="T7" fmla="*/ 1516 h 21600"/>
              <a:gd name="T8" fmla="*/ 16522 w 21600"/>
              <a:gd name="T9" fmla="*/ 5500 h 21600"/>
              <a:gd name="T10" fmla="*/ 24298 w 21600"/>
              <a:gd name="T11" fmla="*/ 11019 h 21600"/>
              <a:gd name="T12" fmla="*/ 20030 w 21600"/>
              <a:gd name="T13" fmla="*/ 15151 h 21600"/>
              <a:gd name="T14" fmla="*/ 15898 w 21600"/>
              <a:gd name="T15" fmla="*/ 1088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597" y="10926"/>
                </a:moveTo>
                <a:cubicBezTo>
                  <a:pt x="18598" y="10884"/>
                  <a:pt x="18599" y="10842"/>
                  <a:pt x="18599" y="10800"/>
                </a:cubicBezTo>
                <a:cubicBezTo>
                  <a:pt x="18599" y="6675"/>
                  <a:pt x="15387" y="3264"/>
                  <a:pt x="11270" y="3015"/>
                </a:cubicBezTo>
                <a:lnTo>
                  <a:pt x="11452" y="19"/>
                </a:lnTo>
                <a:cubicBezTo>
                  <a:pt x="17153" y="364"/>
                  <a:pt x="21600" y="5088"/>
                  <a:pt x="21600" y="10800"/>
                </a:cubicBezTo>
                <a:cubicBezTo>
                  <a:pt x="21600" y="10858"/>
                  <a:pt x="21599" y="10917"/>
                  <a:pt x="21598" y="10975"/>
                </a:cubicBezTo>
                <a:lnTo>
                  <a:pt x="24298" y="11019"/>
                </a:lnTo>
                <a:lnTo>
                  <a:pt x="20030" y="15151"/>
                </a:lnTo>
                <a:lnTo>
                  <a:pt x="15898" y="10883"/>
                </a:lnTo>
                <a:lnTo>
                  <a:pt x="18597" y="10926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tx1">
                  <a:alpha val="78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42"/>
          <p:cNvSpPr>
            <a:spLocks noChangeArrowheads="1"/>
          </p:cNvSpPr>
          <p:nvPr/>
        </p:nvSpPr>
        <p:spPr bwMode="ltGray">
          <a:xfrm>
            <a:off x="3416300" y="5517232"/>
            <a:ext cx="5422900" cy="587709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48"/>
          <p:cNvSpPr>
            <a:spLocks noChangeArrowheads="1"/>
          </p:cNvSpPr>
          <p:nvPr/>
        </p:nvSpPr>
        <p:spPr bwMode="gray">
          <a:xfrm>
            <a:off x="3427213" y="5517232"/>
            <a:ext cx="1133475" cy="587709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Text Box 54"/>
          <p:cNvSpPr txBox="1">
            <a:spLocks noChangeArrowheads="1"/>
          </p:cNvSpPr>
          <p:nvPr/>
        </p:nvSpPr>
        <p:spPr bwMode="white">
          <a:xfrm>
            <a:off x="3416300" y="5592564"/>
            <a:ext cx="1133475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FEFFFF"/>
                </a:solidFill>
              </a:rPr>
              <a:t>С 20</a:t>
            </a:r>
            <a:r>
              <a:rPr lang="en-US" sz="1400" b="1" dirty="0" smtClean="0">
                <a:solidFill>
                  <a:srgbClr val="FEFFFF"/>
                </a:solidFill>
              </a:rPr>
              <a:t>14</a:t>
            </a:r>
            <a:r>
              <a:rPr lang="ru-RU" sz="1400" b="1" dirty="0" smtClean="0">
                <a:solidFill>
                  <a:srgbClr val="FEFFFF"/>
                </a:solidFill>
              </a:rPr>
              <a:t> года</a:t>
            </a:r>
            <a:endParaRPr lang="en-US" sz="1400" b="1" dirty="0">
              <a:solidFill>
                <a:srgbClr val="FEFFFF"/>
              </a:solidFill>
            </a:endParaRPr>
          </a:p>
        </p:txBody>
      </p:sp>
      <p:sp>
        <p:nvSpPr>
          <p:cNvPr id="36" name="Text Box 37"/>
          <p:cNvSpPr txBox="1">
            <a:spLocks noChangeArrowheads="1"/>
          </p:cNvSpPr>
          <p:nvPr/>
        </p:nvSpPr>
        <p:spPr bwMode="black">
          <a:xfrm>
            <a:off x="5034946" y="5563815"/>
            <a:ext cx="3955080" cy="48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ru-RU" sz="1600" b="1" dirty="0" smtClean="0"/>
              <a:t>+</a:t>
            </a:r>
            <a:r>
              <a:rPr lang="ru-RU" sz="1400" dirty="0" smtClean="0"/>
              <a:t> Коммерческие</a:t>
            </a:r>
            <a:r>
              <a:rPr lang="ru-RU" sz="1600" dirty="0" smtClean="0"/>
              <a:t> </a:t>
            </a:r>
            <a:r>
              <a:rPr lang="ru-RU" sz="1400" dirty="0"/>
              <a:t>организации, являющиеся резидентами Парка высоких технологий</a:t>
            </a:r>
            <a:r>
              <a:rPr lang="ru-RU" sz="1600" dirty="0"/>
              <a:t>.</a:t>
            </a:r>
            <a:endParaRPr lang="en-US" dirty="0"/>
          </a:p>
        </p:txBody>
      </p:sp>
      <p:sp>
        <p:nvSpPr>
          <p:cNvPr id="37" name="AutoShape 35"/>
          <p:cNvSpPr>
            <a:spLocks noChangeArrowheads="1"/>
          </p:cNvSpPr>
          <p:nvPr/>
        </p:nvSpPr>
        <p:spPr bwMode="gray">
          <a:xfrm>
            <a:off x="4658709" y="5638842"/>
            <a:ext cx="376237" cy="344487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AutoShape 52"/>
          <p:cNvSpPr>
            <a:spLocks noChangeArrowheads="1"/>
          </p:cNvSpPr>
          <p:nvPr/>
        </p:nvSpPr>
        <p:spPr bwMode="gray">
          <a:xfrm rot="20639358">
            <a:off x="821433" y="4897040"/>
            <a:ext cx="1517082" cy="1933367"/>
          </a:xfrm>
          <a:custGeom>
            <a:avLst/>
            <a:gdLst>
              <a:gd name="G0" fmla="+- 61148 0 0"/>
              <a:gd name="G1" fmla="+- -5671366 0 0"/>
              <a:gd name="G2" fmla="+- 61148 0 -5671366"/>
              <a:gd name="G3" fmla="+- 10800 0 0"/>
              <a:gd name="G4" fmla="+- 0 0 6114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799 0 0"/>
              <a:gd name="G9" fmla="+- 0 0 -5671366"/>
              <a:gd name="G10" fmla="+- 7799 0 2700"/>
              <a:gd name="G11" fmla="cos G10 61148"/>
              <a:gd name="G12" fmla="sin G10 61148"/>
              <a:gd name="G13" fmla="cos 13500 61148"/>
              <a:gd name="G14" fmla="sin 13500 61148"/>
              <a:gd name="G15" fmla="+- G11 10800 0"/>
              <a:gd name="G16" fmla="+- G12 10800 0"/>
              <a:gd name="G17" fmla="+- G13 10800 0"/>
              <a:gd name="G18" fmla="+- G14 10800 0"/>
              <a:gd name="G19" fmla="*/ 7799 1 2"/>
              <a:gd name="G20" fmla="+- G19 5400 0"/>
              <a:gd name="G21" fmla="cos G20 61148"/>
              <a:gd name="G22" fmla="sin G20 61148"/>
              <a:gd name="G23" fmla="+- G21 10800 0"/>
              <a:gd name="G24" fmla="+- G12 G23 G22"/>
              <a:gd name="G25" fmla="+- G22 G23 G11"/>
              <a:gd name="G26" fmla="cos 10800 61148"/>
              <a:gd name="G27" fmla="sin 10800 61148"/>
              <a:gd name="G28" fmla="cos 7799 61148"/>
              <a:gd name="G29" fmla="sin 7799 6114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671366"/>
              <a:gd name="G36" fmla="sin G34 -5671366"/>
              <a:gd name="G37" fmla="+/ -5671366 6114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799 G39"/>
              <a:gd name="G43" fmla="sin 77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723 w 21600"/>
              <a:gd name="T5" fmla="*/ 3461 h 21600"/>
              <a:gd name="T6" fmla="*/ 11361 w 21600"/>
              <a:gd name="T7" fmla="*/ 1516 h 21600"/>
              <a:gd name="T8" fmla="*/ 16522 w 21600"/>
              <a:gd name="T9" fmla="*/ 5500 h 21600"/>
              <a:gd name="T10" fmla="*/ 24298 w 21600"/>
              <a:gd name="T11" fmla="*/ 11019 h 21600"/>
              <a:gd name="T12" fmla="*/ 20030 w 21600"/>
              <a:gd name="T13" fmla="*/ 15151 h 21600"/>
              <a:gd name="T14" fmla="*/ 15898 w 21600"/>
              <a:gd name="T15" fmla="*/ 1088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597" y="10926"/>
                </a:moveTo>
                <a:cubicBezTo>
                  <a:pt x="18598" y="10884"/>
                  <a:pt x="18599" y="10842"/>
                  <a:pt x="18599" y="10800"/>
                </a:cubicBezTo>
                <a:cubicBezTo>
                  <a:pt x="18599" y="6675"/>
                  <a:pt x="15387" y="3264"/>
                  <a:pt x="11270" y="3015"/>
                </a:cubicBezTo>
                <a:lnTo>
                  <a:pt x="11452" y="19"/>
                </a:lnTo>
                <a:cubicBezTo>
                  <a:pt x="17153" y="364"/>
                  <a:pt x="21600" y="5088"/>
                  <a:pt x="21600" y="10800"/>
                </a:cubicBezTo>
                <a:cubicBezTo>
                  <a:pt x="21600" y="10858"/>
                  <a:pt x="21599" y="10917"/>
                  <a:pt x="21598" y="10975"/>
                </a:cubicBezTo>
                <a:lnTo>
                  <a:pt x="24298" y="11019"/>
                </a:lnTo>
                <a:lnTo>
                  <a:pt x="20030" y="15151"/>
                </a:lnTo>
                <a:lnTo>
                  <a:pt x="15898" y="10883"/>
                </a:lnTo>
                <a:lnTo>
                  <a:pt x="18597" y="10926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tx1">
                  <a:alpha val="78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AutoShape 30"/>
          <p:cNvSpPr>
            <a:spLocks noChangeArrowheads="1"/>
          </p:cNvSpPr>
          <p:nvPr/>
        </p:nvSpPr>
        <p:spPr bwMode="gray">
          <a:xfrm>
            <a:off x="2215266" y="6192143"/>
            <a:ext cx="5457825" cy="611924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>
                  <a:alpha val="80000"/>
                </a:schemeClr>
              </a:gs>
              <a:gs pos="100000">
                <a:schemeClr val="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AutoShape 34"/>
          <p:cNvSpPr>
            <a:spLocks noChangeArrowheads="1"/>
          </p:cNvSpPr>
          <p:nvPr/>
        </p:nvSpPr>
        <p:spPr bwMode="gray">
          <a:xfrm>
            <a:off x="2229261" y="6192143"/>
            <a:ext cx="1154112" cy="593744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Text Box 54"/>
          <p:cNvSpPr txBox="1">
            <a:spLocks noChangeArrowheads="1"/>
          </p:cNvSpPr>
          <p:nvPr/>
        </p:nvSpPr>
        <p:spPr bwMode="white">
          <a:xfrm>
            <a:off x="2229261" y="6270493"/>
            <a:ext cx="1133475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FEFFFF"/>
                </a:solidFill>
              </a:rPr>
              <a:t>С 20</a:t>
            </a:r>
            <a:r>
              <a:rPr lang="en-US" sz="1400" b="1" dirty="0" smtClean="0">
                <a:solidFill>
                  <a:srgbClr val="FEFFFF"/>
                </a:solidFill>
              </a:rPr>
              <a:t>1</a:t>
            </a:r>
            <a:r>
              <a:rPr lang="ru-RU" sz="1400" b="1" dirty="0" smtClean="0">
                <a:solidFill>
                  <a:srgbClr val="FEFFFF"/>
                </a:solidFill>
              </a:rPr>
              <a:t>7 года</a:t>
            </a:r>
            <a:endParaRPr lang="en-US" sz="1400" b="1" dirty="0">
              <a:solidFill>
                <a:srgbClr val="FEFFFF"/>
              </a:solidFill>
            </a:endParaRPr>
          </a:p>
        </p:txBody>
      </p:sp>
      <p:sp>
        <p:nvSpPr>
          <p:cNvPr id="42" name="Text Box 37"/>
          <p:cNvSpPr txBox="1">
            <a:spLocks noChangeArrowheads="1"/>
          </p:cNvSpPr>
          <p:nvPr/>
        </p:nvSpPr>
        <p:spPr bwMode="black">
          <a:xfrm>
            <a:off x="3863394" y="6292016"/>
            <a:ext cx="4095790" cy="48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ru-RU" sz="1600" b="1" dirty="0" smtClean="0"/>
              <a:t>+</a:t>
            </a:r>
            <a:r>
              <a:rPr lang="ru-RU" sz="1400" dirty="0" smtClean="0"/>
              <a:t> Коммерческие</a:t>
            </a:r>
            <a:r>
              <a:rPr lang="ru-RU" sz="1600" dirty="0" smtClean="0"/>
              <a:t> </a:t>
            </a:r>
            <a:r>
              <a:rPr lang="ru-RU" sz="1400" dirty="0"/>
              <a:t>организации, являющиеся резидентами </a:t>
            </a:r>
            <a:r>
              <a:rPr lang="ru-RU" sz="1400" dirty="0" smtClean="0"/>
              <a:t>научно-технологических парков</a:t>
            </a:r>
            <a:r>
              <a:rPr lang="ru-RU" sz="1600" dirty="0" smtClean="0"/>
              <a:t>.</a:t>
            </a:r>
            <a:endParaRPr lang="en-US" dirty="0"/>
          </a:p>
        </p:txBody>
      </p:sp>
      <p:sp>
        <p:nvSpPr>
          <p:cNvPr id="43" name="AutoShape 35"/>
          <p:cNvSpPr>
            <a:spLocks noChangeArrowheads="1"/>
          </p:cNvSpPr>
          <p:nvPr/>
        </p:nvSpPr>
        <p:spPr bwMode="gray">
          <a:xfrm>
            <a:off x="3482975" y="6363049"/>
            <a:ext cx="376237" cy="344487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36TGp_biz_dark_ani">
  <a:themeElements>
    <a:clrScheme name="Тема Office 2">
      <a:dk1>
        <a:srgbClr val="969696"/>
      </a:dk1>
      <a:lt1>
        <a:srgbClr val="FFFFFF"/>
      </a:lt1>
      <a:dk2>
        <a:srgbClr val="596909"/>
      </a:dk2>
      <a:lt2>
        <a:srgbClr val="C6FAB4"/>
      </a:lt2>
      <a:accent1>
        <a:srgbClr val="4AADB2"/>
      </a:accent1>
      <a:accent2>
        <a:srgbClr val="E0AD2E"/>
      </a:accent2>
      <a:accent3>
        <a:srgbClr val="B5B9AA"/>
      </a:accent3>
      <a:accent4>
        <a:srgbClr val="DADADA"/>
      </a:accent4>
      <a:accent5>
        <a:srgbClr val="B1D3D5"/>
      </a:accent5>
      <a:accent6>
        <a:srgbClr val="CB9C29"/>
      </a:accent6>
      <a:hlink>
        <a:srgbClr val="72CC4E"/>
      </a:hlink>
      <a:folHlink>
        <a:srgbClr val="E29734"/>
      </a:folHlink>
    </a:clrScheme>
    <a:fontScheme name="Тема Offic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969696"/>
        </a:dk1>
        <a:lt1>
          <a:srgbClr val="FFFFFF"/>
        </a:lt1>
        <a:dk2>
          <a:srgbClr val="596909"/>
        </a:dk2>
        <a:lt2>
          <a:srgbClr val="C6FAB4"/>
        </a:lt2>
        <a:accent1>
          <a:srgbClr val="4AADB2"/>
        </a:accent1>
        <a:accent2>
          <a:srgbClr val="E0AD2E"/>
        </a:accent2>
        <a:accent3>
          <a:srgbClr val="B5B9AA"/>
        </a:accent3>
        <a:accent4>
          <a:srgbClr val="DADADA"/>
        </a:accent4>
        <a:accent5>
          <a:srgbClr val="B1D3D5"/>
        </a:accent5>
        <a:accent6>
          <a:srgbClr val="CB9C29"/>
        </a:accent6>
        <a:hlink>
          <a:srgbClr val="72CC4E"/>
        </a:hlink>
        <a:folHlink>
          <a:srgbClr val="E297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969696"/>
        </a:dk1>
        <a:lt1>
          <a:srgbClr val="FFFFFF"/>
        </a:lt1>
        <a:dk2>
          <a:srgbClr val="5E1400"/>
        </a:dk2>
        <a:lt2>
          <a:srgbClr val="EFD3A1"/>
        </a:lt2>
        <a:accent1>
          <a:srgbClr val="1AC1E2"/>
        </a:accent1>
        <a:accent2>
          <a:srgbClr val="43A98E"/>
        </a:accent2>
        <a:accent3>
          <a:srgbClr val="B6AAAA"/>
        </a:accent3>
        <a:accent4>
          <a:srgbClr val="DADADA"/>
        </a:accent4>
        <a:accent5>
          <a:srgbClr val="ABDDEE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436TGp_biz_dark_ani</Template>
  <TotalTime>3592</TotalTime>
  <Words>1124</Words>
  <Application>Microsoft Office PowerPoint</Application>
  <PresentationFormat>Экран (4:3)</PresentationFormat>
  <Paragraphs>215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436TGp_biz_dark_ani</vt:lpstr>
      <vt:lpstr>Консультант Управления  статистики промышленного производства, науки и инноваций Тарашкевич Елена Анатольевна</vt:lpstr>
      <vt:lpstr>Методологическая основа ведения статистики инноваций</vt:lpstr>
      <vt:lpstr>Задачи государственной статистики</vt:lpstr>
      <vt:lpstr>Определения инноваций</vt:lpstr>
      <vt:lpstr>Типы инноваций</vt:lpstr>
      <vt:lpstr>Степень новизны инноваций</vt:lpstr>
      <vt:lpstr>Виды инновационной деятельности</vt:lpstr>
      <vt:lpstr>Статистика инноваций</vt:lpstr>
      <vt:lpstr>Круг респондентов</vt:lpstr>
      <vt:lpstr>Основные статистические показатели государственной статистической отчетности по инновационной деятельности</vt:lpstr>
      <vt:lpstr>Основные индикаторы оценки и контроля инновационной политики</vt:lpstr>
      <vt:lpstr> Отдельные показатели  Табло Инновационного Союза (IUS–2011)  по Республике Беларусь </vt:lpstr>
      <vt:lpstr>  Отдельные показатели  Табло Инновационного Союза (IUS–2011)  по Республике Беларусь  </vt:lpstr>
      <vt:lpstr>Публикации</vt:lpstr>
      <vt:lpstr>Проблемные аспекты</vt:lpstr>
      <vt:lpstr>Оценка экспертов</vt:lpstr>
      <vt:lpstr>Оценка экспертов</vt:lpstr>
      <vt:lpstr>Оценка экспертов</vt:lpstr>
      <vt:lpstr>Перспективы</vt:lpstr>
      <vt:lpstr>Презентация PowerPoint</vt:lpstr>
    </vt:vector>
  </TitlesOfParts>
  <Company>Belstat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Статистика инноваций:  теория и практика Заместитель Председателя</dc:title>
  <dc:creator>Елена Тарашкевич</dc:creator>
  <cp:lastModifiedBy>Елена Тарашкевич</cp:lastModifiedBy>
  <cp:revision>138</cp:revision>
  <dcterms:created xsi:type="dcterms:W3CDTF">2011-10-21T13:24:19Z</dcterms:created>
  <dcterms:modified xsi:type="dcterms:W3CDTF">2016-10-19T07:28:21Z</dcterms:modified>
</cp:coreProperties>
</file>