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1" r:id="rId2"/>
    <p:sldId id="389" r:id="rId3"/>
    <p:sldId id="442" r:id="rId4"/>
    <p:sldId id="387" r:id="rId5"/>
    <p:sldId id="418" r:id="rId6"/>
    <p:sldId id="441" r:id="rId7"/>
    <p:sldId id="444" r:id="rId8"/>
    <p:sldId id="445" r:id="rId9"/>
    <p:sldId id="447" r:id="rId10"/>
    <p:sldId id="446" r:id="rId11"/>
    <p:sldId id="467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7" r:id="rId20"/>
    <p:sldId id="458" r:id="rId21"/>
    <p:sldId id="459" r:id="rId22"/>
    <p:sldId id="466" r:id="rId23"/>
    <p:sldId id="429" r:id="rId24"/>
    <p:sldId id="468" r:id="rId25"/>
    <p:sldId id="427" r:id="rId26"/>
    <p:sldId id="428" r:id="rId27"/>
    <p:sldId id="460" r:id="rId28"/>
    <p:sldId id="430" r:id="rId29"/>
    <p:sldId id="437" r:id="rId30"/>
    <p:sldId id="439" r:id="rId31"/>
    <p:sldId id="438" r:id="rId32"/>
    <p:sldId id="440" r:id="rId33"/>
    <p:sldId id="461" r:id="rId34"/>
    <p:sldId id="469" r:id="rId35"/>
    <p:sldId id="462" r:id="rId36"/>
    <p:sldId id="424" r:id="rId37"/>
    <p:sldId id="465" r:id="rId38"/>
    <p:sldId id="425" r:id="rId39"/>
    <p:sldId id="411" r:id="rId40"/>
    <p:sldId id="422" r:id="rId41"/>
    <p:sldId id="46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66"/>
    <a:srgbClr val="0000CC"/>
    <a:srgbClr val="6600CC"/>
    <a:srgbClr val="CC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9" autoAdjust="0"/>
    <p:restoredTop sz="98734" autoAdjust="0"/>
  </p:normalViewPr>
  <p:slideViewPr>
    <p:cSldViewPr>
      <p:cViewPr varScale="1">
        <p:scale>
          <a:sx n="115" d="100"/>
          <a:sy n="115" d="100"/>
        </p:scale>
        <p:origin x="-15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D6F5-23EB-4DCF-8CD9-E0FE47C3AB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1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27CDC-5ECB-4F5A-874B-DC27D171FA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71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B8E68-6173-4179-B1D6-DCEE3C9A01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7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352325-6D9F-41E9-97A3-D6737A333E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5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1F6C34-203E-4374-8D77-F8905E22F6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33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5D516-39C1-4064-B85F-1BB8309FE3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86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B387A-1CEE-424E-B881-184AE142F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00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E0DAD-0361-4BE4-9707-FA5D762BDA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40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BD07-857F-4A05-8BF2-3EB01157D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7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0F400-6B1B-40A5-85F6-3A3F3AAFD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0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7805B-3F45-481D-A882-78C205AA1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70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D0A9-3354-44D2-B69A-13DEFBA22A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17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377A-D551-4320-B6EB-B6C07C3BAB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42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EE15C1-E33F-4B62-B515-DA447847EE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lst.org.by/journals/716.html" TargetMode="External"/><Relationship Id="rId13" Type="http://schemas.openxmlformats.org/officeDocument/2006/relationships/hyperlink" Target="http://rlst.org.by/journals/722.html" TargetMode="External"/><Relationship Id="rId18" Type="http://schemas.openxmlformats.org/officeDocument/2006/relationships/hyperlink" Target="http://rlst.org.by/journals/727.html" TargetMode="External"/><Relationship Id="rId3" Type="http://schemas.openxmlformats.org/officeDocument/2006/relationships/hyperlink" Target="http://rlst.org.by/journals/711.html" TargetMode="External"/><Relationship Id="rId21" Type="http://schemas.openxmlformats.org/officeDocument/2006/relationships/hyperlink" Target="http://rlst.org.by/journals/730.html" TargetMode="External"/><Relationship Id="rId7" Type="http://schemas.openxmlformats.org/officeDocument/2006/relationships/hyperlink" Target="http://rlst.org.by/journals/715.html" TargetMode="External"/><Relationship Id="rId12" Type="http://schemas.openxmlformats.org/officeDocument/2006/relationships/hyperlink" Target="http://rlst.org.by/journals/721.html" TargetMode="External"/><Relationship Id="rId17" Type="http://schemas.openxmlformats.org/officeDocument/2006/relationships/hyperlink" Target="http://rlst.org.by/journals/726.html" TargetMode="External"/><Relationship Id="rId25" Type="http://schemas.openxmlformats.org/officeDocument/2006/relationships/hyperlink" Target="http://rlst.org.by/journals/734.html" TargetMode="External"/><Relationship Id="rId2" Type="http://schemas.openxmlformats.org/officeDocument/2006/relationships/image" Target="../media/image13.jpeg"/><Relationship Id="rId16" Type="http://schemas.openxmlformats.org/officeDocument/2006/relationships/hyperlink" Target="http://rlst.org.by/journals/725.html" TargetMode="External"/><Relationship Id="rId20" Type="http://schemas.openxmlformats.org/officeDocument/2006/relationships/hyperlink" Target="http://rlst.org.by/journals/729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lst.org.by/journals/714.html" TargetMode="External"/><Relationship Id="rId11" Type="http://schemas.openxmlformats.org/officeDocument/2006/relationships/hyperlink" Target="http://rlst.org.by/journals/720.html" TargetMode="External"/><Relationship Id="rId24" Type="http://schemas.openxmlformats.org/officeDocument/2006/relationships/hyperlink" Target="http://rlst.org.by/journals/733.html" TargetMode="External"/><Relationship Id="rId5" Type="http://schemas.openxmlformats.org/officeDocument/2006/relationships/hyperlink" Target="http://rlst.org.by/journals/713.html" TargetMode="External"/><Relationship Id="rId15" Type="http://schemas.openxmlformats.org/officeDocument/2006/relationships/hyperlink" Target="http://rlst.org.by/journals/724.html" TargetMode="External"/><Relationship Id="rId23" Type="http://schemas.openxmlformats.org/officeDocument/2006/relationships/hyperlink" Target="http://rlst.org.by/journals/732.html" TargetMode="External"/><Relationship Id="rId10" Type="http://schemas.openxmlformats.org/officeDocument/2006/relationships/hyperlink" Target="http://rlst.org.by/journals/719.html" TargetMode="External"/><Relationship Id="rId19" Type="http://schemas.openxmlformats.org/officeDocument/2006/relationships/hyperlink" Target="http://rlst.org.by/journals/728.html" TargetMode="External"/><Relationship Id="rId4" Type="http://schemas.openxmlformats.org/officeDocument/2006/relationships/hyperlink" Target="http://rlst.org.by/journals/712.html" TargetMode="External"/><Relationship Id="rId9" Type="http://schemas.openxmlformats.org/officeDocument/2006/relationships/hyperlink" Target="http://rlst.org.by/journals/717.html" TargetMode="External"/><Relationship Id="rId14" Type="http://schemas.openxmlformats.org/officeDocument/2006/relationships/hyperlink" Target="http://rlst.org.by/journals/723.html" TargetMode="External"/><Relationship Id="rId22" Type="http://schemas.openxmlformats.org/officeDocument/2006/relationships/hyperlink" Target="http://rlst.org.by/journals/731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lst.org.by/innovation/future-inventions.html" TargetMode="External"/><Relationship Id="rId13" Type="http://schemas.openxmlformats.org/officeDocument/2006/relationships/hyperlink" Target="http://rntbcat.org.by/brreg/index.html" TargetMode="External"/><Relationship Id="rId3" Type="http://schemas.openxmlformats.org/officeDocument/2006/relationships/hyperlink" Target="http://gknt.gov.by/opencms/opencms/ru/zakonadatelstvo/z2/" TargetMode="External"/><Relationship Id="rId7" Type="http://schemas.openxmlformats.org/officeDocument/2006/relationships/hyperlink" Target="http://rlst.org.by/innovation/bd-id.html" TargetMode="External"/><Relationship Id="rId12" Type="http://schemas.openxmlformats.org/officeDocument/2006/relationships/hyperlink" Target="http://rlst.org.by/innovation/enterprise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lst.org.by/innovation/info-iri.html" TargetMode="External"/><Relationship Id="rId11" Type="http://schemas.openxmlformats.org/officeDocument/2006/relationships/hyperlink" Target="http://www.belisa.org.by/ru/news/stnews/" TargetMode="External"/><Relationship Id="rId5" Type="http://schemas.openxmlformats.org/officeDocument/2006/relationships/hyperlink" Target="http://rlst.org.by/innovation/new-lit-innovac/861.html" TargetMode="External"/><Relationship Id="rId10" Type="http://schemas.openxmlformats.org/officeDocument/2006/relationships/hyperlink" Target="http://rlst.org.by/innovation/total-info/854.html" TargetMode="External"/><Relationship Id="rId4" Type="http://schemas.openxmlformats.org/officeDocument/2006/relationships/hyperlink" Target="http://rlst.org.by/innovation/gost-innovac.html" TargetMode="External"/><Relationship Id="rId9" Type="http://schemas.openxmlformats.org/officeDocument/2006/relationships/hyperlink" Target="http://www.gknt.org.by/opencms/opencms/ru/ni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s.ru/" TargetMode="External"/><Relationship Id="rId7" Type="http://schemas.openxmlformats.org/officeDocument/2006/relationships/image" Target="../media/image7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apatis.com/" TargetMode="External"/><Relationship Id="rId5" Type="http://schemas.openxmlformats.org/officeDocument/2006/relationships/hyperlink" Target="http://www.ipo.gov.uk/" TargetMode="External"/><Relationship Id="rId4" Type="http://schemas.openxmlformats.org/officeDocument/2006/relationships/hyperlink" Target="http://eapo.org/rus/ea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911725" y="928688"/>
            <a:ext cx="390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800"/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CC"/>
                </a:solidFill>
              </a:rPr>
              <a:t>Информационное обеспечение проведения маркетинговых и патентных исследований.</a:t>
            </a:r>
          </a:p>
          <a:p>
            <a:pPr algn="ctr"/>
            <a:r>
              <a:rPr lang="ru-RU" altLang="ru-RU" sz="3600" b="1">
                <a:solidFill>
                  <a:srgbClr val="0000CC"/>
                </a:solidFill>
              </a:rPr>
              <a:t>Патентная информация и документация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5627688"/>
            <a:ext cx="63007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800"/>
              <a:t>Н.И. Сафронова, </a:t>
            </a:r>
          </a:p>
          <a:p>
            <a:r>
              <a:rPr lang="ru-RU" altLang="ru-RU" sz="1800"/>
              <a:t>зав. отделом патентных документов РНТБ</a:t>
            </a:r>
          </a:p>
          <a:p>
            <a:r>
              <a:rPr lang="ru-RU" altLang="ru-RU" sz="1400"/>
              <a:t>Минск,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49275"/>
            <a:ext cx="8435975" cy="868363"/>
          </a:xfrm>
        </p:spPr>
        <p:txBody>
          <a:bodyPr/>
          <a:lstStyle/>
          <a:p>
            <a:pPr algn="r"/>
            <a:r>
              <a:rPr lang="ru-RU" altLang="zh-CN" sz="3200" b="1">
                <a:solidFill>
                  <a:srgbClr val="0000CC"/>
                </a:solidFill>
              </a:rPr>
              <a:t>Книжные издания </a:t>
            </a:r>
            <a:r>
              <a:rPr lang="ru-RU" altLang="zh-CN" sz="3200" b="1"/>
              <a:t/>
            </a:r>
            <a:br>
              <a:rPr lang="ru-RU" altLang="zh-CN" sz="3200" b="1"/>
            </a:br>
            <a:endParaRPr lang="ru-RU" altLang="ru-RU" sz="3200" b="1"/>
          </a:p>
        </p:txBody>
      </p:sp>
      <p:pic>
        <p:nvPicPr>
          <p:cNvPr id="331784" name="Picture 8" descr="03_27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908050"/>
            <a:ext cx="1727200" cy="230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7" name="Picture 11" descr="150x223-images-stories-vustavki-2014-11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2276475"/>
            <a:ext cx="1657350" cy="2268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90" name="Picture 14" descr="150x230-images-stories-vustavki-2014-12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4508500"/>
            <a:ext cx="15843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2" name="Picture 6" descr="130x188-images-stories-vustavki-2013-12_27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16192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93" name="Picture 17" descr="150x231-images-stories-vustavki-2014-3_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4292600"/>
            <a:ext cx="15843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96" name="Picture 20" descr="150x215-images-stories-vustavki-2014-12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810125"/>
            <a:ext cx="1428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99" name="Picture 23" descr="120x182-images-stories-postupl-2015-13_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1547813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01" name="Picture 25" descr="120x180-images-stories-postupl-2015-15_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61925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03" name="Picture 27" descr="150x216-images-stories-postupl-2015-03_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1584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05" name="Picture 29" descr="150x215-images-stories-postupl-2015-01_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16541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07" name="Picture 31" descr="150x215-images-stories-postupl-2015-1_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1573213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09" name="Picture 33" descr="130x186-images-stories-vustavki-2013-15_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1584325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14" name="Picture 38" descr="temvist-ntl_prom_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4149725"/>
            <a:ext cx="161925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16" name="Picture 40" descr="i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770438"/>
            <a:ext cx="1530350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686800" cy="936625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БД промышленных каталогов РНТБ </a:t>
            </a:r>
            <a:r>
              <a:rPr lang="ru-RU" altLang="zh-CN" sz="2800" b="1"/>
              <a:t/>
            </a:r>
            <a:br>
              <a:rPr lang="ru-RU" altLang="zh-CN" sz="2800" b="1"/>
            </a:br>
            <a:endParaRPr lang="ru-RU" altLang="ru-RU" sz="2800" b="1"/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218488" cy="2879725"/>
          </a:xfrm>
        </p:spPr>
        <p:txBody>
          <a:bodyPr/>
          <a:lstStyle/>
          <a:p>
            <a:r>
              <a:rPr lang="ru-RU" altLang="zh-CN" sz="2400">
                <a:solidFill>
                  <a:srgbClr val="000099"/>
                </a:solidFill>
              </a:rPr>
              <a:t>Промышленные каталоги на электротехнические изделия (Информэлектро)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Федеральный информационный фонд отечественных и иностранных каталогов на промышленную продукцию 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Приборы и средства автоматизации 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Производители товаров и услуг</a:t>
            </a:r>
            <a:r>
              <a:rPr lang="ru-RU" altLang="zh-CN" sz="2800">
                <a:solidFill>
                  <a:srgbClr val="000099"/>
                </a:solidFill>
              </a:rPr>
              <a:t> </a:t>
            </a:r>
          </a:p>
          <a:p>
            <a:r>
              <a:rPr lang="ru-RU" altLang="ru-RU" sz="2400">
                <a:solidFill>
                  <a:srgbClr val="000099"/>
                </a:solidFill>
              </a:rPr>
              <a:t>Регистр Беларусь-2014. Промышленность. Полиграфия. Торговля. Ремонт. Транспорт. Строительство. Сельское хозяйство</a:t>
            </a:r>
            <a:r>
              <a:rPr lang="ru-RU" altLang="ru-RU" sz="2800"/>
              <a:t> </a:t>
            </a:r>
            <a:endParaRPr lang="ru-RU" altLang="ru-RU" sz="2000" b="1">
              <a:solidFill>
                <a:srgbClr val="000099"/>
              </a:solidFill>
            </a:endParaRPr>
          </a:p>
          <a:p>
            <a:endParaRPr lang="ru-RU" altLang="ru-RU" sz="2800" b="1">
              <a:solidFill>
                <a:srgbClr val="000099"/>
              </a:solidFill>
            </a:endParaRPr>
          </a:p>
          <a:p>
            <a:endParaRPr lang="ru-RU" altLang="zh-CN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686800" cy="863600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Периодические издания </a:t>
            </a:r>
            <a:r>
              <a:rPr lang="ru-RU" altLang="zh-CN" sz="2800" b="1"/>
              <a:t/>
            </a:r>
            <a:br>
              <a:rPr lang="ru-RU" altLang="zh-CN" sz="2800" b="1"/>
            </a:br>
            <a:r>
              <a:rPr lang="ru-RU" altLang="zh-CN" sz="2800" b="1">
                <a:solidFill>
                  <a:srgbClr val="0000CC"/>
                </a:solidFill>
              </a:rPr>
              <a:t> </a:t>
            </a:r>
            <a:r>
              <a:rPr lang="ru-RU" altLang="zh-CN" sz="2800">
                <a:solidFill>
                  <a:srgbClr val="0000CC"/>
                </a:solidFill>
              </a:rPr>
              <a:t>(</a:t>
            </a:r>
            <a:r>
              <a:rPr lang="ru-RU" altLang="ru-RU" sz="1800" b="1">
                <a:solidFill>
                  <a:srgbClr val="0000CC"/>
                </a:solidFill>
              </a:rPr>
              <a:t>http://rlst.org.by/journals.html)</a:t>
            </a:r>
            <a:r>
              <a:rPr lang="ru-RU" altLang="zh-CN" sz="2800" b="1"/>
              <a:t> </a:t>
            </a:r>
            <a:endParaRPr lang="ru-RU" altLang="ru-RU" sz="2800" b="1"/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457200" y="5013325"/>
            <a:ext cx="8218488" cy="1511300"/>
          </a:xfrm>
        </p:spPr>
        <p:txBody>
          <a:bodyPr/>
          <a:lstStyle/>
          <a:p>
            <a:endParaRPr lang="ru-RU" altLang="ru-RU" sz="2800" b="1">
              <a:solidFill>
                <a:srgbClr val="000099"/>
              </a:solidFill>
            </a:endParaRPr>
          </a:p>
          <a:p>
            <a:endParaRPr lang="ru-RU" altLang="zh-CN" sz="2800" b="1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0" y="1408113"/>
            <a:ext cx="9144000" cy="5449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600" b="1">
                <a:solidFill>
                  <a:srgbClr val="CC0000"/>
                </a:solidFill>
                <a:cs typeface="Arial" charset="0"/>
              </a:rPr>
              <a:t>Тематический список журналов на русском, белорусском и украинском языках, имеющихся в фонде РНТБ</a:t>
            </a:r>
            <a:br>
              <a:rPr lang="ru-RU" altLang="ru-RU" sz="1600" b="1">
                <a:solidFill>
                  <a:srgbClr val="CC0000"/>
                </a:solidFill>
                <a:cs typeface="Arial" charset="0"/>
              </a:rPr>
            </a:br>
            <a:endParaRPr lang="ru-RU" altLang="ru-RU" sz="800"/>
          </a:p>
          <a:p>
            <a:pPr eaLnBrk="0" hangingPunct="0"/>
            <a:r>
              <a:rPr lang="ru-RU" altLang="ru-RU" sz="80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ru-RU" altLang="ru-RU" sz="600">
                <a:solidFill>
                  <a:srgbClr val="000000"/>
                </a:solidFill>
                <a:latin typeface="Tahoma" pitchFamily="34" charset="0"/>
              </a:rPr>
              <a:t> </a:t>
            </a:r>
            <a:r>
              <a:rPr lang="ru-RU" altLang="ru-RU" sz="800">
                <a:solidFill>
                  <a:srgbClr val="000000"/>
                </a:solidFill>
                <a:latin typeface="Tahoma" pitchFamily="34" charset="0"/>
              </a:rPr>
              <a:t>  </a:t>
            </a:r>
            <a:r>
              <a:rPr lang="ru-RU" altLang="ru-RU" sz="800" b="1">
                <a:solidFill>
                  <a:srgbClr val="000000"/>
                </a:solidFill>
                <a:latin typeface="Tahoma" pitchFamily="34" charset="0"/>
              </a:rPr>
              <a:t>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3"/>
              </a:rPr>
              <a:t>АВИАЦИОННАЯ И КОСМИЧЕСКАЯ ТЕХНИКА. АВИАЦИОННАЯ ПРОМЫШЛЕННОСТЬ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4"/>
              </a:rPr>
              <a:t>АВТОМОБИЛИ. ТРАКТОРЫ. СЕЛЬСКОХОЗЯЙСТВЕННАЯ ТЕХНИКА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5"/>
              </a:rPr>
              <a:t>АРХИТЕКТУРА. СТРОИТЕЛЬСТВО. СТРОИТЕЛЬНЫЕ МАТЕРИАЛЫ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6"/>
              </a:rPr>
              <a:t>БАНКОВСКОЕ ДЕЛО. ФИНАНСЫ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7"/>
              </a:rPr>
              <a:t>БУХГАЛТЕРСКИЙ УЧЕТ. НАЛОГООБЛОЖЕНИЕ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8"/>
              </a:rPr>
              <a:t>ВНЕШНЕЭКОНОМИЧЕСКАЯ ДЕЯТЕЛЬНОСТЬ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9"/>
              </a:rPr>
              <a:t>ВЫЧИСЛИТЕЛЬНАЯ ТЕХНИКА. АВТОМАТИКА. КИБЕРНЕТИКА. КОМПЬЮТЕРНЫЕ И ИНФОРМАЦИОННЫЕ ТЕХНОЛОГИИ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0"/>
              </a:rPr>
              <a:t>ГОСТИНИЧНЫЙ БИЗНЕС. ОБЩЕСТВЕННОЕ ПИТАНИЕ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1"/>
              </a:rPr>
              <a:t>ГОСУДАРСТВЕННОЕ И АДМИНИСТРАТИВНОЕ УПРАВЛЕНИЕ. ПОЛИТИЧЕСКОЕ УСТРОЙСТВО. МЕЖДУНАРОДНЫЕ ОТНОШЕНИЯ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2"/>
              </a:rPr>
              <a:t>ДЕРЕВООБРАБАТЫВАЮЩАЯ И ЦЕЛЛЮЛОЗНО-БУМАЖНАЯ ПРОМЫШЛЕННОСТЬ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3"/>
              </a:rPr>
              <a:t>ДОМАШНЕЕ ХОЗЯЙСТВО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4"/>
              </a:rPr>
              <a:t>ЕСТЕСТВЕННЫЕ НАУКИ. ПРИРОДНЫЕ РЕСУРСЫ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5"/>
              </a:rPr>
              <a:t>ЖИЛИЩНО-КОММУНАЛЬНОЕ ХОЗЯЙСТВО. БЫТОВОЕ ОБСЛУЖИВАНИЕ НАСЕЛЕНИЯ. БЫТОВАЯ ЭЛЕКТРОТЕХНИКА. НЕДВИЖИМОСТЬ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6"/>
              </a:rPr>
              <a:t>ЗАКОНОДАТЕЛЬСТВО. ПРАВО. ИНТЕЛЛЕКТУАЛЬНАЯ СОБСТВЕННОСТЬ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7"/>
              </a:rPr>
              <a:t>ИЗДАТЕЛЬСКОЕ ДЕЛО. ПОЛИГРАФИЯ. КНИЖНАЯ ТОРГОВЛЯ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8"/>
              </a:rPr>
              <a:t>КОЖГАЛАНТЕРЕЙНАЯ, ОБУВНАЯ И МЕХОВАЯ ПРОМЫШЛЕННОСТЬ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19"/>
              </a:rPr>
              <a:t>КОСМЕТИЧЕСКАЯ ПРОМЫШЛЕННОСТЬ. ПАРИКМАХЕРСКОЕ ДЕЛО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20"/>
              </a:rPr>
              <a:t>ЛАНДШАФТНЫЙ ДИЗАЙН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21"/>
              </a:rPr>
              <a:t>ЛЕСНОЕ ХОЗЯЙСТВО. ЛЕСНАЯ ПРОМЫШЛЕННОСТЬ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22"/>
              </a:rPr>
              <a:t>МАШИНОСТРОЕНИЕ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23"/>
              </a:rPr>
              <a:t>МЕБЕЛЬ. ИНТЕРЬЕР 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24"/>
              </a:rPr>
              <a:t>МЕЛИОРАЦИЯ. ВОДНОЕ ХОЗЯЙСТВО. АПК 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  <a:r>
              <a:rPr lang="ru-RU" altLang="ru-RU" sz="1200">
                <a:solidFill>
                  <a:srgbClr val="0000CC"/>
                </a:solidFill>
                <a:latin typeface="Tahoma" pitchFamily="34" charset="0"/>
                <a:hlinkClick r:id="rId25"/>
              </a:rPr>
              <a:t>МЕТАЛЛУРГИЯ</a:t>
            </a:r>
            <a:r>
              <a:rPr lang="ru-RU" altLang="ru-RU" sz="1200" b="1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chemeClr val="hlink"/>
                </a:solidFill>
                <a:latin typeface="Tahoma" pitchFamily="34" charset="0"/>
              </a:rPr>
            </a:br>
            <a:r>
              <a:rPr lang="ru-RU" altLang="ru-RU" sz="1200" b="1">
                <a:solidFill>
                  <a:schemeClr val="hlink"/>
                </a:solidFill>
                <a:latin typeface="Tahoma" pitchFamily="34" charset="0"/>
              </a:rPr>
              <a:t>       и др.</a:t>
            </a:r>
            <a:r>
              <a:rPr lang="ru-RU" altLang="ru-RU" sz="1200" b="1">
                <a:solidFill>
                  <a:srgbClr val="0000CC"/>
                </a:solidFill>
                <a:latin typeface="Tahoma" pitchFamily="34" charset="0"/>
              </a:rPr>
              <a:t>      </a:t>
            </a:r>
          </a:p>
        </p:txBody>
      </p:sp>
      <p:sp>
        <p:nvSpPr>
          <p:cNvPr id="338953" name="AutoShape 9" descr="iconnotepad"/>
          <p:cNvSpPr>
            <a:spLocks noChangeAspect="1" noChangeArrowheads="1"/>
          </p:cNvSpPr>
          <p:nvPr/>
        </p:nvSpPr>
        <p:spPr bwMode="auto">
          <a:xfrm>
            <a:off x="1419225" y="19018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54" name="AutoShape 10" descr="iconnotepad"/>
          <p:cNvSpPr>
            <a:spLocks noChangeAspect="1" noChangeArrowheads="1"/>
          </p:cNvSpPr>
          <p:nvPr/>
        </p:nvSpPr>
        <p:spPr bwMode="auto">
          <a:xfrm>
            <a:off x="1417638" y="20240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55" name="AutoShape 11" descr="iconnotepad"/>
          <p:cNvSpPr>
            <a:spLocks noChangeAspect="1" noChangeArrowheads="1"/>
          </p:cNvSpPr>
          <p:nvPr/>
        </p:nvSpPr>
        <p:spPr bwMode="auto">
          <a:xfrm>
            <a:off x="1417638" y="21463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56" name="AutoShape 12" descr="iconnotepad"/>
          <p:cNvSpPr>
            <a:spLocks noChangeAspect="1" noChangeArrowheads="1"/>
          </p:cNvSpPr>
          <p:nvPr/>
        </p:nvSpPr>
        <p:spPr bwMode="auto">
          <a:xfrm>
            <a:off x="1417638" y="22685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57" name="AutoShape 13" descr="iconnotepad"/>
          <p:cNvSpPr>
            <a:spLocks noChangeAspect="1" noChangeArrowheads="1"/>
          </p:cNvSpPr>
          <p:nvPr/>
        </p:nvSpPr>
        <p:spPr bwMode="auto">
          <a:xfrm>
            <a:off x="1417638" y="23907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58" name="AutoShape 14" descr="iconnotepad"/>
          <p:cNvSpPr>
            <a:spLocks noChangeAspect="1" noChangeArrowheads="1"/>
          </p:cNvSpPr>
          <p:nvPr/>
        </p:nvSpPr>
        <p:spPr bwMode="auto">
          <a:xfrm>
            <a:off x="1417638" y="25130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59" name="AutoShape 15" descr="iconnotepad"/>
          <p:cNvSpPr>
            <a:spLocks noChangeAspect="1" noChangeArrowheads="1"/>
          </p:cNvSpPr>
          <p:nvPr/>
        </p:nvSpPr>
        <p:spPr bwMode="auto">
          <a:xfrm>
            <a:off x="1417638" y="26352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0" name="AutoShape 16" descr="iconnotepad"/>
          <p:cNvSpPr>
            <a:spLocks noChangeAspect="1" noChangeArrowheads="1"/>
          </p:cNvSpPr>
          <p:nvPr/>
        </p:nvSpPr>
        <p:spPr bwMode="auto">
          <a:xfrm>
            <a:off x="1417638" y="27574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1" name="AutoShape 17" descr="iconnotepad"/>
          <p:cNvSpPr>
            <a:spLocks noChangeAspect="1" noChangeArrowheads="1"/>
          </p:cNvSpPr>
          <p:nvPr/>
        </p:nvSpPr>
        <p:spPr bwMode="auto">
          <a:xfrm>
            <a:off x="1417638" y="28797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2" name="AutoShape 18" descr="iconnotepad"/>
          <p:cNvSpPr>
            <a:spLocks noChangeAspect="1" noChangeArrowheads="1"/>
          </p:cNvSpPr>
          <p:nvPr/>
        </p:nvSpPr>
        <p:spPr bwMode="auto">
          <a:xfrm>
            <a:off x="1417638" y="30019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3" name="AutoShape 19" descr="iconnotepad"/>
          <p:cNvSpPr>
            <a:spLocks noChangeAspect="1" noChangeArrowheads="1"/>
          </p:cNvSpPr>
          <p:nvPr/>
        </p:nvSpPr>
        <p:spPr bwMode="auto">
          <a:xfrm>
            <a:off x="1417638" y="31242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4" name="AutoShape 20" descr="iconnotepad"/>
          <p:cNvSpPr>
            <a:spLocks noChangeAspect="1" noChangeArrowheads="1"/>
          </p:cNvSpPr>
          <p:nvPr/>
        </p:nvSpPr>
        <p:spPr bwMode="auto">
          <a:xfrm>
            <a:off x="1417638" y="32464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5" name="AutoShape 21" descr="iconnotepad"/>
          <p:cNvSpPr>
            <a:spLocks noChangeAspect="1" noChangeArrowheads="1"/>
          </p:cNvSpPr>
          <p:nvPr/>
        </p:nvSpPr>
        <p:spPr bwMode="auto">
          <a:xfrm>
            <a:off x="1417638" y="33686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6" name="AutoShape 22" descr="iconnotepad"/>
          <p:cNvSpPr>
            <a:spLocks noChangeAspect="1" noChangeArrowheads="1"/>
          </p:cNvSpPr>
          <p:nvPr/>
        </p:nvSpPr>
        <p:spPr bwMode="auto">
          <a:xfrm>
            <a:off x="1417638" y="34909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7" name="AutoShape 23" descr="iconnotepad"/>
          <p:cNvSpPr>
            <a:spLocks noChangeAspect="1" noChangeArrowheads="1"/>
          </p:cNvSpPr>
          <p:nvPr/>
        </p:nvSpPr>
        <p:spPr bwMode="auto">
          <a:xfrm>
            <a:off x="1417638" y="36131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8" name="AutoShape 24" descr="iconnotepad"/>
          <p:cNvSpPr>
            <a:spLocks noChangeAspect="1" noChangeArrowheads="1"/>
          </p:cNvSpPr>
          <p:nvPr/>
        </p:nvSpPr>
        <p:spPr bwMode="auto">
          <a:xfrm>
            <a:off x="1417638" y="37353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69" name="AutoShape 25" descr="iconnotepad"/>
          <p:cNvSpPr>
            <a:spLocks noChangeAspect="1" noChangeArrowheads="1"/>
          </p:cNvSpPr>
          <p:nvPr/>
        </p:nvSpPr>
        <p:spPr bwMode="auto">
          <a:xfrm>
            <a:off x="1417638" y="38576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0" name="AutoShape 26" descr="iconnotepad"/>
          <p:cNvSpPr>
            <a:spLocks noChangeAspect="1" noChangeArrowheads="1"/>
          </p:cNvSpPr>
          <p:nvPr/>
        </p:nvSpPr>
        <p:spPr bwMode="auto">
          <a:xfrm>
            <a:off x="1417638" y="39798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1" name="AutoShape 27" descr="iconnotepad"/>
          <p:cNvSpPr>
            <a:spLocks noChangeAspect="1" noChangeArrowheads="1"/>
          </p:cNvSpPr>
          <p:nvPr/>
        </p:nvSpPr>
        <p:spPr bwMode="auto">
          <a:xfrm>
            <a:off x="1417638" y="41021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2" name="AutoShape 28" descr="iconnotepad"/>
          <p:cNvSpPr>
            <a:spLocks noChangeAspect="1" noChangeArrowheads="1"/>
          </p:cNvSpPr>
          <p:nvPr/>
        </p:nvSpPr>
        <p:spPr bwMode="auto">
          <a:xfrm>
            <a:off x="1417638" y="42243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3" name="AutoShape 29" descr="iconnotepad"/>
          <p:cNvSpPr>
            <a:spLocks noChangeAspect="1" noChangeArrowheads="1"/>
          </p:cNvSpPr>
          <p:nvPr/>
        </p:nvSpPr>
        <p:spPr bwMode="auto">
          <a:xfrm>
            <a:off x="1417638" y="43465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4" name="AutoShape 30" descr="iconnotepad"/>
          <p:cNvSpPr>
            <a:spLocks noChangeAspect="1" noChangeArrowheads="1"/>
          </p:cNvSpPr>
          <p:nvPr/>
        </p:nvSpPr>
        <p:spPr bwMode="auto">
          <a:xfrm>
            <a:off x="1417638" y="44688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5" name="AutoShape 31" descr="iconnotepad"/>
          <p:cNvSpPr>
            <a:spLocks noChangeAspect="1" noChangeArrowheads="1"/>
          </p:cNvSpPr>
          <p:nvPr/>
        </p:nvSpPr>
        <p:spPr bwMode="auto">
          <a:xfrm>
            <a:off x="1417638" y="45910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6" name="AutoShape 32" descr="iconnotepad"/>
          <p:cNvSpPr>
            <a:spLocks noChangeAspect="1" noChangeArrowheads="1"/>
          </p:cNvSpPr>
          <p:nvPr/>
        </p:nvSpPr>
        <p:spPr bwMode="auto">
          <a:xfrm>
            <a:off x="1417638" y="47132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7" name="AutoShape 33" descr="iconnotepad"/>
          <p:cNvSpPr>
            <a:spLocks noChangeAspect="1" noChangeArrowheads="1"/>
          </p:cNvSpPr>
          <p:nvPr/>
        </p:nvSpPr>
        <p:spPr bwMode="auto">
          <a:xfrm>
            <a:off x="1417638" y="48355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8" name="AutoShape 34" descr="iconnotepad"/>
          <p:cNvSpPr>
            <a:spLocks noChangeAspect="1" noChangeArrowheads="1"/>
          </p:cNvSpPr>
          <p:nvPr/>
        </p:nvSpPr>
        <p:spPr bwMode="auto">
          <a:xfrm>
            <a:off x="1417638" y="49577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79" name="AutoShape 35" descr="iconnotepad"/>
          <p:cNvSpPr>
            <a:spLocks noChangeAspect="1" noChangeArrowheads="1"/>
          </p:cNvSpPr>
          <p:nvPr/>
        </p:nvSpPr>
        <p:spPr bwMode="auto">
          <a:xfrm>
            <a:off x="1417638" y="50800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80" name="AutoShape 36" descr="iconnotepad"/>
          <p:cNvSpPr>
            <a:spLocks noChangeAspect="1" noChangeArrowheads="1"/>
          </p:cNvSpPr>
          <p:nvPr/>
        </p:nvSpPr>
        <p:spPr bwMode="auto">
          <a:xfrm>
            <a:off x="1417638" y="52022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81" name="AutoShape 37" descr="iconnotepad"/>
          <p:cNvSpPr>
            <a:spLocks noChangeAspect="1" noChangeArrowheads="1"/>
          </p:cNvSpPr>
          <p:nvPr/>
        </p:nvSpPr>
        <p:spPr bwMode="auto">
          <a:xfrm>
            <a:off x="1417638" y="53244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982" name="AutoShape 38" descr="iconnotepad"/>
          <p:cNvSpPr>
            <a:spLocks noChangeAspect="1" noChangeArrowheads="1"/>
          </p:cNvSpPr>
          <p:nvPr/>
        </p:nvSpPr>
        <p:spPr bwMode="auto">
          <a:xfrm>
            <a:off x="1417638" y="54467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435975" cy="720725"/>
          </a:xfrm>
        </p:spPr>
        <p:txBody>
          <a:bodyPr/>
          <a:lstStyle/>
          <a:p>
            <a:pPr algn="r"/>
            <a:r>
              <a:rPr lang="ru-RU" altLang="ru-RU" sz="2800" b="1">
                <a:solidFill>
                  <a:srgbClr val="0000CC"/>
                </a:solidFill>
              </a:rPr>
              <a:t>БД зарубежной информации</a:t>
            </a:r>
            <a:r>
              <a:rPr lang="ru-RU" altLang="zh-CN" sz="2600" b="1">
                <a:solidFill>
                  <a:srgbClr val="0000CC"/>
                </a:solidFill>
              </a:rPr>
              <a:t> </a:t>
            </a:r>
            <a:r>
              <a:rPr lang="ru-RU" altLang="zh-CN" sz="2600" b="1"/>
              <a:t/>
            </a:r>
            <a:br>
              <a:rPr lang="ru-RU" altLang="zh-CN" sz="2600" b="1"/>
            </a:br>
            <a:endParaRPr lang="ru-RU" altLang="ru-RU" sz="2600" b="1"/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457200" y="5013325"/>
            <a:ext cx="8218488" cy="1511300"/>
          </a:xfrm>
        </p:spPr>
        <p:txBody>
          <a:bodyPr/>
          <a:lstStyle/>
          <a:p>
            <a:endParaRPr lang="ru-RU" altLang="ru-RU" sz="2800" b="1">
              <a:solidFill>
                <a:srgbClr val="000099"/>
              </a:solidFill>
            </a:endParaRPr>
          </a:p>
          <a:p>
            <a:endParaRPr lang="ru-RU" altLang="zh-CN" sz="2800" b="1"/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79388" y="2019300"/>
            <a:ext cx="8964612" cy="408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zh-CN" sz="2400" b="1">
              <a:solidFill>
                <a:srgbClr val="0000CC"/>
              </a:solidFill>
            </a:endParaRPr>
          </a:p>
          <a:p>
            <a:r>
              <a:rPr lang="ru-RU" altLang="ru-RU" sz="2400" i="1"/>
              <a:t>В РНТБ предоставлен удаленный доступ к БД:</a:t>
            </a:r>
            <a:endParaRPr lang="ru-RU" altLang="ru-RU" sz="2800" b="1" i="1"/>
          </a:p>
          <a:p>
            <a:endParaRPr lang="ru-RU" altLang="ru-RU" sz="2800" b="1"/>
          </a:p>
          <a:p>
            <a:pPr>
              <a:buFontTx/>
              <a:buChar char="•"/>
            </a:pPr>
            <a:r>
              <a:rPr lang="ru-RU" altLang="ru-RU" sz="2300" b="1">
                <a:solidFill>
                  <a:srgbClr val="0000CC"/>
                </a:solidFill>
              </a:rPr>
              <a:t> Academic Search Premier</a:t>
            </a:r>
          </a:p>
          <a:p>
            <a:pPr>
              <a:buFontTx/>
              <a:buChar char="•"/>
            </a:pPr>
            <a:r>
              <a:rPr lang="ru-RU" altLang="zh-CN" sz="2300" b="1">
                <a:solidFill>
                  <a:srgbClr val="0000CC"/>
                </a:solidFill>
              </a:rPr>
              <a:t> Business Source Premier</a:t>
            </a:r>
            <a:r>
              <a:rPr lang="ru-RU" altLang="zh-CN" sz="2300">
                <a:solidFill>
                  <a:srgbClr val="0000CC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300" b="1">
                <a:solidFill>
                  <a:srgbClr val="0000CC"/>
                </a:solidFill>
              </a:rPr>
              <a:t> Master File Premier</a:t>
            </a:r>
          </a:p>
          <a:p>
            <a:pPr>
              <a:buFontTx/>
              <a:buChar char="•"/>
            </a:pPr>
            <a:r>
              <a:rPr lang="ru-RU" altLang="ru-RU" sz="2300" b="1">
                <a:solidFill>
                  <a:srgbClr val="0000CC"/>
                </a:solidFill>
              </a:rPr>
              <a:t> </a:t>
            </a:r>
            <a:r>
              <a:rPr lang="en-US" altLang="ru-RU" sz="2300" b="1">
                <a:solidFill>
                  <a:srgbClr val="0000CC"/>
                </a:solidFill>
              </a:rPr>
              <a:t>Polpred.com.</a:t>
            </a:r>
            <a:r>
              <a:rPr lang="ru-RU" altLang="ru-RU" sz="2300" b="1">
                <a:solidFill>
                  <a:srgbClr val="0000CC"/>
                </a:solidFill>
              </a:rPr>
              <a:t> Обзор СМИ</a:t>
            </a:r>
          </a:p>
          <a:p>
            <a:pPr>
              <a:buFontTx/>
              <a:buChar char="•"/>
            </a:pPr>
            <a:r>
              <a:rPr lang="ru-RU" altLang="ru-RU" sz="2300" b="1">
                <a:solidFill>
                  <a:srgbClr val="0000CC"/>
                </a:solidFill>
              </a:rPr>
              <a:t> Электронная библиотека диссертаций Российской     Государственной Библиотеки </a:t>
            </a:r>
          </a:p>
          <a:p>
            <a:pPr>
              <a:buFontTx/>
              <a:buChar char="•"/>
            </a:pPr>
            <a:r>
              <a:rPr lang="ru-RU" altLang="ru-RU" sz="2300" b="1">
                <a:solidFill>
                  <a:srgbClr val="0000CC"/>
                </a:solidFill>
              </a:rPr>
              <a:t> Статистические издания России и стран СНГ</a:t>
            </a:r>
            <a:r>
              <a:rPr lang="ru-RU" altLang="ru-RU"/>
              <a:t> </a:t>
            </a:r>
            <a:r>
              <a:rPr lang="ru-RU" altLang="ru-RU" sz="1600" b="1">
                <a:solidFill>
                  <a:srgbClr val="0000CC"/>
                </a:solidFill>
              </a:rPr>
              <a:t>и др.</a:t>
            </a:r>
          </a:p>
          <a:p>
            <a:pPr eaLnBrk="0" hangingPunct="0"/>
            <a:r>
              <a:rPr lang="ru-RU" altLang="ru-RU" sz="80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ru-RU" altLang="ru-RU" sz="600">
                <a:solidFill>
                  <a:srgbClr val="000000"/>
                </a:solidFill>
                <a:latin typeface="Tahoma" pitchFamily="34" charset="0"/>
              </a:rPr>
              <a:t> </a:t>
            </a:r>
            <a:r>
              <a:rPr lang="ru-RU" altLang="ru-RU" sz="800">
                <a:solidFill>
                  <a:srgbClr val="000000"/>
                </a:solidFill>
                <a:latin typeface="Tahoma" pitchFamily="34" charset="0"/>
              </a:rPr>
              <a:t>  </a:t>
            </a:r>
            <a:r>
              <a:rPr lang="ru-RU" altLang="ru-RU" sz="800" b="1">
                <a:solidFill>
                  <a:srgbClr val="000000"/>
                </a:solidFill>
                <a:latin typeface="Tahoma" pitchFamily="34" charset="0"/>
              </a:rPr>
              <a:t> </a:t>
            </a:r>
          </a:p>
        </p:txBody>
      </p:sp>
      <p:sp>
        <p:nvSpPr>
          <p:cNvPr id="339974" name="AutoShape 6" descr="iconnotepad"/>
          <p:cNvSpPr>
            <a:spLocks noChangeAspect="1" noChangeArrowheads="1"/>
          </p:cNvSpPr>
          <p:nvPr/>
        </p:nvSpPr>
        <p:spPr bwMode="auto">
          <a:xfrm>
            <a:off x="1419225" y="19018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5" name="AutoShape 7" descr="iconnotepad"/>
          <p:cNvSpPr>
            <a:spLocks noChangeAspect="1" noChangeArrowheads="1"/>
          </p:cNvSpPr>
          <p:nvPr/>
        </p:nvSpPr>
        <p:spPr bwMode="auto">
          <a:xfrm>
            <a:off x="1417638" y="20240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6" name="AutoShape 8" descr="iconnotepad"/>
          <p:cNvSpPr>
            <a:spLocks noChangeAspect="1" noChangeArrowheads="1"/>
          </p:cNvSpPr>
          <p:nvPr/>
        </p:nvSpPr>
        <p:spPr bwMode="auto">
          <a:xfrm>
            <a:off x="1417638" y="21463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7" name="AutoShape 9" descr="iconnotepad"/>
          <p:cNvSpPr>
            <a:spLocks noChangeAspect="1" noChangeArrowheads="1"/>
          </p:cNvSpPr>
          <p:nvPr/>
        </p:nvSpPr>
        <p:spPr bwMode="auto">
          <a:xfrm>
            <a:off x="1417638" y="22685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8" name="AutoShape 10" descr="iconnotepad"/>
          <p:cNvSpPr>
            <a:spLocks noChangeAspect="1" noChangeArrowheads="1"/>
          </p:cNvSpPr>
          <p:nvPr/>
        </p:nvSpPr>
        <p:spPr bwMode="auto">
          <a:xfrm>
            <a:off x="1417638" y="23907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9" name="AutoShape 11" descr="iconnotepad"/>
          <p:cNvSpPr>
            <a:spLocks noChangeAspect="1" noChangeArrowheads="1"/>
          </p:cNvSpPr>
          <p:nvPr/>
        </p:nvSpPr>
        <p:spPr bwMode="auto">
          <a:xfrm>
            <a:off x="1417638" y="25130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0" name="AutoShape 12" descr="iconnotepad"/>
          <p:cNvSpPr>
            <a:spLocks noChangeAspect="1" noChangeArrowheads="1"/>
          </p:cNvSpPr>
          <p:nvPr/>
        </p:nvSpPr>
        <p:spPr bwMode="auto">
          <a:xfrm>
            <a:off x="1417638" y="26352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1" name="AutoShape 13" descr="iconnotepad"/>
          <p:cNvSpPr>
            <a:spLocks noChangeAspect="1" noChangeArrowheads="1"/>
          </p:cNvSpPr>
          <p:nvPr/>
        </p:nvSpPr>
        <p:spPr bwMode="auto">
          <a:xfrm>
            <a:off x="1417638" y="27574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2" name="AutoShape 14" descr="iconnotepad"/>
          <p:cNvSpPr>
            <a:spLocks noChangeAspect="1" noChangeArrowheads="1"/>
          </p:cNvSpPr>
          <p:nvPr/>
        </p:nvSpPr>
        <p:spPr bwMode="auto">
          <a:xfrm>
            <a:off x="1417638" y="28797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3" name="AutoShape 15" descr="iconnotepad"/>
          <p:cNvSpPr>
            <a:spLocks noChangeAspect="1" noChangeArrowheads="1"/>
          </p:cNvSpPr>
          <p:nvPr/>
        </p:nvSpPr>
        <p:spPr bwMode="auto">
          <a:xfrm>
            <a:off x="1417638" y="30019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4" name="AutoShape 16" descr="iconnotepad"/>
          <p:cNvSpPr>
            <a:spLocks noChangeAspect="1" noChangeArrowheads="1"/>
          </p:cNvSpPr>
          <p:nvPr/>
        </p:nvSpPr>
        <p:spPr bwMode="auto">
          <a:xfrm>
            <a:off x="1417638" y="31242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5" name="AutoShape 17" descr="iconnotepad"/>
          <p:cNvSpPr>
            <a:spLocks noChangeAspect="1" noChangeArrowheads="1"/>
          </p:cNvSpPr>
          <p:nvPr/>
        </p:nvSpPr>
        <p:spPr bwMode="auto">
          <a:xfrm>
            <a:off x="1417638" y="32464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6" name="AutoShape 18" descr="iconnotepad"/>
          <p:cNvSpPr>
            <a:spLocks noChangeAspect="1" noChangeArrowheads="1"/>
          </p:cNvSpPr>
          <p:nvPr/>
        </p:nvSpPr>
        <p:spPr bwMode="auto">
          <a:xfrm>
            <a:off x="1417638" y="33686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7" name="AutoShape 19" descr="iconnotepad"/>
          <p:cNvSpPr>
            <a:spLocks noChangeAspect="1" noChangeArrowheads="1"/>
          </p:cNvSpPr>
          <p:nvPr/>
        </p:nvSpPr>
        <p:spPr bwMode="auto">
          <a:xfrm>
            <a:off x="1417638" y="34909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8" name="AutoShape 20" descr="iconnotepad"/>
          <p:cNvSpPr>
            <a:spLocks noChangeAspect="1" noChangeArrowheads="1"/>
          </p:cNvSpPr>
          <p:nvPr/>
        </p:nvSpPr>
        <p:spPr bwMode="auto">
          <a:xfrm>
            <a:off x="1417638" y="36131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9" name="AutoShape 21" descr="iconnotepad"/>
          <p:cNvSpPr>
            <a:spLocks noChangeAspect="1" noChangeArrowheads="1"/>
          </p:cNvSpPr>
          <p:nvPr/>
        </p:nvSpPr>
        <p:spPr bwMode="auto">
          <a:xfrm>
            <a:off x="1417638" y="37353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0" name="AutoShape 22" descr="iconnotepad"/>
          <p:cNvSpPr>
            <a:spLocks noChangeAspect="1" noChangeArrowheads="1"/>
          </p:cNvSpPr>
          <p:nvPr/>
        </p:nvSpPr>
        <p:spPr bwMode="auto">
          <a:xfrm>
            <a:off x="1417638" y="38576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1" name="AutoShape 23" descr="iconnotepad"/>
          <p:cNvSpPr>
            <a:spLocks noChangeAspect="1" noChangeArrowheads="1"/>
          </p:cNvSpPr>
          <p:nvPr/>
        </p:nvSpPr>
        <p:spPr bwMode="auto">
          <a:xfrm>
            <a:off x="1417638" y="39798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2" name="AutoShape 24" descr="iconnotepad"/>
          <p:cNvSpPr>
            <a:spLocks noChangeAspect="1" noChangeArrowheads="1"/>
          </p:cNvSpPr>
          <p:nvPr/>
        </p:nvSpPr>
        <p:spPr bwMode="auto">
          <a:xfrm>
            <a:off x="1417638" y="41021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3" name="AutoShape 25" descr="iconnotepad"/>
          <p:cNvSpPr>
            <a:spLocks noChangeAspect="1" noChangeArrowheads="1"/>
          </p:cNvSpPr>
          <p:nvPr/>
        </p:nvSpPr>
        <p:spPr bwMode="auto">
          <a:xfrm>
            <a:off x="1417638" y="42243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4" name="AutoShape 26" descr="iconnotepad"/>
          <p:cNvSpPr>
            <a:spLocks noChangeAspect="1" noChangeArrowheads="1"/>
          </p:cNvSpPr>
          <p:nvPr/>
        </p:nvSpPr>
        <p:spPr bwMode="auto">
          <a:xfrm>
            <a:off x="1417638" y="43465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5" name="AutoShape 27" descr="iconnotepad"/>
          <p:cNvSpPr>
            <a:spLocks noChangeAspect="1" noChangeArrowheads="1"/>
          </p:cNvSpPr>
          <p:nvPr/>
        </p:nvSpPr>
        <p:spPr bwMode="auto">
          <a:xfrm>
            <a:off x="1417638" y="44688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6" name="AutoShape 28" descr="iconnotepad"/>
          <p:cNvSpPr>
            <a:spLocks noChangeAspect="1" noChangeArrowheads="1"/>
          </p:cNvSpPr>
          <p:nvPr/>
        </p:nvSpPr>
        <p:spPr bwMode="auto">
          <a:xfrm>
            <a:off x="1417638" y="45910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7" name="AutoShape 29" descr="iconnotepad"/>
          <p:cNvSpPr>
            <a:spLocks noChangeAspect="1" noChangeArrowheads="1"/>
          </p:cNvSpPr>
          <p:nvPr/>
        </p:nvSpPr>
        <p:spPr bwMode="auto">
          <a:xfrm>
            <a:off x="1417638" y="47132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8" name="AutoShape 30" descr="iconnotepad"/>
          <p:cNvSpPr>
            <a:spLocks noChangeAspect="1" noChangeArrowheads="1"/>
          </p:cNvSpPr>
          <p:nvPr/>
        </p:nvSpPr>
        <p:spPr bwMode="auto">
          <a:xfrm>
            <a:off x="1417638" y="48355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99" name="AutoShape 31" descr="iconnotepad"/>
          <p:cNvSpPr>
            <a:spLocks noChangeAspect="1" noChangeArrowheads="1"/>
          </p:cNvSpPr>
          <p:nvPr/>
        </p:nvSpPr>
        <p:spPr bwMode="auto">
          <a:xfrm>
            <a:off x="1417638" y="49577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0000" name="AutoShape 32" descr="iconnotepad"/>
          <p:cNvSpPr>
            <a:spLocks noChangeAspect="1" noChangeArrowheads="1"/>
          </p:cNvSpPr>
          <p:nvPr/>
        </p:nvSpPr>
        <p:spPr bwMode="auto">
          <a:xfrm>
            <a:off x="1417638" y="50800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0001" name="AutoShape 33" descr="iconnotepad"/>
          <p:cNvSpPr>
            <a:spLocks noChangeAspect="1" noChangeArrowheads="1"/>
          </p:cNvSpPr>
          <p:nvPr/>
        </p:nvSpPr>
        <p:spPr bwMode="auto">
          <a:xfrm>
            <a:off x="1417638" y="52022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0002" name="AutoShape 34" descr="iconnotepad"/>
          <p:cNvSpPr>
            <a:spLocks noChangeAspect="1" noChangeArrowheads="1"/>
          </p:cNvSpPr>
          <p:nvPr/>
        </p:nvSpPr>
        <p:spPr bwMode="auto">
          <a:xfrm>
            <a:off x="1417638" y="53244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0003" name="AutoShape 35" descr="iconnotepad"/>
          <p:cNvSpPr>
            <a:spLocks noChangeAspect="1" noChangeArrowheads="1"/>
          </p:cNvSpPr>
          <p:nvPr/>
        </p:nvSpPr>
        <p:spPr bwMode="auto">
          <a:xfrm>
            <a:off x="1417638" y="54467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6516687" cy="936625"/>
          </a:xfrm>
        </p:spPr>
        <p:txBody>
          <a:bodyPr/>
          <a:lstStyle/>
          <a:p>
            <a:pPr algn="r"/>
            <a:r>
              <a:rPr lang="ru-RU" altLang="ru-RU" sz="2800" b="1">
                <a:solidFill>
                  <a:srgbClr val="0000CC"/>
                </a:solidFill>
              </a:rPr>
              <a:t/>
            </a:r>
            <a:br>
              <a:rPr lang="ru-RU" altLang="ru-RU" sz="2800" b="1">
                <a:solidFill>
                  <a:srgbClr val="0000CC"/>
                </a:solidFill>
              </a:rPr>
            </a:br>
            <a:r>
              <a:rPr lang="ru-RU" altLang="ru-RU" sz="2800" b="1">
                <a:solidFill>
                  <a:srgbClr val="0000CC"/>
                </a:solidFill>
              </a:rPr>
              <a:t/>
            </a:r>
            <a:br>
              <a:rPr lang="ru-RU" altLang="ru-RU" sz="2800" b="1">
                <a:solidFill>
                  <a:srgbClr val="0000CC"/>
                </a:solidFill>
              </a:rPr>
            </a:br>
            <a:r>
              <a:rPr lang="ru-RU" altLang="ru-RU" sz="2800" b="1">
                <a:solidFill>
                  <a:srgbClr val="0000CC"/>
                </a:solidFill>
              </a:rPr>
              <a:t>БД «Реферативные журналы </a:t>
            </a:r>
            <a:br>
              <a:rPr lang="ru-RU" altLang="ru-RU" sz="2800" b="1">
                <a:solidFill>
                  <a:srgbClr val="0000CC"/>
                </a:solidFill>
              </a:rPr>
            </a:br>
            <a:r>
              <a:rPr lang="ru-RU" altLang="ru-RU" sz="2800" b="1">
                <a:solidFill>
                  <a:srgbClr val="0000CC"/>
                </a:solidFill>
              </a:rPr>
              <a:t>(РЖ) ВИНИТИ РАН»</a:t>
            </a:r>
            <a:r>
              <a:rPr lang="ru-RU" altLang="zh-CN" sz="3200" b="1">
                <a:solidFill>
                  <a:srgbClr val="0000CC"/>
                </a:solidFill>
              </a:rPr>
              <a:t>  </a:t>
            </a:r>
            <a:r>
              <a:rPr lang="ru-RU" altLang="zh-CN" sz="3200" b="1"/>
              <a:t/>
            </a:r>
            <a:br>
              <a:rPr lang="ru-RU" altLang="zh-CN" sz="3200" b="1"/>
            </a:br>
            <a:r>
              <a:rPr lang="ru-RU" altLang="zh-CN" sz="3200" b="1"/>
              <a:t> </a:t>
            </a:r>
            <a:endParaRPr lang="ru-RU" altLang="ru-RU" sz="3200" b="1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457200" y="5013325"/>
            <a:ext cx="8218488" cy="1511300"/>
          </a:xfrm>
        </p:spPr>
        <p:txBody>
          <a:bodyPr/>
          <a:lstStyle/>
          <a:p>
            <a:endParaRPr lang="ru-RU" altLang="ru-RU" sz="2800" b="1">
              <a:solidFill>
                <a:srgbClr val="000099"/>
              </a:solidFill>
            </a:endParaRPr>
          </a:p>
          <a:p>
            <a:endParaRPr lang="ru-RU" altLang="zh-CN" sz="2800" b="1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0" y="1639888"/>
            <a:ext cx="6948488" cy="4924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200" b="1">
                <a:solidFill>
                  <a:srgbClr val="0000CC"/>
                </a:solidFill>
                <a:cs typeface="Arial" charset="0"/>
              </a:rPr>
              <a:t/>
            </a:r>
            <a:br>
              <a:rPr lang="ru-RU" altLang="ru-RU" sz="1200" b="1">
                <a:solidFill>
                  <a:srgbClr val="0000CC"/>
                </a:solidFill>
                <a:cs typeface="Arial" charset="0"/>
              </a:rPr>
            </a:br>
            <a:r>
              <a:rPr lang="ru-RU" altLang="ru-RU" sz="1400" b="1">
                <a:solidFill>
                  <a:schemeClr val="accent2"/>
                </a:solidFill>
              </a:rPr>
              <a:t>Автоматика и вычислительная техника. Радиотехника. Связь. Электроника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Астрономия. Геодезия. Космические исследования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Биология. Биотехнология. Бионанотехнологии. Бионаноматериалы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География. Геофизика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Геология. Горное дело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Информатика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Издательское дело и полиграфия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Математика. Вычислительные науки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Машиностроение.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Медицина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Металлургия. Сварка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Метрология и измерительная техника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Механика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Обеспечение безопасности в чрезвычайных ситуациях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Охрана окружающей среды и воспроизводство природных ресурсов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Транспорт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Физика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Химия и химическая технология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Экономика и управление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Электротехника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Энергетика</a:t>
            </a:r>
          </a:p>
          <a:p>
            <a:pPr algn="just"/>
            <a:r>
              <a:rPr lang="ru-RU" altLang="ru-RU" sz="1200" b="1">
                <a:solidFill>
                  <a:srgbClr val="0000CC"/>
                </a:solidFill>
                <a:cs typeface="Arial" charset="0"/>
              </a:rPr>
              <a:t>     </a:t>
            </a:r>
          </a:p>
        </p:txBody>
      </p:sp>
      <p:sp>
        <p:nvSpPr>
          <p:cNvPr id="343046" name="AutoShape 6" descr="iconnotepad"/>
          <p:cNvSpPr>
            <a:spLocks noChangeAspect="1" noChangeArrowheads="1"/>
          </p:cNvSpPr>
          <p:nvPr/>
        </p:nvSpPr>
        <p:spPr bwMode="auto">
          <a:xfrm>
            <a:off x="1419225" y="19018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47" name="AutoShape 7" descr="iconnotepad"/>
          <p:cNvSpPr>
            <a:spLocks noChangeAspect="1" noChangeArrowheads="1"/>
          </p:cNvSpPr>
          <p:nvPr/>
        </p:nvSpPr>
        <p:spPr bwMode="auto">
          <a:xfrm>
            <a:off x="1417638" y="20240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48" name="AutoShape 8" descr="iconnotepad"/>
          <p:cNvSpPr>
            <a:spLocks noChangeAspect="1" noChangeArrowheads="1"/>
          </p:cNvSpPr>
          <p:nvPr/>
        </p:nvSpPr>
        <p:spPr bwMode="auto">
          <a:xfrm>
            <a:off x="1417638" y="21463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49" name="AutoShape 9" descr="iconnotepad"/>
          <p:cNvSpPr>
            <a:spLocks noChangeAspect="1" noChangeArrowheads="1"/>
          </p:cNvSpPr>
          <p:nvPr/>
        </p:nvSpPr>
        <p:spPr bwMode="auto">
          <a:xfrm>
            <a:off x="1417638" y="22685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0" name="AutoShape 10" descr="iconnotepad"/>
          <p:cNvSpPr>
            <a:spLocks noChangeAspect="1" noChangeArrowheads="1"/>
          </p:cNvSpPr>
          <p:nvPr/>
        </p:nvSpPr>
        <p:spPr bwMode="auto">
          <a:xfrm>
            <a:off x="1417638" y="23907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1" name="AutoShape 11" descr="iconnotepad"/>
          <p:cNvSpPr>
            <a:spLocks noChangeAspect="1" noChangeArrowheads="1"/>
          </p:cNvSpPr>
          <p:nvPr/>
        </p:nvSpPr>
        <p:spPr bwMode="auto">
          <a:xfrm>
            <a:off x="1417638" y="25130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2" name="AutoShape 12" descr="iconnotepad"/>
          <p:cNvSpPr>
            <a:spLocks noChangeAspect="1" noChangeArrowheads="1"/>
          </p:cNvSpPr>
          <p:nvPr/>
        </p:nvSpPr>
        <p:spPr bwMode="auto">
          <a:xfrm>
            <a:off x="1417638" y="26352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3" name="AutoShape 13" descr="iconnotepad"/>
          <p:cNvSpPr>
            <a:spLocks noChangeAspect="1" noChangeArrowheads="1"/>
          </p:cNvSpPr>
          <p:nvPr/>
        </p:nvSpPr>
        <p:spPr bwMode="auto">
          <a:xfrm>
            <a:off x="1417638" y="27574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4" name="AutoShape 14" descr="iconnotepad"/>
          <p:cNvSpPr>
            <a:spLocks noChangeAspect="1" noChangeArrowheads="1"/>
          </p:cNvSpPr>
          <p:nvPr/>
        </p:nvSpPr>
        <p:spPr bwMode="auto">
          <a:xfrm>
            <a:off x="1417638" y="28797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5" name="AutoShape 15" descr="iconnotepad"/>
          <p:cNvSpPr>
            <a:spLocks noChangeAspect="1" noChangeArrowheads="1"/>
          </p:cNvSpPr>
          <p:nvPr/>
        </p:nvSpPr>
        <p:spPr bwMode="auto">
          <a:xfrm>
            <a:off x="1417638" y="30019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6" name="AutoShape 16" descr="iconnotepad"/>
          <p:cNvSpPr>
            <a:spLocks noChangeAspect="1" noChangeArrowheads="1"/>
          </p:cNvSpPr>
          <p:nvPr/>
        </p:nvSpPr>
        <p:spPr bwMode="auto">
          <a:xfrm>
            <a:off x="1417638" y="31242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7" name="AutoShape 17" descr="iconnotepad"/>
          <p:cNvSpPr>
            <a:spLocks noChangeAspect="1" noChangeArrowheads="1"/>
          </p:cNvSpPr>
          <p:nvPr/>
        </p:nvSpPr>
        <p:spPr bwMode="auto">
          <a:xfrm>
            <a:off x="1417638" y="32464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8" name="AutoShape 18" descr="iconnotepad"/>
          <p:cNvSpPr>
            <a:spLocks noChangeAspect="1" noChangeArrowheads="1"/>
          </p:cNvSpPr>
          <p:nvPr/>
        </p:nvSpPr>
        <p:spPr bwMode="auto">
          <a:xfrm>
            <a:off x="1417638" y="33686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59" name="AutoShape 19" descr="iconnotepad"/>
          <p:cNvSpPr>
            <a:spLocks noChangeAspect="1" noChangeArrowheads="1"/>
          </p:cNvSpPr>
          <p:nvPr/>
        </p:nvSpPr>
        <p:spPr bwMode="auto">
          <a:xfrm>
            <a:off x="1417638" y="34909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0" name="AutoShape 20" descr="iconnotepad"/>
          <p:cNvSpPr>
            <a:spLocks noChangeAspect="1" noChangeArrowheads="1"/>
          </p:cNvSpPr>
          <p:nvPr/>
        </p:nvSpPr>
        <p:spPr bwMode="auto">
          <a:xfrm>
            <a:off x="1417638" y="36131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1" name="AutoShape 21" descr="iconnotepad"/>
          <p:cNvSpPr>
            <a:spLocks noChangeAspect="1" noChangeArrowheads="1"/>
          </p:cNvSpPr>
          <p:nvPr/>
        </p:nvSpPr>
        <p:spPr bwMode="auto">
          <a:xfrm>
            <a:off x="1417638" y="37353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2" name="AutoShape 22" descr="iconnotepad"/>
          <p:cNvSpPr>
            <a:spLocks noChangeAspect="1" noChangeArrowheads="1"/>
          </p:cNvSpPr>
          <p:nvPr/>
        </p:nvSpPr>
        <p:spPr bwMode="auto">
          <a:xfrm>
            <a:off x="1417638" y="38576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3" name="AutoShape 23" descr="iconnotepad"/>
          <p:cNvSpPr>
            <a:spLocks noChangeAspect="1" noChangeArrowheads="1"/>
          </p:cNvSpPr>
          <p:nvPr/>
        </p:nvSpPr>
        <p:spPr bwMode="auto">
          <a:xfrm>
            <a:off x="1417638" y="39798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4" name="AutoShape 24" descr="iconnotepad"/>
          <p:cNvSpPr>
            <a:spLocks noChangeAspect="1" noChangeArrowheads="1"/>
          </p:cNvSpPr>
          <p:nvPr/>
        </p:nvSpPr>
        <p:spPr bwMode="auto">
          <a:xfrm>
            <a:off x="1417638" y="41021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5" name="AutoShape 25" descr="iconnotepad"/>
          <p:cNvSpPr>
            <a:spLocks noChangeAspect="1" noChangeArrowheads="1"/>
          </p:cNvSpPr>
          <p:nvPr/>
        </p:nvSpPr>
        <p:spPr bwMode="auto">
          <a:xfrm>
            <a:off x="1417638" y="42243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6" name="AutoShape 26" descr="iconnotepad"/>
          <p:cNvSpPr>
            <a:spLocks noChangeAspect="1" noChangeArrowheads="1"/>
          </p:cNvSpPr>
          <p:nvPr/>
        </p:nvSpPr>
        <p:spPr bwMode="auto">
          <a:xfrm>
            <a:off x="1417638" y="43465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7" name="AutoShape 27" descr="iconnotepad"/>
          <p:cNvSpPr>
            <a:spLocks noChangeAspect="1" noChangeArrowheads="1"/>
          </p:cNvSpPr>
          <p:nvPr/>
        </p:nvSpPr>
        <p:spPr bwMode="auto">
          <a:xfrm>
            <a:off x="1417638" y="44688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8" name="AutoShape 28" descr="iconnotepad"/>
          <p:cNvSpPr>
            <a:spLocks noChangeAspect="1" noChangeArrowheads="1"/>
          </p:cNvSpPr>
          <p:nvPr/>
        </p:nvSpPr>
        <p:spPr bwMode="auto">
          <a:xfrm>
            <a:off x="1417638" y="45910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69" name="AutoShape 29" descr="iconnotepad"/>
          <p:cNvSpPr>
            <a:spLocks noChangeAspect="1" noChangeArrowheads="1"/>
          </p:cNvSpPr>
          <p:nvPr/>
        </p:nvSpPr>
        <p:spPr bwMode="auto">
          <a:xfrm>
            <a:off x="1417638" y="47132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70" name="AutoShape 30" descr="iconnotepad"/>
          <p:cNvSpPr>
            <a:spLocks noChangeAspect="1" noChangeArrowheads="1"/>
          </p:cNvSpPr>
          <p:nvPr/>
        </p:nvSpPr>
        <p:spPr bwMode="auto">
          <a:xfrm>
            <a:off x="1417638" y="48355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71" name="AutoShape 31" descr="iconnotepad"/>
          <p:cNvSpPr>
            <a:spLocks noChangeAspect="1" noChangeArrowheads="1"/>
          </p:cNvSpPr>
          <p:nvPr/>
        </p:nvSpPr>
        <p:spPr bwMode="auto">
          <a:xfrm>
            <a:off x="1417638" y="49577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72" name="AutoShape 32" descr="iconnotepad"/>
          <p:cNvSpPr>
            <a:spLocks noChangeAspect="1" noChangeArrowheads="1"/>
          </p:cNvSpPr>
          <p:nvPr/>
        </p:nvSpPr>
        <p:spPr bwMode="auto">
          <a:xfrm>
            <a:off x="1417638" y="50800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73" name="AutoShape 33" descr="iconnotepad"/>
          <p:cNvSpPr>
            <a:spLocks noChangeAspect="1" noChangeArrowheads="1"/>
          </p:cNvSpPr>
          <p:nvPr/>
        </p:nvSpPr>
        <p:spPr bwMode="auto">
          <a:xfrm>
            <a:off x="1417638" y="52022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74" name="AutoShape 34" descr="iconnotepad"/>
          <p:cNvSpPr>
            <a:spLocks noChangeAspect="1" noChangeArrowheads="1"/>
          </p:cNvSpPr>
          <p:nvPr/>
        </p:nvSpPr>
        <p:spPr bwMode="auto">
          <a:xfrm>
            <a:off x="1417638" y="53244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3075" name="AutoShape 35" descr="iconnotepad"/>
          <p:cNvSpPr>
            <a:spLocks noChangeAspect="1" noChangeArrowheads="1"/>
          </p:cNvSpPr>
          <p:nvPr/>
        </p:nvSpPr>
        <p:spPr bwMode="auto">
          <a:xfrm>
            <a:off x="1417638" y="54467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3077" name="Picture 37" descr="p1_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788" y="2825750"/>
            <a:ext cx="2843212" cy="4032250"/>
          </a:xfrm>
          <a:solidFill>
            <a:schemeClr val="accent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686800" cy="936625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Структура  записи документа</a:t>
            </a:r>
            <a:br>
              <a:rPr lang="ru-RU" altLang="zh-CN" sz="2800" b="1">
                <a:solidFill>
                  <a:srgbClr val="0000CC"/>
                </a:solidFill>
              </a:rPr>
            </a:br>
            <a:r>
              <a:rPr lang="ru-RU" altLang="zh-CN" sz="2800" b="1">
                <a:solidFill>
                  <a:srgbClr val="0000CC"/>
                </a:solidFill>
              </a:rPr>
              <a:t> в РЖ ВИНИТИ </a:t>
            </a:r>
            <a:r>
              <a:rPr lang="ru-RU" altLang="zh-CN" sz="2800" b="1"/>
              <a:t/>
            </a:r>
            <a:br>
              <a:rPr lang="ru-RU" altLang="zh-CN" sz="2800" b="1"/>
            </a:br>
            <a:endParaRPr lang="ru-RU" altLang="ru-RU" sz="2800" b="1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8218488" cy="4537075"/>
          </a:xfrm>
        </p:spPr>
        <p:txBody>
          <a:bodyPr/>
          <a:lstStyle/>
          <a:p>
            <a:endParaRPr lang="ru-RU" altLang="ru-RU" sz="2000" b="1">
              <a:solidFill>
                <a:srgbClr val="000099"/>
              </a:solidFill>
            </a:endParaRPr>
          </a:p>
          <a:p>
            <a:r>
              <a:rPr lang="ru-RU" altLang="ru-RU" sz="1800"/>
              <a:t>97.03-04М5.961. Гепатит С как опасность для работников здравоохранения. Hepatitis C infection as an occupational hazard for healthcare workers / Prakash Charu, Bhatia Rajesh, Kumari S., Verghese T., Datta K.K.// J. Commun. Diseases. – 1995.-27, № 4. – C. 272-274. –Англ.</a:t>
            </a:r>
            <a:r>
              <a:rPr lang="ru-RU" altLang="ru-RU" sz="1800" b="1"/>
              <a:t/>
            </a:r>
            <a:br>
              <a:rPr lang="ru-RU" altLang="ru-RU" sz="1800" b="1"/>
            </a:br>
            <a:r>
              <a:rPr lang="ru-RU" altLang="ru-RU" sz="1800"/>
              <a:t>Исследованы сыворотки 57 мед. работников из госпиталей г. Дели, непосредственно не соприкасавшихся с лицами из групп высокого риска в отношении гепатита С (подвергавшихся диализу, трансплантации органов, многократным гемотранфузиям). Маркеры гепатита В обнаружены не были, АТ к вирусу гепатита С методом ИФА были найдены в 4 (7%) проб. Этот показатель оказался выше, чем при заражении от укола инфицированной иглой или в результате семейных контактов с больными хроническим гепатитом С. Индия, Nat. Inst. Of Communicable diseases 22, Sham Nath Marg, Delhi-110054.Библ.2 </a:t>
            </a:r>
            <a:endParaRPr lang="ru-RU" altLang="ru-RU" sz="1800" b="1">
              <a:solidFill>
                <a:srgbClr val="000099"/>
              </a:solidFill>
            </a:endParaRPr>
          </a:p>
          <a:p>
            <a:endParaRPr lang="ru-RU" altLang="zh-CN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686800" cy="1152525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Виды технических нормативных </a:t>
            </a:r>
            <a:br>
              <a:rPr lang="ru-RU" altLang="zh-CN" sz="2800" b="1">
                <a:solidFill>
                  <a:srgbClr val="0000CC"/>
                </a:solidFill>
              </a:rPr>
            </a:br>
            <a:r>
              <a:rPr lang="ru-RU" altLang="zh-CN" sz="2800" b="1">
                <a:solidFill>
                  <a:srgbClr val="0000CC"/>
                </a:solidFill>
              </a:rPr>
              <a:t>правовых актов</a:t>
            </a:r>
            <a:endParaRPr lang="ru-RU" altLang="ru-RU" sz="2800" b="1">
              <a:solidFill>
                <a:srgbClr val="0000CC"/>
              </a:solidFill>
            </a:endParaRP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218488" cy="3024188"/>
          </a:xfrm>
        </p:spPr>
        <p:txBody>
          <a:bodyPr/>
          <a:lstStyle/>
          <a:p>
            <a:r>
              <a:rPr lang="ru-RU" altLang="zh-CN" sz="2800" b="1">
                <a:solidFill>
                  <a:srgbClr val="000099"/>
                </a:solidFill>
              </a:rPr>
              <a:t>технические регламенты</a:t>
            </a:r>
          </a:p>
          <a:p>
            <a:r>
              <a:rPr lang="ru-RU" altLang="zh-CN" sz="2800" b="1">
                <a:solidFill>
                  <a:srgbClr val="000099"/>
                </a:solidFill>
              </a:rPr>
              <a:t>технические кодексы установившейся практики </a:t>
            </a:r>
          </a:p>
          <a:p>
            <a:r>
              <a:rPr lang="ru-RU" altLang="zh-CN" sz="2800" b="1">
                <a:solidFill>
                  <a:srgbClr val="000099"/>
                </a:solidFill>
              </a:rPr>
              <a:t>государственные стандарты </a:t>
            </a:r>
          </a:p>
          <a:p>
            <a:r>
              <a:rPr lang="ru-RU" altLang="zh-CN" sz="2800" b="1">
                <a:solidFill>
                  <a:srgbClr val="000099"/>
                </a:solidFill>
              </a:rPr>
              <a:t>стандарты организаций </a:t>
            </a:r>
          </a:p>
          <a:p>
            <a:r>
              <a:rPr lang="ru-RU" altLang="zh-CN" sz="2800" b="1">
                <a:solidFill>
                  <a:srgbClr val="000099"/>
                </a:solidFill>
              </a:rPr>
              <a:t>технические условия и др.</a:t>
            </a:r>
          </a:p>
        </p:txBody>
      </p:sp>
      <p:pic>
        <p:nvPicPr>
          <p:cNvPr id="345094" name="Picture 6" descr="Картинки по запросу тнп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5157788"/>
            <a:ext cx="4321175" cy="132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61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675687" cy="792163"/>
          </a:xfrm>
        </p:spPr>
        <p:txBody>
          <a:bodyPr/>
          <a:lstStyle/>
          <a:p>
            <a:pPr algn="r"/>
            <a:r>
              <a:rPr lang="ru-RU" altLang="ru-RU" sz="2600" b="1">
                <a:solidFill>
                  <a:srgbClr val="0000CC"/>
                </a:solidFill>
              </a:rPr>
              <a:t>БД нормативно-технических документов</a:t>
            </a:r>
            <a:r>
              <a:rPr lang="ru-RU" altLang="ru-RU"/>
              <a:t> 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6275388" cy="4824413"/>
          </a:xfrm>
        </p:spPr>
        <p:txBody>
          <a:bodyPr/>
          <a:lstStyle/>
          <a:p>
            <a:r>
              <a:rPr lang="ru-RU" altLang="ru-RU" sz="2000" b="1">
                <a:solidFill>
                  <a:srgbClr val="000099"/>
                </a:solidFill>
              </a:rPr>
              <a:t>БиблиоСерт</a:t>
            </a:r>
          </a:p>
          <a:p>
            <a:r>
              <a:rPr lang="ru-RU" altLang="ru-RU" sz="2000" b="1">
                <a:solidFill>
                  <a:srgbClr val="000099"/>
                </a:solidFill>
              </a:rPr>
              <a:t>ИСО</a:t>
            </a:r>
          </a:p>
          <a:p>
            <a:r>
              <a:rPr lang="ru-RU" altLang="ru-RU" sz="2000" b="1">
                <a:solidFill>
                  <a:srgbClr val="000099"/>
                </a:solidFill>
              </a:rPr>
              <a:t>Нормы, правила, стандарты России</a:t>
            </a:r>
            <a:r>
              <a:rPr lang="ru-RU" altLang="ru-RU" sz="2000">
                <a:solidFill>
                  <a:srgbClr val="000099"/>
                </a:solidFill>
              </a:rPr>
              <a:t> </a:t>
            </a:r>
          </a:p>
          <a:p>
            <a:r>
              <a:rPr lang="ru-RU" altLang="ru-RU" sz="2000" b="1">
                <a:solidFill>
                  <a:srgbClr val="000099"/>
                </a:solidFill>
              </a:rPr>
              <a:t>Продукция Республики Беларусь</a:t>
            </a:r>
            <a:r>
              <a:rPr lang="ru-RU" altLang="ru-RU" sz="2000">
                <a:solidFill>
                  <a:srgbClr val="000099"/>
                </a:solidFill>
              </a:rPr>
              <a:t> </a:t>
            </a:r>
          </a:p>
          <a:p>
            <a:r>
              <a:rPr lang="ru-RU" altLang="ru-RU" sz="2000" b="1">
                <a:solidFill>
                  <a:srgbClr val="000099"/>
                </a:solidFill>
              </a:rPr>
              <a:t>Продукция России</a:t>
            </a:r>
            <a:r>
              <a:rPr lang="ru-RU" altLang="ru-RU" sz="2000">
                <a:solidFill>
                  <a:srgbClr val="000099"/>
                </a:solidFill>
              </a:rPr>
              <a:t> </a:t>
            </a:r>
          </a:p>
          <a:p>
            <a:r>
              <a:rPr lang="ru-RU" altLang="ru-RU" sz="2000" b="1">
                <a:solidFill>
                  <a:srgbClr val="000099"/>
                </a:solidFill>
              </a:rPr>
              <a:t>Стандарт Плюс</a:t>
            </a:r>
            <a:r>
              <a:rPr lang="ru-RU" altLang="ru-RU" sz="2000">
                <a:solidFill>
                  <a:srgbClr val="000099"/>
                </a:solidFill>
              </a:rPr>
              <a:t> </a:t>
            </a:r>
          </a:p>
          <a:p>
            <a:r>
              <a:rPr lang="ru-RU" altLang="ru-RU" sz="2000" b="1">
                <a:solidFill>
                  <a:srgbClr val="000099"/>
                </a:solidFill>
              </a:rPr>
              <a:t>СтройДОКУМЕНТ</a:t>
            </a:r>
            <a:r>
              <a:rPr lang="ru-RU" altLang="ru-RU" sz="2000">
                <a:solidFill>
                  <a:srgbClr val="000099"/>
                </a:solidFill>
              </a:rPr>
              <a:t> </a:t>
            </a:r>
            <a:endParaRPr lang="ru-RU" altLang="ru-RU" sz="2000" b="1">
              <a:solidFill>
                <a:srgbClr val="000099"/>
              </a:solidFill>
            </a:endParaRPr>
          </a:p>
          <a:p>
            <a:r>
              <a:rPr lang="ru-RU" altLang="zh-CN" sz="2000" b="1">
                <a:solidFill>
                  <a:srgbClr val="000099"/>
                </a:solidFill>
              </a:rPr>
              <a:t>СтройКонсультант</a:t>
            </a:r>
          </a:p>
          <a:p>
            <a:r>
              <a:rPr lang="ru-RU" altLang="zh-CN" sz="2000" b="1">
                <a:solidFill>
                  <a:srgbClr val="000099"/>
                </a:solidFill>
              </a:rPr>
              <a:t>DIN</a:t>
            </a:r>
            <a:r>
              <a:rPr lang="ru-RU" altLang="zh-CN" sz="2000">
                <a:solidFill>
                  <a:srgbClr val="000099"/>
                </a:solidFill>
              </a:rPr>
              <a:t> </a:t>
            </a:r>
          </a:p>
          <a:p>
            <a:r>
              <a:rPr lang="ru-RU" altLang="zh-CN" sz="2000" b="1">
                <a:solidFill>
                  <a:srgbClr val="000099"/>
                </a:solidFill>
              </a:rPr>
              <a:t>IECQ INTERNATIONAL ELECTROTECHNICAL </a:t>
            </a:r>
          </a:p>
          <a:p>
            <a:r>
              <a:rPr lang="ru-RU" altLang="zh-CN" sz="2000" b="1">
                <a:solidFill>
                  <a:srgbClr val="000099"/>
                </a:solidFill>
              </a:rPr>
              <a:t>     COMMISION QA SCHEME</a:t>
            </a:r>
            <a:r>
              <a:rPr lang="ru-RU" altLang="zh-CN" sz="2000">
                <a:solidFill>
                  <a:srgbClr val="000099"/>
                </a:solidFill>
              </a:rPr>
              <a:t> </a:t>
            </a:r>
          </a:p>
          <a:p>
            <a:r>
              <a:rPr lang="ru-RU" altLang="zh-CN" sz="2000" b="1">
                <a:solidFill>
                  <a:srgbClr val="000099"/>
                </a:solidFill>
              </a:rPr>
              <a:t>Стандарт</a:t>
            </a:r>
            <a:r>
              <a:rPr lang="ru-RU" altLang="zh-CN" sz="2000">
                <a:solidFill>
                  <a:srgbClr val="000099"/>
                </a:solidFill>
              </a:rPr>
              <a:t> </a:t>
            </a:r>
          </a:p>
          <a:p>
            <a:r>
              <a:rPr lang="ru-RU" altLang="zh-CN" sz="2000" b="1">
                <a:solidFill>
                  <a:srgbClr val="000099"/>
                </a:solidFill>
              </a:rPr>
              <a:t>Worldwide Standards Service Plus (WWP)</a:t>
            </a:r>
            <a:r>
              <a:rPr lang="ru-RU" altLang="zh-CN" sz="2800"/>
              <a:t> </a:t>
            </a:r>
            <a:endParaRPr lang="ru-RU" altLang="zh-CN" sz="1800" b="1"/>
          </a:p>
          <a:p>
            <a:endParaRPr lang="ru-RU" altLang="zh-CN" sz="1800" b="1"/>
          </a:p>
        </p:txBody>
      </p:sp>
      <p:pic>
        <p:nvPicPr>
          <p:cNvPr id="346120" name="Picture 8" descr="biblios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5963" y="1700213"/>
            <a:ext cx="2952750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604250" cy="504825"/>
          </a:xfrm>
        </p:spPr>
        <p:txBody>
          <a:bodyPr/>
          <a:lstStyle/>
          <a:p>
            <a:pPr algn="r"/>
            <a:r>
              <a:rPr lang="ru-RU" altLang="ru-RU" sz="2600" b="1">
                <a:solidFill>
                  <a:srgbClr val="0000CC"/>
                </a:solidFill>
              </a:rPr>
              <a:t/>
            </a:r>
            <a:br>
              <a:rPr lang="ru-RU" altLang="ru-RU" sz="2600" b="1">
                <a:solidFill>
                  <a:srgbClr val="0000CC"/>
                </a:solidFill>
              </a:rPr>
            </a:br>
            <a:r>
              <a:rPr lang="ru-RU" altLang="ru-RU" sz="2600" b="1">
                <a:solidFill>
                  <a:srgbClr val="0000CC"/>
                </a:solidFill>
              </a:rPr>
              <a:t> </a:t>
            </a:r>
            <a:r>
              <a:rPr lang="ru-RU" altLang="ru-RU" sz="2800" b="1">
                <a:solidFill>
                  <a:srgbClr val="0000CC"/>
                </a:solidFill>
              </a:rPr>
              <a:t>Источники патентно-конъюнктурной информации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0"/>
            <a:ext cx="3538538" cy="38877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0066FF"/>
                </a:solidFill>
              </a:rPr>
              <a:t>БИКИ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Бюллетень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иностранной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коммерческой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информации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b="1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000"/>
              <a:t>     Всероссийский научно-исследовательский конъюнктурный институт (ВНИИКИ) </a:t>
            </a:r>
            <a:endParaRPr lang="ru-RU" altLang="ru-RU" sz="20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ru-RU" altLang="zh-CN" sz="1800" b="1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ru-RU" altLang="zh-CN" sz="1800" b="1">
              <a:solidFill>
                <a:srgbClr val="000099"/>
              </a:solidFill>
            </a:endParaRPr>
          </a:p>
        </p:txBody>
      </p:sp>
      <p:pic>
        <p:nvPicPr>
          <p:cNvPr id="352261" name="Picture 5" descr="HPIM5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2060575"/>
            <a:ext cx="3352800" cy="4049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686800" cy="936625"/>
          </a:xfrm>
        </p:spPr>
        <p:txBody>
          <a:bodyPr/>
          <a:lstStyle/>
          <a:p>
            <a:pPr algn="r"/>
            <a:r>
              <a:rPr lang="ru-RU" altLang="ru-RU" sz="2800" b="1">
                <a:solidFill>
                  <a:srgbClr val="0000CC"/>
                </a:solidFill>
              </a:rPr>
              <a:t>Основные направления тематики БИКИ</a:t>
            </a:r>
            <a:r>
              <a:rPr lang="ru-RU" altLang="ru-RU" sz="3600">
                <a:solidFill>
                  <a:schemeClr val="tx1"/>
                </a:solidFill>
              </a:rPr>
              <a:t>:</a:t>
            </a:r>
            <a:r>
              <a:rPr lang="ru-RU" altLang="ru-RU"/>
              <a:t> </a:t>
            </a:r>
            <a:r>
              <a:rPr lang="ru-RU" altLang="zh-CN" sz="2800" b="1"/>
              <a:t/>
            </a:r>
            <a:br>
              <a:rPr lang="ru-RU" altLang="zh-CN" sz="2800" b="1"/>
            </a:br>
            <a:endParaRPr lang="ru-RU" altLang="ru-RU" sz="2800" b="1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8218488" cy="4752975"/>
          </a:xfrm>
        </p:spPr>
        <p:txBody>
          <a:bodyPr/>
          <a:lstStyle/>
          <a:p>
            <a:r>
              <a:rPr lang="ru-RU" altLang="ru-RU" sz="2000">
                <a:solidFill>
                  <a:srgbClr val="000099"/>
                </a:solidFill>
                <a:cs typeface="Arial" charset="0"/>
              </a:rPr>
              <a:t>внешнеэкономическая деятельность России и зарубежных стран, соответствующие законодательные акты и комментарии по этим вопросам </a:t>
            </a:r>
          </a:p>
          <a:p>
            <a:r>
              <a:rPr lang="ru-RU" altLang="ru-RU" sz="2000">
                <a:solidFill>
                  <a:srgbClr val="000099"/>
                </a:solidFill>
                <a:cs typeface="Arial" charset="0"/>
              </a:rPr>
              <a:t>конъюнктура мирового хозяйства, экономики России и других стран, международные торгово-экономические отношения (оценка и перспективы) </a:t>
            </a:r>
          </a:p>
          <a:p>
            <a:r>
              <a:rPr lang="ru-RU" altLang="ru-RU" sz="2000">
                <a:solidFill>
                  <a:srgbClr val="000099"/>
                </a:solidFill>
                <a:cs typeface="Arial" charset="0"/>
              </a:rPr>
              <a:t> цены мирового рынка на товары (энергоносители, химикаты, медикаменты, металлы и неметаллическое сырье, строительные материалы, сельскохозяйственные и лесные товары, машины и оборудование, подрядные работы и услуги) </a:t>
            </a:r>
          </a:p>
          <a:p>
            <a:r>
              <a:rPr lang="ru-RU" altLang="ru-RU" sz="2000">
                <a:solidFill>
                  <a:srgbClr val="000099"/>
                </a:solidFill>
                <a:cs typeface="Arial" charset="0"/>
              </a:rPr>
              <a:t>деятельность зарубежных фирм – поставщиков товаров и услуг и покупателей товаров России и других стран СНГ</a:t>
            </a:r>
            <a:endParaRPr lang="ru-RU" altLang="zh-CN" sz="2000">
              <a:solidFill>
                <a:srgbClr val="000099"/>
              </a:solidFill>
              <a:cs typeface="Arial" charset="0"/>
            </a:endParaRPr>
          </a:p>
          <a:p>
            <a:endParaRPr lang="ru-RU" altLang="zh-CN" sz="2000" b="1">
              <a:solidFill>
                <a:srgbClr val="00009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008063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rgbClr val="0000CC"/>
                </a:solidFill>
                <a:latin typeface="Tahoma" pitchFamily="34" charset="0"/>
              </a:rPr>
              <a:t>Информационные ресурсы  </a:t>
            </a:r>
            <a:br>
              <a:rPr lang="ru-RU" altLang="ru-RU" sz="2400" b="1">
                <a:solidFill>
                  <a:srgbClr val="0000CC"/>
                </a:solidFill>
                <a:latin typeface="Tahoma" pitchFamily="34" charset="0"/>
              </a:rPr>
            </a:br>
            <a:r>
              <a:rPr lang="ru-RU" altLang="ru-RU" sz="2400" b="1">
                <a:solidFill>
                  <a:srgbClr val="0000CC"/>
                </a:solidFill>
                <a:latin typeface="Tahoma" pitchFamily="34" charset="0"/>
              </a:rPr>
              <a:t>Республики Беларусь по науке и технологиям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8507413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000066"/>
                </a:solidFill>
              </a:rPr>
              <a:t>Республиканская научно-техническая библиотека и ОНТБ</a:t>
            </a:r>
            <a:r>
              <a:rPr lang="ru-RU" altLang="ru-RU" sz="2000" b="1">
                <a:solidFill>
                  <a:srgbClr val="000099"/>
                </a:solidFill>
              </a:rPr>
              <a:t> –</a:t>
            </a:r>
            <a:r>
              <a:rPr lang="ru-RU" altLang="ru-RU" sz="2000" b="1">
                <a:solidFill>
                  <a:srgbClr val="003399"/>
                </a:solidFill>
              </a:rPr>
              <a:t> </a:t>
            </a:r>
            <a:r>
              <a:rPr lang="ru-RU" altLang="ru-RU" sz="2000" b="1">
                <a:solidFill>
                  <a:srgbClr val="CC0000"/>
                </a:solidFill>
              </a:rPr>
              <a:t>57,1%</a:t>
            </a:r>
          </a:p>
          <a:p>
            <a:pPr>
              <a:lnSpc>
                <a:spcPct val="80000"/>
              </a:lnSpc>
            </a:pPr>
            <a:endParaRPr lang="ru-RU" altLang="ru-RU" sz="2000" b="1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002672"/>
                </a:solidFill>
              </a:rPr>
              <a:t>Библиотеки республиканского и областного значения – </a:t>
            </a:r>
            <a:r>
              <a:rPr lang="ru-RU" altLang="ru-RU" sz="2000" b="1">
                <a:solidFill>
                  <a:srgbClr val="0000CC"/>
                </a:solidFill>
              </a:rPr>
              <a:t>11%</a:t>
            </a:r>
            <a:r>
              <a:rPr lang="ru-RU" altLang="ru-RU" sz="2000" b="1">
                <a:solidFill>
                  <a:srgbClr val="002672"/>
                </a:solidFill>
              </a:rPr>
              <a:t> , в т.ч.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002672"/>
                </a:solidFill>
              </a:rPr>
              <a:t>     Центральная научная библиотека НАН - </a:t>
            </a:r>
            <a:r>
              <a:rPr lang="ru-RU" altLang="ru-RU" sz="2000" b="1">
                <a:solidFill>
                  <a:srgbClr val="0000CC"/>
                </a:solidFill>
              </a:rPr>
              <a:t>5,2%,</a:t>
            </a:r>
            <a:r>
              <a:rPr lang="ru-RU" altLang="ru-RU" sz="2000" b="1">
                <a:solidFill>
                  <a:srgbClr val="00267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002672"/>
                </a:solidFill>
              </a:rPr>
              <a:t>     Национальная библиотека Беларуси - </a:t>
            </a:r>
            <a:r>
              <a:rPr lang="ru-RU" altLang="ru-RU" sz="2000" b="1">
                <a:solidFill>
                  <a:srgbClr val="0000CC"/>
                </a:solidFill>
              </a:rPr>
              <a:t>3,0%,</a:t>
            </a:r>
            <a:r>
              <a:rPr lang="ru-RU" altLang="ru-RU" sz="2000" b="1">
                <a:solidFill>
                  <a:srgbClr val="00267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002672"/>
                </a:solidFill>
              </a:rPr>
              <a:t>     Президентская библиотека - </a:t>
            </a:r>
            <a:r>
              <a:rPr lang="ru-RU" altLang="ru-RU" sz="2000" b="1">
                <a:solidFill>
                  <a:srgbClr val="0000CC"/>
                </a:solidFill>
              </a:rPr>
              <a:t>2,0%</a:t>
            </a:r>
          </a:p>
          <a:p>
            <a:pPr>
              <a:lnSpc>
                <a:spcPct val="80000"/>
              </a:lnSpc>
            </a:pPr>
            <a:endParaRPr lang="ru-RU" altLang="ru-RU" sz="2000" b="1">
              <a:solidFill>
                <a:srgbClr val="00267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002672"/>
                </a:solidFill>
              </a:rPr>
              <a:t>Научно-технические библиотеки, информационные и патентные службы,  службы стандартизации предприятий и организаций – </a:t>
            </a:r>
            <a:r>
              <a:rPr lang="ru-RU" altLang="ru-RU" sz="2000" b="1">
                <a:solidFill>
                  <a:srgbClr val="0000CC"/>
                </a:solidFill>
              </a:rPr>
              <a:t>16,4%</a:t>
            </a:r>
          </a:p>
          <a:p>
            <a:pPr>
              <a:lnSpc>
                <a:spcPct val="80000"/>
              </a:lnSpc>
            </a:pPr>
            <a:endParaRPr lang="ru-RU" altLang="ru-RU" sz="2000" b="1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002672"/>
                </a:solidFill>
              </a:rPr>
              <a:t>Библиотеки технических вузов – </a:t>
            </a:r>
            <a:r>
              <a:rPr lang="ru-RU" altLang="ru-RU" sz="2000" b="1">
                <a:solidFill>
                  <a:srgbClr val="0000CC"/>
                </a:solidFill>
              </a:rPr>
              <a:t>14,3%</a:t>
            </a:r>
          </a:p>
          <a:p>
            <a:pPr>
              <a:lnSpc>
                <a:spcPct val="80000"/>
              </a:lnSpc>
            </a:pPr>
            <a:endParaRPr lang="ru-RU" altLang="ru-RU" sz="2000" b="1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002672"/>
                </a:solidFill>
              </a:rPr>
              <a:t>Прочие – </a:t>
            </a:r>
            <a:r>
              <a:rPr lang="ru-RU" altLang="ru-RU" sz="2000" b="1">
                <a:solidFill>
                  <a:srgbClr val="0000CC"/>
                </a:solidFill>
              </a:rPr>
              <a:t>1,2%</a:t>
            </a:r>
          </a:p>
          <a:p>
            <a:pPr>
              <a:lnSpc>
                <a:spcPct val="80000"/>
              </a:lnSpc>
            </a:pPr>
            <a:endParaRPr lang="ru-RU" altLang="ru-RU" sz="18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>
          <a:xfrm>
            <a:off x="2555875" y="476250"/>
            <a:ext cx="6588125" cy="1512888"/>
          </a:xfrm>
        </p:spPr>
        <p:txBody>
          <a:bodyPr/>
          <a:lstStyle/>
          <a:p>
            <a:pPr algn="r"/>
            <a:r>
              <a:rPr lang="ru-RU" altLang="ru-RU" sz="2800" b="1">
                <a:solidFill>
                  <a:srgbClr val="0000CC"/>
                </a:solidFill>
              </a:rPr>
              <a:t>Тематические библиографические списки</a:t>
            </a:r>
            <a:r>
              <a:rPr lang="ru-RU" altLang="ru-RU"/>
              <a:t> 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8218488" cy="4752975"/>
          </a:xfrm>
        </p:spPr>
        <p:txBody>
          <a:bodyPr/>
          <a:lstStyle/>
          <a:p>
            <a:endParaRPr lang="ru-RU" altLang="zh-CN" sz="2400">
              <a:solidFill>
                <a:srgbClr val="000099"/>
              </a:solidFill>
              <a:cs typeface="Arial" charset="0"/>
            </a:endParaRPr>
          </a:p>
          <a:p>
            <a:endParaRPr lang="ru-RU" altLang="zh-CN" sz="24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3553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144000" cy="50847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675687" cy="936625"/>
          </a:xfrm>
        </p:spPr>
        <p:txBody>
          <a:bodyPr/>
          <a:lstStyle/>
          <a:p>
            <a:pPr algn="r"/>
            <a:r>
              <a:rPr lang="ru-RU" altLang="ru-RU" sz="3200" b="1">
                <a:solidFill>
                  <a:srgbClr val="0000CC"/>
                </a:solidFill>
              </a:rPr>
              <a:t>БД генерации РНТБ</a:t>
            </a:r>
            <a:r>
              <a:rPr lang="ru-RU" altLang="ru-RU" sz="4800"/>
              <a:t> </a:t>
            </a:r>
            <a:r>
              <a:rPr lang="ru-RU" altLang="zh-CN" sz="3200" b="1"/>
              <a:t/>
            </a:r>
            <a:br>
              <a:rPr lang="ru-RU" altLang="zh-CN" sz="3200" b="1"/>
            </a:br>
            <a:endParaRPr lang="ru-RU" altLang="ru-RU" sz="3200" b="1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218488" cy="5040313"/>
          </a:xfrm>
        </p:spPr>
        <p:txBody>
          <a:bodyPr/>
          <a:lstStyle/>
          <a:p>
            <a:endParaRPr lang="ru-RU" altLang="ru-RU" sz="2400">
              <a:solidFill>
                <a:srgbClr val="000099"/>
              </a:solidFill>
              <a:cs typeface="Arial" charset="0"/>
            </a:endParaRPr>
          </a:p>
          <a:p>
            <a:r>
              <a:rPr lang="ru-RU" altLang="zh-CN" sz="2400">
                <a:solidFill>
                  <a:srgbClr val="000099"/>
                </a:solidFill>
              </a:rPr>
              <a:t>Экологически чистые и безопасные технологии в промышленности 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Переработка и использование промышленных и бытовых отходов 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Инновационная деятельность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Интеллектуальная собственность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Конференции. Труды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Материалы международных выставок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Устойчивое развитие</a:t>
            </a:r>
          </a:p>
          <a:p>
            <a:r>
              <a:rPr lang="ru-RU" altLang="zh-CN" sz="2400">
                <a:solidFill>
                  <a:srgbClr val="000099"/>
                </a:solidFill>
              </a:rPr>
              <a:t>Знаки экологической маркировки</a:t>
            </a:r>
          </a:p>
          <a:p>
            <a:endParaRPr lang="ru-RU" altLang="zh-CN" sz="2400">
              <a:solidFill>
                <a:srgbClr val="000099"/>
              </a:solidFill>
              <a:cs typeface="Arial" charset="0"/>
            </a:endParaRPr>
          </a:p>
          <a:p>
            <a:endParaRPr lang="ru-RU" altLang="zh-CN" sz="2400" b="1">
              <a:solidFill>
                <a:srgbClr val="00009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7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686800" cy="936625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rgbClr val="0000CC"/>
                </a:solidFill>
              </a:rPr>
              <a:t>ИННОВАЦИОННАЯ ДЕЯТЕЛЬНОСТЬ</a:t>
            </a:r>
            <a:r>
              <a:rPr lang="ru-RU" altLang="zh-CN" sz="2800" b="1"/>
              <a:t> </a:t>
            </a:r>
            <a:br>
              <a:rPr lang="ru-RU" altLang="zh-CN" sz="2800" b="1"/>
            </a:br>
            <a:r>
              <a:rPr lang="ru-RU" altLang="ru-RU" sz="2400" b="1">
                <a:solidFill>
                  <a:srgbClr val="0000CC"/>
                </a:solidFill>
              </a:rPr>
              <a:t>http://rlst.org.by/innovation.html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218488" cy="2879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3"/>
              </a:rPr>
              <a:t>Нормативные правовые акты по научной, научно-технической и инновационной деятельности</a:t>
            </a:r>
            <a:endParaRPr lang="ru-RU" altLang="ru-RU" sz="1800">
              <a:solidFill>
                <a:srgbClr val="000099"/>
              </a:solidFill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4"/>
              </a:rPr>
              <a:t>Стандарты по инновационной деятельности</a:t>
            </a:r>
            <a:endParaRPr lang="ru-RU" altLang="ru-RU" sz="1800">
              <a:solidFill>
                <a:srgbClr val="000099"/>
              </a:solidFill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5"/>
              </a:rPr>
              <a:t>Списки новых поступлений литературы по инновационной деятельности</a:t>
            </a:r>
            <a:endParaRPr lang="ru-RU" altLang="ru-RU" sz="1800">
              <a:solidFill>
                <a:srgbClr val="000099"/>
              </a:solidFill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6"/>
              </a:rPr>
              <a:t>Текущее информирование по системе ИРИ</a:t>
            </a:r>
            <a:endParaRPr lang="ru-RU" altLang="ru-RU" sz="1800">
              <a:solidFill>
                <a:srgbClr val="000099"/>
              </a:solidFill>
              <a:hlinkClick r:id="rId7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7"/>
              </a:rPr>
              <a:t>БД "Инновационная деятельность"</a:t>
            </a:r>
            <a:endParaRPr lang="ru-RU" altLang="ru-RU" sz="1800">
              <a:solidFill>
                <a:srgbClr val="000099"/>
              </a:solidFill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8"/>
              </a:rPr>
              <a:t>Перспективные изобретения Республики Беларусь</a:t>
            </a:r>
            <a:endParaRPr lang="ru-RU" altLang="ru-RU" sz="1800">
              <a:solidFill>
                <a:srgbClr val="000099"/>
              </a:solidFill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9"/>
              </a:rPr>
              <a:t>Общая информация о Национальной инновационной системе</a:t>
            </a:r>
            <a:endParaRPr lang="ru-RU" altLang="ru-RU" sz="1800">
              <a:solidFill>
                <a:srgbClr val="000099"/>
              </a:solidFill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10"/>
              </a:rPr>
              <a:t>Общая информация по вопросам научно-технического и инновационного развития</a:t>
            </a:r>
            <a:endParaRPr lang="ru-RU" altLang="ru-RU" sz="1800">
              <a:solidFill>
                <a:srgbClr val="000099"/>
              </a:solidFill>
              <a:hlinkClick r:id="rId11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11"/>
              </a:rPr>
              <a:t>Новости науки и технологий</a:t>
            </a:r>
            <a:endParaRPr lang="ru-RU" altLang="ru-RU" sz="1800">
              <a:solidFill>
                <a:srgbClr val="000099"/>
              </a:solidFill>
              <a:hlinkClick r:id="rId12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12"/>
              </a:rPr>
              <a:t>Сайты предприятий Республики Беларусь</a:t>
            </a:r>
            <a:endParaRPr lang="ru-RU" altLang="ru-RU" sz="1800">
              <a:solidFill>
                <a:srgbClr val="000099"/>
              </a:solidFill>
              <a:hlinkClick r:id="rId13"/>
            </a:endParaRP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000099"/>
                </a:solidFill>
                <a:hlinkClick r:id="rId13"/>
              </a:rPr>
              <a:t>БД "Региональные информационные ресурсы и услуги для обеспечения инновационной деятельности Брестской области"</a:t>
            </a:r>
            <a:r>
              <a:rPr lang="ru-RU" altLang="ru-RU" sz="1800">
                <a:solidFill>
                  <a:srgbClr val="000099"/>
                </a:solidFill>
                <a:hlinkClick r:id="rId3"/>
              </a:rPr>
              <a:t/>
            </a:r>
            <a:br>
              <a:rPr lang="ru-RU" altLang="ru-RU" sz="1800">
                <a:solidFill>
                  <a:srgbClr val="000099"/>
                </a:solidFill>
                <a:hlinkClick r:id="rId3"/>
              </a:rPr>
            </a:br>
            <a:endParaRPr lang="ru-RU" altLang="ru-RU" sz="1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23копирование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0" y="981075"/>
            <a:ext cx="54356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2"/>
                </a:solidFill>
              </a:rPr>
              <a:t>	</a:t>
            </a:r>
            <a:r>
              <a:rPr lang="ru-RU" altLang="ru-RU" sz="2200" b="1">
                <a:solidFill>
                  <a:srgbClr val="0000CC"/>
                </a:solidFill>
              </a:rPr>
              <a:t>Реферативная и библиографическая информация об объектах промышленной собственности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CC"/>
              </a:solidFill>
            </a:endParaRPr>
          </a:p>
        </p:txBody>
      </p:sp>
      <p:pic>
        <p:nvPicPr>
          <p:cNvPr id="307204" name="Picture 4" descr="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149725"/>
            <a:ext cx="2051050" cy="2708275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5" name="Picture 5" descr="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1944687" cy="2663825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6" name="Picture 6" descr="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1854200" cy="2663825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7" name="Picture 7" descr="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357563"/>
            <a:ext cx="1835150" cy="2735262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8" name="Picture 8" descr="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620713"/>
            <a:ext cx="2087563" cy="2592387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9" name="Picture 9" descr="bul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2017713" cy="2736850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10" name="Picture 10" descr="1"/>
          <p:cNvPicPr>
            <a:picLocks noGrp="1" noChangeAspect="1" noChangeArrowheads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388" y="1341438"/>
            <a:ext cx="1979612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23копирование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9667" name="Picture 3" descr="Без имени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3529013" cy="2579687"/>
          </a:xfr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9668" name="Picture 4" descr="Без имени-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838" y="2852738"/>
            <a:ext cx="2336800" cy="3455987"/>
          </a:xfr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4356100" y="1196975"/>
            <a:ext cx="4392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rgbClr val="0000CC"/>
                </a:solidFill>
              </a:rPr>
              <a:t>В РНТБ хранится</a:t>
            </a:r>
          </a:p>
          <a:p>
            <a:r>
              <a:rPr lang="ru-RU" altLang="ru-RU" sz="2000" b="1">
                <a:solidFill>
                  <a:srgbClr val="0000CC"/>
                </a:solidFill>
              </a:rPr>
              <a:t>«Сводъ привилегий,</a:t>
            </a:r>
          </a:p>
          <a:p>
            <a:r>
              <a:rPr lang="ru-RU" altLang="ru-RU" sz="2000" b="1">
                <a:solidFill>
                  <a:srgbClr val="0000CC"/>
                </a:solidFill>
              </a:rPr>
              <a:t> выданных в России»</a:t>
            </a:r>
          </a:p>
          <a:p>
            <a:r>
              <a:rPr lang="ru-RU" altLang="ru-RU" sz="2000" b="1">
                <a:solidFill>
                  <a:srgbClr val="0000CC"/>
                </a:solidFill>
              </a:rPr>
              <a:t>за период с 1890 по 1914 годы</a:t>
            </a:r>
            <a:r>
              <a:rPr lang="ru-RU" altLang="ru-RU" sz="2000" b="1"/>
              <a:t> </a:t>
            </a:r>
          </a:p>
        </p:txBody>
      </p:sp>
      <p:pic>
        <p:nvPicPr>
          <p:cNvPr id="369670" name="Picture 6" descr="Без имени-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573463"/>
            <a:ext cx="3455988" cy="2444750"/>
          </a:xfr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9671" name="Picture 7" descr="Без имени-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9813" y="4005263"/>
            <a:ext cx="3024187" cy="2303462"/>
          </a:xfr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23копирование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4787900" y="549275"/>
            <a:ext cx="40322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FontTx/>
              <a:buNone/>
            </a:pPr>
            <a:r>
              <a:rPr lang="ru-RU" altLang="ru-RU" b="1">
                <a:solidFill>
                  <a:srgbClr val="43078B"/>
                </a:solidFill>
                <a:latin typeface="Tahoma" pitchFamily="34" charset="0"/>
              </a:rPr>
              <a:t>	</a:t>
            </a:r>
            <a:r>
              <a:rPr lang="ru-RU" altLang="ru-RU" sz="2400" b="1">
                <a:solidFill>
                  <a:srgbClr val="0000CC"/>
                </a:solidFill>
              </a:rPr>
              <a:t>Локальные полнотекстовые, реферативные и библиографические </a:t>
            </a:r>
          </a:p>
          <a:p>
            <a:pPr algn="r"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	базы данных</a:t>
            </a:r>
          </a:p>
          <a:p>
            <a:pPr algn="r"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    патентных документов</a:t>
            </a:r>
          </a:p>
        </p:txBody>
      </p:sp>
      <p:pic>
        <p:nvPicPr>
          <p:cNvPr id="304132" name="Picture 4" descr="cispat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1439862" cy="1401763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3" name="Picture 5" descr="USApa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357563"/>
            <a:ext cx="1511300" cy="1401762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4" name="Picture 6" descr="espase-worl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941888"/>
            <a:ext cx="1511300" cy="1439862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5" name="Picture 7" descr="espase-BENELUX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1439862" cy="1401763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6" name="Picture 8" descr="JPO CD-ROM B&amp;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941888"/>
            <a:ext cx="1511300" cy="1439862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7" name="Picture 9" descr="pat rossii polnotext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1439862" cy="1397000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8" name="Picture 10" descr="cosmo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581525"/>
            <a:ext cx="1439863" cy="1439863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9" name="Picture 11" descr="espase-ch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1439862" cy="1439863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0" name="Picture 12" descr="eapo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941888"/>
            <a:ext cx="1439862" cy="1439862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1" name="Picture 13" descr="basis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357563"/>
            <a:ext cx="1511300" cy="1401762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2" name="Picture 14" descr="espase-at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1439862" cy="1393825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3" name="Picture 15" descr="espase uk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1511300" cy="1382713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4" name="Picture 16" descr="deparom-act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357563"/>
            <a:ext cx="1439863" cy="1401762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6179" name="Picture 3" descr="23коп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948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827088" y="1412875"/>
            <a:ext cx="813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600" b="1">
              <a:solidFill>
                <a:schemeClr val="accent2"/>
              </a:solidFill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132138" y="836613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2987675" y="620713"/>
            <a:ext cx="6408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00CC"/>
                </a:solidFill>
              </a:rPr>
              <a:t>БД «Изобретения стран мира»</a:t>
            </a:r>
          </a:p>
        </p:txBody>
      </p:sp>
      <p:pic>
        <p:nvPicPr>
          <p:cNvPr id="306183" name="Picture 7" descr="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4464050" cy="3902075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5148263" y="1484313"/>
            <a:ext cx="390683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3399"/>
                </a:solidFill>
                <a:latin typeface="Tahoma" pitchFamily="34" charset="0"/>
                <a:cs typeface="Arial" charset="0"/>
              </a:rPr>
              <a:t>библиографическая и реферативная информация</a:t>
            </a:r>
          </a:p>
          <a:p>
            <a:r>
              <a:rPr lang="ru-RU" altLang="ru-RU" sz="2400" b="1">
                <a:solidFill>
                  <a:srgbClr val="003399"/>
                </a:solidFill>
                <a:latin typeface="Tahoma" pitchFamily="34" charset="0"/>
                <a:cs typeface="Arial" charset="0"/>
              </a:rPr>
              <a:t>к патентным  документам</a:t>
            </a:r>
          </a:p>
          <a:p>
            <a:r>
              <a:rPr lang="ru-RU" altLang="ru-RU" sz="2400" b="1">
                <a:solidFill>
                  <a:srgbClr val="003399"/>
                </a:solidFill>
                <a:latin typeface="Tahoma" pitchFamily="34" charset="0"/>
                <a:cs typeface="Arial" charset="0"/>
              </a:rPr>
              <a:t> </a:t>
            </a:r>
          </a:p>
          <a:p>
            <a:r>
              <a:rPr lang="ru-RU" altLang="ru-RU" sz="2400" b="1">
                <a:solidFill>
                  <a:srgbClr val="003399"/>
                </a:solidFill>
                <a:latin typeface="Tahoma" pitchFamily="34" charset="0"/>
                <a:cs typeface="Arial" charset="0"/>
              </a:rPr>
              <a:t>Великобритании, Германии, Франции, США, Швейцарии, Японии, России, ЕПО, ВОИС </a:t>
            </a:r>
          </a:p>
          <a:p>
            <a:r>
              <a:rPr lang="ru-RU" altLang="ru-RU" sz="2400" b="1">
                <a:solidFill>
                  <a:srgbClr val="CC0000"/>
                </a:solidFill>
                <a:latin typeface="Tahoma" pitchFamily="34" charset="0"/>
                <a:cs typeface="Arial" charset="0"/>
              </a:rPr>
              <a:t>на русском языке</a:t>
            </a:r>
          </a:p>
          <a:p>
            <a:r>
              <a:rPr lang="ru-RU" altLang="ru-RU" sz="2400" b="1">
                <a:solidFill>
                  <a:srgbClr val="003399"/>
                </a:solidFill>
              </a:rPr>
              <a:t> 1996 – 2014 гг.</a:t>
            </a:r>
          </a:p>
          <a:p>
            <a:endParaRPr lang="ru-RU" altLang="ru-RU" sz="2400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9251" name="Picture 3" descr="23коп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827088" y="1412875"/>
            <a:ext cx="813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600" b="1">
              <a:solidFill>
                <a:schemeClr val="accent2"/>
              </a:solidFill>
            </a:endParaRP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 rot="10800000" flipV="1">
            <a:off x="4927600" y="617538"/>
            <a:ext cx="3968750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altLang="ru-RU" sz="2400" b="1" i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altLang="ru-RU" sz="3200" b="1" i="1">
                <a:solidFill>
                  <a:srgbClr val="0000CC"/>
                </a:solidFill>
              </a:rPr>
              <a:t>БД «</a:t>
            </a:r>
            <a:r>
              <a:rPr lang="en-US" altLang="ru-RU" sz="3200" b="1" i="1">
                <a:solidFill>
                  <a:srgbClr val="0000CC"/>
                </a:solidFill>
              </a:rPr>
              <a:t>CISPATENT</a:t>
            </a:r>
            <a:r>
              <a:rPr lang="ru-RU" altLang="ru-RU" sz="3200" b="1" i="1">
                <a:solidFill>
                  <a:srgbClr val="0000CC"/>
                </a:solidFill>
              </a:rPr>
              <a:t>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altLang="ru-RU" sz="3200" b="1" i="1">
              <a:solidFill>
                <a:srgbClr val="000099"/>
              </a:solidFill>
            </a:endParaRPr>
          </a:p>
          <a:p>
            <a:r>
              <a:rPr lang="ru-RU" altLang="ru-RU" sz="2400">
                <a:solidFill>
                  <a:srgbClr val="000066"/>
                </a:solidFill>
              </a:rPr>
              <a:t>БД опубликованных патентных документов</a:t>
            </a:r>
          </a:p>
          <a:p>
            <a:endParaRPr lang="ru-RU" altLang="ru-RU" sz="2400">
              <a:solidFill>
                <a:srgbClr val="000066"/>
              </a:solidFill>
            </a:endParaRPr>
          </a:p>
          <a:p>
            <a:r>
              <a:rPr lang="ru-RU" altLang="ru-RU" sz="2400">
                <a:solidFill>
                  <a:srgbClr val="000066"/>
                </a:solidFill>
              </a:rPr>
              <a:t>Армении, Беларуси, Грузии, Молдовы, Таджикистана, Узбекистана, Украины, России и Евразийского патентного ведомства</a:t>
            </a:r>
          </a:p>
          <a:p>
            <a:endParaRPr lang="ru-RU" altLang="ru-RU" sz="2400">
              <a:solidFill>
                <a:srgbClr val="000066"/>
              </a:solidFill>
            </a:endParaRPr>
          </a:p>
          <a:p>
            <a:r>
              <a:rPr lang="ru-RU" altLang="ru-RU" sz="2400">
                <a:solidFill>
                  <a:srgbClr val="000066"/>
                </a:solidFill>
              </a:rPr>
              <a:t> 2002 – 2014 гг.</a:t>
            </a:r>
          </a:p>
        </p:txBody>
      </p:sp>
      <p:pic>
        <p:nvPicPr>
          <p:cNvPr id="309254" name="Picture 6" descr="cispat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492375"/>
            <a:ext cx="4464050" cy="3384550"/>
          </a:xfr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4911725" y="928688"/>
            <a:ext cx="390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800"/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0" y="2205038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4800" b="1">
              <a:solidFill>
                <a:srgbClr val="000099"/>
              </a:solidFill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250825" y="836613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0000CC"/>
                </a:solidFill>
              </a:rPr>
              <a:t>		</a:t>
            </a:r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323850" y="692150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800" b="1">
                <a:solidFill>
                  <a:srgbClr val="0000CC"/>
                </a:solidFill>
              </a:rPr>
              <a:t>Промышленные образцы</a:t>
            </a:r>
            <a:endParaRPr lang="ru-RU" altLang="zh-CN" sz="2800" b="1">
              <a:solidFill>
                <a:srgbClr val="000099"/>
              </a:solidFill>
            </a:endParaRPr>
          </a:p>
          <a:p>
            <a:pPr algn="r"/>
            <a:endParaRPr lang="ru-RU" altLang="ru-RU" sz="2800" b="1">
              <a:solidFill>
                <a:srgbClr val="0000CC"/>
              </a:solidFill>
            </a:endParaRPr>
          </a:p>
        </p:txBody>
      </p:sp>
      <p:pic>
        <p:nvPicPr>
          <p:cNvPr id="31744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52901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0" name="Picture 10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3845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1" name="Picture 2" descr="C:\Documents and Settings\ivan\Мои документы\CD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25923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936625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rgbClr val="0000CC"/>
                </a:solidFill>
              </a:rPr>
              <a:t>Информационные ресурсы библиотек республиканского значения</a:t>
            </a:r>
            <a:r>
              <a:rPr lang="ru-RU" altLang="zh-CN" sz="2400" b="1">
                <a:solidFill>
                  <a:srgbClr val="0000CC"/>
                </a:solidFill>
              </a:rPr>
              <a:t> </a:t>
            </a:r>
            <a:r>
              <a:rPr lang="ru-RU" altLang="zh-CN" sz="4000" b="1"/>
              <a:t/>
            </a:r>
            <a:br>
              <a:rPr lang="ru-RU" altLang="zh-CN" sz="4000" b="1"/>
            </a:br>
            <a:endParaRPr lang="ru-RU" altLang="ru-RU" sz="4000" b="1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362950" cy="4608512"/>
          </a:xfrm>
        </p:spPr>
        <p:txBody>
          <a:bodyPr/>
          <a:lstStyle/>
          <a:p>
            <a:r>
              <a:rPr lang="ru-RU" altLang="zh-CN" sz="2400" b="1"/>
              <a:t>Национальная библиотека Беларуси - </a:t>
            </a:r>
            <a:r>
              <a:rPr lang="ru-RU" altLang="zh-CN" sz="2400"/>
              <a:t> </a:t>
            </a:r>
            <a:r>
              <a:rPr lang="ru-RU" altLang="zh-CN" sz="2000"/>
              <a:t>более </a:t>
            </a:r>
            <a:r>
              <a:rPr lang="ru-RU" altLang="zh-CN" sz="2000">
                <a:solidFill>
                  <a:srgbClr val="0000CC"/>
                </a:solidFill>
              </a:rPr>
              <a:t>9,4</a:t>
            </a:r>
            <a:r>
              <a:rPr lang="ru-RU" altLang="zh-CN" sz="2000"/>
              <a:t> млн. экземпляров (</a:t>
            </a:r>
            <a:r>
              <a:rPr lang="ru-RU" altLang="zh-CN" sz="2000">
                <a:solidFill>
                  <a:srgbClr val="0000CC"/>
                </a:solidFill>
              </a:rPr>
              <a:t>http:/www.nlb.by</a:t>
            </a:r>
            <a:r>
              <a:rPr lang="ru-RU" altLang="zh-CN" sz="2000"/>
              <a:t>)</a:t>
            </a:r>
          </a:p>
          <a:p>
            <a:r>
              <a:rPr lang="ru-RU" altLang="zh-CN" sz="2400" b="1"/>
              <a:t>Центральная научная библиотека им. Я. Коласа НАН Беларуси</a:t>
            </a:r>
            <a:r>
              <a:rPr lang="ru-RU" altLang="zh-CN" sz="2800"/>
              <a:t> – </a:t>
            </a:r>
            <a:r>
              <a:rPr lang="ru-RU" altLang="zh-CN" sz="2000"/>
              <a:t>более </a:t>
            </a:r>
            <a:r>
              <a:rPr lang="ru-RU" altLang="zh-CN" sz="2000">
                <a:solidFill>
                  <a:srgbClr val="0000CC"/>
                </a:solidFill>
              </a:rPr>
              <a:t>4</a:t>
            </a:r>
            <a:r>
              <a:rPr lang="ru-RU" altLang="zh-CN" sz="2000"/>
              <a:t> млн. экз.  (</a:t>
            </a:r>
            <a:r>
              <a:rPr lang="ru-RU" altLang="zh-CN" sz="2000">
                <a:solidFill>
                  <a:srgbClr val="0000CC"/>
                </a:solidFill>
              </a:rPr>
              <a:t>http:/csl.bas-net.by</a:t>
            </a:r>
            <a:r>
              <a:rPr lang="ru-RU" altLang="zh-CN" sz="2000"/>
              <a:t>) </a:t>
            </a:r>
          </a:p>
          <a:p>
            <a:r>
              <a:rPr lang="ru-RU" altLang="zh-CN" sz="2400" b="1"/>
              <a:t>Президентская библиотека Республики Беларусь</a:t>
            </a:r>
          </a:p>
          <a:p>
            <a:pPr>
              <a:buFontTx/>
              <a:buNone/>
            </a:pPr>
            <a:r>
              <a:rPr lang="ru-RU" altLang="zh-CN" sz="2400"/>
              <a:t>    </a:t>
            </a:r>
            <a:r>
              <a:rPr lang="ru-RU" altLang="zh-CN" sz="2000"/>
              <a:t>- более </a:t>
            </a:r>
            <a:r>
              <a:rPr lang="ru-RU" altLang="zh-CN" sz="2000">
                <a:solidFill>
                  <a:srgbClr val="0000CC"/>
                </a:solidFill>
              </a:rPr>
              <a:t>1,5</a:t>
            </a:r>
            <a:r>
              <a:rPr lang="ru-RU" altLang="zh-CN" sz="2000"/>
              <a:t> млн. экз. (</a:t>
            </a:r>
            <a:r>
              <a:rPr lang="ru-RU" altLang="zh-CN" sz="2000">
                <a:solidFill>
                  <a:srgbClr val="0000CC"/>
                </a:solidFill>
              </a:rPr>
              <a:t>http://www.preslib.org.by</a:t>
            </a:r>
            <a:r>
              <a:rPr lang="ru-RU" altLang="zh-CN" sz="2000"/>
              <a:t>)</a:t>
            </a:r>
          </a:p>
          <a:p>
            <a:r>
              <a:rPr lang="ru-RU" altLang="zh-CN" sz="2400" b="1"/>
              <a:t>Республиканская научная медицинская библиотека</a:t>
            </a:r>
            <a:r>
              <a:rPr lang="ru-RU" altLang="zh-CN" sz="2800"/>
              <a:t> - </a:t>
            </a:r>
            <a:r>
              <a:rPr lang="ru-RU" altLang="zh-CN" sz="2000"/>
              <a:t>более </a:t>
            </a:r>
            <a:r>
              <a:rPr lang="ru-RU" altLang="zh-CN" sz="2000">
                <a:solidFill>
                  <a:srgbClr val="0000CC"/>
                </a:solidFill>
              </a:rPr>
              <a:t>900</a:t>
            </a:r>
            <a:r>
              <a:rPr lang="ru-RU" altLang="zh-CN" sz="2000"/>
              <a:t> тыс. экз.(</a:t>
            </a:r>
            <a:r>
              <a:rPr lang="en-US" altLang="zh-CN" sz="2000">
                <a:solidFill>
                  <a:srgbClr val="0000CC"/>
                </a:solidFill>
                <a:ea typeface="宋体" pitchFamily="2" charset="-122"/>
              </a:rPr>
              <a:t>http://rsml.med.by</a:t>
            </a:r>
            <a:r>
              <a:rPr lang="en-US" altLang="zh-CN" sz="2000">
                <a:ea typeface="宋体" pitchFamily="2" charset="-122"/>
              </a:rPr>
              <a:t>)</a:t>
            </a:r>
            <a:endParaRPr lang="ru-RU" altLang="zh-CN" sz="2000">
              <a:solidFill>
                <a:srgbClr val="0000CC"/>
              </a:solidFill>
            </a:endParaRPr>
          </a:p>
          <a:p>
            <a:r>
              <a:rPr lang="ru-RU" altLang="zh-CN" sz="2400" b="1"/>
              <a:t>Белорусская сельскохозяйственная библиотека –</a:t>
            </a:r>
          </a:p>
          <a:p>
            <a:pPr>
              <a:buFontTx/>
              <a:buNone/>
            </a:pPr>
            <a:r>
              <a:rPr lang="ru-RU" altLang="zh-CN" sz="2000"/>
              <a:t>     более </a:t>
            </a:r>
            <a:r>
              <a:rPr lang="ru-RU" altLang="zh-CN" sz="2000">
                <a:solidFill>
                  <a:srgbClr val="0000CC"/>
                </a:solidFill>
              </a:rPr>
              <a:t>500</a:t>
            </a:r>
            <a:r>
              <a:rPr lang="ru-RU" altLang="zh-CN" sz="2000"/>
              <a:t> тыс. экз. (</a:t>
            </a:r>
            <a:r>
              <a:rPr lang="ru-RU" altLang="zh-CN" sz="2000">
                <a:solidFill>
                  <a:srgbClr val="0000CC"/>
                </a:solidFill>
              </a:rPr>
              <a:t>http:/www.belal.by</a:t>
            </a:r>
            <a:r>
              <a:rPr lang="ru-RU" altLang="zh-CN" sz="2000"/>
              <a:t>)</a:t>
            </a:r>
            <a:r>
              <a:rPr lang="ru-RU" altLang="zh-CN" sz="2800"/>
              <a:t>  </a:t>
            </a:r>
            <a:endParaRPr lang="ru-RU" altLang="zh-CN" sz="2000"/>
          </a:p>
          <a:p>
            <a:endParaRPr lang="ru-RU" alt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4911725" y="928688"/>
            <a:ext cx="390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800"/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0" y="2205038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4800" b="1">
              <a:solidFill>
                <a:srgbClr val="000099"/>
              </a:solidFill>
            </a:endParaRP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250825" y="836613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0000CC"/>
                </a:solidFill>
              </a:rPr>
              <a:t>		</a:t>
            </a: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59113" y="476250"/>
            <a:ext cx="57610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zh-CN" b="1">
                <a:solidFill>
                  <a:srgbClr val="0000CC"/>
                </a:solidFill>
              </a:rPr>
              <a:t>	 </a:t>
            </a:r>
            <a:r>
              <a:rPr lang="ru-RU" altLang="zh-CN" sz="2800" b="1">
                <a:solidFill>
                  <a:srgbClr val="0000CC"/>
                </a:solidFill>
              </a:rPr>
              <a:t>Товарные знаки и знаки обслуживания</a:t>
            </a:r>
            <a:r>
              <a:rPr lang="ru-RU" altLang="zh-CN" sz="2400" b="1">
                <a:solidFill>
                  <a:srgbClr val="0000CC"/>
                </a:solidFill>
              </a:rPr>
              <a:t> </a:t>
            </a:r>
          </a:p>
          <a:p>
            <a:endParaRPr lang="ru-RU" altLang="zh-CN" sz="1800" b="1">
              <a:solidFill>
                <a:srgbClr val="6600CC"/>
              </a:solidFill>
            </a:endParaRPr>
          </a:p>
        </p:txBody>
      </p:sp>
      <p:pic>
        <p:nvPicPr>
          <p:cNvPr id="322567" name="Picture 7" descr="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2416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tov znak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311525" cy="280828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563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9427" name="Picture 3" descr="23коп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948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827088" y="1412875"/>
            <a:ext cx="813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600" b="1">
              <a:solidFill>
                <a:schemeClr val="accent2"/>
              </a:solidFill>
            </a:endParaRP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3132138" y="836613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0" y="981075"/>
            <a:ext cx="9144000" cy="853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Доступ к мировым патентно - информационным ресурсам в едином общемировом пространстве</a:t>
            </a:r>
          </a:p>
          <a:p>
            <a:pPr>
              <a:buFontTx/>
              <a:buChar char="-"/>
            </a:pPr>
            <a:endParaRPr lang="ru-RU" altLang="ru-RU" sz="24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r>
              <a:rPr lang="ru-RU" alt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</a:t>
            </a:r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http://www.belgospatent.org.by/</a:t>
            </a:r>
          </a:p>
          <a:p>
            <a:pPr>
              <a:buFontTx/>
              <a:buChar char="-"/>
            </a:pPr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    </a:t>
            </a:r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  <a:hlinkClick r:id="rId3"/>
              </a:rPr>
              <a:t>http://www.fips.ru/</a:t>
            </a:r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    http://ea.espacenet.com/</a:t>
            </a:r>
          </a:p>
          <a:p>
            <a:pPr>
              <a:buFontTx/>
              <a:buChar char="-"/>
            </a:pPr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    </a:t>
            </a:r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  <a:hlinkClick r:id="rId4"/>
              </a:rPr>
              <a:t>http://eapo.org/rus/ea/</a:t>
            </a:r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    http://www.uspto.gov/</a:t>
            </a:r>
          </a:p>
          <a:p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   </a:t>
            </a:r>
            <a:r>
              <a:rPr lang="ru-RU" altLang="ru-RU" sz="1800" b="1" i="1">
                <a:solidFill>
                  <a:srgbClr val="000099"/>
                </a:solidFill>
                <a:latin typeface="Tahoma" pitchFamily="34" charset="0"/>
                <a:cs typeface="Arial" charset="0"/>
                <a:hlinkClick r:id="rId5"/>
              </a:rPr>
              <a:t>http://www.ipo.gov.uk/</a:t>
            </a:r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endParaRPr lang="ru-RU" altLang="ru-RU" sz="1800" b="1" i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r>
              <a:rPr lang="ru-RU" altLang="ru-RU" sz="1800" b="1" i="1">
                <a:latin typeface="Tahoma" pitchFamily="34" charset="0"/>
              </a:rPr>
              <a:t>   </a:t>
            </a:r>
            <a:r>
              <a:rPr lang="ru-RU" altLang="ru-RU" sz="1800" b="1" i="1">
                <a:solidFill>
                  <a:srgbClr val="0000CC"/>
                </a:solidFill>
                <a:latin typeface="Tahoma" pitchFamily="34" charset="0"/>
                <a:hlinkClick r:id="rId6"/>
              </a:rPr>
              <a:t>http://www.eapatis.com</a:t>
            </a:r>
            <a:r>
              <a:rPr lang="ru-RU" altLang="ru-RU" sz="1800" b="1" i="1">
                <a:solidFill>
                  <a:srgbClr val="0000CC"/>
                </a:solidFill>
                <a:hlinkClick r:id="rId6"/>
              </a:rPr>
              <a:t>/</a:t>
            </a:r>
            <a:endParaRPr lang="ru-RU" altLang="ru-RU" sz="1800" b="1" i="1">
              <a:solidFill>
                <a:srgbClr val="0000CC"/>
              </a:solidFill>
            </a:endParaRPr>
          </a:p>
          <a:p>
            <a:r>
              <a:rPr lang="ru-RU" altLang="ru-RU" sz="2000" i="1">
                <a:solidFill>
                  <a:srgbClr val="0000CC"/>
                </a:solidFill>
              </a:rPr>
              <a:t>   www.google.com/patents</a:t>
            </a:r>
            <a:r>
              <a:rPr lang="ru-RU" altLang="ru-RU"/>
              <a:t> </a:t>
            </a:r>
            <a:endParaRPr lang="ru-RU" altLang="ru-RU" sz="1800" b="1" i="1">
              <a:solidFill>
                <a:srgbClr val="0000CC"/>
              </a:solidFill>
            </a:endParaRPr>
          </a:p>
          <a:p>
            <a:endParaRPr lang="ru-RU" altLang="ru-RU" sz="1800" b="1" i="1">
              <a:solidFill>
                <a:srgbClr val="0000CC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000" i="1">
              <a:solidFill>
                <a:srgbClr val="0000CC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chemeClr val="bg2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3594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989138"/>
            <a:ext cx="5832475" cy="4652962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70691" name="Picture 3" descr="23коп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575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827088" y="1412875"/>
            <a:ext cx="813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600" b="1">
              <a:solidFill>
                <a:schemeClr val="accent2"/>
              </a:solidFill>
            </a:endParaRP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3132138" y="836613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61475" name="Picture 3" descr="23коп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948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827088" y="1412875"/>
            <a:ext cx="813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600" b="1">
              <a:solidFill>
                <a:schemeClr val="accent2"/>
              </a:solidFill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3132138" y="836613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3200" b="1">
                <a:solidFill>
                  <a:srgbClr val="6600CC"/>
                </a:solidFill>
              </a:rPr>
              <a:t>Доступ к БД «Orbit»</a:t>
            </a:r>
            <a:r>
              <a:rPr lang="ru-RU" altLang="ru-RU"/>
              <a:t> </a:t>
            </a:r>
          </a:p>
        </p:txBody>
      </p:sp>
      <p:pic>
        <p:nvPicPr>
          <p:cNvPr id="36148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396413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0035" name="Picture 3" descr="23коп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948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827088" y="1412875"/>
            <a:ext cx="813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600" b="1">
              <a:solidFill>
                <a:schemeClr val="accent2"/>
              </a:solidFill>
            </a:endParaRP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3132138" y="836613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0" y="981075"/>
            <a:ext cx="9144000" cy="837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Доступ к национальному </a:t>
            </a:r>
          </a:p>
          <a:p>
            <a:pPr algn="r"/>
            <a:r>
              <a:rPr lang="ru-RU" alt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патентно - информационному ресурсу</a:t>
            </a:r>
          </a:p>
          <a:p>
            <a:pPr>
              <a:buFontTx/>
              <a:buChar char="-"/>
            </a:pPr>
            <a:endParaRPr lang="ru-RU" altLang="ru-RU" sz="24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 algn="r"/>
            <a:r>
              <a:rPr lang="ru-RU" alt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</a:t>
            </a:r>
            <a:r>
              <a:rPr lang="ru-RU" altLang="ru-RU" sz="2600" b="1" i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http://www.belgospatent.org.by/</a:t>
            </a:r>
          </a:p>
          <a:p>
            <a:pPr>
              <a:buFontTx/>
              <a:buChar char="-"/>
            </a:pPr>
            <a:endParaRPr lang="ru-RU" altLang="ru-RU" sz="2600" b="1" i="1">
              <a:solidFill>
                <a:srgbClr val="CC0000"/>
              </a:solidFill>
              <a:latin typeface="Tahoma" pitchFamily="34" charset="0"/>
              <a:cs typeface="Arial" charset="0"/>
            </a:endParaRPr>
          </a:p>
          <a:p>
            <a:pPr algn="ctr"/>
            <a:r>
              <a:rPr lang="ru-RU" altLang="ru-RU" sz="1800" b="1" i="1"/>
              <a:t>Базы данных объектов промышленной собственности РБ</a:t>
            </a:r>
          </a:p>
          <a:p>
            <a:pPr algn="ctr"/>
            <a:r>
              <a:rPr lang="ru-RU" altLang="ru-RU" sz="1800" b="1" i="1"/>
              <a:t>являются информационным ресурсом, используемым исключительно в справочных целях</a:t>
            </a:r>
          </a:p>
          <a:p>
            <a:endParaRPr lang="ru-RU" altLang="ru-RU" sz="1800" b="1" i="1"/>
          </a:p>
          <a:p>
            <a:r>
              <a:rPr lang="ru-RU" altLang="ru-RU" sz="2000" b="1" i="1"/>
              <a:t>·         </a:t>
            </a:r>
            <a:r>
              <a:rPr lang="ru-RU" altLang="ru-RU" sz="2000" b="1">
                <a:solidFill>
                  <a:srgbClr val="0000CC"/>
                </a:solidFill>
              </a:rPr>
              <a:t>База данных патентов на изобретения</a:t>
            </a:r>
          </a:p>
          <a:p>
            <a:endParaRPr lang="ru-RU" altLang="ru-RU" sz="2000" b="1">
              <a:solidFill>
                <a:srgbClr val="0000CC"/>
              </a:solidFill>
            </a:endParaRPr>
          </a:p>
          <a:p>
            <a:r>
              <a:rPr lang="ru-RU" altLang="ru-RU" sz="2000" b="1">
                <a:solidFill>
                  <a:srgbClr val="0000CC"/>
                </a:solidFill>
              </a:rPr>
              <a:t>·         База данных патентов на полезные модели</a:t>
            </a:r>
          </a:p>
          <a:p>
            <a:endParaRPr lang="ru-RU" altLang="ru-RU" sz="2000" b="1">
              <a:solidFill>
                <a:srgbClr val="0000CC"/>
              </a:solidFill>
            </a:endParaRPr>
          </a:p>
          <a:p>
            <a:r>
              <a:rPr lang="ru-RU" altLang="ru-RU" sz="2000" b="1">
                <a:solidFill>
                  <a:srgbClr val="0000CC"/>
                </a:solidFill>
              </a:rPr>
              <a:t>·         База данных патентов на промышленные образцы</a:t>
            </a:r>
          </a:p>
          <a:p>
            <a:endParaRPr lang="ru-RU" altLang="ru-RU" sz="2000" b="1">
              <a:solidFill>
                <a:srgbClr val="0000CC"/>
              </a:solidFill>
            </a:endParaRPr>
          </a:p>
          <a:p>
            <a:r>
              <a:rPr lang="ru-RU" altLang="ru-RU" sz="2000" b="1">
                <a:solidFill>
                  <a:srgbClr val="0000CC"/>
                </a:solidFill>
              </a:rPr>
              <a:t>·         База данных товарных знаков и знаков обслуживания</a:t>
            </a:r>
            <a:endParaRPr lang="ru-RU" altLang="ru-RU" sz="2000" b="1">
              <a:solidFill>
                <a:srgbClr val="0000CC"/>
              </a:solidFill>
              <a:latin typeface="Tahoma" pitchFamily="34" charset="0"/>
              <a:cs typeface="Arial" charset="0"/>
            </a:endParaRPr>
          </a:p>
          <a:p>
            <a:endParaRPr lang="ru-RU" altLang="ru-RU" sz="2000" b="1" i="1">
              <a:solidFill>
                <a:srgbClr val="0000CC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000" i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chemeClr val="bg2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altLang="ru-RU" sz="2400">
              <a:solidFill>
                <a:srgbClr val="43078B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23копирова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3249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5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532812" cy="863600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ru-RU" altLang="ru-RU" sz="2400" b="1">
                <a:solidFill>
                  <a:srgbClr val="000066"/>
                </a:solidFill>
                <a:latin typeface="Tahoma" pitchFamily="34" charset="0"/>
              </a:rPr>
            </a:br>
            <a:endParaRPr lang="ru-RU" altLang="ru-RU" sz="3700" b="1">
              <a:solidFill>
                <a:srgbClr val="002672"/>
              </a:solidFill>
            </a:endParaRP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133600"/>
            <a:ext cx="8964612" cy="3952875"/>
          </a:xfrm>
        </p:spPr>
        <p:txBody>
          <a:bodyPr/>
          <a:lstStyle/>
          <a:p>
            <a:pPr>
              <a:buFontTx/>
              <a:buNone/>
            </a:pPr>
            <a:endParaRPr lang="ru-RU" altLang="ru-RU" sz="2800" b="1" i="1">
              <a:solidFill>
                <a:srgbClr val="003399"/>
              </a:solidFill>
            </a:endParaRPr>
          </a:p>
          <a:p>
            <a:pPr>
              <a:buFontTx/>
              <a:buNone/>
            </a:pPr>
            <a:r>
              <a:rPr lang="ru-RU" altLang="ru-RU" sz="2600" b="1" i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395288" y="177323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800" b="1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4911725" y="928688"/>
            <a:ext cx="390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800"/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0" y="2205038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4800" b="1">
              <a:solidFill>
                <a:srgbClr val="000099"/>
              </a:solidFill>
            </a:endParaRP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250825" y="836613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0000CC"/>
                </a:solidFill>
              </a:rPr>
              <a:t>		</a:t>
            </a:r>
          </a:p>
        </p:txBody>
      </p:sp>
      <p:pic>
        <p:nvPicPr>
          <p:cNvPr id="301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23копирова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532812" cy="1368425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rgbClr val="0000CC"/>
                </a:solidFill>
                <a:latin typeface="Tahoma" pitchFamily="34" charset="0"/>
              </a:rPr>
              <a:t>Патентно - информационные  поиски, выполненные в рамках Договора с РНТБ </a:t>
            </a:r>
            <a:r>
              <a:rPr lang="ru-RU" altLang="ru-RU" sz="2400" b="1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ru-RU" altLang="ru-RU" sz="2400" b="1">
                <a:solidFill>
                  <a:srgbClr val="000066"/>
                </a:solidFill>
                <a:latin typeface="Tahoma" pitchFamily="34" charset="0"/>
              </a:rPr>
            </a:br>
            <a:r>
              <a:rPr lang="ru-RU" altLang="ru-RU" sz="3700" b="1">
                <a:solidFill>
                  <a:srgbClr val="002672"/>
                </a:solidFill>
              </a:rPr>
              <a:t>  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133600"/>
            <a:ext cx="8964612" cy="3952875"/>
          </a:xfrm>
        </p:spPr>
        <p:txBody>
          <a:bodyPr/>
          <a:lstStyle/>
          <a:p>
            <a:pPr>
              <a:buFontTx/>
              <a:buNone/>
            </a:pPr>
            <a:endParaRPr lang="ru-RU" altLang="ru-RU" sz="2800" b="1" i="1">
              <a:solidFill>
                <a:srgbClr val="003399"/>
              </a:solidFill>
            </a:endParaRPr>
          </a:p>
          <a:p>
            <a:pPr>
              <a:buFontTx/>
              <a:buNone/>
            </a:pPr>
            <a:r>
              <a:rPr lang="ru-RU" altLang="ru-RU" sz="2600" b="1" i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395288" y="1700213"/>
            <a:ext cx="84248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Обезвреживание выбросов в атмосферу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 Способы защиты горных выработок от затопления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Окклюдеры для сердца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Радужное хромитирование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Аортальный стент-графт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Тренажеры для катания на коньках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Имплантационные материалы и импланты для замещения       костной ткани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Коробки для лекарств с таймером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Корсеты для лечения заболеваний позвоночника с дополнительным воздействием электростимуляции мышц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Метод спелеометрии при хронических поллинозных риносинуситах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Пластины для остеосинтеза</a:t>
            </a:r>
          </a:p>
          <a:p>
            <a:pPr>
              <a:buFontTx/>
              <a:buChar char="•"/>
            </a:pPr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 Восстановление и защита нарушенных  земель</a:t>
            </a:r>
          </a:p>
          <a:p>
            <a:r>
              <a:rPr lang="ru-RU" altLang="ru-RU" sz="2000" b="1" i="1">
                <a:solidFill>
                  <a:srgbClr val="000099"/>
                </a:solidFill>
                <a:latin typeface="Tahoma" pitchFamily="34" charset="0"/>
              </a:rPr>
              <a:t>и другие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40643" name="Picture 3" descr="23копирова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3850" y="-244475"/>
            <a:ext cx="9467850" cy="710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4" name="Picture 4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3850" y="836613"/>
            <a:ext cx="2447925" cy="3744912"/>
          </a:xfr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6" name="Picture 6" descr="Патент  _1 РБ- с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8175" y="1916113"/>
            <a:ext cx="2016125" cy="3960812"/>
          </a:xfrm>
          <a:noFill/>
          <a:ln w="63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8" name="Picture 2" descr="C:\Documents and Settings\ivan\Мои документы\CD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3644900"/>
            <a:ext cx="20526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1979613" y="333375"/>
            <a:ext cx="6794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400" b="1">
                <a:solidFill>
                  <a:schemeClr val="hlink"/>
                </a:solidFill>
                <a:latin typeface="Tahoma" pitchFamily="34" charset="0"/>
              </a:rPr>
              <a:t>2015 год</a:t>
            </a:r>
          </a:p>
          <a:p>
            <a:pPr algn="r"/>
            <a:r>
              <a:rPr lang="ru-RU" altLang="ru-RU" sz="2400" b="1">
                <a:solidFill>
                  <a:srgbClr val="0000CC"/>
                </a:solidFill>
                <a:cs typeface="Arial" charset="0"/>
              </a:rPr>
              <a:t>Информационные ресурсы РНТБ</a:t>
            </a:r>
          </a:p>
          <a:p>
            <a:pPr algn="r"/>
            <a:r>
              <a:rPr lang="ru-RU" altLang="ru-RU" sz="2400" b="1">
                <a:solidFill>
                  <a:srgbClr val="003399"/>
                </a:solidFill>
                <a:latin typeface="Tahoma" pitchFamily="34" charset="0"/>
              </a:rPr>
              <a:t>-</a:t>
            </a:r>
            <a:r>
              <a:rPr lang="ru-RU" altLang="ru-RU" sz="2400">
                <a:solidFill>
                  <a:srgbClr val="003399"/>
                </a:solidFill>
                <a:latin typeface="Tahoma" pitchFamily="34" charset="0"/>
              </a:rPr>
              <a:t> более </a:t>
            </a:r>
            <a:r>
              <a:rPr lang="ru-RU" altLang="ru-RU" sz="2400" b="1">
                <a:solidFill>
                  <a:srgbClr val="CC0000"/>
                </a:solidFill>
                <a:latin typeface="Tahoma" pitchFamily="34" charset="0"/>
              </a:rPr>
              <a:t>53</a:t>
            </a:r>
            <a:r>
              <a:rPr lang="ru-RU" altLang="ru-RU" sz="2400">
                <a:solidFill>
                  <a:srgbClr val="CC0000"/>
                </a:solidFill>
                <a:latin typeface="Tahoma" pitchFamily="34" charset="0"/>
              </a:rPr>
              <a:t> </a:t>
            </a:r>
            <a:r>
              <a:rPr lang="ru-RU" altLang="ru-RU" sz="2400">
                <a:solidFill>
                  <a:srgbClr val="003399"/>
                </a:solidFill>
                <a:latin typeface="Tahoma" pitchFamily="34" charset="0"/>
              </a:rPr>
              <a:t>млн. экз. документов</a:t>
            </a:r>
          </a:p>
          <a:p>
            <a:pPr algn="r"/>
            <a:r>
              <a:rPr lang="ru-RU" altLang="ru-RU" sz="2400" b="1">
                <a:solidFill>
                  <a:srgbClr val="0000CC"/>
                </a:solidFill>
                <a:cs typeface="Arial" charset="0"/>
              </a:rPr>
              <a:t>Патентные документы</a:t>
            </a:r>
            <a:r>
              <a:rPr lang="ru-RU" altLang="ru-RU" sz="2400" b="1">
                <a:solidFill>
                  <a:srgbClr val="D60093"/>
                </a:solidFill>
                <a:latin typeface="Tahoma" pitchFamily="34" charset="0"/>
              </a:rPr>
              <a:t> </a:t>
            </a:r>
            <a:r>
              <a:rPr lang="ru-RU" altLang="ru-RU" sz="2400" b="1">
                <a:solidFill>
                  <a:srgbClr val="000066"/>
                </a:solidFill>
                <a:latin typeface="Tahoma" pitchFamily="34" charset="0"/>
              </a:rPr>
              <a:t>–</a:t>
            </a:r>
            <a:r>
              <a:rPr lang="ru-RU" altLang="ru-RU" sz="2400" b="1">
                <a:solidFill>
                  <a:srgbClr val="CC0000"/>
                </a:solidFill>
                <a:latin typeface="Tahoma" pitchFamily="34" charset="0"/>
              </a:rPr>
              <a:t> 95,2%</a:t>
            </a:r>
          </a:p>
          <a:p>
            <a:endParaRPr lang="ru-RU" altLang="ru-RU" sz="2400" b="1">
              <a:solidFill>
                <a:srgbClr val="003399"/>
              </a:solidFill>
              <a:latin typeface="Tahoma" pitchFamily="34" charset="0"/>
            </a:endParaRPr>
          </a:p>
          <a:p>
            <a:endParaRPr lang="ru-RU" altLang="ru-RU" sz="2400" b="1">
              <a:solidFill>
                <a:srgbClr val="003399"/>
              </a:solidFill>
              <a:latin typeface="Tahoma" pitchFamily="34" charset="0"/>
            </a:endParaRPr>
          </a:p>
          <a:p>
            <a:endParaRPr lang="ru-RU" altLang="ru-RU" sz="240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240651" name="Picture 11" descr="patenty rossii referativ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575" y="7966075"/>
            <a:ext cx="831850" cy="792163"/>
          </a:xfrm>
          <a:ln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2" name="Picture 12" descr="patenty rossii referativ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292600"/>
            <a:ext cx="1871663" cy="1727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3" name="Picture 13" descr="MPK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2232025" cy="2951162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4" name="Picture 14" descr="prom obr rf"/>
          <p:cNvPicPr>
            <a:picLocks noChangeAspect="1" noChangeArrowheads="1"/>
          </p:cNvPicPr>
          <p:nvPr/>
        </p:nvPicPr>
        <p:blipFill>
          <a:blip r:embed="rId9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941888"/>
            <a:ext cx="1871662" cy="1654175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6" name="Picture 1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24114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7" name="Picture 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20510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4911725" y="928688"/>
            <a:ext cx="390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800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0" y="2205038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4800" b="1">
              <a:solidFill>
                <a:srgbClr val="000099"/>
              </a:solidFill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79388" y="476250"/>
            <a:ext cx="8964612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 sz="2000" b="1">
                <a:solidFill>
                  <a:srgbClr val="0000CC"/>
                </a:solidFill>
              </a:rPr>
              <a:t> 		</a:t>
            </a:r>
            <a:r>
              <a:rPr lang="ru-RU" altLang="ru-RU" sz="2400" b="1">
                <a:solidFill>
                  <a:srgbClr val="0000CC"/>
                </a:solidFill>
              </a:rPr>
              <a:t>Рейтинг 143 стран мира </a:t>
            </a:r>
          </a:p>
          <a:p>
            <a:pPr algn="r"/>
            <a:r>
              <a:rPr lang="ru-RU" altLang="ru-RU" sz="2400" b="1">
                <a:solidFill>
                  <a:srgbClr val="0000CC"/>
                </a:solidFill>
              </a:rPr>
              <a:t>по Индексу инноваций INSEAD </a:t>
            </a:r>
          </a:p>
          <a:p>
            <a:pPr algn="r"/>
            <a:r>
              <a:rPr lang="ru-RU" altLang="ru-RU" sz="2400" b="1">
                <a:solidFill>
                  <a:srgbClr val="0000CC"/>
                </a:solidFill>
              </a:rPr>
              <a:t>The Global Innovation Index - 2014</a:t>
            </a:r>
          </a:p>
          <a:p>
            <a:pPr algn="r"/>
            <a:endParaRPr lang="ru-RU" altLang="ru-RU" sz="2400" b="1">
              <a:solidFill>
                <a:srgbClr val="0000CC"/>
              </a:solidFill>
            </a:endParaRPr>
          </a:p>
          <a:p>
            <a:r>
              <a:rPr lang="ru-RU" altLang="ru-RU" sz="2000" b="1">
                <a:solidFill>
                  <a:srgbClr val="6600CC"/>
                </a:solidFill>
              </a:rPr>
              <a:t>Рейтинг	Страна					Индекс</a:t>
            </a:r>
          </a:p>
          <a:p>
            <a:r>
              <a:rPr lang="ru-RU" altLang="ru-RU" sz="2000" b="1"/>
              <a:t>1			Швейцария				64.8</a:t>
            </a:r>
          </a:p>
          <a:p>
            <a:r>
              <a:rPr lang="ru-RU" altLang="ru-RU" sz="2000" b="1"/>
              <a:t>2			Великобритания                                   62,4</a:t>
            </a:r>
          </a:p>
          <a:p>
            <a:r>
              <a:rPr lang="ru-RU" altLang="ru-RU" sz="2000" b="1"/>
              <a:t>3                        Швеция				62.3</a:t>
            </a:r>
          </a:p>
          <a:p>
            <a:r>
              <a:rPr lang="ru-RU" altLang="ru-RU" sz="2000" b="1"/>
              <a:t>4		             Финляндия				60,7</a:t>
            </a:r>
          </a:p>
          <a:p>
            <a:r>
              <a:rPr lang="ru-RU" altLang="ru-RU" sz="2000" b="1"/>
              <a:t>5                        Нидерланды				60,6</a:t>
            </a:r>
          </a:p>
          <a:p>
            <a:r>
              <a:rPr lang="ru-RU" altLang="ru-RU" sz="2000" b="1"/>
              <a:t>6                        США					60,1</a:t>
            </a:r>
          </a:p>
          <a:p>
            <a:r>
              <a:rPr lang="ru-RU" altLang="ru-RU" sz="2000" b="1"/>
              <a:t>7                        Сингапур				59,2</a:t>
            </a:r>
          </a:p>
          <a:p>
            <a:r>
              <a:rPr lang="ru-RU" altLang="ru-RU" sz="2000" b="1"/>
              <a:t>8			Дания					57,5</a:t>
            </a:r>
          </a:p>
          <a:p>
            <a:pPr>
              <a:buFontTx/>
              <a:buAutoNum type="arabicPlain" startAt="9"/>
            </a:pPr>
            <a:r>
              <a:rPr lang="ru-RU" altLang="ru-RU" sz="2000" b="1"/>
              <a:t>                     Великобритания			61.2</a:t>
            </a:r>
          </a:p>
          <a:p>
            <a:pPr>
              <a:buFontTx/>
              <a:buAutoNum type="arabicPlain" startAt="9"/>
            </a:pPr>
            <a:r>
              <a:rPr lang="ru-RU" altLang="ru-RU" sz="2000" b="1"/>
              <a:t>                     Люксембург				56,9</a:t>
            </a:r>
          </a:p>
          <a:p>
            <a:r>
              <a:rPr lang="ru-RU" altLang="ru-RU" sz="2000" b="1"/>
              <a:t>49			Россия					39,1</a:t>
            </a:r>
          </a:p>
          <a:p>
            <a:r>
              <a:rPr lang="ru-RU" altLang="ru-RU" sz="2000" b="1">
                <a:solidFill>
                  <a:srgbClr val="CC0000"/>
                </a:solidFill>
              </a:rPr>
              <a:t>58			Беларусь				37,1</a:t>
            </a:r>
          </a:p>
          <a:p>
            <a:endParaRPr lang="ru-RU" altLang="ru-RU" sz="2000" b="1">
              <a:solidFill>
                <a:srgbClr val="CC0000"/>
              </a:solidFill>
            </a:endParaRPr>
          </a:p>
          <a:p>
            <a:endParaRPr lang="ru-RU" altLang="ru-RU" sz="2000" b="1"/>
          </a:p>
          <a:p>
            <a:r>
              <a:rPr lang="ru-RU" altLang="ru-RU" sz="2000" b="1"/>
              <a:t>				</a:t>
            </a:r>
          </a:p>
          <a:p>
            <a:endParaRPr lang="ru-RU" altLang="ru-RU" sz="2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635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507413" cy="1296988"/>
          </a:xfrm>
        </p:spPr>
        <p:txBody>
          <a:bodyPr/>
          <a:lstStyle/>
          <a:p>
            <a:pPr algn="r"/>
            <a:r>
              <a:rPr lang="ru-RU" altLang="ru-RU" sz="2800" b="1">
                <a:solidFill>
                  <a:srgbClr val="0000CC"/>
                </a:solidFill>
                <a:cs typeface="Arial" charset="0"/>
              </a:rPr>
              <a:t>Информационные ресурсы  </a:t>
            </a:r>
            <a:br>
              <a:rPr lang="ru-RU" altLang="ru-RU" sz="2800" b="1">
                <a:solidFill>
                  <a:srgbClr val="0000CC"/>
                </a:solidFill>
                <a:cs typeface="Arial" charset="0"/>
              </a:rPr>
            </a:br>
            <a:r>
              <a:rPr lang="ru-RU" altLang="ru-RU" sz="2800" b="1">
                <a:solidFill>
                  <a:srgbClr val="0000CC"/>
                </a:solidFill>
                <a:cs typeface="Arial" charset="0"/>
              </a:rPr>
              <a:t>РНТБ</a:t>
            </a:r>
            <a:br>
              <a:rPr lang="ru-RU" altLang="ru-RU" sz="2800" b="1">
                <a:solidFill>
                  <a:srgbClr val="0000CC"/>
                </a:solidFill>
                <a:cs typeface="Arial" charset="0"/>
              </a:rPr>
            </a:br>
            <a:r>
              <a:rPr lang="ru-RU" altLang="ru-RU" sz="2800" b="1">
                <a:solidFill>
                  <a:srgbClr val="0000CC"/>
                </a:solidFill>
                <a:cs typeface="Arial" charset="0"/>
              </a:rPr>
              <a:t>по науке и технологиям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6838"/>
            <a:ext cx="8686800" cy="3489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zh-CN" sz="2400" b="1">
                <a:solidFill>
                  <a:srgbClr val="000066"/>
                </a:solidFill>
              </a:rPr>
              <a:t>Изобретения, полезные модели и промышленные образцы</a:t>
            </a:r>
            <a:r>
              <a:rPr lang="ru-RU" altLang="zh-CN" sz="2000" b="1"/>
              <a:t> </a:t>
            </a:r>
            <a:endParaRPr lang="ru-RU" altLang="ru-RU" sz="2000" b="1"/>
          </a:p>
          <a:p>
            <a:pPr>
              <a:lnSpc>
                <a:spcPct val="90000"/>
              </a:lnSpc>
            </a:pPr>
            <a:r>
              <a:rPr lang="ru-RU" altLang="zh-CN" sz="2400" b="1">
                <a:solidFill>
                  <a:srgbClr val="000066"/>
                </a:solidFill>
              </a:rPr>
              <a:t>Нормативно-технические документы (ТНПА</a:t>
            </a:r>
            <a:r>
              <a:rPr lang="ru-RU" altLang="zh-CN" sz="2400">
                <a:solidFill>
                  <a:srgbClr val="000066"/>
                </a:solidFill>
              </a:rPr>
              <a:t>) – </a:t>
            </a:r>
            <a:r>
              <a:rPr lang="ru-RU" altLang="ru-RU" sz="2400" i="1">
                <a:solidFill>
                  <a:srgbClr val="000066"/>
                </a:solidFill>
              </a:rPr>
              <a:t>ГОСТы, стандарты организаций, </a:t>
            </a:r>
            <a:r>
              <a:rPr lang="ru-RU" altLang="zh-CN" sz="2400" i="1">
                <a:solidFill>
                  <a:srgbClr val="000066"/>
                </a:solidFill>
              </a:rPr>
              <a:t>международные стандарты, технические условия, санитарные нормы, правила  и т.д.</a:t>
            </a:r>
          </a:p>
          <a:p>
            <a:pPr>
              <a:lnSpc>
                <a:spcPct val="90000"/>
              </a:lnSpc>
            </a:pPr>
            <a:r>
              <a:rPr lang="ru-RU" altLang="zh-CN" sz="2400" b="1">
                <a:solidFill>
                  <a:srgbClr val="000066"/>
                </a:solidFill>
              </a:rPr>
              <a:t>Промышленные каталоги</a:t>
            </a:r>
            <a:r>
              <a:rPr lang="ru-RU" altLang="zh-CN" sz="2400">
                <a:solidFill>
                  <a:srgbClr val="000066"/>
                </a:solidFill>
              </a:rPr>
              <a:t> – </a:t>
            </a:r>
            <a:r>
              <a:rPr lang="ru-RU" altLang="zh-CN" sz="2400" i="1">
                <a:solidFill>
                  <a:srgbClr val="000066"/>
                </a:solidFill>
              </a:rPr>
              <a:t>пристендовые листки, каталоги, рекламные проспекты, материалы выставок</a:t>
            </a:r>
          </a:p>
          <a:p>
            <a:pPr>
              <a:lnSpc>
                <a:spcPct val="90000"/>
              </a:lnSpc>
            </a:pPr>
            <a:endParaRPr lang="ru-RU" altLang="zh-CN" sz="2400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507413" cy="719138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Основные задачи </a:t>
            </a:r>
            <a:r>
              <a:rPr lang="ru-RU" altLang="zh-CN" sz="2800" b="1"/>
              <a:t/>
            </a:r>
            <a:br>
              <a:rPr lang="ru-RU" altLang="zh-CN" sz="2800" b="1"/>
            </a:br>
            <a:r>
              <a:rPr lang="ru-RU" altLang="zh-CN" sz="2800" b="1">
                <a:solidFill>
                  <a:srgbClr val="0000CC"/>
                </a:solidFill>
              </a:rPr>
              <a:t>Республиканского патентного фонда</a:t>
            </a:r>
            <a:r>
              <a:rPr lang="ru-RU" altLang="zh-CN"/>
              <a:t> </a:t>
            </a:r>
            <a:endParaRPr lang="ru-RU" altLang="ru-RU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218488" cy="4321175"/>
          </a:xfrm>
        </p:spPr>
        <p:txBody>
          <a:bodyPr/>
          <a:lstStyle/>
          <a:p>
            <a:r>
              <a:rPr lang="ru-RU" altLang="ru-RU" sz="2400"/>
              <a:t>информационное обеспечение инновационной и научной деятельности на базе внедрения и использования новых информационных технологий</a:t>
            </a:r>
          </a:p>
          <a:p>
            <a:endParaRPr lang="ru-RU" altLang="ru-RU" sz="2400"/>
          </a:p>
          <a:p>
            <a:r>
              <a:rPr lang="ru-RU" altLang="ru-RU" sz="2400"/>
              <a:t>осуществление оперативного и качественного справочно-библиографического и патентно-информационного облуживания пользователей</a:t>
            </a:r>
          </a:p>
          <a:p>
            <a:endParaRPr lang="ru-RU" altLang="ru-RU" sz="2400"/>
          </a:p>
          <a:p>
            <a:r>
              <a:rPr lang="ru-RU" altLang="ru-RU" sz="2400"/>
              <a:t>информационное обеспечение патентных исследований коллективных и индивидуальных пользователей</a:t>
            </a:r>
          </a:p>
          <a:p>
            <a:endParaRPr lang="ru-RU" altLang="ru-RU" sz="2400"/>
          </a:p>
          <a:p>
            <a:pPr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686800" cy="936625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Когда используется  </a:t>
            </a:r>
            <a:br>
              <a:rPr lang="ru-RU" altLang="zh-CN" sz="2800" b="1">
                <a:solidFill>
                  <a:srgbClr val="0000CC"/>
                </a:solidFill>
              </a:rPr>
            </a:br>
            <a:r>
              <a:rPr lang="ru-RU" altLang="zh-CN" sz="2800" b="1">
                <a:solidFill>
                  <a:srgbClr val="0000CC"/>
                </a:solidFill>
              </a:rPr>
              <a:t>патентная информация и документация? </a:t>
            </a:r>
            <a:br>
              <a:rPr lang="ru-RU" altLang="zh-CN" sz="2800" b="1">
                <a:solidFill>
                  <a:srgbClr val="0000CC"/>
                </a:solidFill>
              </a:rPr>
            </a:br>
            <a:r>
              <a:rPr lang="ru-RU" altLang="zh-CN" sz="2800" b="1"/>
              <a:t/>
            </a:r>
            <a:br>
              <a:rPr lang="ru-RU" altLang="zh-CN" sz="2800" b="1"/>
            </a:br>
            <a:endParaRPr lang="ru-RU" altLang="ru-RU" sz="2800" b="1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218488" cy="4248150"/>
          </a:xfrm>
        </p:spPr>
        <p:txBody>
          <a:bodyPr/>
          <a:lstStyle/>
          <a:p>
            <a:r>
              <a:rPr lang="ru-RU" altLang="zh-CN" sz="2800" b="1"/>
              <a:t>Патентные исследования</a:t>
            </a:r>
            <a:r>
              <a:rPr lang="ru-RU" altLang="zh-CN" sz="2800"/>
              <a:t> </a:t>
            </a:r>
          </a:p>
          <a:p>
            <a:endParaRPr lang="ru-RU" altLang="zh-CN" sz="2800"/>
          </a:p>
          <a:p>
            <a:r>
              <a:rPr lang="ru-RU" altLang="zh-CN" sz="2800" b="1"/>
              <a:t>Патентный поиск</a:t>
            </a:r>
            <a:r>
              <a:rPr lang="ru-RU" altLang="zh-CN" sz="2800"/>
              <a:t> на новизну и технический уровень разработки </a:t>
            </a:r>
          </a:p>
          <a:p>
            <a:endParaRPr lang="ru-RU" altLang="zh-CN" sz="2800" b="1"/>
          </a:p>
          <a:p>
            <a:r>
              <a:rPr lang="ru-RU" altLang="zh-CN" sz="2800" b="1"/>
              <a:t>Маркетинговые исследования</a:t>
            </a:r>
          </a:p>
          <a:p>
            <a:pPr>
              <a:buFontTx/>
              <a:buNone/>
            </a:pPr>
            <a:r>
              <a:rPr lang="ru-RU" altLang="zh-CN" sz="2800"/>
              <a:t> </a:t>
            </a:r>
          </a:p>
          <a:p>
            <a:r>
              <a:rPr lang="ru-RU" altLang="zh-CN" sz="2800" b="1"/>
              <a:t>Pейтинг научных публикаций</a:t>
            </a:r>
            <a:r>
              <a:rPr lang="ru-RU" altLang="zh-CN" sz="2800"/>
              <a:t> </a:t>
            </a:r>
            <a:endParaRPr lang="ru-RU" altLang="zh-CN" sz="300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ru-RU" altLang="ru-RU" sz="3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686800" cy="936625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Патентные исследования</a:t>
            </a:r>
            <a:r>
              <a:rPr lang="ru-RU" altLang="zh-CN"/>
              <a:t> </a:t>
            </a:r>
            <a:r>
              <a:rPr lang="ru-RU" altLang="zh-CN" sz="2800" b="1">
                <a:solidFill>
                  <a:srgbClr val="0000CC"/>
                </a:solidFill>
              </a:rPr>
              <a:t> </a:t>
            </a:r>
            <a:br>
              <a:rPr lang="ru-RU" altLang="zh-CN" sz="2800" b="1">
                <a:solidFill>
                  <a:srgbClr val="0000CC"/>
                </a:solidFill>
              </a:rPr>
            </a:br>
            <a:endParaRPr lang="ru-RU" altLang="ru-RU" sz="2800" b="1">
              <a:solidFill>
                <a:srgbClr val="0000CC"/>
              </a:solidFill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8218488" cy="3313112"/>
          </a:xfrm>
        </p:spPr>
        <p:txBody>
          <a:bodyPr/>
          <a:lstStyle/>
          <a:p>
            <a:pPr>
              <a:buFontTx/>
              <a:buNone/>
            </a:pPr>
            <a:endParaRPr lang="ru-RU" altLang="zh-CN" sz="3000">
              <a:solidFill>
                <a:srgbClr val="000099"/>
              </a:solidFill>
            </a:endParaRPr>
          </a:p>
          <a:p>
            <a:r>
              <a:rPr lang="ru-RU" altLang="zh-CN" sz="2800" b="1"/>
              <a:t>Патентно-информационные</a:t>
            </a:r>
            <a:r>
              <a:rPr lang="ru-RU" altLang="zh-CN" sz="2800"/>
              <a:t> </a:t>
            </a:r>
          </a:p>
          <a:p>
            <a:r>
              <a:rPr lang="ru-RU" altLang="zh-CN" sz="2800" b="1"/>
              <a:t>Патентно-технические</a:t>
            </a:r>
            <a:r>
              <a:rPr lang="ru-RU" altLang="zh-CN" sz="2800"/>
              <a:t> </a:t>
            </a:r>
          </a:p>
          <a:p>
            <a:r>
              <a:rPr lang="ru-RU" altLang="zh-CN" sz="2800" b="1"/>
              <a:t>Патентно-конъюнктурные</a:t>
            </a:r>
            <a:r>
              <a:rPr lang="ru-RU" altLang="zh-CN" sz="2800"/>
              <a:t>  </a:t>
            </a:r>
          </a:p>
          <a:p>
            <a:endParaRPr lang="ru-RU" altLang="zh-CN" sz="2800"/>
          </a:p>
          <a:p>
            <a:pPr algn="r">
              <a:buFontTx/>
              <a:buNone/>
            </a:pPr>
            <a:r>
              <a:rPr lang="ru-RU" altLang="zh-CN" sz="2400" b="1">
                <a:solidFill>
                  <a:srgbClr val="0000CC"/>
                </a:solidFill>
              </a:rPr>
              <a:t>Государственный стандарт Республики Беларусь СТБ 1180-99 </a:t>
            </a:r>
          </a:p>
          <a:p>
            <a:pPr algn="r">
              <a:buFontTx/>
              <a:buNone/>
            </a:pPr>
            <a:r>
              <a:rPr lang="ru-RU" altLang="zh-CN" sz="2400">
                <a:solidFill>
                  <a:srgbClr val="0000CC"/>
                </a:solidFill>
              </a:rPr>
              <a:t>«</a:t>
            </a:r>
            <a:r>
              <a:rPr lang="ru-RU" altLang="zh-CN" sz="2400" b="1">
                <a:solidFill>
                  <a:srgbClr val="0000CC"/>
                </a:solidFill>
              </a:rPr>
              <a:t>Патентные исследования. Содержание и порядок проведения»</a:t>
            </a:r>
            <a:r>
              <a:rPr lang="ru-RU" altLang="zh-CN" sz="2800">
                <a:solidFill>
                  <a:srgbClr val="0000CC"/>
                </a:solidFill>
              </a:rPr>
              <a:t> </a:t>
            </a:r>
            <a:endParaRPr lang="ru-RU" altLang="zh-CN" sz="300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ru-RU" altLang="ru-RU" sz="30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23копирова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686800" cy="936625"/>
          </a:xfrm>
        </p:spPr>
        <p:txBody>
          <a:bodyPr/>
          <a:lstStyle/>
          <a:p>
            <a:pPr algn="r"/>
            <a:r>
              <a:rPr lang="ru-RU" altLang="zh-CN" sz="2800" b="1">
                <a:solidFill>
                  <a:srgbClr val="0000CC"/>
                </a:solidFill>
              </a:rPr>
              <a:t>Информационные ресурсы РНТБ </a:t>
            </a:r>
            <a:r>
              <a:rPr lang="ru-RU" altLang="zh-CN" sz="2800" b="1"/>
              <a:t/>
            </a:r>
            <a:br>
              <a:rPr lang="ru-RU" altLang="zh-CN" sz="2800" b="1"/>
            </a:br>
            <a:endParaRPr lang="ru-RU" altLang="ru-RU" sz="2800" b="1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218488" cy="2879725"/>
          </a:xfrm>
        </p:spPr>
        <p:txBody>
          <a:bodyPr/>
          <a:lstStyle/>
          <a:p>
            <a:r>
              <a:rPr lang="ru-RU" altLang="ru-RU" sz="2000" b="1">
                <a:solidFill>
                  <a:srgbClr val="000099"/>
                </a:solidFill>
              </a:rPr>
              <a:t>ПАТЕНТНЫЕ  ДОКУМЕНТЫ</a:t>
            </a:r>
          </a:p>
          <a:p>
            <a:endParaRPr lang="ru-RU" altLang="ru-RU" sz="2000" b="1">
              <a:solidFill>
                <a:srgbClr val="000099"/>
              </a:solidFill>
            </a:endParaRPr>
          </a:p>
          <a:p>
            <a:r>
              <a:rPr lang="ru-RU" altLang="ru-RU" sz="2000" b="1">
                <a:solidFill>
                  <a:srgbClr val="000099"/>
                </a:solidFill>
              </a:rPr>
              <a:t>НОРМАТИВНО-ТЕХНИЧЕСКИЕ ДОКУМЕНТЫ </a:t>
            </a:r>
          </a:p>
          <a:p>
            <a:pPr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</a:rPr>
              <a:t>	ПО СТАНДАРТИЗАЦИИ</a:t>
            </a:r>
          </a:p>
          <a:p>
            <a:endParaRPr lang="ru-RU" altLang="ru-RU" sz="2000" b="1">
              <a:solidFill>
                <a:srgbClr val="000099"/>
              </a:solidFill>
            </a:endParaRPr>
          </a:p>
          <a:p>
            <a:r>
              <a:rPr lang="ru-RU" altLang="ru-RU" sz="2000" b="1">
                <a:solidFill>
                  <a:srgbClr val="000099"/>
                </a:solidFill>
              </a:rPr>
              <a:t>ПРОМЫШЛЕННЫЕ  КАТАЛОГИ</a:t>
            </a:r>
          </a:p>
          <a:p>
            <a:endParaRPr lang="ru-RU" altLang="ru-RU" sz="2000" b="1">
              <a:solidFill>
                <a:srgbClr val="000099"/>
              </a:solidFill>
            </a:endParaRPr>
          </a:p>
          <a:p>
            <a:r>
              <a:rPr lang="ru-RU" altLang="ru-RU" sz="2000" b="1">
                <a:solidFill>
                  <a:srgbClr val="000099"/>
                </a:solidFill>
              </a:rPr>
              <a:t>НАУЧНО-ТЕХНИЧЕСКАЯ  ЛИТЕРАТУРА</a:t>
            </a:r>
          </a:p>
          <a:p>
            <a:pPr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</a:rPr>
              <a:t>	 </a:t>
            </a:r>
          </a:p>
          <a:p>
            <a:r>
              <a:rPr lang="ru-RU" altLang="ru-RU" sz="2000" b="1">
                <a:solidFill>
                  <a:srgbClr val="000099"/>
                </a:solidFill>
              </a:rPr>
              <a:t>ЭЛЕКТРОННЫЕ РЕСУРСЫ</a:t>
            </a:r>
            <a:r>
              <a:rPr lang="ru-RU" altLang="ru-RU" sz="2800" b="1">
                <a:solidFill>
                  <a:srgbClr val="000099"/>
                </a:solidFill>
              </a:rPr>
              <a:t> </a:t>
            </a:r>
          </a:p>
          <a:p>
            <a:endParaRPr lang="ru-RU" altLang="zh-CN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993</Words>
  <Application>Microsoft Office PowerPoint</Application>
  <PresentationFormat>Экран (4:3)</PresentationFormat>
  <Paragraphs>284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Презентация PowerPoint</vt:lpstr>
      <vt:lpstr>Информационные ресурсы   Республики Беларусь по науке и технологиям</vt:lpstr>
      <vt:lpstr>Информационные ресурсы библиотек республиканского значения  </vt:lpstr>
      <vt:lpstr>Презентация PowerPoint</vt:lpstr>
      <vt:lpstr>Информационные ресурсы   РНТБ по науке и технологиям</vt:lpstr>
      <vt:lpstr>Основные задачи  Республиканского патентного фонда </vt:lpstr>
      <vt:lpstr>Когда используется   патентная информация и документация?   </vt:lpstr>
      <vt:lpstr>Патентные исследования   </vt:lpstr>
      <vt:lpstr>Информационные ресурсы РНТБ  </vt:lpstr>
      <vt:lpstr>Книжные издания  </vt:lpstr>
      <vt:lpstr>БД промышленных каталогов РНТБ  </vt:lpstr>
      <vt:lpstr>Периодические издания   (http://rlst.org.by/journals.html) </vt:lpstr>
      <vt:lpstr>БД зарубежной информации  </vt:lpstr>
      <vt:lpstr>  БД «Реферативные журналы  (РЖ) ВИНИТИ РАН»    </vt:lpstr>
      <vt:lpstr>Структура  записи документа  в РЖ ВИНИТИ  </vt:lpstr>
      <vt:lpstr>Виды технических нормативных  правовых актов</vt:lpstr>
      <vt:lpstr>БД нормативно-технических документов </vt:lpstr>
      <vt:lpstr>  Источники патентно-конъюнктурной информации</vt:lpstr>
      <vt:lpstr>Основные направления тематики БИКИ:  </vt:lpstr>
      <vt:lpstr>Тематические библиографические списки </vt:lpstr>
      <vt:lpstr>БД генерации РНТБ  </vt:lpstr>
      <vt:lpstr>ИННОВАЦИОННАЯ ДЕЯТЕЛЬНОСТЬ  http://rlst.org.by/innovation.html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Патентно - информационные  поиски, выполненные в рамках Договора с РНТБ     </vt:lpstr>
      <vt:lpstr>Презентация PowerPoint</vt:lpstr>
      <vt:lpstr>Презентация PowerPoint</vt:lpstr>
    </vt:vector>
  </TitlesOfParts>
  <Company>RNTB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OBM</dc:creator>
  <cp:lastModifiedBy>Сафронова Наталия</cp:lastModifiedBy>
  <cp:revision>194</cp:revision>
  <dcterms:created xsi:type="dcterms:W3CDTF">2008-11-18T07:46:08Z</dcterms:created>
  <dcterms:modified xsi:type="dcterms:W3CDTF">2015-04-25T07:19:35Z</dcterms:modified>
</cp:coreProperties>
</file>