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56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235331732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2" name="Shape 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473638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289492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109092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551524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500842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444139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096998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9290339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9" name="Shape 1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160448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5" name="Shape 1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72408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Shape 4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8" name="Shape 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852226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4" name="Shape 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92280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433778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126803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300430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036128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657246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954689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457200" y="563759"/>
            <a:ext cx="8229600" cy="3009600"/>
          </a:xfrm>
          <a:prstGeom prst="rect">
            <a:avLst/>
          </a:prstGeom>
        </p:spPr>
        <p:txBody>
          <a:bodyPr lIns="91425" tIns="91425" rIns="91425" bIns="91425" anchor="t" anchorCtr="0"/>
          <a:lstStyle>
            <a:lvl1pPr>
              <a:spcBef>
                <a:spcPts val="0"/>
              </a:spcBef>
              <a:buSzPct val="100000"/>
              <a:defRPr sz="7200"/>
            </a:lvl1pPr>
            <a:lvl2pPr>
              <a:spcBef>
                <a:spcPts val="0"/>
              </a:spcBef>
              <a:buSzPct val="100000"/>
              <a:defRPr sz="7200"/>
            </a:lvl2pPr>
            <a:lvl3pPr>
              <a:spcBef>
                <a:spcPts val="0"/>
              </a:spcBef>
              <a:buSzPct val="100000"/>
              <a:defRPr sz="7200"/>
            </a:lvl3pPr>
            <a:lvl4pPr>
              <a:spcBef>
                <a:spcPts val="0"/>
              </a:spcBef>
              <a:buSzPct val="100000"/>
              <a:defRPr sz="7200"/>
            </a:lvl4pPr>
            <a:lvl5pPr>
              <a:spcBef>
                <a:spcPts val="0"/>
              </a:spcBef>
              <a:buSzPct val="100000"/>
              <a:defRPr sz="7200"/>
            </a:lvl5pPr>
            <a:lvl6pPr>
              <a:spcBef>
                <a:spcPts val="0"/>
              </a:spcBef>
              <a:buSzPct val="100000"/>
              <a:defRPr sz="7200"/>
            </a:lvl6pPr>
            <a:lvl7pPr>
              <a:spcBef>
                <a:spcPts val="0"/>
              </a:spcBef>
              <a:buSzPct val="100000"/>
              <a:defRPr sz="7200"/>
            </a:lvl7pPr>
            <a:lvl8pPr>
              <a:spcBef>
                <a:spcPts val="0"/>
              </a:spcBef>
              <a:buSzPct val="100000"/>
              <a:defRPr sz="7200"/>
            </a:lvl8pPr>
            <a:lvl9pPr>
              <a:spcBef>
                <a:spcPts val="0"/>
              </a:spcBef>
              <a:buSzPct val="100000"/>
              <a:defRPr sz="7200"/>
            </a:lvl9pPr>
          </a:lstStyle>
          <a:p>
            <a:endParaRPr/>
          </a:p>
        </p:txBody>
      </p:sp>
      <p:sp>
        <p:nvSpPr>
          <p:cNvPr id="11" name="Shape 11"/>
          <p:cNvSpPr txBox="1">
            <a:spLocks noGrp="1"/>
          </p:cNvSpPr>
          <p:nvPr>
            <p:ph type="subTitle" idx="1"/>
          </p:nvPr>
        </p:nvSpPr>
        <p:spPr>
          <a:xfrm>
            <a:off x="457200" y="3716392"/>
            <a:ext cx="8229600" cy="1232699"/>
          </a:xfrm>
          <a:prstGeom prst="rect">
            <a:avLst/>
          </a:prstGeom>
        </p:spPr>
        <p:txBody>
          <a:bodyPr lIns="91425" tIns="91425" rIns="91425" bIns="91425" anchor="t" anchorCtr="0"/>
          <a:lstStyle>
            <a:lvl1pPr>
              <a:spcBef>
                <a:spcPts val="0"/>
              </a:spcBef>
              <a:buClr>
                <a:schemeClr val="dk2"/>
              </a:buClr>
              <a:buSzPct val="100000"/>
              <a:buNone/>
              <a:defRPr sz="4800">
                <a:solidFill>
                  <a:schemeClr val="dk2"/>
                </a:solidFill>
              </a:defRPr>
            </a:lvl1pPr>
            <a:lvl2pPr>
              <a:spcBef>
                <a:spcPts val="0"/>
              </a:spcBef>
              <a:buClr>
                <a:schemeClr val="dk2"/>
              </a:buClr>
              <a:buSzPct val="100000"/>
              <a:buNone/>
              <a:defRPr sz="4800">
                <a:solidFill>
                  <a:schemeClr val="dk2"/>
                </a:solidFill>
              </a:defRPr>
            </a:lvl2pPr>
            <a:lvl3pPr>
              <a:spcBef>
                <a:spcPts val="0"/>
              </a:spcBef>
              <a:buClr>
                <a:schemeClr val="dk2"/>
              </a:buClr>
              <a:buSzPct val="100000"/>
              <a:buNone/>
              <a:defRPr sz="4800">
                <a:solidFill>
                  <a:schemeClr val="dk2"/>
                </a:solidFill>
              </a:defRPr>
            </a:lvl3pPr>
            <a:lvl4pPr>
              <a:spcBef>
                <a:spcPts val="0"/>
              </a:spcBef>
              <a:buClr>
                <a:schemeClr val="dk2"/>
              </a:buClr>
              <a:buSzPct val="100000"/>
              <a:buNone/>
              <a:defRPr sz="4800">
                <a:solidFill>
                  <a:schemeClr val="dk2"/>
                </a:solidFill>
              </a:defRPr>
            </a:lvl4pPr>
            <a:lvl5pPr>
              <a:spcBef>
                <a:spcPts val="0"/>
              </a:spcBef>
              <a:buClr>
                <a:schemeClr val="dk2"/>
              </a:buClr>
              <a:buSzPct val="100000"/>
              <a:buNone/>
              <a:defRPr sz="4800">
                <a:solidFill>
                  <a:schemeClr val="dk2"/>
                </a:solidFill>
              </a:defRPr>
            </a:lvl5pPr>
            <a:lvl6pPr>
              <a:spcBef>
                <a:spcPts val="0"/>
              </a:spcBef>
              <a:buClr>
                <a:schemeClr val="dk2"/>
              </a:buClr>
              <a:buSzPct val="100000"/>
              <a:buNone/>
              <a:defRPr sz="4800">
                <a:solidFill>
                  <a:schemeClr val="dk2"/>
                </a:solidFill>
              </a:defRPr>
            </a:lvl6pPr>
            <a:lvl7pPr>
              <a:spcBef>
                <a:spcPts val="0"/>
              </a:spcBef>
              <a:buClr>
                <a:schemeClr val="dk2"/>
              </a:buClr>
              <a:buSzPct val="100000"/>
              <a:buNone/>
              <a:defRPr sz="4800">
                <a:solidFill>
                  <a:schemeClr val="dk2"/>
                </a:solidFill>
              </a:defRPr>
            </a:lvl7pPr>
            <a:lvl8pPr>
              <a:spcBef>
                <a:spcPts val="0"/>
              </a:spcBef>
              <a:buClr>
                <a:schemeClr val="dk2"/>
              </a:buClr>
              <a:buSzPct val="100000"/>
              <a:buNone/>
              <a:defRPr sz="4800">
                <a:solidFill>
                  <a:schemeClr val="dk2"/>
                </a:solidFill>
              </a:defRPr>
            </a:lvl8pPr>
            <a:lvl9pPr>
              <a:spcBef>
                <a:spcPts val="0"/>
              </a:spcBef>
              <a:buClr>
                <a:schemeClr val="dk2"/>
              </a:buClr>
              <a:buSzPct val="100000"/>
              <a:buNone/>
              <a:defRPr sz="4800">
                <a:solidFill>
                  <a:schemeClr val="dk2"/>
                </a:solidFill>
              </a:defRPr>
            </a:lvl9pPr>
          </a:lstStyle>
          <a:p>
            <a:endParaRPr/>
          </a:p>
        </p:txBody>
      </p:sp>
      <p:cxnSp>
        <p:nvCxnSpPr>
          <p:cNvPr id="12" name="Shape 12"/>
          <p:cNvCxnSpPr/>
          <p:nvPr/>
        </p:nvCxnSpPr>
        <p:spPr>
          <a:xfrm>
            <a:off x="457200" y="411479"/>
            <a:ext cx="8229600" cy="0"/>
          </a:xfrm>
          <a:prstGeom prst="straightConnector1">
            <a:avLst/>
          </a:prstGeom>
          <a:noFill/>
          <a:ln w="57150" cap="flat">
            <a:solidFill>
              <a:schemeClr val="accent1"/>
            </a:solidFill>
            <a:prstDash val="solid"/>
            <a:round/>
            <a:headEnd type="none" w="med" len="med"/>
            <a:tailEnd type="none" w="med" len="med"/>
          </a:ln>
        </p:spPr>
      </p:cxnSp>
      <p:cxnSp>
        <p:nvCxnSpPr>
          <p:cNvPr id="13" name="Shape 13"/>
          <p:cNvCxnSpPr/>
          <p:nvPr/>
        </p:nvCxnSpPr>
        <p:spPr>
          <a:xfrm>
            <a:off x="457200" y="3633382"/>
            <a:ext cx="8229600" cy="0"/>
          </a:xfrm>
          <a:prstGeom prst="straightConnector1">
            <a:avLst/>
          </a:prstGeom>
          <a:noFill/>
          <a:ln w="57150" cap="flat">
            <a:solidFill>
              <a:schemeClr val="accent1"/>
            </a:solidFill>
            <a:prstDash val="solid"/>
            <a:round/>
            <a:headEnd type="none" w="med" len="med"/>
            <a:tailEnd type="none" w="med" len="med"/>
          </a:ln>
        </p:spPr>
      </p:cxnSp>
      <p:sp>
        <p:nvSpPr>
          <p:cNvPr id="14" name="Shape 14"/>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ru"/>
              <a:t>‹#›</a:t>
            </a:fld>
            <a:endParaRPr lang="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solidFill>
                  <a:srgbClr val="DA0002"/>
                </a:solidFill>
              </a:defRPr>
            </a:lvl1pPr>
            <a:lvl2pPr>
              <a:spcBef>
                <a:spcPts val="0"/>
              </a:spcBef>
              <a:defRPr>
                <a:solidFill>
                  <a:srgbClr val="DA0002"/>
                </a:solidFill>
              </a:defRPr>
            </a:lvl2pPr>
            <a:lvl3pPr>
              <a:spcBef>
                <a:spcPts val="0"/>
              </a:spcBef>
              <a:defRPr>
                <a:solidFill>
                  <a:srgbClr val="DA0002"/>
                </a:solidFill>
              </a:defRPr>
            </a:lvl3pPr>
            <a:lvl4pPr>
              <a:spcBef>
                <a:spcPts val="0"/>
              </a:spcBef>
              <a:defRPr>
                <a:solidFill>
                  <a:srgbClr val="DA0002"/>
                </a:solidFill>
              </a:defRPr>
            </a:lvl4pPr>
            <a:lvl5pPr>
              <a:spcBef>
                <a:spcPts val="0"/>
              </a:spcBef>
              <a:defRPr>
                <a:solidFill>
                  <a:srgbClr val="DA0002"/>
                </a:solidFill>
              </a:defRPr>
            </a:lvl5pPr>
            <a:lvl6pPr>
              <a:spcBef>
                <a:spcPts val="0"/>
              </a:spcBef>
              <a:defRPr>
                <a:solidFill>
                  <a:srgbClr val="DA0002"/>
                </a:solidFill>
              </a:defRPr>
            </a:lvl6pPr>
            <a:lvl7pPr>
              <a:spcBef>
                <a:spcPts val="0"/>
              </a:spcBef>
              <a:defRPr>
                <a:solidFill>
                  <a:srgbClr val="DA0002"/>
                </a:solidFill>
              </a:defRPr>
            </a:lvl7pPr>
            <a:lvl8pPr>
              <a:spcBef>
                <a:spcPts val="0"/>
              </a:spcBef>
              <a:defRPr>
                <a:solidFill>
                  <a:srgbClr val="DA0002"/>
                </a:solidFill>
              </a:defRPr>
            </a:lvl8pPr>
            <a:lvl9pPr>
              <a:spcBef>
                <a:spcPts val="0"/>
              </a:spcBef>
              <a:defRPr>
                <a:solidFill>
                  <a:srgbClr val="DA0002"/>
                </a:solidFill>
              </a:defRPr>
            </a:lvl9pPr>
          </a:lstStyle>
          <a:p>
            <a:endParaRPr/>
          </a:p>
        </p:txBody>
      </p:sp>
      <p:sp>
        <p:nvSpPr>
          <p:cNvPr id="17" name="Shape 17"/>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18" name="Shape 18"/>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
        <p:nvSpPr>
          <p:cNvPr id="19" name="Shape 19"/>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ru"/>
              <a:t>‹#›</a:t>
            </a:fld>
            <a:endParaRPr lang="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solidFill>
                  <a:srgbClr val="DA0002"/>
                </a:solidFill>
              </a:defRPr>
            </a:lvl1pPr>
            <a:lvl2pPr>
              <a:spcBef>
                <a:spcPts val="0"/>
              </a:spcBef>
              <a:defRPr>
                <a:solidFill>
                  <a:srgbClr val="DA0002"/>
                </a:solidFill>
              </a:defRPr>
            </a:lvl2pPr>
            <a:lvl3pPr>
              <a:spcBef>
                <a:spcPts val="0"/>
              </a:spcBef>
              <a:defRPr>
                <a:solidFill>
                  <a:srgbClr val="DA0002"/>
                </a:solidFill>
              </a:defRPr>
            </a:lvl3pPr>
            <a:lvl4pPr>
              <a:spcBef>
                <a:spcPts val="0"/>
              </a:spcBef>
              <a:defRPr>
                <a:solidFill>
                  <a:srgbClr val="DA0002"/>
                </a:solidFill>
              </a:defRPr>
            </a:lvl4pPr>
            <a:lvl5pPr>
              <a:spcBef>
                <a:spcPts val="0"/>
              </a:spcBef>
              <a:defRPr>
                <a:solidFill>
                  <a:srgbClr val="DA0002"/>
                </a:solidFill>
              </a:defRPr>
            </a:lvl5pPr>
            <a:lvl6pPr>
              <a:spcBef>
                <a:spcPts val="0"/>
              </a:spcBef>
              <a:defRPr>
                <a:solidFill>
                  <a:srgbClr val="DA0002"/>
                </a:solidFill>
              </a:defRPr>
            </a:lvl6pPr>
            <a:lvl7pPr>
              <a:spcBef>
                <a:spcPts val="0"/>
              </a:spcBef>
              <a:defRPr>
                <a:solidFill>
                  <a:srgbClr val="DA0002"/>
                </a:solidFill>
              </a:defRPr>
            </a:lvl7pPr>
            <a:lvl8pPr>
              <a:spcBef>
                <a:spcPts val="0"/>
              </a:spcBef>
              <a:defRPr>
                <a:solidFill>
                  <a:srgbClr val="DA0002"/>
                </a:solidFill>
              </a:defRPr>
            </a:lvl8pPr>
            <a:lvl9pPr>
              <a:spcBef>
                <a:spcPts val="0"/>
              </a:spcBef>
              <a:defRPr>
                <a:solidFill>
                  <a:srgbClr val="DA0002"/>
                </a:solidFill>
              </a:defRPr>
            </a:lvl9pPr>
          </a:lstStyle>
          <a:p>
            <a:endParaRPr/>
          </a:p>
        </p:txBody>
      </p:sp>
      <p:sp>
        <p:nvSpPr>
          <p:cNvPr id="22" name="Shape 22"/>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24" name="Shape 24"/>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
        <p:nvSpPr>
          <p:cNvPr id="25" name="Shape 25"/>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ru"/>
              <a:t>‹#›</a:t>
            </a:fld>
            <a:endParaRPr lang="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28" name="Shape 28"/>
          <p:cNvCxnSpPr/>
          <p:nvPr/>
        </p:nvCxnSpPr>
        <p:spPr>
          <a:xfrm>
            <a:off x="457200" y="1143000"/>
            <a:ext cx="8229600" cy="0"/>
          </a:xfrm>
          <a:prstGeom prst="straightConnector1">
            <a:avLst/>
          </a:prstGeom>
          <a:noFill/>
          <a:ln w="50800" cap="flat">
            <a:solidFill>
              <a:schemeClr val="accent1"/>
            </a:solidFill>
            <a:prstDash val="solid"/>
            <a:round/>
            <a:headEnd type="none" w="med" len="med"/>
            <a:tailEnd type="none" w="med" len="med"/>
          </a:ln>
        </p:spPr>
      </p:cxnSp>
      <p:sp>
        <p:nvSpPr>
          <p:cNvPr id="29" name="Shape 29"/>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ru"/>
              <a:t>‹#›</a:t>
            </a:fld>
            <a:endParaRPr lang="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0"/>
        <p:cNvGrpSpPr/>
        <p:nvPr/>
      </p:nvGrpSpPr>
      <p:grpSpPr>
        <a:xfrm>
          <a:off x="0" y="0"/>
          <a:ext cx="0" cy="0"/>
          <a:chOff x="0" y="0"/>
          <a:chExt cx="0" cy="0"/>
        </a:xfrm>
      </p:grpSpPr>
      <p:sp>
        <p:nvSpPr>
          <p:cNvPr id="31" name="Shape 31"/>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algn="ctr">
              <a:spcBef>
                <a:spcPts val="0"/>
              </a:spcBef>
              <a:buSzPct val="100000"/>
              <a:buNone/>
              <a:defRPr sz="1800"/>
            </a:lvl1pPr>
          </a:lstStyle>
          <a:p>
            <a:endParaRPr/>
          </a:p>
        </p:txBody>
      </p:sp>
      <p:cxnSp>
        <p:nvCxnSpPr>
          <p:cNvPr id="32" name="Shape 32"/>
          <p:cNvCxnSpPr/>
          <p:nvPr/>
        </p:nvCxnSpPr>
        <p:spPr>
          <a:xfrm>
            <a:off x="457200" y="4317760"/>
            <a:ext cx="8229600" cy="0"/>
          </a:xfrm>
          <a:prstGeom prst="straightConnector1">
            <a:avLst/>
          </a:prstGeom>
          <a:noFill/>
          <a:ln w="50800" cap="flat">
            <a:solidFill>
              <a:schemeClr val="lt2"/>
            </a:solidFill>
            <a:prstDash val="solid"/>
            <a:round/>
            <a:headEnd type="none" w="med" len="med"/>
            <a:tailEnd type="none" w="med" len="med"/>
          </a:ln>
        </p:spPr>
      </p:cxnSp>
      <p:sp>
        <p:nvSpPr>
          <p:cNvPr id="33" name="Shape 33"/>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ru"/>
              <a:t>‹#›</a:t>
            </a:fld>
            <a:endParaRPr lang="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4"/>
        <p:cNvGrpSpPr/>
        <p:nvPr/>
      </p:nvGrpSpPr>
      <p:grpSpPr>
        <a:xfrm>
          <a:off x="0" y="0"/>
          <a:ext cx="0" cy="0"/>
          <a:chOff x="0" y="0"/>
          <a:chExt cx="0" cy="0"/>
        </a:xfrm>
      </p:grpSpPr>
      <p:cxnSp>
        <p:nvCxnSpPr>
          <p:cNvPr id="35" name="Shape 35"/>
          <p:cNvCxnSpPr/>
          <p:nvPr/>
        </p:nvCxnSpPr>
        <p:spPr>
          <a:xfrm>
            <a:off x="457200" y="113139"/>
            <a:ext cx="8229600" cy="0"/>
          </a:xfrm>
          <a:prstGeom prst="straightConnector1">
            <a:avLst/>
          </a:prstGeom>
          <a:noFill/>
          <a:ln w="50800" cap="flat">
            <a:solidFill>
              <a:schemeClr val="lt2"/>
            </a:solidFill>
            <a:prstDash val="solid"/>
            <a:round/>
            <a:headEnd type="none" w="med" len="med"/>
            <a:tailEnd type="none" w="med" len="med"/>
          </a:ln>
        </p:spPr>
      </p:cxnSp>
      <p:sp>
        <p:nvSpPr>
          <p:cNvPr id="36" name="Shape 3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ru"/>
              <a:t>‹#›</a:t>
            </a:fld>
            <a:endParaRPr lang="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accent1"/>
              </a:buClr>
              <a:buSzPct val="100000"/>
              <a:buNone/>
              <a:defRPr sz="3600" b="1">
                <a:solidFill>
                  <a:schemeClr val="accent1"/>
                </a:solidFill>
              </a:defRPr>
            </a:lvl1pPr>
            <a:lvl2pPr>
              <a:spcBef>
                <a:spcPts val="0"/>
              </a:spcBef>
              <a:buClr>
                <a:schemeClr val="accent1"/>
              </a:buClr>
              <a:buSzPct val="100000"/>
              <a:buNone/>
              <a:defRPr sz="3600" b="1">
                <a:solidFill>
                  <a:schemeClr val="accent1"/>
                </a:solidFill>
              </a:defRPr>
            </a:lvl2pPr>
            <a:lvl3pPr>
              <a:spcBef>
                <a:spcPts val="0"/>
              </a:spcBef>
              <a:buClr>
                <a:schemeClr val="accent1"/>
              </a:buClr>
              <a:buSzPct val="100000"/>
              <a:buNone/>
              <a:defRPr sz="3600" b="1">
                <a:solidFill>
                  <a:schemeClr val="accent1"/>
                </a:solidFill>
              </a:defRPr>
            </a:lvl3pPr>
            <a:lvl4pPr>
              <a:spcBef>
                <a:spcPts val="0"/>
              </a:spcBef>
              <a:buClr>
                <a:schemeClr val="accent1"/>
              </a:buClr>
              <a:buSzPct val="100000"/>
              <a:buNone/>
              <a:defRPr sz="3600" b="1">
                <a:solidFill>
                  <a:schemeClr val="accent1"/>
                </a:solidFill>
              </a:defRPr>
            </a:lvl4pPr>
            <a:lvl5pPr>
              <a:spcBef>
                <a:spcPts val="0"/>
              </a:spcBef>
              <a:buClr>
                <a:schemeClr val="accent1"/>
              </a:buClr>
              <a:buSzPct val="100000"/>
              <a:buNone/>
              <a:defRPr sz="3600" b="1">
                <a:solidFill>
                  <a:schemeClr val="accent1"/>
                </a:solidFill>
              </a:defRPr>
            </a:lvl5pPr>
            <a:lvl6pPr>
              <a:spcBef>
                <a:spcPts val="0"/>
              </a:spcBef>
              <a:buClr>
                <a:schemeClr val="accent1"/>
              </a:buClr>
              <a:buSzPct val="100000"/>
              <a:buNone/>
              <a:defRPr sz="3600" b="1">
                <a:solidFill>
                  <a:schemeClr val="accent1"/>
                </a:solidFill>
              </a:defRPr>
            </a:lvl6pPr>
            <a:lvl7pPr>
              <a:spcBef>
                <a:spcPts val="0"/>
              </a:spcBef>
              <a:buClr>
                <a:schemeClr val="accent1"/>
              </a:buClr>
              <a:buSzPct val="100000"/>
              <a:buNone/>
              <a:defRPr sz="3600" b="1">
                <a:solidFill>
                  <a:schemeClr val="accent1"/>
                </a:solidFill>
              </a:defRPr>
            </a:lvl7pPr>
            <a:lvl8pPr>
              <a:spcBef>
                <a:spcPts val="0"/>
              </a:spcBef>
              <a:buClr>
                <a:schemeClr val="accent1"/>
              </a:buClr>
              <a:buSzPct val="100000"/>
              <a:buNone/>
              <a:defRPr sz="3600" b="1">
                <a:solidFill>
                  <a:schemeClr val="accent1"/>
                </a:solidFill>
              </a:defRPr>
            </a:lvl8pPr>
            <a:lvl9pPr>
              <a:spcBef>
                <a:spcPts val="0"/>
              </a:spcBef>
              <a:buClr>
                <a:schemeClr val="accent1"/>
              </a:buClr>
              <a:buSzPct val="100000"/>
              <a:buNone/>
              <a:defRPr sz="3600" b="1">
                <a:solidFill>
                  <a:schemeClr val="accent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cxnSp>
        <p:nvCxnSpPr>
          <p:cNvPr id="7" name="Shape 7"/>
          <p:cNvCxnSpPr/>
          <p:nvPr/>
        </p:nvCxnSpPr>
        <p:spPr>
          <a:xfrm>
            <a:off x="457200" y="5023259"/>
            <a:ext cx="8229600" cy="0"/>
          </a:xfrm>
          <a:prstGeom prst="straightConnector1">
            <a:avLst/>
          </a:prstGeom>
          <a:noFill/>
          <a:ln w="50800" cap="flat">
            <a:solidFill>
              <a:schemeClr val="lt2"/>
            </a:solidFill>
            <a:prstDash val="solid"/>
            <a:round/>
            <a:headEnd type="none" w="med" len="med"/>
            <a:tailEnd type="none" w="med" len="med"/>
          </a:ln>
        </p:spPr>
      </p:cxnSp>
      <p:sp>
        <p:nvSpPr>
          <p:cNvPr id="8" name="Shape 8"/>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lvl1pPr algn="r">
              <a:spcBef>
                <a:spcPts val="0"/>
              </a:spcBef>
              <a:buNone/>
              <a:defRPr sz="1300">
                <a:solidFill>
                  <a:schemeClr val="dk1"/>
                </a:solidFill>
              </a:defRPr>
            </a:lvl1pPr>
          </a:lstStyle>
          <a:p>
            <a:pPr>
              <a:spcBef>
                <a:spcPts val="0"/>
              </a:spcBef>
              <a:buNone/>
            </a:pPr>
            <a:fld id="{00000000-1234-1234-1234-123412341234}" type="slidenum">
              <a:rPr lang="ru"/>
              <a:t>‹#›</a:t>
            </a:fld>
            <a:endParaRPr lang="ru"/>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c.europa.eu/eurostat/statistics-explained/index.php/Innovation_statistic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bsc.by/story/s-12-po-18-maya-t-g-upravlenie-stroitelnymi-proektami-v-izraile" TargetMode="External"/><Relationship Id="rId4" Type="http://schemas.openxmlformats.org/officeDocument/2006/relationships/hyperlink" Target="http://ec.europa.eu/research/innovation-union/index_en.cfm?pg=keydocs"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f-abp.ru/page.php?a=2ansof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www.innovationmanagement.se/2014/10/02/what-happens-when-leadership-focus-shifts-away-from-innovation/"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innovationmanagement.se/category/blogs/innovation-psychology/" TargetMode="External"/><Relationship Id="rId5" Type="http://schemas.openxmlformats.org/officeDocument/2006/relationships/hyperlink" Target="https://www.innovationmanagement.se/2013/12/12/innovation-and-personality-types/" TargetMode="External"/><Relationship Id="rId4" Type="http://schemas.openxmlformats.org/officeDocument/2006/relationships/hyperlink" Target="https://www.innovationmanagement.se/2014/08/22/what-is-an-employee-innovation-network-and-why-should-you-care/"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
        <p:cNvGrpSpPr/>
        <p:nvPr/>
      </p:nvGrpSpPr>
      <p:grpSpPr>
        <a:xfrm>
          <a:off x="0" y="0"/>
          <a:ext cx="0" cy="0"/>
          <a:chOff x="0" y="0"/>
          <a:chExt cx="0" cy="0"/>
        </a:xfrm>
      </p:grpSpPr>
      <p:sp>
        <p:nvSpPr>
          <p:cNvPr id="38" name="Shape 38"/>
          <p:cNvSpPr txBox="1">
            <a:spLocks noGrp="1"/>
          </p:cNvSpPr>
          <p:nvPr>
            <p:ph type="ctrTitle"/>
          </p:nvPr>
        </p:nvSpPr>
        <p:spPr>
          <a:xfrm>
            <a:off x="457200" y="563759"/>
            <a:ext cx="8229600" cy="3009600"/>
          </a:xfrm>
          <a:prstGeom prst="rect">
            <a:avLst/>
          </a:prstGeom>
        </p:spPr>
        <p:txBody>
          <a:bodyPr lIns="91425" tIns="91425" rIns="91425" bIns="91425" anchor="t" anchorCtr="0">
            <a:noAutofit/>
          </a:bodyPr>
          <a:lstStyle/>
          <a:p>
            <a:pPr lvl="0" rtl="0">
              <a:spcBef>
                <a:spcPts val="0"/>
              </a:spcBef>
              <a:buClr>
                <a:schemeClr val="dk1"/>
              </a:buClr>
              <a:buSzPct val="26190"/>
              <a:buFont typeface="Arial"/>
              <a:buNone/>
            </a:pPr>
            <a:r>
              <a:rPr lang="ru" sz="4200" b="0" dirty="0">
                <a:solidFill>
                  <a:srgbClr val="980000"/>
                </a:solidFill>
                <a:latin typeface="Verdana"/>
                <a:ea typeface="Verdana"/>
                <a:cs typeface="Verdana"/>
                <a:sym typeface="Verdana"/>
              </a:rPr>
              <a:t>Инициация инноваций и маркетинг инновационной </a:t>
            </a:r>
            <a:r>
              <a:rPr lang="ru" sz="4200" b="0" dirty="0" smtClean="0">
                <a:solidFill>
                  <a:srgbClr val="980000"/>
                </a:solidFill>
                <a:latin typeface="Verdana"/>
                <a:ea typeface="Verdana"/>
                <a:cs typeface="Verdana"/>
                <a:sym typeface="Verdana"/>
              </a:rPr>
              <a:t>продукции</a:t>
            </a:r>
            <a:br>
              <a:rPr lang="ru" sz="4200" b="0" dirty="0" smtClean="0">
                <a:solidFill>
                  <a:srgbClr val="980000"/>
                </a:solidFill>
                <a:latin typeface="Verdana"/>
                <a:ea typeface="Verdana"/>
                <a:cs typeface="Verdana"/>
                <a:sym typeface="Verdana"/>
              </a:rPr>
            </a:br>
            <a:endParaRPr lang="ru" sz="4200" b="0" dirty="0">
              <a:solidFill>
                <a:srgbClr val="980000"/>
              </a:solidFill>
              <a:latin typeface="Verdana"/>
              <a:ea typeface="Verdana"/>
              <a:cs typeface="Verdana"/>
              <a:sym typeface="Verdana"/>
            </a:endParaRPr>
          </a:p>
          <a:p>
            <a:pPr algn="ctr">
              <a:spcBef>
                <a:spcPts val="0"/>
              </a:spcBef>
              <a:buNone/>
            </a:pPr>
            <a:r>
              <a:rPr lang="ru-RU" sz="2400" dirty="0" smtClean="0">
                <a:solidFill>
                  <a:schemeClr val="accent6">
                    <a:lumMod val="60000"/>
                    <a:lumOff val="40000"/>
                  </a:schemeClr>
                </a:solidFill>
              </a:rPr>
              <a:t>Максимов </a:t>
            </a:r>
            <a:r>
              <a:rPr lang="ru-RU" sz="2400" smtClean="0">
                <a:solidFill>
                  <a:schemeClr val="accent6">
                    <a:lumMod val="60000"/>
                    <a:lumOff val="40000"/>
                  </a:schemeClr>
                </a:solidFill>
              </a:rPr>
              <a:t>С.И.</a:t>
            </a:r>
            <a:endParaRPr sz="2400" dirty="0">
              <a:solidFill>
                <a:schemeClr val="accent6">
                  <a:lumMod val="60000"/>
                  <a:lumOff val="40000"/>
                </a:schemeClr>
              </a:solidFill>
            </a:endParaRPr>
          </a:p>
        </p:txBody>
      </p:sp>
      <p:sp>
        <p:nvSpPr>
          <p:cNvPr id="39" name="Shape 39"/>
          <p:cNvSpPr txBox="1">
            <a:spLocks noGrp="1"/>
          </p:cNvSpPr>
          <p:nvPr>
            <p:ph type="subTitle" idx="1"/>
          </p:nvPr>
        </p:nvSpPr>
        <p:spPr>
          <a:xfrm>
            <a:off x="457200" y="3716392"/>
            <a:ext cx="8229600" cy="1232699"/>
          </a:xfrm>
          <a:prstGeom prst="rect">
            <a:avLst/>
          </a:prstGeom>
        </p:spPr>
        <p:txBody>
          <a:bodyPr lIns="91425" tIns="91425" rIns="91425" bIns="91425" anchor="t" anchorCtr="0">
            <a:noAutofit/>
          </a:bodyPr>
          <a:lstStyle/>
          <a:p>
            <a:pPr lvl="0" algn="ctr" rtl="0">
              <a:spcBef>
                <a:spcPts val="0"/>
              </a:spcBef>
              <a:buNone/>
            </a:pPr>
            <a:r>
              <a:rPr lang="ru" sz="1800">
                <a:solidFill>
                  <a:srgbClr val="999999"/>
                </a:solidFill>
                <a:latin typeface="Times New Roman"/>
                <a:ea typeface="Times New Roman"/>
                <a:cs typeface="Times New Roman"/>
                <a:sym typeface="Times New Roman"/>
              </a:rPr>
              <a:t>Республиканский семинар </a:t>
            </a:r>
          </a:p>
          <a:p>
            <a:pPr lvl="0" algn="ctr" rtl="0">
              <a:spcBef>
                <a:spcPts val="0"/>
              </a:spcBef>
              <a:buNone/>
            </a:pPr>
            <a:r>
              <a:rPr lang="ru" sz="1800">
                <a:solidFill>
                  <a:srgbClr val="999999"/>
                </a:solidFill>
                <a:latin typeface="Times New Roman"/>
                <a:ea typeface="Times New Roman"/>
                <a:cs typeface="Times New Roman"/>
                <a:sym typeface="Times New Roman"/>
              </a:rPr>
              <a:t>«Маркетинговое продвижение инновационных разработок и научно-технической продукции на отечественном и зарубежных рынках» </a:t>
            </a:r>
          </a:p>
          <a:p>
            <a:pPr lvl="0" algn="ctr" rtl="0">
              <a:spcBef>
                <a:spcPts val="0"/>
              </a:spcBef>
              <a:buClr>
                <a:schemeClr val="dk1"/>
              </a:buClr>
              <a:buSzPct val="61111"/>
              <a:buFont typeface="Arial"/>
              <a:buNone/>
            </a:pPr>
            <a:r>
              <a:rPr lang="ru" sz="1800">
                <a:solidFill>
                  <a:srgbClr val="999999"/>
                </a:solidFill>
                <a:latin typeface="Times New Roman"/>
                <a:ea typeface="Times New Roman"/>
                <a:cs typeface="Times New Roman"/>
                <a:sym typeface="Times New Roman"/>
              </a:rPr>
              <a:t>БелИСА, 24 апреля 2015 года</a:t>
            </a:r>
          </a:p>
          <a:p>
            <a:pPr>
              <a:spcBef>
                <a:spcPts val="0"/>
              </a:spcBef>
              <a:buNone/>
            </a:pPr>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Salesmanship (opt. 2)</a:t>
            </a:r>
          </a:p>
        </p:txBody>
      </p:sp>
      <p:sp>
        <p:nvSpPr>
          <p:cNvPr id="93" name="Shape 9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Clr>
                <a:schemeClr val="dk1"/>
              </a:buClr>
              <a:buSzPct val="45833"/>
              <a:buFont typeface="Arial"/>
              <a:buNone/>
            </a:pPr>
            <a:r>
              <a:rPr lang="ru" sz="2400" b="1"/>
              <a:t>Steps of selling:</a:t>
            </a:r>
          </a:p>
          <a:p>
            <a:pPr marL="457200" lvl="0" indent="-381000" rtl="0">
              <a:spcBef>
                <a:spcPts val="0"/>
              </a:spcBef>
              <a:buClr>
                <a:srgbClr val="666666"/>
              </a:buClr>
              <a:buSzPct val="100000"/>
              <a:buFont typeface="Arial"/>
              <a:buChar char="●"/>
            </a:pPr>
            <a:r>
              <a:rPr lang="ru" sz="2400">
                <a:solidFill>
                  <a:srgbClr val="434343"/>
                </a:solidFill>
              </a:rPr>
              <a:t>Prospecting</a:t>
            </a:r>
            <a:r>
              <a:rPr lang="ru" sz="2400">
                <a:solidFill>
                  <a:srgbClr val="666666"/>
                </a:solidFill>
              </a:rPr>
              <a:t> (identifying possible customers, who are called prospects)</a:t>
            </a:r>
          </a:p>
          <a:p>
            <a:pPr marL="457200" lvl="0" indent="-381000" rtl="0">
              <a:spcBef>
                <a:spcPts val="0"/>
              </a:spcBef>
              <a:buClr>
                <a:srgbClr val="666666"/>
              </a:buClr>
              <a:buSzPct val="100000"/>
              <a:buFont typeface="Arial"/>
              <a:buChar char="●"/>
            </a:pPr>
            <a:r>
              <a:rPr lang="ru" sz="2400">
                <a:solidFill>
                  <a:srgbClr val="434343"/>
                </a:solidFill>
              </a:rPr>
              <a:t>Presentation</a:t>
            </a:r>
            <a:r>
              <a:rPr lang="ru" sz="2400">
                <a:solidFill>
                  <a:srgbClr val="666666"/>
                </a:solidFill>
              </a:rPr>
              <a:t> (a three-step outline: recognition of the preospect’s needs, demonstration that the product offered will satisfy those needs, asking for the order)</a:t>
            </a:r>
          </a:p>
          <a:p>
            <a:pPr marL="457200" lvl="0" indent="-381000" rtl="0">
              <a:spcBef>
                <a:spcPts val="0"/>
              </a:spcBef>
              <a:buClr>
                <a:srgbClr val="666666"/>
              </a:buClr>
              <a:buSzPct val="100000"/>
              <a:buFont typeface="Arial"/>
              <a:buChar char="●"/>
            </a:pPr>
            <a:r>
              <a:rPr lang="ru" sz="2400">
                <a:solidFill>
                  <a:srgbClr val="434343"/>
                </a:solidFill>
              </a:rPr>
              <a:t>Persuasion</a:t>
            </a:r>
            <a:r>
              <a:rPr lang="ru" sz="2400">
                <a:solidFill>
                  <a:srgbClr val="666666"/>
                </a:solidFill>
              </a:rPr>
              <a:t> (to grant prospects a </a:t>
            </a:r>
            <a:r>
              <a:rPr lang="ru" sz="2400" i="1">
                <a:solidFill>
                  <a:srgbClr val="434343"/>
                </a:solidFill>
              </a:rPr>
              <a:t>trial period</a:t>
            </a:r>
            <a:r>
              <a:rPr lang="ru" sz="2400">
                <a:solidFill>
                  <a:srgbClr val="666666"/>
                </a:solidFill>
              </a:rPr>
              <a:t> for using the product)</a:t>
            </a:r>
          </a:p>
          <a:p>
            <a:pPr marL="457200" lvl="0" indent="-381000">
              <a:spcBef>
                <a:spcPts val="0"/>
              </a:spcBef>
              <a:buClr>
                <a:srgbClr val="666666"/>
              </a:buClr>
              <a:buSzPct val="100000"/>
              <a:buFont typeface="Arial"/>
              <a:buChar char="●"/>
            </a:pPr>
            <a:r>
              <a:rPr lang="ru" sz="2400">
                <a:solidFill>
                  <a:srgbClr val="434343"/>
                </a:solidFill>
              </a:rPr>
              <a:t>Aftersales responsibilities</a:t>
            </a:r>
            <a:r>
              <a:rPr lang="ru" sz="2400">
                <a:solidFill>
                  <a:srgbClr val="666666"/>
                </a:solidFill>
              </a:rPr>
              <a: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rtl="0">
              <a:spcBef>
                <a:spcPts val="0"/>
              </a:spcBef>
              <a:buNone/>
            </a:pPr>
            <a:endParaRPr sz="3200"/>
          </a:p>
          <a:p>
            <a:pPr rtl="0">
              <a:spcBef>
                <a:spcPts val="0"/>
              </a:spcBef>
              <a:buNone/>
            </a:pPr>
            <a:endParaRPr sz="3200"/>
          </a:p>
          <a:p>
            <a:pPr>
              <a:spcBef>
                <a:spcPts val="0"/>
              </a:spcBef>
              <a:buNone/>
            </a:pPr>
            <a:r>
              <a:rPr lang="ru" sz="3200"/>
              <a:t>“Innovation is the successful exploitation of new ideas”</a:t>
            </a:r>
          </a:p>
        </p:txBody>
      </p:sp>
      <p:sp>
        <p:nvSpPr>
          <p:cNvPr id="99" name="Shape 9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ru" sz="2400"/>
              <a:t>They can be embodied in inventions, in the goods and services with new or improved characteristics and services, and in technologies. </a:t>
            </a:r>
          </a:p>
          <a:p>
            <a:pPr lvl="0">
              <a:spcBef>
                <a:spcPts val="0"/>
              </a:spcBef>
              <a:buNone/>
            </a:pPr>
            <a:r>
              <a:rPr lang="ru"/>
              <a:t>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Initiation innovation</a:t>
            </a:r>
          </a:p>
        </p:txBody>
      </p:sp>
      <p:sp>
        <p:nvSpPr>
          <p:cNvPr id="105" name="Shape 105"/>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ru" sz="2400"/>
              <a:t>Initiation innovation is an activity aimed at setting the goal and tasks of innovation, and at finding out of their ideas and concept.</a:t>
            </a:r>
          </a:p>
          <a:p>
            <a:pPr rtl="0">
              <a:spcBef>
                <a:spcPts val="0"/>
              </a:spcBef>
              <a:buNone/>
            </a:pPr>
            <a:r>
              <a:rPr lang="ru" sz="2400" u="sng">
                <a:solidFill>
                  <a:schemeClr val="hlink"/>
                </a:solidFill>
                <a:hlinkClick r:id="rId3"/>
              </a:rPr>
              <a:t>http://ec.europa.eu/eurostat/statistics-explained/index.php/Innovation_statistics</a:t>
            </a:r>
          </a:p>
          <a:p>
            <a:pPr rtl="0">
              <a:spcBef>
                <a:spcPts val="0"/>
              </a:spcBef>
              <a:buNone/>
            </a:pPr>
            <a:r>
              <a:rPr lang="ru" sz="2400" u="sng">
                <a:solidFill>
                  <a:schemeClr val="hlink"/>
                </a:solidFill>
                <a:hlinkClick r:id="rId4"/>
              </a:rPr>
              <a:t>http://ec.europa.eu/research/innovation-union/index_en.cfm?pg=keydocs</a:t>
            </a:r>
          </a:p>
          <a:p>
            <a:pPr rtl="0">
              <a:spcBef>
                <a:spcPts val="0"/>
              </a:spcBef>
              <a:buNone/>
            </a:pPr>
            <a:r>
              <a:rPr lang="ru" sz="2400" u="sng">
                <a:solidFill>
                  <a:schemeClr val="hlink"/>
                </a:solidFill>
                <a:hlinkClick r:id="rId5"/>
              </a:rPr>
              <a:t>http://bsc.by/story/s-12-po-18-maya-t-g-upravlenie-stroitelnymi-proektami-v-izraile</a:t>
            </a:r>
          </a:p>
          <a:p>
            <a:pPr rtl="0">
              <a:spcBef>
                <a:spcPts val="0"/>
              </a:spcBef>
              <a:buNone/>
            </a:pPr>
            <a:endParaRPr sz="2400"/>
          </a:p>
          <a:p>
            <a:pPr lvl="0" rtl="0">
              <a:spcBef>
                <a:spcPts val="0"/>
              </a:spcBef>
              <a:buNone/>
            </a:pPr>
            <a:r>
              <a:rPr lang="ru" sz="2400"/>
              <a:t>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Technology </a:t>
            </a:r>
          </a:p>
        </p:txBody>
      </p:sp>
      <p:sp>
        <p:nvSpPr>
          <p:cNvPr id="111" name="Shape 111"/>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ru" sz="2400" b="1"/>
              <a:t>Technological innovation</a:t>
            </a:r>
            <a:r>
              <a:rPr lang="ru" sz="2400"/>
              <a:t> </a:t>
            </a:r>
            <a:r>
              <a:rPr lang="ru" sz="2400">
                <a:solidFill>
                  <a:srgbClr val="666666"/>
                </a:solidFill>
              </a:rPr>
              <a:t>is the using of new methods of producing new products. In the UK, there is Queen’s Awards for Export and Technology for outstanding achivement in increasing exports or technological innovation. The awards can be won by any branch of industry, including agriculture. The holders are entitled to display the corresponding emblem (with a letter </a:t>
            </a:r>
            <a:r>
              <a:rPr lang="ru" sz="2400" i="1">
                <a:solidFill>
                  <a:srgbClr val="434343"/>
                </a:solidFill>
              </a:rPr>
              <a:t>E</a:t>
            </a:r>
            <a:r>
              <a:rPr lang="ru" sz="2400">
                <a:solidFill>
                  <a:srgbClr val="666666"/>
                </a:solidFill>
              </a:rPr>
              <a:t> or </a:t>
            </a:r>
            <a:r>
              <a:rPr lang="ru" sz="2400" i="1">
                <a:solidFill>
                  <a:srgbClr val="434343"/>
                </a:solidFill>
              </a:rPr>
              <a:t>T</a:t>
            </a:r>
            <a:r>
              <a:rPr lang="ru" sz="2400">
                <a:solidFill>
                  <a:srgbClr val="666666"/>
                </a:solidFill>
              </a:rPr>
              <a:t> depending on the field of achivement) on their printed stationery and on their products if they wish.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Products</a:t>
            </a:r>
          </a:p>
        </p:txBody>
      </p:sp>
      <p:sp>
        <p:nvSpPr>
          <p:cNvPr id="117" name="Shape 11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ru"/>
              <a:t>Innovative products?</a:t>
            </a:r>
          </a:p>
          <a:p>
            <a:pPr rtl="0">
              <a:spcBef>
                <a:spcPts val="0"/>
              </a:spcBef>
              <a:buNone/>
            </a:pPr>
            <a:r>
              <a:rPr lang="ru"/>
              <a:t>Two main cathegories:</a:t>
            </a:r>
          </a:p>
          <a:p>
            <a:pPr marL="457200" lvl="0" indent="-419100" rtl="0">
              <a:spcBef>
                <a:spcPts val="0"/>
              </a:spcBef>
              <a:buClr>
                <a:schemeClr val="dk1"/>
              </a:buClr>
              <a:buSzPct val="100000"/>
              <a:buFont typeface="Arial"/>
              <a:buAutoNum type="arabicPeriod"/>
            </a:pPr>
            <a:r>
              <a:rPr lang="ru"/>
              <a:t>Present ones serving for new goals</a:t>
            </a:r>
          </a:p>
          <a:p>
            <a:pPr marL="457200" lvl="0" indent="-419100">
              <a:spcBef>
                <a:spcPts val="0"/>
              </a:spcBef>
              <a:buClr>
                <a:schemeClr val="dk1"/>
              </a:buClr>
              <a:buSzPct val="100000"/>
              <a:buFont typeface="Arial"/>
              <a:buAutoNum type="arabicPeriod"/>
            </a:pPr>
            <a:r>
              <a:rPr lang="ru"/>
              <a:t>Very new ones, have not existing earlier, but serving for either new or existing demands</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How to market an innovative product</a:t>
            </a:r>
          </a:p>
        </p:txBody>
      </p:sp>
      <p:sp>
        <p:nvSpPr>
          <p:cNvPr id="123" name="Shape 12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spcBef>
                <a:spcPts val="0"/>
              </a:spcBef>
              <a:buClr>
                <a:schemeClr val="dk1"/>
              </a:buClr>
              <a:buSzPct val="100000"/>
              <a:buFont typeface="Arial"/>
              <a:buChar char="●"/>
            </a:pPr>
            <a:r>
              <a:rPr lang="ru"/>
              <a:t>Appeal to a marketing company or</a:t>
            </a:r>
          </a:p>
          <a:p>
            <a:pPr marL="457200" lvl="0" indent="-419100" rtl="0">
              <a:spcBef>
                <a:spcPts val="0"/>
              </a:spcBef>
              <a:buClr>
                <a:schemeClr val="dk1"/>
              </a:buClr>
              <a:buSzPct val="100000"/>
              <a:buFont typeface="Arial"/>
              <a:buChar char="●"/>
            </a:pPr>
            <a:r>
              <a:rPr lang="ru"/>
              <a:t>Establishing a marketing office in your company</a:t>
            </a:r>
          </a:p>
          <a:p>
            <a:pPr rtl="0">
              <a:spcBef>
                <a:spcPts val="0"/>
              </a:spcBef>
              <a:buNone/>
            </a:pPr>
            <a:r>
              <a:rPr lang="ru"/>
              <a:t>whose task will to do marketing analysis and make up a marketing plan with comprehensive use of office applications and special software, e.g. MS Project, Sales &amp; Marketing Pro, etc.</a:t>
            </a:r>
            <a:r>
              <a:rPr lang="ru" sz="1400">
                <a:solidFill>
                  <a:srgbClr val="FFFFFF"/>
                </a:solidFill>
              </a:rPr>
              <a:t>Sales &amp; Marketing Pro</a:t>
            </a:r>
          </a:p>
          <a:p>
            <a:pPr lvl="0" rtl="0">
              <a:spcBef>
                <a:spcPts val="0"/>
              </a:spcBef>
              <a:buNone/>
            </a:pPr>
            <a:r>
              <a:rPr lang="ru"/>
              <a:t> </a:t>
            </a:r>
          </a:p>
          <a:p>
            <a:pPr>
              <a:spcBef>
                <a:spcPts val="0"/>
              </a:spcBef>
              <a:buNone/>
            </a:pPr>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Instruments. Ansoff Matrix. </a:t>
            </a:r>
          </a:p>
        </p:txBody>
      </p:sp>
      <p:sp>
        <p:nvSpPr>
          <p:cNvPr id="129" name="Shape 12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endParaRPr sz="3600" b="1">
              <a:solidFill>
                <a:srgbClr val="DA0002"/>
              </a:solidFill>
            </a:endParaRPr>
          </a:p>
          <a:p>
            <a:pPr rtl="0">
              <a:spcBef>
                <a:spcPts val="0"/>
              </a:spcBef>
              <a:buNone/>
            </a:pPr>
            <a:endParaRPr sz="1800"/>
          </a:p>
          <a:p>
            <a:pPr rtl="0">
              <a:spcBef>
                <a:spcPts val="0"/>
              </a:spcBef>
              <a:buNone/>
            </a:pPr>
            <a:endParaRPr sz="1800"/>
          </a:p>
          <a:p>
            <a:pPr rtl="0">
              <a:spcBef>
                <a:spcPts val="0"/>
              </a:spcBef>
              <a:buNone/>
            </a:pPr>
            <a:endParaRPr sz="1800"/>
          </a:p>
          <a:p>
            <a:pPr rtl="0">
              <a:spcBef>
                <a:spcPts val="0"/>
              </a:spcBef>
              <a:buNone/>
            </a:pPr>
            <a:endParaRPr sz="1800"/>
          </a:p>
          <a:p>
            <a:pPr rtl="0">
              <a:spcBef>
                <a:spcPts val="0"/>
              </a:spcBef>
              <a:buNone/>
            </a:pPr>
            <a:endParaRPr sz="1800"/>
          </a:p>
          <a:p>
            <a:pPr rtl="0">
              <a:spcBef>
                <a:spcPts val="0"/>
              </a:spcBef>
              <a:buNone/>
            </a:pPr>
            <a:endParaRPr sz="1800"/>
          </a:p>
          <a:p>
            <a:pPr rtl="0">
              <a:spcBef>
                <a:spcPts val="0"/>
              </a:spcBef>
              <a:buNone/>
            </a:pPr>
            <a:endParaRPr sz="1800"/>
          </a:p>
          <a:p>
            <a:pPr rtl="0">
              <a:spcBef>
                <a:spcPts val="0"/>
              </a:spcBef>
              <a:buNone/>
            </a:pPr>
            <a:r>
              <a:rPr lang="ru" sz="1800" u="sng">
                <a:solidFill>
                  <a:schemeClr val="hlink"/>
                </a:solidFill>
                <a:hlinkClick r:id="rId3"/>
              </a:rPr>
              <a:t>http://www.f-abp.ru/page.php?a=2ansoff</a:t>
            </a:r>
          </a:p>
          <a:p>
            <a:pPr>
              <a:spcBef>
                <a:spcPts val="0"/>
              </a:spcBef>
              <a:buNone/>
            </a:pPr>
            <a:endParaRPr sz="1800"/>
          </a:p>
        </p:txBody>
      </p:sp>
      <p:pic>
        <p:nvPicPr>
          <p:cNvPr id="130" name="Shape 130"/>
          <p:cNvPicPr preferRelativeResize="0"/>
          <p:nvPr/>
        </p:nvPicPr>
        <p:blipFill>
          <a:blip r:embed="rId4">
            <a:alphaModFix/>
          </a:blip>
          <a:stretch>
            <a:fillRect/>
          </a:stretch>
        </p:blipFill>
        <p:spPr>
          <a:xfrm>
            <a:off x="2515925" y="1316773"/>
            <a:ext cx="3302874" cy="3031175"/>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Innovation Psychology Questions</a:t>
            </a:r>
          </a:p>
        </p:txBody>
      </p:sp>
      <p:sp>
        <p:nvSpPr>
          <p:cNvPr id="136" name="Shape 13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30000"/>
              </a:lnSpc>
              <a:spcBef>
                <a:spcPts val="0"/>
              </a:spcBef>
              <a:buNone/>
            </a:pPr>
            <a:r>
              <a:rPr lang="ru">
                <a:hlinkClick r:id="rId3"/>
              </a:rPr>
              <a:t>What Happens When Leadership Focus Shifts Away From Innovation?</a:t>
            </a:r>
          </a:p>
          <a:p>
            <a:pPr marL="0" marR="0" lvl="0" indent="0" algn="l" rtl="0">
              <a:lnSpc>
                <a:spcPct val="130000"/>
              </a:lnSpc>
              <a:spcBef>
                <a:spcPts val="0"/>
              </a:spcBef>
              <a:spcAft>
                <a:spcPts val="0"/>
              </a:spcAft>
              <a:buNone/>
            </a:pPr>
            <a:r>
              <a:rPr lang="ru">
                <a:hlinkClick r:id="rId4"/>
              </a:rPr>
              <a:t>What Is An Employee Innovation Network, And Why Should You Care?</a:t>
            </a:r>
          </a:p>
          <a:p>
            <a:pPr lvl="0" rtl="0">
              <a:lnSpc>
                <a:spcPct val="130000"/>
              </a:lnSpc>
              <a:spcBef>
                <a:spcPts val="0"/>
              </a:spcBef>
              <a:buNone/>
            </a:pPr>
            <a:r>
              <a:rPr lang="ru"/>
              <a:t>Does </a:t>
            </a:r>
            <a:r>
              <a:rPr lang="ru">
                <a:hlinkClick r:id="rId5"/>
              </a:rPr>
              <a:t>Innovation depend on Personality Types?</a:t>
            </a:r>
          </a:p>
          <a:p>
            <a:pPr lvl="0" rtl="0">
              <a:lnSpc>
                <a:spcPct val="130000"/>
              </a:lnSpc>
              <a:spcBef>
                <a:spcPts val="0"/>
              </a:spcBef>
              <a:buNone/>
            </a:pPr>
            <a:r>
              <a:rPr lang="ru" sz="1800" u="sng">
                <a:solidFill>
                  <a:schemeClr val="hlink"/>
                </a:solidFill>
                <a:hlinkClick r:id="rId6"/>
              </a:rPr>
              <a:t>https://www.innovationmanagement.se/category/blogs/innovation-psychology/</a:t>
            </a:r>
          </a:p>
          <a:p>
            <a:pPr lvl="0" rtl="0">
              <a:lnSpc>
                <a:spcPct val="130000"/>
              </a:lnSpc>
              <a:spcBef>
                <a:spcPts val="0"/>
              </a:spcBef>
              <a:buNone/>
            </a:pPr>
            <a:endParaRPr sz="1800"/>
          </a:p>
          <a:p>
            <a:pPr lvl="0" rtl="0">
              <a:lnSpc>
                <a:spcPct val="130000"/>
              </a:lnSpc>
              <a:spcBef>
                <a:spcPts val="0"/>
              </a:spcBef>
              <a:buNone/>
            </a:pPr>
            <a:r>
              <a:rPr lang="ru"/>
              <a:t> </a:t>
            </a:r>
          </a:p>
          <a:p>
            <a:pPr lvl="0" rtl="0">
              <a:lnSpc>
                <a:spcPct val="130000"/>
              </a:lnSpc>
              <a:spcBef>
                <a:spcPts val="0"/>
              </a:spcBef>
              <a:buNone/>
            </a:pPr>
            <a:endParaRPr>
              <a:hlinkClick r:id="rId4"/>
            </a:endParaRPr>
          </a:p>
          <a:p>
            <a:pPr lvl="0" rtl="0">
              <a:lnSpc>
                <a:spcPct val="130000"/>
              </a:lnSpc>
              <a:spcBef>
                <a:spcPts val="0"/>
              </a:spcBef>
              <a:buClr>
                <a:schemeClr val="dk1"/>
              </a:buClr>
              <a:buFont typeface="Arial"/>
              <a:buNone/>
            </a:pPr>
            <a:endParaRPr>
              <a:hlinkClick r:id="rId3"/>
            </a:endParaRPr>
          </a:p>
          <a:p>
            <a:pPr>
              <a:spcBef>
                <a:spcPts val="0"/>
              </a:spcBef>
              <a:buNone/>
            </a:pPr>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It was just the tip of the iceberg ....</a:t>
            </a:r>
          </a:p>
        </p:txBody>
      </p:sp>
      <p:sp>
        <p:nvSpPr>
          <p:cNvPr id="142" name="Shape 14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lgn="ctr" rtl="0">
              <a:spcBef>
                <a:spcPts val="0"/>
              </a:spcBef>
              <a:buNone/>
            </a:pPr>
            <a:endParaRPr/>
          </a:p>
          <a:p>
            <a:pPr algn="ctr" rtl="0">
              <a:spcBef>
                <a:spcPts val="0"/>
              </a:spcBef>
              <a:buNone/>
            </a:pPr>
            <a:endParaRPr/>
          </a:p>
          <a:p>
            <a:pPr algn="ctr" rtl="0">
              <a:spcBef>
                <a:spcPts val="0"/>
              </a:spcBef>
              <a:buNone/>
            </a:pPr>
            <a:r>
              <a:rPr lang="ru" sz="4800">
                <a:solidFill>
                  <a:srgbClr val="00FF00"/>
                </a:solidFill>
              </a:rPr>
              <a:t>The End</a:t>
            </a:r>
          </a:p>
          <a:p>
            <a:pPr algn="ctr">
              <a:spcBef>
                <a:spcPts val="0"/>
              </a:spcBef>
              <a:buNone/>
            </a:pPr>
            <a:r>
              <a:rPr lang="ru" sz="4800">
                <a:solidFill>
                  <a:srgbClr val="00FF00"/>
                </a:solidFill>
              </a:rPr>
              <a:t>Thanks!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Marketing</a:t>
            </a:r>
          </a:p>
        </p:txBody>
      </p:sp>
      <p:sp>
        <p:nvSpPr>
          <p:cNvPr id="45" name="Shape 45"/>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ru"/>
              <a:t>is the process by which sellers find buyers and by which goods and services move from producers to consumers.</a:t>
            </a:r>
          </a:p>
          <a:p>
            <a:pPr>
              <a:spcBef>
                <a:spcPts val="0"/>
              </a:spcBef>
              <a:buNone/>
            </a:pPr>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Marketing activities I</a:t>
            </a:r>
          </a:p>
        </p:txBody>
      </p:sp>
      <p:sp>
        <p:nvSpPr>
          <p:cNvPr id="51" name="Shape 51"/>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ru" sz="2400" b="1">
                <a:solidFill>
                  <a:srgbClr val="000000"/>
                </a:solidFill>
              </a:rPr>
              <a:t>Market research</a:t>
            </a:r>
            <a:r>
              <a:rPr lang="ru" sz="2400"/>
              <a:t> </a:t>
            </a:r>
            <a:r>
              <a:rPr lang="ru" sz="2400">
                <a:solidFill>
                  <a:srgbClr val="666666"/>
                </a:solidFill>
              </a:rPr>
              <a:t>is the</a:t>
            </a:r>
            <a:r>
              <a:rPr lang="ru" sz="2400"/>
              <a:t> </a:t>
            </a:r>
            <a:r>
              <a:rPr lang="ru" sz="2400">
                <a:solidFill>
                  <a:srgbClr val="666666"/>
                </a:solidFill>
              </a:rPr>
              <a:t>study of the probable users of products or services. Such potential customers are called a market.</a:t>
            </a:r>
          </a:p>
          <a:p>
            <a:pPr marL="457200" lvl="0" indent="-381000" rtl="0">
              <a:spcBef>
                <a:spcPts val="0"/>
              </a:spcBef>
              <a:buClr>
                <a:schemeClr val="dk1"/>
              </a:buClr>
              <a:buSzPct val="100000"/>
              <a:buFont typeface="Arial"/>
              <a:buChar char="●"/>
            </a:pPr>
            <a:r>
              <a:rPr lang="ru" sz="2400" b="1"/>
              <a:t>Product development</a:t>
            </a:r>
            <a:r>
              <a:rPr lang="ru" sz="2400"/>
              <a:t> </a:t>
            </a:r>
            <a:r>
              <a:rPr lang="ru" sz="2400">
                <a:solidFill>
                  <a:srgbClr val="666666"/>
                </a:solidFill>
              </a:rPr>
              <a:t>is the</a:t>
            </a:r>
            <a:r>
              <a:rPr lang="ru" sz="2400"/>
              <a:t> </a:t>
            </a:r>
            <a:r>
              <a:rPr lang="ru" sz="2400">
                <a:solidFill>
                  <a:srgbClr val="666666"/>
                </a:solidFill>
              </a:rPr>
              <a:t>determining the various goods to be offered, as well as developing the products themselves. Manufacturers continually meet the demands of the public by adding new products, changing exising ones, and dropping others.</a:t>
            </a:r>
            <a:r>
              <a:rPr lang="ru"/>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Marketing activities II</a:t>
            </a:r>
          </a:p>
        </p:txBody>
      </p:sp>
      <p:sp>
        <p:nvSpPr>
          <p:cNvPr id="57" name="Shape 5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ru" sz="2400" b="1"/>
              <a:t>Distribution</a:t>
            </a:r>
            <a:r>
              <a:rPr lang="ru" sz="2400"/>
              <a:t> </a:t>
            </a:r>
            <a:r>
              <a:rPr lang="ru" sz="2400">
                <a:solidFill>
                  <a:srgbClr val="666666"/>
                </a:solidFill>
              </a:rPr>
              <a:t>is the movement of goods and services from producer to consumer. A manufacturer must establish a system the keeps products moving steadily from the factory to the consumer. Such a system is called a </a:t>
            </a:r>
            <a:r>
              <a:rPr lang="ru" sz="2400" i="1">
                <a:solidFill>
                  <a:srgbClr val="434343"/>
                </a:solidFill>
              </a:rPr>
              <a:t>marketing channel</a:t>
            </a:r>
            <a:r>
              <a:rPr lang="ru" sz="2400">
                <a:solidFill>
                  <a:srgbClr val="666666"/>
                </a:solidFill>
              </a:rPr>
              <a:t> or a </a:t>
            </a:r>
            <a:r>
              <a:rPr lang="ru" sz="2400" i="1">
                <a:solidFill>
                  <a:srgbClr val="434343"/>
                </a:solidFill>
              </a:rPr>
              <a:t>channel of distribution</a:t>
            </a:r>
            <a:r>
              <a:rPr lang="ru" sz="2400">
                <a:solidFill>
                  <a:srgbClr val="666666"/>
                </a:solidFill>
              </a:rPr>
              <a:t>. Many types of companies take part in distribution. They include </a:t>
            </a:r>
            <a:r>
              <a:rPr lang="ru" sz="2400" i="1">
                <a:solidFill>
                  <a:srgbClr val="434343"/>
                </a:solidFill>
              </a:rPr>
              <a:t>wholesalers</a:t>
            </a:r>
            <a:r>
              <a:rPr lang="ru" sz="2400">
                <a:solidFill>
                  <a:srgbClr val="666666"/>
                </a:solidFill>
              </a:rPr>
              <a:t> who sell large quantities of goods to </a:t>
            </a:r>
            <a:r>
              <a:rPr lang="ru" sz="2400" i="1">
                <a:solidFill>
                  <a:srgbClr val="434343"/>
                </a:solidFill>
              </a:rPr>
              <a:t>retailers.</a:t>
            </a:r>
            <a:r>
              <a:rPr lang="ru" sz="2400">
                <a:solidFill>
                  <a:srgbClr val="434343"/>
                </a:solidFill>
              </a:rPr>
              <a:t> The retailers, in turn, sell small numbers of products to consumers. </a:t>
            </a:r>
            <a:r>
              <a:rPr lang="ru" sz="2400">
                <a:solidFill>
                  <a:srgbClr val="666666"/>
                </a:solidFill>
              </a:rPr>
              <a:t>  </a:t>
            </a:r>
            <a:r>
              <a:rPr lang="ru" sz="2400"/>
              <a:t>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Marketing activities III</a:t>
            </a:r>
          </a:p>
        </p:txBody>
      </p:sp>
      <p:sp>
        <p:nvSpPr>
          <p:cNvPr id="63" name="Shape 6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a:spcBef>
                <a:spcPts val="0"/>
              </a:spcBef>
              <a:buClr>
                <a:schemeClr val="dk1"/>
              </a:buClr>
              <a:buSzPct val="100000"/>
              <a:buFont typeface="Arial"/>
              <a:buChar char="●"/>
            </a:pPr>
            <a:r>
              <a:rPr lang="ru" sz="2400" b="1"/>
              <a:t>Pricing.</a:t>
            </a:r>
            <a:r>
              <a:rPr lang="ru" sz="2400"/>
              <a:t> </a:t>
            </a:r>
            <a:r>
              <a:rPr lang="ru" sz="2400">
                <a:solidFill>
                  <a:srgbClr val="666666"/>
                </a:solidFill>
              </a:rPr>
              <a:t>When setting the price of a product, most manufacturers start with their unit production cost, the expence of making one unit of the item. They add a percentage of this cost to provide a profit for themselves. Each firm that take part in the marketing of the goods, i.e. is a provider in the marketing channel adds an amount that covers its expences and enables it to make a profit. The amount added at each stage is called a </a:t>
            </a:r>
            <a:r>
              <a:rPr lang="ru" sz="2400" i="1">
                <a:solidFill>
                  <a:srgbClr val="434343"/>
                </a:solidFill>
              </a:rPr>
              <a:t>markup</a:t>
            </a:r>
            <a:r>
              <a:rPr lang="ru" sz="2400">
                <a:solidFill>
                  <a:srgbClr val="666666"/>
                </a:solidFill>
              </a:rPr>
              <a:t>. The final selling price of an item equals its production cost plus the total of markups. </a:t>
            </a:r>
            <a:r>
              <a:rPr lang="ru" sz="2400"/>
              <a:t>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Marketing activities IV</a:t>
            </a:r>
          </a:p>
        </p:txBody>
      </p:sp>
      <p:sp>
        <p:nvSpPr>
          <p:cNvPr id="69" name="Shape 6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ru" sz="2400" b="1"/>
              <a:t>Promotion</a:t>
            </a:r>
            <a:r>
              <a:rPr lang="ru" sz="2400"/>
              <a:t> </a:t>
            </a:r>
            <a:r>
              <a:rPr lang="ru" sz="2400">
                <a:solidFill>
                  <a:srgbClr val="666666"/>
                </a:solidFill>
              </a:rPr>
              <a:t>includes advertising, catalogues, coupons, direct-mail, in-store displays, and door-to-door sales.</a:t>
            </a:r>
            <a:r>
              <a:rPr lang="ru" sz="2400"/>
              <a:t> </a:t>
            </a:r>
          </a:p>
          <a:p>
            <a:pPr marL="914400" lvl="1" indent="-381000" rtl="0">
              <a:spcBef>
                <a:spcPts val="0"/>
              </a:spcBef>
              <a:buClr>
                <a:schemeClr val="dk1"/>
              </a:buClr>
              <a:buSzPct val="100000"/>
              <a:buFont typeface="Courier New"/>
              <a:buChar char="o"/>
            </a:pPr>
            <a:r>
              <a:rPr lang="ru" sz="2400">
                <a:solidFill>
                  <a:srgbClr val="000000"/>
                </a:solidFill>
              </a:rPr>
              <a:t>Advertising (advert or ad)</a:t>
            </a:r>
            <a:r>
              <a:rPr lang="ru" sz="2400"/>
              <a:t> </a:t>
            </a:r>
            <a:r>
              <a:rPr lang="ru" sz="2400">
                <a:solidFill>
                  <a:srgbClr val="666666"/>
                </a:solidFill>
              </a:rPr>
              <a:t>is a message designed to promote a product, a service, or an idea. </a:t>
            </a:r>
            <a:r>
              <a:rPr lang="ru" sz="2400" i="1">
                <a:solidFill>
                  <a:srgbClr val="434343"/>
                </a:solidFill>
              </a:rPr>
              <a:t>Printed ads</a:t>
            </a:r>
            <a:r>
              <a:rPr lang="ru" sz="2400">
                <a:solidFill>
                  <a:srgbClr val="666666"/>
                </a:solidFill>
              </a:rPr>
              <a:t> make up a large part of newspapers and magazines. </a:t>
            </a:r>
            <a:r>
              <a:rPr lang="ru" sz="2400" i="1">
                <a:solidFill>
                  <a:srgbClr val="434343"/>
                </a:solidFill>
              </a:rPr>
              <a:t>Poster ads</a:t>
            </a:r>
            <a:r>
              <a:rPr lang="ru" sz="2400">
                <a:solidFill>
                  <a:srgbClr val="666666"/>
                </a:solidFill>
              </a:rPr>
              <a:t> appear on many buses, and in shops and other public buildings. </a:t>
            </a:r>
            <a:r>
              <a:rPr lang="ru" sz="2400" i="1">
                <a:solidFill>
                  <a:srgbClr val="434343"/>
                </a:solidFill>
              </a:rPr>
              <a:t>Commercials</a:t>
            </a:r>
            <a:r>
              <a:rPr lang="ru" sz="2400">
                <a:solidFill>
                  <a:srgbClr val="666666"/>
                </a:solidFill>
              </a:rPr>
              <a:t> are ads which interrupt TV and radio programs.</a:t>
            </a:r>
          </a:p>
          <a:p>
            <a:pPr marL="914400" lvl="1" indent="-381000">
              <a:spcBef>
                <a:spcPts val="0"/>
              </a:spcBef>
              <a:buClr>
                <a:schemeClr val="dk1"/>
              </a:buClr>
              <a:buSzPct val="80000"/>
              <a:buFont typeface="Courier New"/>
              <a:buChar char="o"/>
            </a:pPr>
            <a:r>
              <a:rPr lang="ru">
                <a:solidFill>
                  <a:srgbClr val="000000"/>
                </a:solidFill>
              </a:rPr>
              <a:t>Salesmanship</a:t>
            </a:r>
            <a:r>
              <a:rPr lang="ru">
                <a:solidFill>
                  <a:srgbClr val="666666"/>
                </a:solidFill>
              </a:rPr>
              <a:t> is the ability to sell goods and services. It involves informing and persuading to buy.</a:t>
            </a:r>
            <a:r>
              <a:rPr lang="ru" sz="2400">
                <a:solidFill>
                  <a:srgbClr val="666666"/>
                </a:solidFill>
              </a:rPr>
              <a:t> </a:t>
            </a:r>
            <a:r>
              <a:rPr lang="ru" sz="2400"/>
              <a:t>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Advertising (opt.)</a:t>
            </a:r>
          </a:p>
        </p:txBody>
      </p:sp>
      <p:sp>
        <p:nvSpPr>
          <p:cNvPr id="75" name="Shape 75"/>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ru" sz="2400"/>
              <a:t>Countries with large advertising industry:</a:t>
            </a:r>
          </a:p>
          <a:p>
            <a:pPr marL="457200" lvl="0" indent="-381000" rtl="0">
              <a:spcBef>
                <a:spcPts val="0"/>
              </a:spcBef>
              <a:buClr>
                <a:schemeClr val="dk1"/>
              </a:buClr>
              <a:buSzPct val="100000"/>
              <a:buFont typeface="Arial"/>
              <a:buChar char="●"/>
            </a:pPr>
            <a:r>
              <a:rPr lang="ru" sz="2400"/>
              <a:t>The US 	</a:t>
            </a:r>
            <a:r>
              <a:rPr lang="ru" sz="2400">
                <a:solidFill>
                  <a:srgbClr val="666666"/>
                </a:solidFill>
              </a:rPr>
              <a:t>(all types of ads are legal)</a:t>
            </a:r>
          </a:p>
          <a:p>
            <a:pPr marL="457200" lvl="0" indent="-381000" rtl="0">
              <a:spcBef>
                <a:spcPts val="0"/>
              </a:spcBef>
              <a:buClr>
                <a:schemeClr val="dk1"/>
              </a:buClr>
              <a:buSzPct val="100000"/>
              <a:buFont typeface="Arial"/>
              <a:buChar char="●"/>
            </a:pPr>
            <a:r>
              <a:rPr lang="ru" sz="2400"/>
              <a:t>France 	</a:t>
            </a:r>
            <a:r>
              <a:rPr lang="ru" sz="2400">
                <a:solidFill>
                  <a:srgbClr val="666666"/>
                </a:solidFill>
              </a:rPr>
              <a:t>(all types of ads are legal)</a:t>
            </a:r>
          </a:p>
          <a:p>
            <a:pPr marL="457200" lvl="0" indent="-381000" rtl="0">
              <a:spcBef>
                <a:spcPts val="0"/>
              </a:spcBef>
              <a:buClr>
                <a:schemeClr val="dk1"/>
              </a:buClr>
              <a:buSzPct val="100000"/>
              <a:buFont typeface="Arial"/>
              <a:buChar char="●"/>
            </a:pPr>
            <a:r>
              <a:rPr lang="ru" sz="2400"/>
              <a:t>Germany 	</a:t>
            </a:r>
            <a:r>
              <a:rPr lang="ru" sz="2400">
                <a:solidFill>
                  <a:srgbClr val="666666"/>
                </a:solidFill>
              </a:rPr>
              <a:t>(all types of ads are legal)</a:t>
            </a:r>
          </a:p>
          <a:p>
            <a:pPr marL="457200" lvl="0" indent="-381000" rtl="0">
              <a:spcBef>
                <a:spcPts val="0"/>
              </a:spcBef>
              <a:buClr>
                <a:schemeClr val="dk1"/>
              </a:buClr>
              <a:buSzPct val="100000"/>
              <a:buFont typeface="Arial"/>
              <a:buChar char="●"/>
            </a:pPr>
            <a:r>
              <a:rPr lang="ru" sz="2400"/>
              <a:t>Japan 		</a:t>
            </a:r>
            <a:r>
              <a:rPr lang="ru" sz="2400">
                <a:solidFill>
                  <a:srgbClr val="666666"/>
                </a:solidFill>
              </a:rPr>
              <a:t>(all types of ads are legal)</a:t>
            </a:r>
          </a:p>
          <a:p>
            <a:pPr marL="457200" lvl="0" indent="-381000" rtl="0">
              <a:spcBef>
                <a:spcPts val="0"/>
              </a:spcBef>
              <a:buClr>
                <a:schemeClr val="dk1"/>
              </a:buClr>
              <a:buSzPct val="100000"/>
              <a:buFont typeface="Arial"/>
              <a:buChar char="●"/>
            </a:pPr>
            <a:r>
              <a:rPr lang="ru" sz="2400"/>
              <a:t>The UK 	</a:t>
            </a:r>
            <a:r>
              <a:rPr lang="ru" sz="2400">
                <a:solidFill>
                  <a:srgbClr val="666666"/>
                </a:solidFill>
              </a:rPr>
              <a:t>(all types of ads are legal)</a:t>
            </a:r>
          </a:p>
          <a:p>
            <a:pPr marL="457200" lvl="0" indent="-381000" rtl="0">
              <a:spcBef>
                <a:spcPts val="0"/>
              </a:spcBef>
              <a:buClr>
                <a:schemeClr val="dk1"/>
              </a:buClr>
              <a:buSzPct val="100000"/>
              <a:buFont typeface="Arial"/>
              <a:buChar char="●"/>
            </a:pPr>
            <a:r>
              <a:rPr lang="ru" sz="2400"/>
              <a:t>…….</a:t>
            </a:r>
          </a:p>
          <a:p>
            <a:pPr marL="457200" lvl="0" indent="-381000" rtl="0">
              <a:spcBef>
                <a:spcPts val="0"/>
              </a:spcBef>
              <a:buClr>
                <a:schemeClr val="dk1"/>
              </a:buClr>
              <a:buSzPct val="100000"/>
              <a:buFont typeface="Arial"/>
              <a:buChar char="●"/>
            </a:pPr>
            <a:r>
              <a:rPr lang="ru" sz="2400"/>
              <a:t>Norway 	</a:t>
            </a:r>
            <a:r>
              <a:rPr lang="ru" sz="2400">
                <a:solidFill>
                  <a:srgbClr val="666666"/>
                </a:solidFill>
              </a:rPr>
              <a:t>(commercials are illegal)</a:t>
            </a:r>
          </a:p>
          <a:p>
            <a:pPr marL="457200" lvl="0" indent="-381000" rtl="0">
              <a:spcBef>
                <a:spcPts val="0"/>
              </a:spcBef>
              <a:buClr>
                <a:schemeClr val="dk1"/>
              </a:buClr>
              <a:buSzPct val="100000"/>
              <a:buFont typeface="Arial"/>
              <a:buChar char="●"/>
            </a:pPr>
            <a:r>
              <a:rPr lang="ru" sz="2400"/>
              <a:t>Sweden 	</a:t>
            </a:r>
            <a:r>
              <a:rPr lang="ru" sz="2400">
                <a:solidFill>
                  <a:srgbClr val="666666"/>
                </a:solidFill>
              </a:rPr>
              <a:t>(commercials are illegal)</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Advertising techniques (opt.)</a:t>
            </a:r>
          </a:p>
        </p:txBody>
      </p:sp>
      <p:sp>
        <p:nvSpPr>
          <p:cNvPr id="81" name="Shape 81"/>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ru" sz="2400" b="1"/>
              <a:t>Basic appeals</a:t>
            </a:r>
            <a:r>
              <a:rPr lang="ru" sz="2400"/>
              <a:t> </a:t>
            </a:r>
            <a:r>
              <a:rPr lang="ru" sz="2400">
                <a:solidFill>
                  <a:srgbClr val="666666"/>
                </a:solidFill>
              </a:rPr>
              <a:t>to buying goods or sevices may rely on the facts about goods and services or/and on human emotions and be made using:</a:t>
            </a:r>
          </a:p>
          <a:p>
            <a:pPr marL="914400" lvl="0" indent="-381000" rtl="0">
              <a:spcBef>
                <a:spcPts val="0"/>
              </a:spcBef>
              <a:buClr>
                <a:schemeClr val="dk1"/>
              </a:buClr>
              <a:buSzPct val="100000"/>
              <a:buFont typeface="Arial"/>
              <a:buChar char="●"/>
            </a:pPr>
            <a:r>
              <a:rPr lang="ru" sz="2400"/>
              <a:t>Attention-getiing headlines</a:t>
            </a:r>
          </a:p>
          <a:p>
            <a:pPr marL="914400" lvl="0" indent="-381000" rtl="0">
              <a:spcBef>
                <a:spcPts val="0"/>
              </a:spcBef>
              <a:buClr>
                <a:schemeClr val="dk1"/>
              </a:buClr>
              <a:buSzPct val="100000"/>
              <a:buFont typeface="Arial"/>
              <a:buChar char="●"/>
            </a:pPr>
            <a:r>
              <a:rPr lang="ru" sz="2400"/>
              <a:t>Slogans</a:t>
            </a:r>
          </a:p>
          <a:p>
            <a:pPr marL="914400" lvl="0" indent="-381000" rtl="0">
              <a:spcBef>
                <a:spcPts val="0"/>
              </a:spcBef>
              <a:buClr>
                <a:schemeClr val="dk1"/>
              </a:buClr>
              <a:buSzPct val="100000"/>
              <a:buFont typeface="Arial"/>
              <a:buChar char="●"/>
            </a:pPr>
            <a:r>
              <a:rPr lang="ru" sz="2400"/>
              <a:t>Testimonials (ads in which a person endorses a product)</a:t>
            </a:r>
          </a:p>
          <a:p>
            <a:pPr marL="914400" lvl="0" indent="-381000" rtl="0">
              <a:spcBef>
                <a:spcPts val="0"/>
              </a:spcBef>
              <a:buClr>
                <a:schemeClr val="dk1"/>
              </a:buClr>
              <a:buSzPct val="100000"/>
              <a:buFont typeface="Arial"/>
              <a:buChar char="●"/>
            </a:pPr>
            <a:r>
              <a:rPr lang="ru" sz="2400"/>
              <a:t>Product characters (fictional people and animals)</a:t>
            </a:r>
          </a:p>
          <a:p>
            <a:pPr marL="914400" lvl="0" indent="-381000" rtl="0">
              <a:spcBef>
                <a:spcPts val="0"/>
              </a:spcBef>
              <a:buClr>
                <a:schemeClr val="dk1"/>
              </a:buClr>
              <a:buSzPct val="100000"/>
              <a:buFont typeface="Arial"/>
              <a:buChar char="●"/>
            </a:pPr>
            <a:r>
              <a:rPr lang="ru" sz="2400"/>
              <a:t>Comparison of products</a:t>
            </a:r>
          </a:p>
          <a:p>
            <a:pPr marL="914400" lvl="0" indent="-381000" rtl="0">
              <a:spcBef>
                <a:spcPts val="0"/>
              </a:spcBef>
              <a:buClr>
                <a:schemeClr val="dk1"/>
              </a:buClr>
              <a:buSzPct val="100000"/>
              <a:buFont typeface="Arial"/>
              <a:buChar char="●"/>
            </a:pPr>
            <a:r>
              <a:rPr lang="ru" sz="2400"/>
              <a:t>Repetition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ru"/>
              <a:t>Salesmanship (opt. 1)</a:t>
            </a:r>
          </a:p>
        </p:txBody>
      </p:sp>
      <p:sp>
        <p:nvSpPr>
          <p:cNvPr id="87" name="Shape 8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ru" sz="2400" b="1"/>
              <a:t>Kinds of selling:</a:t>
            </a:r>
          </a:p>
          <a:p>
            <a:pPr marL="457200" lvl="0" indent="-381000" rtl="0">
              <a:spcBef>
                <a:spcPts val="0"/>
              </a:spcBef>
              <a:buClr>
                <a:srgbClr val="666666"/>
              </a:buClr>
              <a:buSzPct val="100000"/>
              <a:buFont typeface="Arial"/>
              <a:buChar char="●"/>
            </a:pPr>
            <a:r>
              <a:rPr lang="ru" sz="2400">
                <a:solidFill>
                  <a:srgbClr val="666666"/>
                </a:solidFill>
              </a:rPr>
              <a:t>Selling by manufacturers</a:t>
            </a:r>
          </a:p>
          <a:p>
            <a:pPr marL="457200" lvl="0" indent="-381000" rtl="0">
              <a:spcBef>
                <a:spcPts val="0"/>
              </a:spcBef>
              <a:buClr>
                <a:srgbClr val="666666"/>
              </a:buClr>
              <a:buSzPct val="100000"/>
              <a:buFont typeface="Arial"/>
              <a:buChar char="●"/>
            </a:pPr>
            <a:r>
              <a:rPr lang="ru" sz="2400">
                <a:solidFill>
                  <a:srgbClr val="666666"/>
                </a:solidFill>
              </a:rPr>
              <a:t>Retail selling</a:t>
            </a:r>
          </a:p>
          <a:p>
            <a:pPr marL="457200" lvl="0" indent="-381000" rtl="0">
              <a:spcBef>
                <a:spcPts val="0"/>
              </a:spcBef>
              <a:buClr>
                <a:srgbClr val="666666"/>
              </a:buClr>
              <a:buSzPct val="100000"/>
              <a:buFont typeface="Arial"/>
              <a:buChar char="●"/>
            </a:pPr>
            <a:r>
              <a:rPr lang="ru" sz="2400">
                <a:solidFill>
                  <a:srgbClr val="666666"/>
                </a:solidFill>
              </a:rPr>
              <a:t>Other types (agents, dealers)</a:t>
            </a:r>
          </a:p>
          <a:p>
            <a:pPr marR="0" lvl="0" algn="l" rtl="0">
              <a:lnSpc>
                <a:spcPct val="100000"/>
              </a:lnSpc>
              <a:spcBef>
                <a:spcPts val="600"/>
              </a:spcBef>
              <a:spcAft>
                <a:spcPts val="0"/>
              </a:spcAft>
              <a:buNone/>
            </a:pPr>
            <a:endParaRPr sz="2400">
              <a:solidFill>
                <a:srgbClr val="666666"/>
              </a:solidFill>
            </a:endParaRPr>
          </a:p>
          <a:p>
            <a:pPr>
              <a:spcBef>
                <a:spcPts val="0"/>
              </a:spcBef>
              <a:buNone/>
            </a:pPr>
            <a:endParaRPr/>
          </a:p>
        </p:txBody>
      </p:sp>
    </p:spTree>
  </p:cSld>
  <p:clrMapOvr>
    <a:masterClrMapping/>
  </p:clrMapOvr>
  <p:transition spd="slow">
    <p:cut/>
  </p:transition>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862</Words>
  <Application>Microsoft Office PowerPoint</Application>
  <PresentationFormat>Экран (16:9)</PresentationFormat>
  <Paragraphs>94</Paragraphs>
  <Slides>18</Slides>
  <Notes>18</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Courier New</vt:lpstr>
      <vt:lpstr>Times New Roman</vt:lpstr>
      <vt:lpstr>Verdana</vt:lpstr>
      <vt:lpstr>swiss</vt:lpstr>
      <vt:lpstr>Инициация инноваций и маркетинг инновационной продукции  Максимов С.И.</vt:lpstr>
      <vt:lpstr>Marketing</vt:lpstr>
      <vt:lpstr>Marketing activities I</vt:lpstr>
      <vt:lpstr>Marketing activities II</vt:lpstr>
      <vt:lpstr>Marketing activities III</vt:lpstr>
      <vt:lpstr>Marketing activities IV</vt:lpstr>
      <vt:lpstr>Advertising (opt.)</vt:lpstr>
      <vt:lpstr>Advertising techniques (opt.)</vt:lpstr>
      <vt:lpstr>Salesmanship (opt. 1)</vt:lpstr>
      <vt:lpstr>Salesmanship (opt. 2)</vt:lpstr>
      <vt:lpstr>  “Innovation is the successful exploitation of new ideas”</vt:lpstr>
      <vt:lpstr>Initiation innovation</vt:lpstr>
      <vt:lpstr>Technology </vt:lpstr>
      <vt:lpstr>Products</vt:lpstr>
      <vt:lpstr>How to market an innovative product</vt:lpstr>
      <vt:lpstr>Instruments. Ansoff Matrix. </vt:lpstr>
      <vt:lpstr>Innovation Psychology Questions</vt:lpstr>
      <vt:lpstr>It was just the tip of the iceberg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Инициация инноваций и маркетинг инновационной продукции  Максимов С.И.</dc:title>
  <cp:lastModifiedBy>Крижановская Мария</cp:lastModifiedBy>
  <cp:revision>1</cp:revision>
  <dcterms:modified xsi:type="dcterms:W3CDTF">2015-04-24T08:28:34Z</dcterms:modified>
</cp:coreProperties>
</file>