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85" r:id="rId4"/>
    <p:sldId id="306" r:id="rId5"/>
    <p:sldId id="320" r:id="rId6"/>
    <p:sldId id="310" r:id="rId7"/>
    <p:sldId id="309" r:id="rId8"/>
    <p:sldId id="299" r:id="rId9"/>
    <p:sldId id="300" r:id="rId10"/>
    <p:sldId id="304" r:id="rId11"/>
    <p:sldId id="311" r:id="rId12"/>
    <p:sldId id="312" r:id="rId13"/>
    <p:sldId id="313" r:id="rId14"/>
    <p:sldId id="289" r:id="rId15"/>
    <p:sldId id="314" r:id="rId16"/>
    <p:sldId id="292" r:id="rId17"/>
    <p:sldId id="315" r:id="rId18"/>
    <p:sldId id="302" r:id="rId19"/>
    <p:sldId id="316" r:id="rId20"/>
    <p:sldId id="303" r:id="rId21"/>
    <p:sldId id="286" r:id="rId22"/>
    <p:sldId id="287" r:id="rId23"/>
    <p:sldId id="288" r:id="rId24"/>
    <p:sldId id="321" r:id="rId25"/>
    <p:sldId id="322" r:id="rId26"/>
    <p:sldId id="317" r:id="rId27"/>
    <p:sldId id="318" r:id="rId28"/>
    <p:sldId id="319" r:id="rId29"/>
    <p:sldId id="307" r:id="rId30"/>
    <p:sldId id="308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14" autoAdjust="0"/>
  </p:normalViewPr>
  <p:slideViewPr>
    <p:cSldViewPr>
      <p:cViewPr varScale="1">
        <p:scale>
          <a:sx n="86" d="100"/>
          <a:sy n="86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B1528-24B2-4E04-8ADE-7D7B3BB61A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BC3B7-D77C-4274-833F-4CA62AC4FD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0F038-F06C-4BBB-A5AC-47C5EF333E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BDFB74-41C2-4DC0-859E-4D1EB660D2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0E27A-05F9-47CC-9D0D-E9F4DF7FF2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E658D-5623-4AD6-9A6E-332AA1C0FE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FE0F-8F9A-49DE-9A31-D4326B3F4B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931BA-640A-4DD7-ADBA-E66FF3152C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1078C-88E5-4061-AED9-8DD64047C2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5742E-25D8-4A13-B3F3-E30ED223F1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0FF91-1EB8-4A2E-8364-01B0CE3898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B7895-CFD7-4503-89C5-2A3F971AE2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867FD16-9E19-49A4-9C05-B70D948C987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052513"/>
            <a:ext cx="7843837" cy="2520950"/>
          </a:xfrm>
        </p:spPr>
        <p:txBody>
          <a:bodyPr/>
          <a:lstStyle/>
          <a:p>
            <a:r>
              <a:rPr lang="ru-RU" sz="3200"/>
              <a:t>Проведение патентных исследований в рамках научно-технической и торгово-промышленной деятельности</a:t>
            </a:r>
            <a:r>
              <a:rPr lang="ru-RU" sz="2800"/>
              <a:t>   </a:t>
            </a:r>
            <a:br>
              <a:rPr lang="ru-RU" sz="2800"/>
            </a:br>
            <a:endParaRPr lang="ru-RU" sz="2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3716338"/>
            <a:ext cx="8569325" cy="1922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Л.К.Герасимова, к.б.н.,  доцент </a:t>
            </a:r>
            <a:r>
              <a:rPr lang="ru-RU" i="1"/>
              <a:t/>
            </a:r>
            <a:br>
              <a:rPr lang="ru-RU" i="1"/>
            </a:br>
            <a:r>
              <a:rPr lang="ru-RU" i="1"/>
              <a:t>Белорусский государственный университет, </a:t>
            </a:r>
          </a:p>
          <a:p>
            <a:pPr>
              <a:lnSpc>
                <a:spcPct val="90000"/>
              </a:lnSpc>
            </a:pPr>
            <a:r>
              <a:rPr lang="ru-RU" sz="2400"/>
              <a:t>патентный поверенный Республики Беларусь</a:t>
            </a:r>
            <a:endParaRPr lang="ru-RU" sz="2400" i="1"/>
          </a:p>
          <a:p>
            <a:pPr>
              <a:lnSpc>
                <a:spcPct val="90000"/>
              </a:lnSpc>
            </a:pPr>
            <a:endParaRPr lang="ru-RU" i="1"/>
          </a:p>
          <a:p>
            <a:pPr>
              <a:lnSpc>
                <a:spcPct val="90000"/>
              </a:lnSpc>
            </a:pPr>
            <a:endParaRPr lang="ru-RU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Регламент поиска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Тип исследований</a:t>
            </a:r>
          </a:p>
          <a:p>
            <a:r>
              <a:rPr lang="ru-RU"/>
              <a:t>Вид поиска</a:t>
            </a:r>
          </a:p>
          <a:p>
            <a:r>
              <a:rPr lang="ru-RU"/>
              <a:t>Широта поиска </a:t>
            </a:r>
          </a:p>
          <a:p>
            <a:r>
              <a:rPr lang="ru-RU"/>
              <a:t>Глубина поиска</a:t>
            </a:r>
          </a:p>
          <a:p>
            <a:r>
              <a:rPr lang="ru-RU"/>
              <a:t>Источники информации для поиска</a:t>
            </a:r>
          </a:p>
          <a:p>
            <a:r>
              <a:rPr lang="ru-RU"/>
              <a:t>Классификационные рубрики поиска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/>
              <a:t>Глубина (ретроспективность) поиска —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196975"/>
            <a:ext cx="8785225" cy="5472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это число лет, по которым будет вестись поиск, отсчитываемое от года, в котором он осуществляется. Глубина поиска зависит от цели патентных исследований. </a:t>
            </a:r>
          </a:p>
          <a:p>
            <a:pPr>
              <a:lnSpc>
                <a:spcPct val="90000"/>
              </a:lnSpc>
            </a:pPr>
            <a:r>
              <a:rPr lang="ru-RU" sz="2400"/>
              <a:t>Если цель — определение технического уровня или новизны объекта, то глубину выбирают с учетом особенностей развития области техники, к которой относится объект. Если эта область техники нова, то глубину поиска выбирают до первого появления в технике ее объектов. Если данная область техники известна давно, то ограничиваются периодом ее наиболее интенсивного развития. Следует иметь в виду, что объекты техники в среднем обновляются каждые 7 — 10 лет. Максимальная глубина поиска установлена в 50 лет.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476250"/>
            <a:ext cx="8362950" cy="5649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Если цель исследований — определение уровня компетентности фирмы или физического лица, то глубину лучше принять равной 5 — 10 годам, так как важно знать творческий потенциал партнеров либо конкурентов сейчас, а не в далеком прошлом. Большая глубина поиска требуется, например, при изучении истории развития фирмы-конкурента.</a:t>
            </a:r>
          </a:p>
          <a:p>
            <a:pPr>
              <a:lnSpc>
                <a:spcPct val="90000"/>
              </a:lnSpc>
            </a:pPr>
            <a:r>
              <a:rPr lang="ru-RU" sz="2400"/>
              <a:t>При экспертизе на патентную чистоту глубину поиска принимают равной сроку действия патентов в стране поиска. Этот срок в большинстве стран 20 лет, однако, в 70-х годах были следующие сроки действия патентов: в Мексике — 10 лет, в Индии — 14 лет, в Аргентине, Болгарии, Бразилии, Вьетнаме, Греции, Египте, Польше, Румынии, Турции, Японии — 15 лет, в Австралии — 16 лет, в Канаде, на Кубе, в США и Финляндии — 17 лет, в Австрии — 18 лет. </a:t>
            </a:r>
            <a:endParaRPr lang="ru-RU" sz="2400" u="sng"/>
          </a:p>
          <a:p>
            <a:pPr>
              <a:lnSpc>
                <a:spcPct val="90000"/>
              </a:lnSpc>
            </a:pP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/>
              <a:t>Широта поиска —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1268413"/>
            <a:ext cx="8785225" cy="5400675"/>
          </a:xfrm>
        </p:spPr>
        <p:txBody>
          <a:bodyPr/>
          <a:lstStyle/>
          <a:p>
            <a:r>
              <a:rPr lang="ru-RU" sz="2800"/>
              <a:t>это перечень стран, по которым предполагается вести поиск. Она зависит от цели патентных исследований, например:</a:t>
            </a:r>
          </a:p>
          <a:p>
            <a:endParaRPr lang="ru-RU" sz="2800"/>
          </a:p>
          <a:p>
            <a:r>
              <a:rPr lang="ru-RU" sz="2800"/>
              <a:t>при определении технического уровня или новизны объекта  выбирают страны с наиболее развитой областью техники, к которой относится объект. </a:t>
            </a:r>
          </a:p>
          <a:p>
            <a:r>
              <a:rPr lang="ru-RU" sz="2800"/>
              <a:t>при экспертизе на патентную чистоту выбирают страны, в  которых предполагается реализовать объект. </a:t>
            </a:r>
          </a:p>
          <a:p>
            <a:endParaRPr lang="ru-RU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патентного поиска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/>
              <a:t>Тематический (предметный)</a:t>
            </a:r>
          </a:p>
          <a:p>
            <a:r>
              <a:rPr lang="ru-RU" sz="3600"/>
              <a:t>Именной (фирменный) </a:t>
            </a:r>
          </a:p>
          <a:p>
            <a:r>
              <a:rPr lang="ru-RU" sz="3600"/>
              <a:t>Нумерационный </a:t>
            </a:r>
          </a:p>
          <a:p>
            <a:r>
              <a:rPr lang="ru-RU" sz="3600"/>
              <a:t>Поиск патентов-аналогов</a:t>
            </a:r>
          </a:p>
          <a:p>
            <a:r>
              <a:rPr lang="ru-RU" sz="3600"/>
              <a:t>Установление правового статуса  патента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/>
              <a:t>Нумерационный поиск ведут, когда нужно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600200"/>
            <a:ext cx="8713788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по известным номерам охранных документов найти описания относящихся к ним объектов или номера других документов (например, по номеру заявки найти номер патента). </a:t>
            </a:r>
          </a:p>
          <a:p>
            <a:pPr>
              <a:lnSpc>
                <a:spcPct val="80000"/>
              </a:lnSpc>
            </a:pPr>
            <a:r>
              <a:rPr lang="ru-RU" sz="2400"/>
              <a:t>Например, целью данного поиска может быть установление действия прав во времени (установление срока действия патента при проведении экспертизы объекта техники на патентную чистоту). </a:t>
            </a:r>
          </a:p>
          <a:p>
            <a:pPr>
              <a:lnSpc>
                <a:spcPct val="80000"/>
              </a:lnSpc>
            </a:pPr>
            <a:r>
              <a:rPr lang="ru-RU" sz="2400"/>
              <a:t>Целью может быть установление условий осуществления прав патентообладателя, что тесно связано с экономикой экспортных и патентно-лицензионных отношений.  </a:t>
            </a:r>
          </a:p>
          <a:p>
            <a:pPr>
              <a:lnSpc>
                <a:spcPct val="80000"/>
              </a:lnSpc>
            </a:pPr>
            <a:r>
              <a:rPr lang="ru-RU" sz="2400"/>
              <a:t>Так, поиск для установления правомерности выдачи патента обычно проводится перед заключением соглашений о переуступке патента, о технологической кооперации, при продаже лицензий.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91512" cy="908050"/>
          </a:xfrm>
        </p:spPr>
        <p:txBody>
          <a:bodyPr/>
          <a:lstStyle/>
          <a:p>
            <a:r>
              <a:rPr lang="ru-RU"/>
              <a:t>Схема нумерационного поиска</a:t>
            </a:r>
          </a:p>
        </p:txBody>
      </p:sp>
      <p:graphicFrame>
        <p:nvGraphicFramePr>
          <p:cNvPr id="39939" name="Group 3"/>
          <p:cNvGraphicFramePr>
            <a:graphicFrameLocks noGrp="1"/>
          </p:cNvGraphicFramePr>
          <p:nvPr>
            <p:ph idx="1"/>
          </p:nvPr>
        </p:nvGraphicFramePr>
        <p:xfrm>
          <a:off x="323850" y="1125538"/>
          <a:ext cx="8362950" cy="5602287"/>
        </p:xfrm>
        <a:graphic>
          <a:graphicData uri="http://schemas.openxmlformats.org/drawingml/2006/table">
            <a:tbl>
              <a:tblPr/>
              <a:tblGrid>
                <a:gridCol w="4464050"/>
                <a:gridCol w="38989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Задача этапа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Средства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Формулировка  предмета поиска (номер охранного документа или номер заявки, страна)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2а.Отыскать пат. документ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Электрон. базы данных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2а. Установить индекс МПК, к которому относится данный документ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Заказать патентный документ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(При отсутствии доступа к эл. базам)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Нумерационные указате ли к официальным бюл летеням, картотеки в библиотеках и т.п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Фонды библиотек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/>
              <a:t>Именной поиск ведут, когда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600200"/>
            <a:ext cx="8435975" cy="4997450"/>
          </a:xfrm>
        </p:spPr>
        <p:txBody>
          <a:bodyPr/>
          <a:lstStyle/>
          <a:p>
            <a:r>
              <a:rPr lang="ru-RU" sz="2800"/>
              <a:t>известно имя автора или патентовладельца и надо найти относящиеся к ним охранные документы (основные патенты, зависимые, дополнительные, продленные и т.п.). </a:t>
            </a:r>
          </a:p>
          <a:p>
            <a:r>
              <a:rPr lang="ru-RU" sz="2800"/>
              <a:t>Он может быть использован как дополнительный к тематическому поиску. </a:t>
            </a:r>
          </a:p>
          <a:p>
            <a:r>
              <a:rPr lang="ru-RU" sz="2800"/>
              <a:t>Например, целью данного поиска может быть установление объема прав патентовладельца, возникающих при выдаче патента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435975" cy="647700"/>
          </a:xfrm>
        </p:spPr>
        <p:txBody>
          <a:bodyPr/>
          <a:lstStyle/>
          <a:p>
            <a:r>
              <a:rPr lang="ru-RU" sz="3600"/>
              <a:t>Схема именного (фирменного) поиска</a:t>
            </a:r>
          </a:p>
        </p:txBody>
      </p:sp>
      <p:graphicFrame>
        <p:nvGraphicFramePr>
          <p:cNvPr id="54275" name="Group 3"/>
          <p:cNvGraphicFramePr>
            <a:graphicFrameLocks noGrp="1"/>
          </p:cNvGraphicFramePr>
          <p:nvPr>
            <p:ph idx="1"/>
          </p:nvPr>
        </p:nvGraphicFramePr>
        <p:xfrm>
          <a:off x="323850" y="908050"/>
          <a:ext cx="8289925" cy="5605463"/>
        </p:xfrm>
        <a:graphic>
          <a:graphicData uri="http://schemas.openxmlformats.org/drawingml/2006/table">
            <a:tbl>
              <a:tblPr/>
              <a:tblGrid>
                <a:gridCol w="5011738"/>
                <a:gridCol w="3278187"/>
              </a:tblGrid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Задача этапа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Средства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1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Составление списка наименова ний фирм,  фамилий изобрета телей, занимающихся  анало гичной тематикой за рубежом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Фирменные катало ги, справочники, проспекты и др.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                     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Составление перечня номеров охранных документов, получен ных фирмой,   изобретателем за определенное время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Именные указатели (годовые, текущие), базы данных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2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Составление перечня номеров охранных документов, относящихся к теме поиска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РЖ ИСМ, базы данных, описания изобретений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/>
              <a:t>Тематический поиск ведут, если нужно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600200"/>
            <a:ext cx="8362950" cy="4997450"/>
          </a:xfrm>
        </p:spPr>
        <p:txBody>
          <a:bodyPr/>
          <a:lstStyle/>
          <a:p>
            <a:r>
              <a:rPr lang="ru-RU" sz="2800"/>
              <a:t>определить технический уровень или новизну объекта.</a:t>
            </a:r>
          </a:p>
          <a:p>
            <a:r>
              <a:rPr lang="ru-RU" sz="2800"/>
              <a:t>Поиск в этом случае ведут по заданной тематике, в известной области техники  с использованием не только патентной, но и научно-технической информации. </a:t>
            </a:r>
          </a:p>
          <a:p>
            <a:r>
              <a:rPr lang="ru-RU" sz="2800"/>
              <a:t>Для поиска научно-технической информации используют универсальную десятичную классификацию УДК, основанную на предметно-тематическом (отраслевом) принципе построения от общего к частному.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Патентные исследования</a:t>
            </a:r>
            <a:br>
              <a:rPr lang="ru-RU" sz="4000"/>
            </a:br>
            <a:r>
              <a:rPr lang="ru-RU" sz="4000"/>
              <a:t>http://belgospatent.org.by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856662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 b="1"/>
          </a:p>
          <a:p>
            <a:pPr>
              <a:lnSpc>
                <a:spcPct val="90000"/>
              </a:lnSpc>
            </a:pPr>
            <a:r>
              <a:rPr lang="ru-RU" sz="2400" b="1"/>
              <a:t>Государственный стандарт Республики Беларусь СТБ 1180-99 "Патентные исследования. Содержание и порядок проведения </a:t>
            </a:r>
          </a:p>
          <a:p>
            <a:pPr>
              <a:lnSpc>
                <a:spcPct val="90000"/>
              </a:lnSpc>
            </a:pPr>
            <a:r>
              <a:rPr lang="ru-RU" sz="2400" b="1"/>
              <a:t>Государственный стандарт Союза ССР  ГОСТ 15.012-84 «Система разработки и постановки продукции на производство. Патентный формуляр» (Межгосударственный стандарт. Введен в действие на территории Республики Беларусь с 17 декабря 1992 г. постановлением Комитета по стандартизации, метрологии и сертификации при Совете Министров Республики Беларусь от 17 декабря 1992 г. № 3) </a:t>
            </a:r>
            <a:endParaRPr lang="ru-RU" sz="2400"/>
          </a:p>
          <a:p>
            <a:pPr>
              <a:lnSpc>
                <a:spcPct val="90000"/>
              </a:lnSpc>
            </a:pPr>
            <a:r>
              <a:rPr lang="ru-RU" sz="2400" b="1"/>
              <a:t>Временное положение о регистрации отчетов о патентных исследованиях </a:t>
            </a:r>
            <a:endParaRPr lang="ru-RU" sz="2400"/>
          </a:p>
          <a:p>
            <a:pPr>
              <a:lnSpc>
                <a:spcPct val="90000"/>
              </a:lnSpc>
              <a:buFontTx/>
              <a:buNone/>
            </a:pP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417512"/>
          </a:xfrm>
        </p:spPr>
        <p:txBody>
          <a:bodyPr/>
          <a:lstStyle/>
          <a:p>
            <a:r>
              <a:rPr lang="ru-RU" sz="3200"/>
              <a:t>Схема тематического (предметного)  поиска</a:t>
            </a:r>
          </a:p>
        </p:txBody>
      </p:sp>
      <p:graphicFrame>
        <p:nvGraphicFramePr>
          <p:cNvPr id="55299" name="Group 3"/>
          <p:cNvGraphicFramePr>
            <a:graphicFrameLocks noGrp="1"/>
          </p:cNvGraphicFramePr>
          <p:nvPr>
            <p:ph idx="1"/>
          </p:nvPr>
        </p:nvGraphicFramePr>
        <p:xfrm>
          <a:off x="179388" y="765175"/>
          <a:ext cx="8785225" cy="5680075"/>
        </p:xfrm>
        <a:graphic>
          <a:graphicData uri="http://schemas.openxmlformats.org/drawingml/2006/table">
            <a:tbl>
              <a:tblPr/>
              <a:tblGrid>
                <a:gridCol w="4608512"/>
                <a:gridCol w="4176713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Задача этапа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Средства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Установить точное техническое наименование  предмета поиска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Терминологические словари, справочники,                                                                                             энциклопедии и т.п.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Установить ориентировочные классификационные индексы предмета поиска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Алфавитно-предметные                                              указатели к МПК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Установить индексы МПК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Указатели классов к   МПК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Составить перечень номеров охранных   документов, относящихся  к индексу МПК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Систематические  указа тели (итоговые, годовые, текущие), базы данных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Составление перечня номеров охранных документов, относящихся к теме поиска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РЖ «Изобретения стран   мира»,  базы данных,                                                                                               описания изобретений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147050" cy="633412"/>
          </a:xfrm>
        </p:spPr>
        <p:txBody>
          <a:bodyPr/>
          <a:lstStyle/>
          <a:p>
            <a:r>
              <a:rPr lang="ru-RU" sz="4000"/>
              <a:t>Структура МПК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54721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А — удовлетворение жизненных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     потребностей человека;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В — различные технологические процессы;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С — химия, металлургия;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D — текстиль и бумага;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Е — строительство, горное дело;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F — механика, освещение, отопление,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     двигатели и насосы, оружие 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     боеприпасы, взрывные работы;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G — физика;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Н — электричество.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706437"/>
          </a:xfrm>
        </p:spPr>
        <p:txBody>
          <a:bodyPr/>
          <a:lstStyle/>
          <a:p>
            <a:r>
              <a:rPr lang="ru-RU" sz="4000" b="1"/>
              <a:t>Индекс МПК:   </a:t>
            </a:r>
            <a:r>
              <a:rPr lang="en-US" sz="4000" b="1" i="1"/>
              <a:t>G</a:t>
            </a:r>
            <a:r>
              <a:rPr lang="ru-RU" sz="4000" b="1" i="1"/>
              <a:t>  03  </a:t>
            </a:r>
            <a:r>
              <a:rPr lang="en-US" sz="4000" b="1" i="1"/>
              <a:t>B</a:t>
            </a:r>
            <a:r>
              <a:rPr lang="ru-RU" sz="4000" b="1" i="1"/>
              <a:t>  9/00</a:t>
            </a:r>
            <a:r>
              <a:rPr lang="ru-RU" sz="4000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42350" cy="55435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i="1"/>
              <a:t>G</a:t>
            </a:r>
            <a:r>
              <a:rPr lang="ru-RU" sz="2800" i="1"/>
              <a:t> – </a:t>
            </a:r>
            <a:r>
              <a:rPr lang="ru-RU" sz="2800"/>
              <a:t>раздел</a:t>
            </a:r>
            <a:r>
              <a:rPr lang="ru-RU" sz="2800" i="1"/>
              <a:t>         «Физика»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i="1"/>
              <a:t>03</a:t>
            </a:r>
            <a:r>
              <a:rPr lang="ru-RU" sz="2800" i="1"/>
              <a:t> – </a:t>
            </a:r>
            <a:r>
              <a:rPr lang="ru-RU" sz="2800"/>
              <a:t>класс</a:t>
            </a:r>
            <a:r>
              <a:rPr lang="ru-RU" sz="2800" i="1"/>
              <a:t>          «Фотография, голография»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i="1"/>
              <a:t>В</a:t>
            </a:r>
            <a:r>
              <a:rPr lang="ru-RU" sz="2800" i="1"/>
              <a:t> – </a:t>
            </a:r>
            <a:r>
              <a:rPr lang="ru-RU" sz="2800"/>
              <a:t>подкласс</a:t>
            </a:r>
            <a:r>
              <a:rPr lang="ru-RU" sz="2800" i="1"/>
              <a:t>      «аппараты или устройства для получения фотоснимков и т.д.»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i="1"/>
              <a:t>9/00</a:t>
            </a:r>
            <a:r>
              <a:rPr lang="ru-RU" sz="2800" i="1"/>
              <a:t> – </a:t>
            </a:r>
            <a:r>
              <a:rPr lang="ru-RU" sz="2800"/>
              <a:t>группа/основная подгруппа</a:t>
            </a:r>
            <a:r>
              <a:rPr lang="ru-RU" sz="2800" i="1"/>
              <a:t> «диафрагмы, фотозатворы»</a:t>
            </a:r>
            <a:endParaRPr lang="ru-RU" sz="2800"/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400"/>
              <a:t>далее идут подчиненные основной группе подгруппы:</a:t>
            </a:r>
            <a:endParaRPr lang="ru-RU" sz="2400" i="1"/>
          </a:p>
          <a:p>
            <a:pPr lvl="1">
              <a:lnSpc>
                <a:spcPct val="90000"/>
              </a:lnSpc>
              <a:buFontTx/>
              <a:buNone/>
            </a:pPr>
            <a:r>
              <a:rPr lang="ru-RU" b="1" i="1"/>
              <a:t>9/02</a:t>
            </a:r>
            <a:r>
              <a:rPr lang="ru-RU" i="1"/>
              <a:t> - </a:t>
            </a:r>
            <a:r>
              <a:rPr lang="ru-RU" b="1" i="1"/>
              <a:t>·</a:t>
            </a:r>
            <a:r>
              <a:rPr lang="ru-RU" i="1"/>
              <a:t> «диафрагмы»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ru-RU" b="1" i="1"/>
              <a:t>9/04</a:t>
            </a:r>
            <a:r>
              <a:rPr lang="ru-RU" i="1"/>
              <a:t> - </a:t>
            </a:r>
            <a:r>
              <a:rPr lang="ru-RU" b="1" i="1"/>
              <a:t>·  ·</a:t>
            </a:r>
            <a:r>
              <a:rPr lang="ru-RU" i="1"/>
              <a:t>  «в виде одной подвижной пластины»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ru-RU" b="1" i="1"/>
              <a:t>9/08</a:t>
            </a:r>
            <a:r>
              <a:rPr lang="ru-RU" i="1"/>
              <a:t> - </a:t>
            </a:r>
            <a:r>
              <a:rPr lang="ru-RU" b="1" i="1"/>
              <a:t>·</a:t>
            </a:r>
            <a:r>
              <a:rPr lang="ru-RU" i="1"/>
              <a:t>  «затворы»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ru-RU" b="1" i="1"/>
              <a:t>9/10</a:t>
            </a:r>
            <a:r>
              <a:rPr lang="ru-RU" i="1"/>
              <a:t> - </a:t>
            </a:r>
            <a:r>
              <a:rPr lang="ru-RU" b="1" i="1"/>
              <a:t>·  ·</a:t>
            </a:r>
            <a:r>
              <a:rPr lang="ru-RU" i="1"/>
              <a:t>  «лопасти и диски»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ru-RU" b="1" i="1"/>
              <a:t>9/12</a:t>
            </a:r>
            <a:r>
              <a:rPr lang="ru-RU" i="1"/>
              <a:t> - </a:t>
            </a:r>
            <a:r>
              <a:rPr lang="ru-RU" b="1" i="1"/>
              <a:t>·  ·  ·</a:t>
            </a:r>
            <a:r>
              <a:rPr lang="ru-RU" i="1"/>
              <a:t>  «с двумя элементами»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Group 2"/>
          <p:cNvGraphicFramePr>
            <a:graphicFrameLocks noGrp="1"/>
          </p:cNvGraphicFramePr>
          <p:nvPr/>
        </p:nvGraphicFramePr>
        <p:xfrm>
          <a:off x="250825" y="765175"/>
          <a:ext cx="8785225" cy="5735638"/>
        </p:xfrm>
        <a:graphic>
          <a:graphicData uri="http://schemas.openxmlformats.org/drawingml/2006/table">
            <a:tbl>
              <a:tblPr/>
              <a:tblGrid>
                <a:gridCol w="3403600"/>
                <a:gridCol w="2973388"/>
                <a:gridCol w="2408237"/>
              </a:tblGrid>
              <a:tr h="151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Выделить ключевые слова из описания классифицируемого объекта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Алфавитно-предмет- ный указатель (АПУ)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Указатель ключевых терминов (УКТ)  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Ориентировоч ные индексы МПК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Сравнить расшифровку ориентировочных индексов и описание объекта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Указатель классов (УК) МПК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Полные  индексы МПК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Если не удается найти индекс МПК, тогда:</a:t>
                      </a:r>
                      <a:endParaRPr kumimoji="0" lang="ru-RU" sz="2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7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 Х рассматривают как часть более сложного устройства У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индексируют по целому устройству У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47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 индексируют по применению (средство Х осуществления способа У   индексируют в классе способа У)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3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 индексируют по способу получения и т.д.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1116013" y="190500"/>
            <a:ext cx="7343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/>
              <a:t>Методика поиска индекса МПК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i="1"/>
              <a:t>Неоптические элементы очков</a:t>
            </a:r>
            <a:r>
              <a:rPr lang="ru-RU" sz="4000"/>
              <a:t>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9144000" cy="5256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Синонимы:</a:t>
            </a:r>
          </a:p>
          <a:p>
            <a:pPr lvl="1">
              <a:lnSpc>
                <a:spcPct val="90000"/>
              </a:lnSpc>
            </a:pPr>
            <a:r>
              <a:rPr lang="ru-RU" sz="2000"/>
              <a:t>оправа  </a:t>
            </a:r>
          </a:p>
          <a:p>
            <a:pPr lvl="1">
              <a:lnSpc>
                <a:spcPct val="90000"/>
              </a:lnSpc>
            </a:pPr>
            <a:r>
              <a:rPr lang="ru-RU" sz="2000"/>
              <a:t>устройства для фиксации линз на лице и т.п.</a:t>
            </a:r>
          </a:p>
          <a:p>
            <a:pPr>
              <a:lnSpc>
                <a:spcPct val="90000"/>
              </a:lnSpc>
            </a:pPr>
            <a:r>
              <a:rPr lang="ru-RU" sz="2400"/>
              <a:t>Ключевые слова:</a:t>
            </a:r>
          </a:p>
          <a:p>
            <a:pPr lvl="1">
              <a:lnSpc>
                <a:spcPct val="90000"/>
              </a:lnSpc>
            </a:pPr>
            <a:r>
              <a:rPr lang="ru-RU" sz="2000"/>
              <a:t>оправа</a:t>
            </a:r>
          </a:p>
          <a:p>
            <a:pPr lvl="1">
              <a:lnSpc>
                <a:spcPct val="90000"/>
              </a:lnSpc>
            </a:pPr>
            <a:r>
              <a:rPr lang="ru-RU" sz="2000"/>
              <a:t>дужки, держатели, петли и т.п. </a:t>
            </a:r>
          </a:p>
          <a:p>
            <a:pPr lvl="1">
              <a:lnSpc>
                <a:spcPct val="90000"/>
              </a:lnSpc>
            </a:pPr>
            <a:r>
              <a:rPr lang="ru-RU" sz="2000"/>
              <a:t>вспомогательные элементы очков, их крепление </a:t>
            </a:r>
          </a:p>
          <a:p>
            <a:pPr>
              <a:lnSpc>
                <a:spcPct val="90000"/>
              </a:lnSpc>
            </a:pPr>
            <a:r>
              <a:rPr lang="ru-RU" sz="2400"/>
              <a:t>Часть-целое:</a:t>
            </a:r>
          </a:p>
          <a:p>
            <a:pPr lvl="1">
              <a:lnSpc>
                <a:spcPct val="90000"/>
              </a:lnSpc>
            </a:pPr>
            <a:r>
              <a:rPr lang="ru-RU" sz="2000"/>
              <a:t>очки </a:t>
            </a:r>
          </a:p>
          <a:p>
            <a:pPr lvl="1">
              <a:lnSpc>
                <a:spcPct val="90000"/>
              </a:lnSpc>
            </a:pPr>
            <a:r>
              <a:rPr lang="ru-RU" sz="2000"/>
              <a:t>оптические приспособления</a:t>
            </a:r>
          </a:p>
          <a:p>
            <a:pPr>
              <a:lnSpc>
                <a:spcPct val="90000"/>
              </a:lnSpc>
            </a:pPr>
            <a:r>
              <a:rPr lang="ru-RU" sz="2400"/>
              <a:t>Применение: </a:t>
            </a:r>
          </a:p>
          <a:p>
            <a:pPr lvl="1">
              <a:lnSpc>
                <a:spcPct val="90000"/>
              </a:lnSpc>
            </a:pPr>
            <a:r>
              <a:rPr lang="ru-RU" sz="2000"/>
              <a:t>зрение (коррекция) </a:t>
            </a:r>
          </a:p>
          <a:p>
            <a:pPr lvl="1">
              <a:lnSpc>
                <a:spcPct val="90000"/>
              </a:lnSpc>
            </a:pPr>
            <a:r>
              <a:rPr lang="ru-RU" sz="2000"/>
              <a:t>глаза (лечение, защита) </a:t>
            </a:r>
          </a:p>
          <a:p>
            <a:pPr>
              <a:lnSpc>
                <a:spcPct val="90000"/>
              </a:lnSpc>
            </a:pPr>
            <a:r>
              <a:rPr lang="ru-RU" sz="2400"/>
              <a:t>Способ  изготовления: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Выбор индекса МПК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Оправа: 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для линз </a:t>
            </a:r>
            <a:r>
              <a:rPr lang="en-US" sz="1800"/>
              <a:t>G</a:t>
            </a:r>
            <a:r>
              <a:rPr lang="ru-RU" sz="1800"/>
              <a:t>02В7/02-7/16 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для очков </a:t>
            </a:r>
            <a:r>
              <a:rPr lang="en-US" sz="1800"/>
              <a:t>G</a:t>
            </a:r>
            <a:r>
              <a:rPr lang="ru-RU" sz="1800"/>
              <a:t>02С1/08 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устройства для фиксации линз на лице и т.п. 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ru-RU" sz="1800"/>
          </a:p>
          <a:p>
            <a:pPr lvl="1">
              <a:lnSpc>
                <a:spcPct val="80000"/>
              </a:lnSpc>
            </a:pPr>
            <a:r>
              <a:rPr lang="ru-RU" sz="1800"/>
              <a:t>оправа, дужки, держатели, петли и т.п. </a:t>
            </a:r>
            <a:r>
              <a:rPr lang="en-US" sz="1800"/>
              <a:t>G</a:t>
            </a:r>
            <a:r>
              <a:rPr lang="ru-RU" sz="1800"/>
              <a:t>02С5/00-5/22 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вспомогательные элементы очков, их крепление </a:t>
            </a:r>
            <a:r>
              <a:rPr lang="en-US" sz="1800"/>
              <a:t>G</a:t>
            </a:r>
            <a:r>
              <a:rPr lang="ru-RU" sz="1800"/>
              <a:t>02С11/00-11/08 </a:t>
            </a:r>
          </a:p>
          <a:p>
            <a:pPr>
              <a:lnSpc>
                <a:spcPct val="80000"/>
              </a:lnSpc>
            </a:pPr>
            <a:r>
              <a:rPr lang="ru-RU" sz="2000"/>
              <a:t>Очки: 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защитные с простыми стеклами А61</a:t>
            </a:r>
            <a:r>
              <a:rPr lang="en-US" sz="1800"/>
              <a:t>F</a:t>
            </a:r>
            <a:r>
              <a:rPr lang="ru-RU" sz="1800"/>
              <a:t>9/02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/>
          </a:p>
          <a:p>
            <a:pPr lvl="1">
              <a:lnSpc>
                <a:spcPct val="80000"/>
              </a:lnSpc>
            </a:pPr>
            <a:r>
              <a:rPr lang="ru-RU" sz="1800"/>
              <a:t>зрение (коррекция) </a:t>
            </a:r>
          </a:p>
          <a:p>
            <a:pPr>
              <a:lnSpc>
                <a:spcPct val="80000"/>
              </a:lnSpc>
            </a:pPr>
            <a:r>
              <a:rPr lang="ru-RU" sz="2000"/>
              <a:t>Оптические приспособления </a:t>
            </a:r>
            <a:r>
              <a:rPr lang="en-US" sz="2000"/>
              <a:t>G</a:t>
            </a:r>
            <a:r>
              <a:rPr lang="ru-RU" sz="2000"/>
              <a:t>02С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800"/>
              <a:t>              </a:t>
            </a:r>
          </a:p>
          <a:p>
            <a:pPr>
              <a:lnSpc>
                <a:spcPct val="80000"/>
              </a:lnSpc>
            </a:pPr>
            <a:r>
              <a:rPr lang="ru-RU" sz="2000"/>
              <a:t>Глаза: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 лечение и защита А61</a:t>
            </a:r>
            <a:r>
              <a:rPr lang="en-US" sz="1800"/>
              <a:t>F</a:t>
            </a:r>
            <a:r>
              <a:rPr lang="ru-RU" sz="1800"/>
              <a:t>9/00-9/08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ru-RU" sz="1800"/>
          </a:p>
          <a:p>
            <a:pPr>
              <a:lnSpc>
                <a:spcPct val="80000"/>
              </a:lnSpc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2800"/>
              <a:t>Возможны также следующие виды поисков: </a:t>
            </a:r>
          </a:p>
          <a:p>
            <a:r>
              <a:rPr lang="ru-RU" sz="2800"/>
              <a:t>поиск </a:t>
            </a:r>
            <a:r>
              <a:rPr lang="ru-RU" sz="2800" u="sng"/>
              <a:t>патентов-аналогов</a:t>
            </a:r>
            <a:r>
              <a:rPr lang="ru-RU" sz="2800"/>
              <a:t> (отличать от аналогов  изобретения) – как конкретный патент данного правообладателя защищен в других странах </a:t>
            </a:r>
            <a:r>
              <a:rPr lang="ru-RU" sz="2400"/>
              <a:t>(осуществляется по эл. базам, либо по РЖ ИСМ  - по конвенционному приоритету).</a:t>
            </a:r>
          </a:p>
          <a:p>
            <a:r>
              <a:rPr lang="ru-RU" sz="2800"/>
              <a:t>поиск для </a:t>
            </a:r>
            <a:r>
              <a:rPr lang="ru-RU" sz="2800" u="sng"/>
              <a:t>установления правового статуса патента</a:t>
            </a:r>
            <a:r>
              <a:rPr lang="ru-RU" sz="2800"/>
              <a:t> – по годовым и текущим указателям изменений в правовой охране патентов.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274638"/>
            <a:ext cx="8507412" cy="922337"/>
          </a:xfrm>
        </p:spPr>
        <p:txBody>
          <a:bodyPr/>
          <a:lstStyle/>
          <a:p>
            <a:r>
              <a:rPr lang="be-BY" sz="2800"/>
              <a:t>Электронны</a:t>
            </a:r>
            <a:r>
              <a:rPr lang="ru-RU" sz="2800"/>
              <a:t>й</a:t>
            </a:r>
            <a:r>
              <a:rPr lang="be-BY" sz="2800"/>
              <a:t> указатель действующих в РБ патентов на изобретения, ПМ, ПО</a:t>
            </a:r>
            <a:r>
              <a:rPr lang="ru-RU" sz="2800"/>
              <a:t> (с </a:t>
            </a:r>
            <a:r>
              <a:rPr lang="be-BY" sz="2800"/>
              <a:t>1.01.2007г.)</a:t>
            </a:r>
            <a:r>
              <a:rPr lang="be-BY" sz="4000"/>
              <a:t> </a:t>
            </a:r>
            <a:endParaRPr lang="ru-RU" sz="4000"/>
          </a:p>
        </p:txBody>
      </p:sp>
      <p:pic>
        <p:nvPicPr>
          <p:cNvPr id="73731" name="Picture 3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 b="20314"/>
          <a:stretch>
            <a:fillRect/>
          </a:stretch>
        </p:blipFill>
        <p:spPr>
          <a:xfrm>
            <a:off x="1428750" y="1600200"/>
            <a:ext cx="6286500" cy="45259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2081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2"/>
          <a:srcRect b="3983"/>
          <a:stretch>
            <a:fillRect/>
          </a:stretch>
        </p:blipFill>
        <p:spPr bwMode="auto">
          <a:xfrm>
            <a:off x="0" y="260350"/>
            <a:ext cx="9144000" cy="631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74638"/>
            <a:ext cx="8002587" cy="561975"/>
          </a:xfrm>
        </p:spPr>
        <p:txBody>
          <a:bodyPr/>
          <a:lstStyle/>
          <a:p>
            <a:r>
              <a:rPr lang="ru-RU" sz="4000"/>
              <a:t>Патентоспособность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569325" cy="5399087"/>
          </a:xfrm>
        </p:spPr>
        <p:txBody>
          <a:bodyPr/>
          <a:lstStyle/>
          <a:p>
            <a:r>
              <a:rPr lang="ru-RU" sz="2800"/>
              <a:t>свойство технического решения, относящегося как к объекту в целом, так и его составным частям, быть признанными изобретением (ПМ, ПО) на основе законодательства данной страны</a:t>
            </a:r>
          </a:p>
          <a:p>
            <a:pPr algn="ctr">
              <a:buFontTx/>
              <a:buNone/>
            </a:pPr>
            <a:r>
              <a:rPr lang="ru-RU" sz="3600"/>
              <a:t>Патентная чистота</a:t>
            </a:r>
            <a:r>
              <a:rPr lang="ru-RU" sz="2800"/>
              <a:t>  </a:t>
            </a:r>
          </a:p>
          <a:p>
            <a:r>
              <a:rPr lang="ru-RU" sz="2800"/>
              <a:t>юридическое свойство объекта техники, заключающееся в том, что он может быть свободно использован в данной стране без опасности нарушения действующих на ее территории охранных документов на ОПС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/>
              <a:t>Примерный перечень литературных источников в помощь специалистам по проведению патентных исследований.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13787" cy="5543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Методические рекомендации по проведению патентных исследований. М.:ВНИИПИ, 1988</a:t>
            </a:r>
          </a:p>
          <a:p>
            <a:pPr>
              <a:lnSpc>
                <a:spcPct val="80000"/>
              </a:lnSpc>
            </a:pPr>
            <a:r>
              <a:rPr lang="ru-RU" sz="2000"/>
              <a:t>Кудашов В.И., Решто Р.А. Исследование патентной чистоты объектов техники. Мн.:НЦИС, 2007</a:t>
            </a:r>
          </a:p>
          <a:p>
            <a:pPr>
              <a:lnSpc>
                <a:spcPct val="80000"/>
              </a:lnSpc>
            </a:pPr>
            <a:r>
              <a:rPr lang="ru-RU" sz="2000"/>
              <a:t>Методические информационные материалы по проведению патентных исследований (согласно СТБ 1180-99) РУП «МАЗ».2003.</a:t>
            </a:r>
          </a:p>
          <a:p>
            <a:pPr>
              <a:lnSpc>
                <a:spcPct val="80000"/>
              </a:lnSpc>
            </a:pPr>
            <a:r>
              <a:rPr lang="ru-RU" sz="2000"/>
              <a:t>Шведова, В. В. Исследование патентной чистоты: практическое пособие / В. В. Шведова. — Москва : ИНИЦ "Патент", 2011. — 137 с.</a:t>
            </a:r>
          </a:p>
          <a:p>
            <a:pPr>
              <a:lnSpc>
                <a:spcPct val="80000"/>
              </a:lnSpc>
            </a:pPr>
            <a:r>
              <a:rPr lang="ru-RU" sz="2000"/>
              <a:t>Общедоступная патентная информация зарубежных патентных ведомств в Интернете: практическое пособие / Г. С. Ненахов [и др.]. — Москва : ИНИЦ "Патент", 2010. — 174 с.</a:t>
            </a:r>
          </a:p>
          <a:p>
            <a:pPr>
              <a:lnSpc>
                <a:spcPct val="80000"/>
              </a:lnSpc>
            </a:pPr>
            <a:r>
              <a:rPr lang="ru-RU" sz="2000"/>
              <a:t>Выбор индексов МПК при классифицировании патентных документов : учеб. пособие для экспертов / Г. С. Ненахов [и др.]. - Москва : ИНИЦ «Патент», 2008. - 208 с. </a:t>
            </a:r>
          </a:p>
          <a:p>
            <a:pPr>
              <a:lnSpc>
                <a:spcPct val="80000"/>
              </a:lnSpc>
            </a:pPr>
            <a:r>
              <a:rPr lang="ru-RU" sz="2000"/>
              <a:t>Скорняков, Э. П. Патентные исследования на основе баз данных, представленных в Интернете</a:t>
            </a:r>
            <a:r>
              <a:rPr lang="ru-RU"/>
              <a:t> </a:t>
            </a:r>
            <a:r>
              <a:rPr lang="ru-RU" sz="2000"/>
              <a:t>/ Э. П. Скорняков, М. Э. Горбунова. - Москва : ИНИЦ «Патент», 20</a:t>
            </a:r>
            <a:r>
              <a:rPr lang="en-US" sz="2000"/>
              <a:t>14</a:t>
            </a:r>
            <a:r>
              <a:rPr lang="ru-RU" sz="2000"/>
              <a:t>. - 1</a:t>
            </a:r>
            <a:r>
              <a:rPr lang="en-US" sz="2000"/>
              <a:t>58</a:t>
            </a:r>
            <a:r>
              <a:rPr lang="ru-RU" sz="2000"/>
              <a:t> с.</a:t>
            </a:r>
          </a:p>
          <a:p>
            <a:pPr>
              <a:lnSpc>
                <a:spcPct val="80000"/>
              </a:lnSpc>
            </a:pPr>
            <a:r>
              <a:rPr lang="ru-RU" sz="2000"/>
              <a:t>др. </a:t>
            </a:r>
          </a:p>
          <a:p>
            <a:pPr>
              <a:lnSpc>
                <a:spcPct val="80000"/>
              </a:lnSpc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620713"/>
            <a:ext cx="4316412" cy="550545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u="sng"/>
              <a:t>Патентоспособность ОТ:</a:t>
            </a:r>
          </a:p>
          <a:p>
            <a:r>
              <a:rPr lang="ru-RU" sz="2400"/>
              <a:t>относится к техническим решениям этих объектов.</a:t>
            </a:r>
          </a:p>
          <a:p>
            <a:endParaRPr lang="ru-RU" sz="2400"/>
          </a:p>
          <a:p>
            <a:r>
              <a:rPr lang="ru-RU" sz="2400"/>
              <a:t>мировая новизна, т.е. на содержащееся в изделии  техническое решение можно получить патент </a:t>
            </a:r>
          </a:p>
          <a:p>
            <a:endParaRPr lang="ru-RU" sz="2400"/>
          </a:p>
          <a:p>
            <a:r>
              <a:rPr lang="ru-RU" sz="2400"/>
              <a:t>По отношению к уровню техники на дату приоритета</a:t>
            </a:r>
          </a:p>
          <a:p>
            <a:endParaRPr lang="ru-RU" sz="2400" u="sng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620713"/>
            <a:ext cx="4316413" cy="60483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u="sng"/>
              <a:t>Патентная чистота ОТ:</a:t>
            </a:r>
            <a:r>
              <a:rPr lang="ru-RU" sz="2400"/>
              <a:t> </a:t>
            </a:r>
          </a:p>
          <a:p>
            <a:r>
              <a:rPr lang="ru-RU" sz="2400"/>
              <a:t>относится к материаль- ным объектам (машинам, приборам и т.п.) </a:t>
            </a:r>
          </a:p>
          <a:p>
            <a:r>
              <a:rPr lang="ru-RU" sz="2400"/>
              <a:t>данное изделие не подпадает под действие чужих патентов в конкретной стране </a:t>
            </a:r>
          </a:p>
          <a:p>
            <a:endParaRPr lang="ru-RU" sz="2400"/>
          </a:p>
          <a:p>
            <a:r>
              <a:rPr lang="ru-RU" sz="2400"/>
              <a:t>конкретная категория, т.к. устанавливается в отношении выбранных стран и только на известную дату.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  <p:bldP spid="12186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93175" cy="431800"/>
          </a:xfrm>
        </p:spPr>
        <p:txBody>
          <a:bodyPr/>
          <a:lstStyle/>
          <a:p>
            <a:r>
              <a:rPr lang="ru-RU" sz="1600" b="1"/>
              <a:t>Организации, оказывающие услуги по проведению патентных исследований</a:t>
            </a:r>
            <a:br>
              <a:rPr lang="ru-RU" sz="1600" b="1"/>
            </a:br>
            <a:r>
              <a:rPr lang="ru-RU" sz="2800"/>
              <a:t>(http://belgospatent.org.by/)</a:t>
            </a:r>
            <a:r>
              <a:rPr lang="ru-RU" sz="4000"/>
              <a:t> </a:t>
            </a:r>
          </a:p>
        </p:txBody>
      </p:sp>
      <p:graphicFrame>
        <p:nvGraphicFramePr>
          <p:cNvPr id="59591" name="Group 199"/>
          <p:cNvGraphicFramePr>
            <a:graphicFrameLocks noGrp="1"/>
          </p:cNvGraphicFramePr>
          <p:nvPr>
            <p:ph idx="1"/>
          </p:nvPr>
        </p:nvGraphicFramePr>
        <p:xfrm>
          <a:off x="107950" y="836613"/>
          <a:ext cx="8785225" cy="5805489"/>
        </p:xfrm>
        <a:graphic>
          <a:graphicData uri="http://schemas.openxmlformats.org/drawingml/2006/table">
            <a:tbl>
              <a:tblPr/>
              <a:tblGrid>
                <a:gridCol w="365125"/>
                <a:gridCol w="5035550"/>
                <a:gridCol w="3384550"/>
              </a:tblGrid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 проведения патентных исследований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 и аграрные науки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ГНУ «Институт генетики и цитологии НАН Беларуси»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(тел. 284 04 11, тел./ф. 284 19 17)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5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Автомобиле-, тракторо-, комбайно-, станко-, двигателестроение, диагностика технического состояния машин и механизмов, производство композитных материалов с особыми свойствами, технологии придания специальных свойств покрытиям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ГНУ «Объединенный институт машиностроения НАН Беларуси»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(тел. 287 35 42)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Ветеринария (за исключением санитарии), вакцинология, биотехнология, молекулярная биология, генная инженерия (за исключением зоотехнического направления)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РНИДУП «Институт экспериментальной ветеринарии им. С.Н. Вышелесского»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(тел. 508 92 96)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Сельское хозяйство, биологический профиль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НИРУП «Институт почвоведения и агрохимии»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(тел. 212 07 10)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Исследования, разработка и проектирование микроэлектронных технологий и микроэлектронной компонентной базы (транзисторы, микросхемы, микросборки, системы на кристалле)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НТЦ «Белмикросистемы» УП «Завод полупроводниковых приборов»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(тел. 212 32 20; 278 53 19)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7950" y="260350"/>
            <a:ext cx="5040313" cy="6337300"/>
          </a:xfrm>
        </p:spPr>
        <p:txBody>
          <a:bodyPr/>
          <a:lstStyle/>
          <a:p>
            <a:pPr marL="533400" indent="-533400"/>
            <a:endParaRPr lang="en-US" sz="1800"/>
          </a:p>
          <a:p>
            <a:pPr marL="533400" indent="-533400" algn="ctr">
              <a:buFontTx/>
              <a:buNone/>
            </a:pPr>
            <a:r>
              <a:rPr lang="ru-RU" sz="1800"/>
              <a:t>Официальные издания и базы данных:</a:t>
            </a:r>
            <a:endParaRPr lang="en-US" sz="1800"/>
          </a:p>
          <a:p>
            <a:pPr marL="533400" indent="-533400" algn="ctr">
              <a:buFontTx/>
              <a:buNone/>
            </a:pPr>
            <a:endParaRPr lang="en-US" sz="1800"/>
          </a:p>
          <a:p>
            <a:pPr marL="533400" indent="-533400"/>
            <a:r>
              <a:rPr lang="ru-RU" sz="1800"/>
              <a:t> </a:t>
            </a:r>
            <a:r>
              <a:rPr lang="ru-RU" sz="2000"/>
              <a:t>НЦИС  http://belgospatent.org.by/</a:t>
            </a:r>
            <a:endParaRPr lang="en-US" sz="2000"/>
          </a:p>
          <a:p>
            <a:pPr marL="533400" indent="-533400"/>
            <a:r>
              <a:rPr lang="ru-RU" sz="2000"/>
              <a:t>ФИПС  http://www1.fips.ru/</a:t>
            </a:r>
          </a:p>
          <a:p>
            <a:pPr marL="533400" indent="-533400"/>
            <a:r>
              <a:rPr lang="ru-RU" sz="2000"/>
              <a:t>ВОИС http://www.wipo.int </a:t>
            </a:r>
          </a:p>
          <a:p>
            <a:pPr marL="533400" indent="-533400"/>
            <a:r>
              <a:rPr lang="ru-RU" sz="2000"/>
              <a:t>ЕАПО http://www.eapo.org</a:t>
            </a:r>
          </a:p>
          <a:p>
            <a:pPr marL="533400" indent="-533400"/>
            <a:r>
              <a:rPr lang="ru-RU" sz="2000"/>
              <a:t>Сеть патентной информации esp@cenet http://ea.espacenet.com</a:t>
            </a:r>
          </a:p>
          <a:p>
            <a:pPr marL="533400" indent="-533400"/>
            <a:r>
              <a:rPr lang="ru-RU" sz="2000"/>
              <a:t>Информационно издательский центр «Патент» (раньше - ВНИИПИ) http://www.inicpatent.ru</a:t>
            </a:r>
          </a:p>
          <a:p>
            <a:pPr marL="533400" indent="-533400"/>
            <a:r>
              <a:rPr lang="ru-RU" sz="2000"/>
              <a:t>другие</a:t>
            </a:r>
          </a:p>
        </p:txBody>
      </p:sp>
      <p:pic>
        <p:nvPicPr>
          <p:cNvPr id="75779" name="Picture 3" descr="NPD"/>
          <p:cNvPicPr>
            <a:picLocks noChangeAspect="1" noChangeArrowheads="1" noCrop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148263" y="908050"/>
            <a:ext cx="3822700" cy="537368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/>
              <a:t>Патентные исследования 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8435975" cy="5543550"/>
          </a:xfrm>
        </p:spPr>
        <p:txBody>
          <a:bodyPr/>
          <a:lstStyle/>
          <a:p>
            <a:pPr lvl="1">
              <a:buFontTx/>
              <a:buNone/>
            </a:pPr>
            <a:endParaRPr lang="ru-RU" sz="3300"/>
          </a:p>
          <a:p>
            <a:r>
              <a:rPr lang="ru-RU" sz="3300"/>
              <a:t>проводят на различных стадиях работы над объектом, начиная от составления технического задания на проектирование, кончая патентованием и реализацией законченной разработки. </a:t>
            </a:r>
          </a:p>
          <a:p>
            <a:r>
              <a:rPr lang="ru-RU" sz="3300"/>
              <a:t>Используются как патентные, так и прочие источники научно-технической информации.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/>
              <a:t>Цели патентных исследований</a:t>
            </a:r>
            <a:br>
              <a:rPr lang="ru-RU" sz="4000"/>
            </a:br>
            <a:endParaRPr lang="ru-RU" sz="400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196975"/>
            <a:ext cx="8785225" cy="5400675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ru-RU" sz="2400"/>
              <a:t>Под целью понимают ожидаемый результат деятельности. </a:t>
            </a:r>
          </a:p>
          <a:p>
            <a:pPr>
              <a:lnSpc>
                <a:spcPct val="90000"/>
              </a:lnSpc>
            </a:pPr>
            <a:r>
              <a:rPr lang="ru-RU" sz="2400"/>
              <a:t>Если исследования ведутся при составлении </a:t>
            </a:r>
            <a:r>
              <a:rPr lang="ru-RU" sz="2400" u="sng"/>
              <a:t>технического задания</a:t>
            </a:r>
            <a:r>
              <a:rPr lang="ru-RU" sz="2400"/>
              <a:t> на разработку объекта или </a:t>
            </a:r>
            <a:r>
              <a:rPr lang="ru-RU" sz="2400" u="sng"/>
              <a:t>в ходе его разработки либо усовершенствования</a:t>
            </a:r>
            <a:r>
              <a:rPr lang="ru-RU" sz="2400"/>
              <a:t>, то цель исследований — определение технического уровня области техники, к которой относится объект. </a:t>
            </a:r>
          </a:p>
          <a:p>
            <a:pPr>
              <a:lnSpc>
                <a:spcPct val="90000"/>
              </a:lnSpc>
            </a:pPr>
            <a:r>
              <a:rPr lang="ru-RU" sz="2400"/>
              <a:t>Если объект уже разработан, то цель состоит в определении новизны объекта для доказательства его охраноспособности.</a:t>
            </a:r>
          </a:p>
          <a:p>
            <a:pPr>
              <a:lnSpc>
                <a:spcPct val="90000"/>
              </a:lnSpc>
            </a:pPr>
            <a:r>
              <a:rPr lang="ru-RU" sz="2400"/>
              <a:t>Если объект предполагается разрабатывать с помощью соисполнителей (посторонних фирм или частных лиц) или если объект готовится к реализации, то проводят конъюнктурные патентные исследования.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Виды патентных исследований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4997450"/>
          </a:xfrm>
        </p:spPr>
        <p:txBody>
          <a:bodyPr/>
          <a:lstStyle/>
          <a:p>
            <a:r>
              <a:rPr lang="ru-RU"/>
              <a:t>технического уровня объектов техники</a:t>
            </a:r>
            <a:endParaRPr lang="en-US"/>
          </a:p>
          <a:p>
            <a:r>
              <a:rPr lang="ru-RU"/>
              <a:t>тенденций развития объектов техники</a:t>
            </a:r>
            <a:endParaRPr lang="en-US"/>
          </a:p>
          <a:p>
            <a:r>
              <a:rPr lang="ru-RU"/>
              <a:t>патентоспособности объектов техники</a:t>
            </a:r>
            <a:endParaRPr lang="en-US"/>
          </a:p>
          <a:p>
            <a:r>
              <a:rPr lang="ru-RU"/>
              <a:t>патентной чистоты</a:t>
            </a:r>
            <a:r>
              <a:rPr lang="en-US"/>
              <a:t> </a:t>
            </a:r>
            <a:r>
              <a:rPr lang="ru-RU"/>
              <a:t>объектов техники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Этапы патентных исследований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определение цели и составление технического задания; </a:t>
            </a:r>
          </a:p>
          <a:p>
            <a:r>
              <a:rPr lang="ru-RU"/>
              <a:t>разработка регламента поиска; </a:t>
            </a:r>
          </a:p>
          <a:p>
            <a:r>
              <a:rPr lang="ru-RU"/>
              <a:t>проведение поиска по патентной и научно-технической литературе; </a:t>
            </a:r>
          </a:p>
          <a:p>
            <a:r>
              <a:rPr lang="ru-RU"/>
              <a:t>анализ отобранной информации; </a:t>
            </a:r>
          </a:p>
          <a:p>
            <a:r>
              <a:rPr lang="ru-RU"/>
              <a:t>формулировка выводов и оформление результатов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1946</Words>
  <Application>Microsoft PowerPoint</Application>
  <PresentationFormat>Экран (4:3)</PresentationFormat>
  <Paragraphs>229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3" baseType="lpstr">
      <vt:lpstr>Arial</vt:lpstr>
      <vt:lpstr>Times New Roman</vt:lpstr>
      <vt:lpstr>Оформление по умолчанию</vt:lpstr>
      <vt:lpstr>Проведение патентных исследований в рамках научно-технической и торгово-промышленной деятельности    </vt:lpstr>
      <vt:lpstr>Патентные исследования http://belgospatent.org.by</vt:lpstr>
      <vt:lpstr>Примерный перечень литературных источников в помощь специалистам по проведению патентных исследований. </vt:lpstr>
      <vt:lpstr>Организации, оказывающие услуги по проведению патентных исследований (http://belgospatent.org.by/) </vt:lpstr>
      <vt:lpstr>Слайд 5</vt:lpstr>
      <vt:lpstr>Патентные исследования  </vt:lpstr>
      <vt:lpstr>Цели патентных исследований </vt:lpstr>
      <vt:lpstr>Виды патентных исследований </vt:lpstr>
      <vt:lpstr>Этапы патентных исследований</vt:lpstr>
      <vt:lpstr>Регламент поиска</vt:lpstr>
      <vt:lpstr>Глубина (ретроспективность) поиска —</vt:lpstr>
      <vt:lpstr>Слайд 12</vt:lpstr>
      <vt:lpstr>Широта поиска —</vt:lpstr>
      <vt:lpstr>Виды патентного поиска</vt:lpstr>
      <vt:lpstr>Нумерационный поиск ведут, когда нужно</vt:lpstr>
      <vt:lpstr>Схема нумерационного поиска</vt:lpstr>
      <vt:lpstr>Именной поиск ведут, когда</vt:lpstr>
      <vt:lpstr>Схема именного (фирменного) поиска</vt:lpstr>
      <vt:lpstr>Тематический поиск ведут, если нужно</vt:lpstr>
      <vt:lpstr>Схема тематического (предметного)  поиска</vt:lpstr>
      <vt:lpstr>Структура МПК</vt:lpstr>
      <vt:lpstr>Индекс МПК:   G  03  B  9/00 </vt:lpstr>
      <vt:lpstr>Слайд 23</vt:lpstr>
      <vt:lpstr>Неоптические элементы очков </vt:lpstr>
      <vt:lpstr>Выбор индекса МПК</vt:lpstr>
      <vt:lpstr>Слайд 26</vt:lpstr>
      <vt:lpstr>Электронный указатель действующих в РБ патентов на изобретения, ПМ, ПО (с 1.01.2007г.) </vt:lpstr>
      <vt:lpstr>Слайд 28</vt:lpstr>
      <vt:lpstr>Патентоспособность </vt:lpstr>
      <vt:lpstr>Слайд 30</vt:lpstr>
    </vt:vector>
  </TitlesOfParts>
  <Company>PRVT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Anja</dc:creator>
  <cp:lastModifiedBy>1</cp:lastModifiedBy>
  <cp:revision>21</cp:revision>
  <dcterms:created xsi:type="dcterms:W3CDTF">2008-05-12T04:41:08Z</dcterms:created>
  <dcterms:modified xsi:type="dcterms:W3CDTF">2015-04-23T14:05:19Z</dcterms:modified>
</cp:coreProperties>
</file>