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8" r:id="rId2"/>
    <p:sldId id="271" r:id="rId3"/>
    <p:sldId id="277" r:id="rId4"/>
    <p:sldId id="273" r:id="rId5"/>
    <p:sldId id="256" r:id="rId6"/>
    <p:sldId id="274" r:id="rId7"/>
    <p:sldId id="272" r:id="rId8"/>
    <p:sldId id="257" r:id="rId9"/>
    <p:sldId id="258" r:id="rId10"/>
    <p:sldId id="261" r:id="rId11"/>
    <p:sldId id="259" r:id="rId12"/>
    <p:sldId id="276" r:id="rId13"/>
    <p:sldId id="275" r:id="rId14"/>
    <p:sldId id="27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793"/>
    <a:srgbClr val="1F16D4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44D47-8462-4751-9B76-0B7D032F723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9C46E-54FB-48B9-B78E-B2E85084D26C}">
      <dgm:prSet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atin typeface="+mn-lt"/>
              <a:cs typeface="Arial" pitchFamily="34" charset="0"/>
            </a:rPr>
            <a:t>содействие коммерциализации технологий, наукоемкой продукции и инжиниринговых услуг УВО</a:t>
          </a:r>
          <a:endParaRPr lang="ru-RU" dirty="0">
            <a:latin typeface="+mn-lt"/>
          </a:endParaRPr>
        </a:p>
      </dgm:t>
    </dgm:pt>
    <dgm:pt modelId="{CEBFCE06-A0FF-45C9-8C1F-F69A5800D038}" type="parTrans" cxnId="{FE1154D8-39E5-4866-A521-CCCE735DEF86}">
      <dgm:prSet/>
      <dgm:spPr/>
      <dgm:t>
        <a:bodyPr/>
        <a:lstStyle/>
        <a:p>
          <a:endParaRPr lang="ru-RU"/>
        </a:p>
      </dgm:t>
    </dgm:pt>
    <dgm:pt modelId="{C5A61BBC-E851-4F38-9250-BDC32AF29CA4}" type="sibTrans" cxnId="{FE1154D8-39E5-4866-A521-CCCE735DEF86}">
      <dgm:prSet/>
      <dgm:spPr/>
      <dgm:t>
        <a:bodyPr/>
        <a:lstStyle/>
        <a:p>
          <a:endParaRPr lang="ru-RU"/>
        </a:p>
      </dgm:t>
    </dgm:pt>
    <dgm:pt modelId="{E517BFBA-2E23-49AD-8A10-EAD5D723AEA9}">
      <dgm:prSet/>
      <dgm:spPr>
        <a:solidFill>
          <a:schemeClr val="bg1"/>
        </a:solidFill>
      </dgm:spPr>
      <dgm:t>
        <a:bodyPr/>
        <a:lstStyle/>
        <a:p>
          <a:pPr algn="l"/>
          <a:r>
            <a:rPr lang="ru-RU" b="1" dirty="0" smtClean="0">
              <a:latin typeface="+mn-lt"/>
              <a:cs typeface="Arial" pitchFamily="34" charset="0"/>
            </a:rPr>
            <a:t>   постоянно действующая система мониторинга информации в области научных исследований УВО</a:t>
          </a:r>
          <a:endParaRPr lang="ru-RU" dirty="0">
            <a:latin typeface="+mn-lt"/>
          </a:endParaRPr>
        </a:p>
      </dgm:t>
    </dgm:pt>
    <dgm:pt modelId="{81997085-522B-4424-BB72-3EC6016BC3AB}" type="parTrans" cxnId="{E388668B-D7D6-4A50-8AE3-8E07880114E0}">
      <dgm:prSet/>
      <dgm:spPr/>
      <dgm:t>
        <a:bodyPr/>
        <a:lstStyle/>
        <a:p>
          <a:endParaRPr lang="ru-RU"/>
        </a:p>
      </dgm:t>
    </dgm:pt>
    <dgm:pt modelId="{7F59C358-99B3-4298-98AA-4F5791488C2D}" type="sibTrans" cxnId="{E388668B-D7D6-4A50-8AE3-8E07880114E0}">
      <dgm:prSet/>
      <dgm:spPr/>
      <dgm:t>
        <a:bodyPr/>
        <a:lstStyle/>
        <a:p>
          <a:endParaRPr lang="ru-RU"/>
        </a:p>
      </dgm:t>
    </dgm:pt>
    <dgm:pt modelId="{8D9AB40B-9A0C-464A-B772-4F0422AC4AB4}">
      <dgm:prSet/>
      <dgm:spPr>
        <a:solidFill>
          <a:schemeClr val="tx2"/>
        </a:solidFill>
      </dgm:spPr>
      <dgm:t>
        <a:bodyPr/>
        <a:lstStyle/>
        <a:p>
          <a:pPr algn="ctr"/>
          <a:r>
            <a:rPr lang="ru-RU" b="1" dirty="0" smtClean="0">
              <a:latin typeface="+mn-lt"/>
              <a:cs typeface="Arial" pitchFamily="34" charset="0"/>
            </a:rPr>
            <a:t>площадка для координации работы университетских центров </a:t>
          </a:r>
          <a:r>
            <a:rPr lang="ru-RU" b="1" dirty="0" err="1" smtClean="0">
              <a:latin typeface="+mn-lt"/>
              <a:cs typeface="Arial" pitchFamily="34" charset="0"/>
            </a:rPr>
            <a:t>трансфера</a:t>
          </a:r>
          <a:r>
            <a:rPr lang="ru-RU" b="1" dirty="0" smtClean="0">
              <a:latin typeface="+mn-lt"/>
              <a:cs typeface="Arial" pitchFamily="34" charset="0"/>
            </a:rPr>
            <a:t> технологий и центров маркетинга</a:t>
          </a:r>
          <a:endParaRPr lang="ru-RU" dirty="0">
            <a:latin typeface="+mn-lt"/>
          </a:endParaRPr>
        </a:p>
      </dgm:t>
    </dgm:pt>
    <dgm:pt modelId="{CDEBD28B-87AE-4D90-8DEE-F2505623369D}" type="parTrans" cxnId="{E6ACCAED-8ADE-4ECB-B203-60EE7D83A4CF}">
      <dgm:prSet/>
      <dgm:spPr/>
      <dgm:t>
        <a:bodyPr/>
        <a:lstStyle/>
        <a:p>
          <a:endParaRPr lang="ru-RU"/>
        </a:p>
      </dgm:t>
    </dgm:pt>
    <dgm:pt modelId="{99B2D215-D7E3-4F5D-81B6-80FB3F7F13D0}" type="sibTrans" cxnId="{E6ACCAED-8ADE-4ECB-B203-60EE7D83A4CF}">
      <dgm:prSet/>
      <dgm:spPr/>
      <dgm:t>
        <a:bodyPr/>
        <a:lstStyle/>
        <a:p>
          <a:endParaRPr lang="ru-RU"/>
        </a:p>
      </dgm:t>
    </dgm:pt>
    <dgm:pt modelId="{8828ECFC-AD09-467D-BC58-8E449391B4A4}" type="pres">
      <dgm:prSet presAssocID="{ED844D47-8462-4751-9B76-0B7D032F723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3F5F7-C7BC-4997-B12C-C2FCA1960DED}" type="pres">
      <dgm:prSet presAssocID="{4789C46E-54FB-48B9-B78E-B2E85084D26C}" presName="composite" presStyleCnt="0"/>
      <dgm:spPr/>
    </dgm:pt>
    <dgm:pt modelId="{EB446240-B06E-40F5-9502-FDF9C8A59C57}" type="pres">
      <dgm:prSet presAssocID="{4789C46E-54FB-48B9-B78E-B2E85084D26C}" presName="imgShp" presStyleLbl="fgImgPlace1" presStyleIdx="0" presStyleCnt="3" custLinFactNeighborX="-73971" custLinFactNeighborY="-10"/>
      <dgm:spPr>
        <a:solidFill>
          <a:schemeClr val="accent1"/>
        </a:solidFill>
      </dgm:spPr>
    </dgm:pt>
    <dgm:pt modelId="{12B29596-AC8C-47D9-94C9-A93C88B6A5C6}" type="pres">
      <dgm:prSet presAssocID="{4789C46E-54FB-48B9-B78E-B2E85084D26C}" presName="txShp" presStyleLbl="node1" presStyleIdx="0" presStyleCnt="3" custScaleX="134820" custLinFactNeighborX="0" custLinFactNeighborY="-6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8502C-B923-4057-A426-CB4581564733}" type="pres">
      <dgm:prSet presAssocID="{C5A61BBC-E851-4F38-9250-BDC32AF29CA4}" presName="spacing" presStyleCnt="0"/>
      <dgm:spPr/>
    </dgm:pt>
    <dgm:pt modelId="{D169350C-AFAA-4B96-92AD-EF748115A0C9}" type="pres">
      <dgm:prSet presAssocID="{E517BFBA-2E23-49AD-8A10-EAD5D723AEA9}" presName="composite" presStyleCnt="0"/>
      <dgm:spPr/>
    </dgm:pt>
    <dgm:pt modelId="{76CB6B44-CBDB-479A-850A-8E83929AFDA0}" type="pres">
      <dgm:prSet presAssocID="{E517BFBA-2E23-49AD-8A10-EAD5D723AEA9}" presName="imgShp" presStyleLbl="fgImgPlace1" presStyleIdx="1" presStyleCnt="3" custScaleX="104402" custScaleY="103250" custLinFactNeighborX="-71770" custLinFactNeighborY="-2253"/>
      <dgm:spPr>
        <a:solidFill>
          <a:schemeClr val="accent1"/>
        </a:solidFill>
      </dgm:spPr>
    </dgm:pt>
    <dgm:pt modelId="{F9C248FF-9DBB-46E9-91E9-C09B0BC1D816}" type="pres">
      <dgm:prSet presAssocID="{E517BFBA-2E23-49AD-8A10-EAD5D723AEA9}" presName="txShp" presStyleLbl="node1" presStyleIdx="1" presStyleCnt="3" custScaleX="127042" custScaleY="93079" custLinFactNeighborX="2593" custLinFactNeighborY="3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6C14C-5A9F-4B67-830F-7FECA99AFC33}" type="pres">
      <dgm:prSet presAssocID="{7F59C358-99B3-4298-98AA-4F5791488C2D}" presName="spacing" presStyleCnt="0"/>
      <dgm:spPr/>
    </dgm:pt>
    <dgm:pt modelId="{B6BFDA30-8E19-4993-901E-D21E456D1FB3}" type="pres">
      <dgm:prSet presAssocID="{8D9AB40B-9A0C-464A-B772-4F0422AC4AB4}" presName="composite" presStyleCnt="0"/>
      <dgm:spPr/>
    </dgm:pt>
    <dgm:pt modelId="{BF042810-3CF3-4C87-A468-431E9701AC65}" type="pres">
      <dgm:prSet presAssocID="{8D9AB40B-9A0C-464A-B772-4F0422AC4AB4}" presName="imgShp" presStyleLbl="fgImgPlace1" presStyleIdx="2" presStyleCnt="3" custScaleX="104072" custScaleY="102877" custLinFactNeighborX="-72878" custLinFactNeighborY="-2229"/>
      <dgm:spPr>
        <a:solidFill>
          <a:schemeClr val="accent1"/>
        </a:solidFill>
      </dgm:spPr>
    </dgm:pt>
    <dgm:pt modelId="{16756E1A-4D11-4842-B756-865805969995}" type="pres">
      <dgm:prSet presAssocID="{8D9AB40B-9A0C-464A-B772-4F0422AC4AB4}" presName="txShp" presStyleLbl="node1" presStyleIdx="2" presStyleCnt="3" custScaleX="132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413FE-9412-4393-982B-769E98810174}" type="presOf" srcId="{4789C46E-54FB-48B9-B78E-B2E85084D26C}" destId="{12B29596-AC8C-47D9-94C9-A93C88B6A5C6}" srcOrd="0" destOrd="0" presId="urn:microsoft.com/office/officeart/2005/8/layout/vList3"/>
    <dgm:cxn modelId="{E388668B-D7D6-4A50-8AE3-8E07880114E0}" srcId="{ED844D47-8462-4751-9B76-0B7D032F7233}" destId="{E517BFBA-2E23-49AD-8A10-EAD5D723AEA9}" srcOrd="1" destOrd="0" parTransId="{81997085-522B-4424-BB72-3EC6016BC3AB}" sibTransId="{7F59C358-99B3-4298-98AA-4F5791488C2D}"/>
    <dgm:cxn modelId="{274F8786-91EB-448B-BAB1-E5AE08FB3BEB}" type="presOf" srcId="{E517BFBA-2E23-49AD-8A10-EAD5D723AEA9}" destId="{F9C248FF-9DBB-46E9-91E9-C09B0BC1D816}" srcOrd="0" destOrd="0" presId="urn:microsoft.com/office/officeart/2005/8/layout/vList3"/>
    <dgm:cxn modelId="{FE1154D8-39E5-4866-A521-CCCE735DEF86}" srcId="{ED844D47-8462-4751-9B76-0B7D032F7233}" destId="{4789C46E-54FB-48B9-B78E-B2E85084D26C}" srcOrd="0" destOrd="0" parTransId="{CEBFCE06-A0FF-45C9-8C1F-F69A5800D038}" sibTransId="{C5A61BBC-E851-4F38-9250-BDC32AF29CA4}"/>
    <dgm:cxn modelId="{60D99843-6876-43FF-B6BA-ED3FB29F6189}" type="presOf" srcId="{8D9AB40B-9A0C-464A-B772-4F0422AC4AB4}" destId="{16756E1A-4D11-4842-B756-865805969995}" srcOrd="0" destOrd="0" presId="urn:microsoft.com/office/officeart/2005/8/layout/vList3"/>
    <dgm:cxn modelId="{E53DAFA5-6586-47D7-98B6-3FA5334D9399}" type="presOf" srcId="{ED844D47-8462-4751-9B76-0B7D032F7233}" destId="{8828ECFC-AD09-467D-BC58-8E449391B4A4}" srcOrd="0" destOrd="0" presId="urn:microsoft.com/office/officeart/2005/8/layout/vList3"/>
    <dgm:cxn modelId="{E6ACCAED-8ADE-4ECB-B203-60EE7D83A4CF}" srcId="{ED844D47-8462-4751-9B76-0B7D032F7233}" destId="{8D9AB40B-9A0C-464A-B772-4F0422AC4AB4}" srcOrd="2" destOrd="0" parTransId="{CDEBD28B-87AE-4D90-8DEE-F2505623369D}" sibTransId="{99B2D215-D7E3-4F5D-81B6-80FB3F7F13D0}"/>
    <dgm:cxn modelId="{3EA1A92E-B557-4A77-9DB7-9B82705E5D01}" type="presParOf" srcId="{8828ECFC-AD09-467D-BC58-8E449391B4A4}" destId="{5343F5F7-C7BC-4997-B12C-C2FCA1960DED}" srcOrd="0" destOrd="0" presId="urn:microsoft.com/office/officeart/2005/8/layout/vList3"/>
    <dgm:cxn modelId="{1C9BDCB3-2C86-43CD-B2D9-1D5DE9073009}" type="presParOf" srcId="{5343F5F7-C7BC-4997-B12C-C2FCA1960DED}" destId="{EB446240-B06E-40F5-9502-FDF9C8A59C57}" srcOrd="0" destOrd="0" presId="urn:microsoft.com/office/officeart/2005/8/layout/vList3"/>
    <dgm:cxn modelId="{190F21D3-36D4-4BAD-B71E-3AD262F5E4B7}" type="presParOf" srcId="{5343F5F7-C7BC-4997-B12C-C2FCA1960DED}" destId="{12B29596-AC8C-47D9-94C9-A93C88B6A5C6}" srcOrd="1" destOrd="0" presId="urn:microsoft.com/office/officeart/2005/8/layout/vList3"/>
    <dgm:cxn modelId="{1AA5AA01-F687-41A8-A653-7572424A878D}" type="presParOf" srcId="{8828ECFC-AD09-467D-BC58-8E449391B4A4}" destId="{1508502C-B923-4057-A426-CB4581564733}" srcOrd="1" destOrd="0" presId="urn:microsoft.com/office/officeart/2005/8/layout/vList3"/>
    <dgm:cxn modelId="{1C572FAA-611D-462F-A4A3-5FAF164B3C1C}" type="presParOf" srcId="{8828ECFC-AD09-467D-BC58-8E449391B4A4}" destId="{D169350C-AFAA-4B96-92AD-EF748115A0C9}" srcOrd="2" destOrd="0" presId="urn:microsoft.com/office/officeart/2005/8/layout/vList3"/>
    <dgm:cxn modelId="{1B354D7C-6575-4C10-8C63-4A6F53C66B3B}" type="presParOf" srcId="{D169350C-AFAA-4B96-92AD-EF748115A0C9}" destId="{76CB6B44-CBDB-479A-850A-8E83929AFDA0}" srcOrd="0" destOrd="0" presId="urn:microsoft.com/office/officeart/2005/8/layout/vList3"/>
    <dgm:cxn modelId="{9DA7AF97-1188-4C6C-83B5-32CB1A79735F}" type="presParOf" srcId="{D169350C-AFAA-4B96-92AD-EF748115A0C9}" destId="{F9C248FF-9DBB-46E9-91E9-C09B0BC1D816}" srcOrd="1" destOrd="0" presId="urn:microsoft.com/office/officeart/2005/8/layout/vList3"/>
    <dgm:cxn modelId="{6BDD2185-81AA-48F1-B357-CE9C821E8A68}" type="presParOf" srcId="{8828ECFC-AD09-467D-BC58-8E449391B4A4}" destId="{E7C6C14C-5A9F-4B67-830F-7FECA99AFC33}" srcOrd="3" destOrd="0" presId="urn:microsoft.com/office/officeart/2005/8/layout/vList3"/>
    <dgm:cxn modelId="{22480F0B-DAC9-4F84-996A-722A72932E6D}" type="presParOf" srcId="{8828ECFC-AD09-467D-BC58-8E449391B4A4}" destId="{B6BFDA30-8E19-4993-901E-D21E456D1FB3}" srcOrd="4" destOrd="0" presId="urn:microsoft.com/office/officeart/2005/8/layout/vList3"/>
    <dgm:cxn modelId="{119C01A7-1721-4678-AF21-14A721995FC9}" type="presParOf" srcId="{B6BFDA30-8E19-4993-901E-D21E456D1FB3}" destId="{BF042810-3CF3-4C87-A468-431E9701AC65}" srcOrd="0" destOrd="0" presId="urn:microsoft.com/office/officeart/2005/8/layout/vList3"/>
    <dgm:cxn modelId="{D00F9105-6E0D-4B12-9E73-0D0E990E3FDB}" type="presParOf" srcId="{B6BFDA30-8E19-4993-901E-D21E456D1FB3}" destId="{16756E1A-4D11-4842-B756-8658059699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7C9B33-FF12-466E-AA7C-26B297C1AE84}" type="doc">
      <dgm:prSet loTypeId="urn:microsoft.com/office/officeart/2005/8/layout/matrix3" loCatId="matrix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2D56FE-9E14-419D-823C-43FCC1D7E739}">
      <dgm:prSet phldrT="[Текст]" custT="1"/>
      <dgm:spPr/>
      <dgm:t>
        <a:bodyPr/>
        <a:lstStyle/>
        <a:p>
          <a:r>
            <a:rPr lang="ru-RU" sz="2400" b="1" dirty="0" err="1" smtClean="0"/>
            <a:t>Интернет-площадки</a:t>
          </a:r>
          <a:endParaRPr lang="ru-RU" sz="2400" b="1" dirty="0"/>
        </a:p>
      </dgm:t>
    </dgm:pt>
    <dgm:pt modelId="{B0D63456-76D3-4FD3-B34B-E63EFFEF3478}" type="parTrans" cxnId="{C7D0B2D7-2DF4-49BB-98F2-119DCD55F774}">
      <dgm:prSet/>
      <dgm:spPr/>
      <dgm:t>
        <a:bodyPr/>
        <a:lstStyle/>
        <a:p>
          <a:endParaRPr lang="ru-RU"/>
        </a:p>
      </dgm:t>
    </dgm:pt>
    <dgm:pt modelId="{C5136D5A-CD9E-4075-B2B2-32AF2B06D311}" type="sibTrans" cxnId="{C7D0B2D7-2DF4-49BB-98F2-119DCD55F774}">
      <dgm:prSet/>
      <dgm:spPr/>
      <dgm:t>
        <a:bodyPr/>
        <a:lstStyle/>
        <a:p>
          <a:endParaRPr lang="ru-RU"/>
        </a:p>
      </dgm:t>
    </dgm:pt>
    <dgm:pt modelId="{6B43F423-9DF2-49FF-94B5-52707AC9CB20}">
      <dgm:prSet phldrT="[Текст]" custT="1"/>
      <dgm:spPr/>
      <dgm:t>
        <a:bodyPr/>
        <a:lstStyle/>
        <a:p>
          <a:r>
            <a:rPr lang="ru-RU" sz="2400" b="1" dirty="0" smtClean="0"/>
            <a:t>Выставки</a:t>
          </a:r>
          <a:endParaRPr lang="ru-RU" sz="2400" b="1" dirty="0"/>
        </a:p>
      </dgm:t>
    </dgm:pt>
    <dgm:pt modelId="{07B5316E-AFA5-47ED-AAEF-E80A27C35D2B}" type="parTrans" cxnId="{CDA8DE2C-9EBA-408C-8128-E67CD8AD7A29}">
      <dgm:prSet/>
      <dgm:spPr/>
      <dgm:t>
        <a:bodyPr/>
        <a:lstStyle/>
        <a:p>
          <a:endParaRPr lang="ru-RU"/>
        </a:p>
      </dgm:t>
    </dgm:pt>
    <dgm:pt modelId="{6D5A2F0C-7F66-450D-AB4F-56FED02537DF}" type="sibTrans" cxnId="{CDA8DE2C-9EBA-408C-8128-E67CD8AD7A29}">
      <dgm:prSet/>
      <dgm:spPr/>
      <dgm:t>
        <a:bodyPr/>
        <a:lstStyle/>
        <a:p>
          <a:endParaRPr lang="ru-RU"/>
        </a:p>
      </dgm:t>
    </dgm:pt>
    <dgm:pt modelId="{267EC25E-0861-4091-815C-EA8489B9469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err="1" smtClean="0"/>
            <a:t>Коопера</a:t>
          </a:r>
          <a:r>
            <a:rPr lang="ru-RU" sz="2400" b="1" dirty="0" smtClean="0"/>
            <a:t>-</a:t>
          </a:r>
        </a:p>
        <a:p>
          <a:pPr>
            <a:spcAft>
              <a:spcPct val="35000"/>
            </a:spcAft>
          </a:pPr>
          <a:r>
            <a:rPr lang="ru-RU" sz="2400" b="1" dirty="0" err="1" smtClean="0"/>
            <a:t>ционные</a:t>
          </a:r>
          <a:r>
            <a:rPr lang="ru-RU" sz="2400" b="1" dirty="0" smtClean="0"/>
            <a:t> биржи</a:t>
          </a:r>
        </a:p>
      </dgm:t>
    </dgm:pt>
    <dgm:pt modelId="{0427A1EB-49D7-4F1D-8FF4-4A18143A3AB3}" type="parTrans" cxnId="{45A06A34-2222-47E1-8A58-9E184085DD75}">
      <dgm:prSet/>
      <dgm:spPr/>
      <dgm:t>
        <a:bodyPr/>
        <a:lstStyle/>
        <a:p>
          <a:endParaRPr lang="ru-RU"/>
        </a:p>
      </dgm:t>
    </dgm:pt>
    <dgm:pt modelId="{AD2C29E3-CA6D-42AB-8BBA-781A688B5794}" type="sibTrans" cxnId="{45A06A34-2222-47E1-8A58-9E184085DD75}">
      <dgm:prSet/>
      <dgm:spPr/>
      <dgm:t>
        <a:bodyPr/>
        <a:lstStyle/>
        <a:p>
          <a:endParaRPr lang="ru-RU"/>
        </a:p>
      </dgm:t>
    </dgm:pt>
    <dgm:pt modelId="{192579F2-723E-4499-AC82-494313F72F61}">
      <dgm:prSet phldrT="[Текст]" custT="1"/>
      <dgm:spPr/>
      <dgm:t>
        <a:bodyPr/>
        <a:lstStyle/>
        <a:p>
          <a:r>
            <a:rPr lang="ru-RU" sz="2400" b="1" dirty="0" smtClean="0"/>
            <a:t>Форсайты</a:t>
          </a:r>
          <a:endParaRPr lang="ru-RU" sz="2400" b="1" dirty="0"/>
        </a:p>
      </dgm:t>
    </dgm:pt>
    <dgm:pt modelId="{D7B065E9-D4BD-4E6B-83E8-F83877348C50}" type="parTrans" cxnId="{B4A5AA9D-3199-44FC-A031-21F05F66156C}">
      <dgm:prSet/>
      <dgm:spPr/>
      <dgm:t>
        <a:bodyPr/>
        <a:lstStyle/>
        <a:p>
          <a:endParaRPr lang="ru-RU"/>
        </a:p>
      </dgm:t>
    </dgm:pt>
    <dgm:pt modelId="{120EF1FA-B843-4782-A6EE-880122A6AE88}" type="sibTrans" cxnId="{B4A5AA9D-3199-44FC-A031-21F05F66156C}">
      <dgm:prSet/>
      <dgm:spPr/>
      <dgm:t>
        <a:bodyPr/>
        <a:lstStyle/>
        <a:p>
          <a:endParaRPr lang="ru-RU"/>
        </a:p>
      </dgm:t>
    </dgm:pt>
    <dgm:pt modelId="{32286390-86E9-4C61-AC90-D4D0C9A3D38A}" type="pres">
      <dgm:prSet presAssocID="{367C9B33-FF12-466E-AA7C-26B297C1AE8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A6C97-AB6E-4B93-8D7E-96FD71E306D7}" type="pres">
      <dgm:prSet presAssocID="{367C9B33-FF12-466E-AA7C-26B297C1AE84}" presName="diamond" presStyleLbl="bgShp" presStyleIdx="0" presStyleCnt="1" custScaleX="130000"/>
      <dgm:spPr/>
    </dgm:pt>
    <dgm:pt modelId="{97632431-F68A-4BDB-9B93-8A997D24B26D}" type="pres">
      <dgm:prSet presAssocID="{367C9B33-FF12-466E-AA7C-26B297C1AE84}" presName="quad1" presStyleLbl="node1" presStyleIdx="0" presStyleCnt="4" custScaleX="101099" custScaleY="974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44BB7-5DCD-463C-BD70-F77AF82FEC14}" type="pres">
      <dgm:prSet presAssocID="{367C9B33-FF12-466E-AA7C-26B297C1AE84}" presName="quad2" presStyleLbl="node1" presStyleIdx="1" presStyleCnt="4" custLinFactNeighborX="-10776" custLinFactNeighborY="-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CF60A-BE70-4378-89BA-330C19A44AA6}" type="pres">
      <dgm:prSet presAssocID="{367C9B33-FF12-466E-AA7C-26B297C1AE84}" presName="quad3" presStyleLbl="node1" presStyleIdx="2" presStyleCnt="4" custScaleX="107138" custLinFactNeighborX="3465" custLinFactNeighborY="-107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37F83-E8B9-4637-8615-7642BAEBDFC0}" type="pres">
      <dgm:prSet presAssocID="{367C9B33-FF12-466E-AA7C-26B297C1AE84}" presName="quad4" presStyleLbl="node1" presStyleIdx="3" presStyleCnt="4" custLinFactNeighborX="-3846" custLinFactNeighborY="-107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240F80-0976-4432-A9CD-54370C8BC282}" type="presOf" srcId="{367C9B33-FF12-466E-AA7C-26B297C1AE84}" destId="{32286390-86E9-4C61-AC90-D4D0C9A3D38A}" srcOrd="0" destOrd="0" presId="urn:microsoft.com/office/officeart/2005/8/layout/matrix3"/>
    <dgm:cxn modelId="{5AA49D5A-7AC8-4DA4-883E-0DEEE50E15A0}" type="presOf" srcId="{6B43F423-9DF2-49FF-94B5-52707AC9CB20}" destId="{F9644BB7-5DCD-463C-BD70-F77AF82FEC14}" srcOrd="0" destOrd="0" presId="urn:microsoft.com/office/officeart/2005/8/layout/matrix3"/>
    <dgm:cxn modelId="{CDA8DE2C-9EBA-408C-8128-E67CD8AD7A29}" srcId="{367C9B33-FF12-466E-AA7C-26B297C1AE84}" destId="{6B43F423-9DF2-49FF-94B5-52707AC9CB20}" srcOrd="1" destOrd="0" parTransId="{07B5316E-AFA5-47ED-AAEF-E80A27C35D2B}" sibTransId="{6D5A2F0C-7F66-450D-AB4F-56FED02537DF}"/>
    <dgm:cxn modelId="{F532178F-C9AB-430F-8E02-8283616800BD}" type="presOf" srcId="{267EC25E-0861-4091-815C-EA8489B9469F}" destId="{73FCF60A-BE70-4378-89BA-330C19A44AA6}" srcOrd="0" destOrd="0" presId="urn:microsoft.com/office/officeart/2005/8/layout/matrix3"/>
    <dgm:cxn modelId="{C7D0B2D7-2DF4-49BB-98F2-119DCD55F774}" srcId="{367C9B33-FF12-466E-AA7C-26B297C1AE84}" destId="{B42D56FE-9E14-419D-823C-43FCC1D7E739}" srcOrd="0" destOrd="0" parTransId="{B0D63456-76D3-4FD3-B34B-E63EFFEF3478}" sibTransId="{C5136D5A-CD9E-4075-B2B2-32AF2B06D311}"/>
    <dgm:cxn modelId="{45A06A34-2222-47E1-8A58-9E184085DD75}" srcId="{367C9B33-FF12-466E-AA7C-26B297C1AE84}" destId="{267EC25E-0861-4091-815C-EA8489B9469F}" srcOrd="2" destOrd="0" parTransId="{0427A1EB-49D7-4F1D-8FF4-4A18143A3AB3}" sibTransId="{AD2C29E3-CA6D-42AB-8BBA-781A688B5794}"/>
    <dgm:cxn modelId="{BB58D5A1-15DB-4FEB-8B62-D37A4103E6C7}" type="presOf" srcId="{192579F2-723E-4499-AC82-494313F72F61}" destId="{FEC37F83-E8B9-4637-8615-7642BAEBDFC0}" srcOrd="0" destOrd="0" presId="urn:microsoft.com/office/officeart/2005/8/layout/matrix3"/>
    <dgm:cxn modelId="{B4A5AA9D-3199-44FC-A031-21F05F66156C}" srcId="{367C9B33-FF12-466E-AA7C-26B297C1AE84}" destId="{192579F2-723E-4499-AC82-494313F72F61}" srcOrd="3" destOrd="0" parTransId="{D7B065E9-D4BD-4E6B-83E8-F83877348C50}" sibTransId="{120EF1FA-B843-4782-A6EE-880122A6AE88}"/>
    <dgm:cxn modelId="{0AAD0725-8FF6-47F8-AC82-41321CBD4BE5}" type="presOf" srcId="{B42D56FE-9E14-419D-823C-43FCC1D7E739}" destId="{97632431-F68A-4BDB-9B93-8A997D24B26D}" srcOrd="0" destOrd="0" presId="urn:microsoft.com/office/officeart/2005/8/layout/matrix3"/>
    <dgm:cxn modelId="{97995111-69C9-48B9-87F3-3C6AF731C1A2}" type="presParOf" srcId="{32286390-86E9-4C61-AC90-D4D0C9A3D38A}" destId="{5D1A6C97-AB6E-4B93-8D7E-96FD71E306D7}" srcOrd="0" destOrd="0" presId="urn:microsoft.com/office/officeart/2005/8/layout/matrix3"/>
    <dgm:cxn modelId="{58B30C9A-16D9-4979-A212-0560014EBCE4}" type="presParOf" srcId="{32286390-86E9-4C61-AC90-D4D0C9A3D38A}" destId="{97632431-F68A-4BDB-9B93-8A997D24B26D}" srcOrd="1" destOrd="0" presId="urn:microsoft.com/office/officeart/2005/8/layout/matrix3"/>
    <dgm:cxn modelId="{0FD2A5E4-6B42-4F3E-8072-692829992085}" type="presParOf" srcId="{32286390-86E9-4C61-AC90-D4D0C9A3D38A}" destId="{F9644BB7-5DCD-463C-BD70-F77AF82FEC14}" srcOrd="2" destOrd="0" presId="urn:microsoft.com/office/officeart/2005/8/layout/matrix3"/>
    <dgm:cxn modelId="{BC8A22C1-0C4F-4062-A066-0C9245DEE9E8}" type="presParOf" srcId="{32286390-86E9-4C61-AC90-D4D0C9A3D38A}" destId="{73FCF60A-BE70-4378-89BA-330C19A44AA6}" srcOrd="3" destOrd="0" presId="urn:microsoft.com/office/officeart/2005/8/layout/matrix3"/>
    <dgm:cxn modelId="{589C5DCD-BB71-4046-A8E4-3B3C4F25B8D9}" type="presParOf" srcId="{32286390-86E9-4C61-AC90-D4D0C9A3D38A}" destId="{FEC37F83-E8B9-4637-8615-7642BAEBDF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C58D29-9852-4501-B992-04066EE9E358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5A5C73A0-E1B8-4483-B410-8926663F44A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u="sng" dirty="0" smtClean="0"/>
            <a:t>СТАДИЯ ИДЕИ</a:t>
          </a:r>
          <a:r>
            <a:rPr lang="ru-RU" sz="1600" b="1" dirty="0" smtClean="0"/>
            <a:t>:</a:t>
          </a:r>
        </a:p>
        <a:p>
          <a:pPr>
            <a:spcAft>
              <a:spcPct val="35000"/>
            </a:spcAft>
          </a:pPr>
          <a:r>
            <a:rPr lang="ru-RU" sz="1600" b="1" dirty="0" smtClean="0"/>
            <a:t>маркетинговые исследования  для оценки целесообразности разработки инновационного проекта</a:t>
          </a:r>
        </a:p>
      </dgm:t>
    </dgm:pt>
    <dgm:pt modelId="{256D75A2-3CBA-4CBA-B86B-DA4388507916}" type="parTrans" cxnId="{8EE3A022-CF89-4523-A383-E02E387D53E2}">
      <dgm:prSet/>
      <dgm:spPr/>
      <dgm:t>
        <a:bodyPr/>
        <a:lstStyle/>
        <a:p>
          <a:endParaRPr lang="ru-RU"/>
        </a:p>
      </dgm:t>
    </dgm:pt>
    <dgm:pt modelId="{5F32B2E1-D218-42EC-97B8-AF6FE57575EE}" type="sibTrans" cxnId="{8EE3A022-CF89-4523-A383-E02E387D53E2}">
      <dgm:prSet/>
      <dgm:spPr/>
      <dgm:t>
        <a:bodyPr/>
        <a:lstStyle/>
        <a:p>
          <a:endParaRPr lang="ru-RU"/>
        </a:p>
      </dgm:t>
    </dgm:pt>
    <dgm:pt modelId="{05EEC727-9467-4324-811D-7195A21FA1D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dirty="0" smtClean="0"/>
            <a:t>СТАДИЯ НИР</a:t>
          </a:r>
          <a:r>
            <a:rPr lang="ru-RU" sz="1400" b="1" dirty="0" smtClean="0"/>
            <a:t>:</a:t>
          </a:r>
        </a:p>
        <a:p>
          <a:pPr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маркетинговые исследования на каком-либо из этапов научно-исследовательской работы с целью оценки целесообразности  дальнейшей  разработки инновационного проекта</a:t>
          </a:r>
          <a:endParaRPr lang="ru-RU" sz="1100" dirty="0"/>
        </a:p>
      </dgm:t>
    </dgm:pt>
    <dgm:pt modelId="{E905D0DE-77CA-4036-838C-FA23230C9B61}" type="parTrans" cxnId="{3488AA8A-22F3-4072-A7B5-036D5BF2D2CF}">
      <dgm:prSet/>
      <dgm:spPr/>
      <dgm:t>
        <a:bodyPr/>
        <a:lstStyle/>
        <a:p>
          <a:endParaRPr lang="ru-RU"/>
        </a:p>
      </dgm:t>
    </dgm:pt>
    <dgm:pt modelId="{C97ACFF0-6570-4994-AAAC-154D1117FF8D}" type="sibTrans" cxnId="{3488AA8A-22F3-4072-A7B5-036D5BF2D2CF}">
      <dgm:prSet/>
      <dgm:spPr/>
      <dgm:t>
        <a:bodyPr/>
        <a:lstStyle/>
        <a:p>
          <a:endParaRPr lang="ru-RU"/>
        </a:p>
      </dgm:t>
    </dgm:pt>
    <dgm:pt modelId="{AF4A9E0F-2ABE-4467-9767-1549F1A434E1}">
      <dgm:prSet phldrT="[Текст]" phldr="1"/>
      <dgm:spPr/>
      <dgm:t>
        <a:bodyPr/>
        <a:lstStyle/>
        <a:p>
          <a:endParaRPr lang="ru-RU"/>
        </a:p>
      </dgm:t>
    </dgm:pt>
    <dgm:pt modelId="{B1BDD212-3AD7-45B0-B784-4013933C9E9E}" type="parTrans" cxnId="{D236F59B-DC8B-4E73-81C0-1ABA7D9EC7D4}">
      <dgm:prSet/>
      <dgm:spPr/>
      <dgm:t>
        <a:bodyPr/>
        <a:lstStyle/>
        <a:p>
          <a:endParaRPr lang="ru-RU"/>
        </a:p>
      </dgm:t>
    </dgm:pt>
    <dgm:pt modelId="{EA6A7020-D342-4C66-B542-AC9ABDB4AE2D}" type="sibTrans" cxnId="{D236F59B-DC8B-4E73-81C0-1ABA7D9EC7D4}">
      <dgm:prSet/>
      <dgm:spPr/>
      <dgm:t>
        <a:bodyPr/>
        <a:lstStyle/>
        <a:p>
          <a:endParaRPr lang="ru-RU"/>
        </a:p>
      </dgm:t>
    </dgm:pt>
    <dgm:pt modelId="{662C4F13-5362-4B85-BFCE-6B92499BB83D}">
      <dgm:prSet/>
      <dgm:spPr/>
      <dgm:t>
        <a:bodyPr/>
        <a:lstStyle/>
        <a:p>
          <a:endParaRPr lang="ru-RU"/>
        </a:p>
      </dgm:t>
    </dgm:pt>
    <dgm:pt modelId="{54913258-2D8E-4DB9-A213-459110A06F91}" type="parTrans" cxnId="{177547D8-678C-48C3-8DCA-EC9862D9F352}">
      <dgm:prSet/>
      <dgm:spPr/>
      <dgm:t>
        <a:bodyPr/>
        <a:lstStyle/>
        <a:p>
          <a:endParaRPr lang="ru-RU"/>
        </a:p>
      </dgm:t>
    </dgm:pt>
    <dgm:pt modelId="{962D941E-F0BA-4510-8540-27DB60CE3763}" type="sibTrans" cxnId="{177547D8-678C-48C3-8DCA-EC9862D9F352}">
      <dgm:prSet/>
      <dgm:spPr/>
      <dgm:t>
        <a:bodyPr/>
        <a:lstStyle/>
        <a:p>
          <a:endParaRPr lang="ru-RU"/>
        </a:p>
      </dgm:t>
    </dgm:pt>
    <dgm:pt modelId="{82EF04A2-39BD-4301-ABB0-D733AA57A2C0}">
      <dgm:prSet/>
      <dgm:spPr/>
      <dgm:t>
        <a:bodyPr/>
        <a:lstStyle/>
        <a:p>
          <a:endParaRPr lang="ru-RU"/>
        </a:p>
      </dgm:t>
    </dgm:pt>
    <dgm:pt modelId="{8EB54B1C-0BBD-4185-9DA2-517809ACD555}" type="parTrans" cxnId="{B17C8C71-890A-467C-891B-F10ACDDDED19}">
      <dgm:prSet/>
      <dgm:spPr/>
      <dgm:t>
        <a:bodyPr/>
        <a:lstStyle/>
        <a:p>
          <a:endParaRPr lang="ru-RU"/>
        </a:p>
      </dgm:t>
    </dgm:pt>
    <dgm:pt modelId="{E5318C9E-9C8A-401C-A84F-9DC33BE487C6}" type="sibTrans" cxnId="{B17C8C71-890A-467C-891B-F10ACDDDED19}">
      <dgm:prSet/>
      <dgm:spPr/>
      <dgm:t>
        <a:bodyPr/>
        <a:lstStyle/>
        <a:p>
          <a:endParaRPr lang="ru-RU"/>
        </a:p>
      </dgm:t>
    </dgm:pt>
    <dgm:pt modelId="{CF15295E-4101-4C3A-B3BE-ECEE6EC846F4}">
      <dgm:prSet custT="1"/>
      <dgm:spPr/>
      <dgm:t>
        <a:bodyPr/>
        <a:lstStyle/>
        <a:p>
          <a:endParaRPr lang="ru-RU" sz="1400" b="1" u="sng" strike="noStrike" cap="all" baseline="0" dirty="0" smtClean="0"/>
        </a:p>
        <a:p>
          <a:r>
            <a:rPr lang="ru-RU" sz="1400" b="1" u="sng" strike="noStrike" cap="all" baseline="0" dirty="0" smtClean="0"/>
            <a:t>СТАДИЯ </a:t>
          </a:r>
          <a:r>
            <a:rPr lang="ru-RU" sz="1400" b="1" u="sng" cap="all" baseline="0" dirty="0" smtClean="0">
              <a:solidFill>
                <a:schemeClr val="tx1"/>
              </a:solidFill>
            </a:rPr>
            <a:t>выпуска продукции/оказания услуг</a:t>
          </a:r>
          <a:r>
            <a:rPr lang="ru-RU" sz="1400" b="1" u="sng" strike="noStrike" cap="all" baseline="0" dirty="0" smtClean="0"/>
            <a:t>:</a:t>
          </a:r>
        </a:p>
        <a:p>
          <a:r>
            <a:rPr lang="ru-RU" sz="1400" b="1" dirty="0" smtClean="0">
              <a:solidFill>
                <a:schemeClr val="tx1"/>
              </a:solidFill>
            </a:rPr>
            <a:t>маркетинговые исследования  в рамках разработки маркетинговых планов и организации рекламных кампаний</a:t>
          </a:r>
          <a:endParaRPr lang="ru-RU" sz="1400" b="1" u="sng" strike="noStrike" cap="all" baseline="0" dirty="0" smtClean="0"/>
        </a:p>
        <a:p>
          <a:endParaRPr lang="ru-RU" sz="1400" b="1" dirty="0" smtClean="0"/>
        </a:p>
      </dgm:t>
    </dgm:pt>
    <dgm:pt modelId="{2EDD7868-FDF3-45A4-B60C-CB971FD611A1}" type="parTrans" cxnId="{04198AD0-CAE5-44A2-93E2-4AF7440AFFFE}">
      <dgm:prSet/>
      <dgm:spPr/>
      <dgm:t>
        <a:bodyPr/>
        <a:lstStyle/>
        <a:p>
          <a:endParaRPr lang="ru-RU"/>
        </a:p>
      </dgm:t>
    </dgm:pt>
    <dgm:pt modelId="{A523367E-8544-4E14-B0C2-A5810D2AFD5D}" type="sibTrans" cxnId="{04198AD0-CAE5-44A2-93E2-4AF7440AFFFE}">
      <dgm:prSet/>
      <dgm:spPr/>
      <dgm:t>
        <a:bodyPr/>
        <a:lstStyle/>
        <a:p>
          <a:endParaRPr lang="ru-RU"/>
        </a:p>
      </dgm:t>
    </dgm:pt>
    <dgm:pt modelId="{35F356AD-1C27-4AA2-99B5-6CA9D616B3C4}">
      <dgm:prSet/>
      <dgm:spPr/>
      <dgm:t>
        <a:bodyPr/>
        <a:lstStyle/>
        <a:p>
          <a:endParaRPr lang="ru-RU"/>
        </a:p>
      </dgm:t>
    </dgm:pt>
    <dgm:pt modelId="{5CA94AE8-5B22-4444-B6E1-A3FC9C50066F}" type="parTrans" cxnId="{E2A6080F-333E-4D1B-A291-AFDF5DEEBB05}">
      <dgm:prSet/>
      <dgm:spPr/>
      <dgm:t>
        <a:bodyPr/>
        <a:lstStyle/>
        <a:p>
          <a:endParaRPr lang="ru-RU"/>
        </a:p>
      </dgm:t>
    </dgm:pt>
    <dgm:pt modelId="{A28D93A1-B9C1-4A14-BF2C-38531199FD94}" type="sibTrans" cxnId="{E2A6080F-333E-4D1B-A291-AFDF5DEEBB05}">
      <dgm:prSet/>
      <dgm:spPr/>
      <dgm:t>
        <a:bodyPr/>
        <a:lstStyle/>
        <a:p>
          <a:endParaRPr lang="ru-RU"/>
        </a:p>
      </dgm:t>
    </dgm:pt>
    <dgm:pt modelId="{168FFB75-2B70-4AD1-A89F-8718C0704A6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dirty="0" smtClean="0"/>
            <a:t>СТАДИЯ </a:t>
          </a:r>
          <a:r>
            <a:rPr lang="ru-RU" sz="1400" b="1" u="sng" dirty="0" smtClean="0">
              <a:solidFill>
                <a:schemeClr val="tx1"/>
              </a:solidFill>
            </a:rPr>
            <a:t>ОК(Т)Р</a:t>
          </a:r>
          <a:r>
            <a:rPr lang="ru-RU" sz="1400" b="1" dirty="0" smtClean="0"/>
            <a:t>:</a:t>
          </a:r>
        </a:p>
        <a:p>
          <a:pPr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маркетинговые исследования с целью определения вариантов и форм внедрения научно-технической продукции</a:t>
          </a:r>
          <a:endParaRPr lang="ru-RU" sz="1400" b="1" dirty="0" smtClean="0"/>
        </a:p>
      </dgm:t>
    </dgm:pt>
    <dgm:pt modelId="{4FF7ADE1-AC7B-4929-BA3F-EFEAF8A39DCC}" type="parTrans" cxnId="{E09C644C-445C-4193-96DB-0EE968F8C934}">
      <dgm:prSet/>
      <dgm:spPr/>
      <dgm:t>
        <a:bodyPr/>
        <a:lstStyle/>
        <a:p>
          <a:endParaRPr lang="ru-RU"/>
        </a:p>
      </dgm:t>
    </dgm:pt>
    <dgm:pt modelId="{7F8A0486-EAC6-42C1-812B-7E622D7F225E}" type="sibTrans" cxnId="{E09C644C-445C-4193-96DB-0EE968F8C934}">
      <dgm:prSet/>
      <dgm:spPr/>
      <dgm:t>
        <a:bodyPr/>
        <a:lstStyle/>
        <a:p>
          <a:endParaRPr lang="ru-RU"/>
        </a:p>
      </dgm:t>
    </dgm:pt>
    <dgm:pt modelId="{84E163A8-5A6F-4A5F-AC4E-5A5FC9E15FB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strike="noStrike" dirty="0" smtClean="0"/>
            <a:t>СТАДИЯ </a:t>
          </a:r>
          <a:r>
            <a:rPr lang="ru-RU" sz="1400" b="1" u="sng" strike="noStrike" cap="all" baseline="0" dirty="0" smtClean="0"/>
            <a:t>с</a:t>
          </a:r>
          <a:r>
            <a:rPr lang="ru-RU" sz="1400" b="1" u="sng" strike="noStrike" cap="all" baseline="0" dirty="0" smtClean="0">
              <a:solidFill>
                <a:schemeClr val="tx1"/>
              </a:solidFill>
            </a:rPr>
            <a:t>оздания производства/предприятия</a:t>
          </a:r>
          <a:r>
            <a:rPr lang="ru-RU" sz="1400" b="1" u="sng" strike="noStrike" cap="all" baseline="0" dirty="0" smtClean="0"/>
            <a:t>:</a:t>
          </a:r>
        </a:p>
        <a:p>
          <a:pPr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</a:rPr>
            <a:t>маркетинговые исследования  в рамках разработки системы управления маркетингом</a:t>
          </a:r>
          <a:endParaRPr lang="ru-RU" sz="1400" b="1" dirty="0" smtClean="0"/>
        </a:p>
      </dgm:t>
    </dgm:pt>
    <dgm:pt modelId="{C4411F33-74D8-4657-AC55-C673D5F4FAAD}" type="parTrans" cxnId="{BB1F25D0-A47D-4409-88FA-197AE9254741}">
      <dgm:prSet/>
      <dgm:spPr/>
      <dgm:t>
        <a:bodyPr/>
        <a:lstStyle/>
        <a:p>
          <a:endParaRPr lang="ru-RU"/>
        </a:p>
      </dgm:t>
    </dgm:pt>
    <dgm:pt modelId="{110D79AD-C718-4831-9CF7-62EAF0453F5C}" type="sibTrans" cxnId="{BB1F25D0-A47D-4409-88FA-197AE9254741}">
      <dgm:prSet/>
      <dgm:spPr/>
      <dgm:t>
        <a:bodyPr/>
        <a:lstStyle/>
        <a:p>
          <a:endParaRPr lang="ru-RU"/>
        </a:p>
      </dgm:t>
    </dgm:pt>
    <dgm:pt modelId="{95D2F781-8F5C-4800-841C-473DDBC9FD35}">
      <dgm:prSet/>
      <dgm:spPr/>
      <dgm:t>
        <a:bodyPr/>
        <a:lstStyle/>
        <a:p>
          <a:endParaRPr lang="ru-RU"/>
        </a:p>
      </dgm:t>
    </dgm:pt>
    <dgm:pt modelId="{DFD98E88-8934-4486-A780-A89D3B8991F5}" type="parTrans" cxnId="{6BD62925-32AE-463D-965D-0A5C44F0EB25}">
      <dgm:prSet/>
      <dgm:spPr/>
      <dgm:t>
        <a:bodyPr/>
        <a:lstStyle/>
        <a:p>
          <a:endParaRPr lang="ru-RU"/>
        </a:p>
      </dgm:t>
    </dgm:pt>
    <dgm:pt modelId="{0D93758E-0B40-4974-939D-85039AD6D600}" type="sibTrans" cxnId="{6BD62925-32AE-463D-965D-0A5C44F0EB25}">
      <dgm:prSet/>
      <dgm:spPr/>
      <dgm:t>
        <a:bodyPr/>
        <a:lstStyle/>
        <a:p>
          <a:endParaRPr lang="ru-RU"/>
        </a:p>
      </dgm:t>
    </dgm:pt>
    <dgm:pt modelId="{7C94E401-3B46-4F7C-9AE0-8015C37B7BD6}">
      <dgm:prSet/>
      <dgm:spPr/>
      <dgm:t>
        <a:bodyPr/>
        <a:lstStyle/>
        <a:p>
          <a:endParaRPr lang="ru-RU"/>
        </a:p>
      </dgm:t>
    </dgm:pt>
    <dgm:pt modelId="{C5BFD1C2-4038-4A89-B15A-90DEA1C32115}" type="parTrans" cxnId="{EFFA999F-D243-4B60-A752-63B2EAA8C17A}">
      <dgm:prSet/>
      <dgm:spPr/>
      <dgm:t>
        <a:bodyPr/>
        <a:lstStyle/>
        <a:p>
          <a:endParaRPr lang="ru-RU"/>
        </a:p>
      </dgm:t>
    </dgm:pt>
    <dgm:pt modelId="{6C872333-72BE-4130-8611-C9031ED592A8}" type="sibTrans" cxnId="{EFFA999F-D243-4B60-A752-63B2EAA8C17A}">
      <dgm:prSet/>
      <dgm:spPr/>
      <dgm:t>
        <a:bodyPr/>
        <a:lstStyle/>
        <a:p>
          <a:endParaRPr lang="ru-RU"/>
        </a:p>
      </dgm:t>
    </dgm:pt>
    <dgm:pt modelId="{813FB687-6641-43D6-B6C4-75FBA456E649}">
      <dgm:prSet/>
      <dgm:spPr/>
      <dgm:t>
        <a:bodyPr/>
        <a:lstStyle/>
        <a:p>
          <a:endParaRPr lang="ru-RU"/>
        </a:p>
      </dgm:t>
    </dgm:pt>
    <dgm:pt modelId="{8664CD7D-E9D7-42B4-851B-FF1F2A2C5500}" type="parTrans" cxnId="{042B6308-B3BC-41F0-AB3B-F7AC4F32D31D}">
      <dgm:prSet/>
      <dgm:spPr/>
      <dgm:t>
        <a:bodyPr/>
        <a:lstStyle/>
        <a:p>
          <a:endParaRPr lang="ru-RU"/>
        </a:p>
      </dgm:t>
    </dgm:pt>
    <dgm:pt modelId="{3C1CDB9B-D8F2-41C4-85B7-2ABCBE685896}" type="sibTrans" cxnId="{042B6308-B3BC-41F0-AB3B-F7AC4F32D31D}">
      <dgm:prSet/>
      <dgm:spPr/>
      <dgm:t>
        <a:bodyPr/>
        <a:lstStyle/>
        <a:p>
          <a:endParaRPr lang="ru-RU"/>
        </a:p>
      </dgm:t>
    </dgm:pt>
    <dgm:pt modelId="{EEE22FA9-43E2-4804-8B35-94AA526018DF}">
      <dgm:prSet/>
      <dgm:spPr/>
      <dgm:t>
        <a:bodyPr/>
        <a:lstStyle/>
        <a:p>
          <a:endParaRPr lang="ru-RU"/>
        </a:p>
      </dgm:t>
    </dgm:pt>
    <dgm:pt modelId="{DA680283-19C4-4AF5-B29C-43B60850A069}" type="parTrans" cxnId="{88D08B81-D7C2-43BB-95D4-0F02E399B3AA}">
      <dgm:prSet/>
      <dgm:spPr/>
      <dgm:t>
        <a:bodyPr/>
        <a:lstStyle/>
        <a:p>
          <a:endParaRPr lang="ru-RU"/>
        </a:p>
      </dgm:t>
    </dgm:pt>
    <dgm:pt modelId="{7B6BFC81-67B8-420F-AB5D-5C18BB13780D}" type="sibTrans" cxnId="{88D08B81-D7C2-43BB-95D4-0F02E399B3AA}">
      <dgm:prSet/>
      <dgm:spPr/>
      <dgm:t>
        <a:bodyPr/>
        <a:lstStyle/>
        <a:p>
          <a:endParaRPr lang="ru-RU"/>
        </a:p>
      </dgm:t>
    </dgm:pt>
    <dgm:pt modelId="{6CB22939-AEA0-43C4-9737-A7D9F245E3F9}">
      <dgm:prSet/>
      <dgm:spPr/>
      <dgm:t>
        <a:bodyPr/>
        <a:lstStyle/>
        <a:p>
          <a:endParaRPr lang="ru-RU"/>
        </a:p>
      </dgm:t>
    </dgm:pt>
    <dgm:pt modelId="{818788D1-BF9E-4040-8BC6-D6CC7FEB2965}" type="parTrans" cxnId="{4D9F02DD-A02C-44CF-941E-62CC69731137}">
      <dgm:prSet/>
      <dgm:spPr/>
      <dgm:t>
        <a:bodyPr/>
        <a:lstStyle/>
        <a:p>
          <a:endParaRPr lang="ru-RU"/>
        </a:p>
      </dgm:t>
    </dgm:pt>
    <dgm:pt modelId="{6B7238B2-62BB-478D-9F12-ADC00F608CDE}" type="sibTrans" cxnId="{4D9F02DD-A02C-44CF-941E-62CC69731137}">
      <dgm:prSet/>
      <dgm:spPr/>
      <dgm:t>
        <a:bodyPr/>
        <a:lstStyle/>
        <a:p>
          <a:endParaRPr lang="ru-RU"/>
        </a:p>
      </dgm:t>
    </dgm:pt>
    <dgm:pt modelId="{12DB5C1D-C052-42AA-AA7C-546BD5CC2F0D}" type="pres">
      <dgm:prSet presAssocID="{6AC58D29-9852-4501-B992-04066EE9E35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7F1F9-308A-460B-A2FB-1D193479CAD1}" type="pres">
      <dgm:prSet presAssocID="{6AC58D29-9852-4501-B992-04066EE9E358}" presName="dummyMaxCanvas" presStyleCnt="0">
        <dgm:presLayoutVars/>
      </dgm:prSet>
      <dgm:spPr/>
    </dgm:pt>
    <dgm:pt modelId="{E71AC984-E2B7-41E9-ABCB-BD33DB9A696F}" type="pres">
      <dgm:prSet presAssocID="{6AC58D29-9852-4501-B992-04066EE9E358}" presName="FiveNodes_1" presStyleLbl="node1" presStyleIdx="0" presStyleCnt="5" custLinFactNeighborX="-212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D06DC-0122-48DA-9EF8-E3BD5A662486}" type="pres">
      <dgm:prSet presAssocID="{6AC58D29-9852-4501-B992-04066EE9E358}" presName="FiveNodes_2" presStyleLbl="node1" presStyleIdx="1" presStyleCnt="5" custScaleX="106387" custLinFactNeighborX="-16" custLinFactNeighborY="-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67F2D-E6A0-4F96-A674-746B07853707}" type="pres">
      <dgm:prSet presAssocID="{6AC58D29-9852-4501-B992-04066EE9E358}" presName="FiveNodes_3" presStyleLbl="node1" presStyleIdx="2" presStyleCnt="5" custLinFactNeighborX="-32" custLinFactNeighborY="1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5F533-334A-45FC-A2B0-7D59C220A051}" type="pres">
      <dgm:prSet presAssocID="{6AC58D29-9852-4501-B992-04066EE9E35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A858F-5268-4485-A0C8-00D4732FE981}" type="pres">
      <dgm:prSet presAssocID="{6AC58D29-9852-4501-B992-04066EE9E358}" presName="FiveNodes_5" presStyleLbl="node1" presStyleIdx="4" presStyleCnt="5" custLinFactNeighborX="-3257" custLinFactNeighborY="2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A3A9E-B068-4190-A558-BF7E3BFF068B}" type="pres">
      <dgm:prSet presAssocID="{6AC58D29-9852-4501-B992-04066EE9E35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C17FB-8F61-463A-8BEC-66DE997C289E}" type="pres">
      <dgm:prSet presAssocID="{6AC58D29-9852-4501-B992-04066EE9E35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0B292-FA4A-444B-B674-37A9BF8E0C68}" type="pres">
      <dgm:prSet presAssocID="{6AC58D29-9852-4501-B992-04066EE9E35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662B4-1F68-493D-8247-ADF74385E457}" type="pres">
      <dgm:prSet presAssocID="{6AC58D29-9852-4501-B992-04066EE9E35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04E38-DDAF-43B0-B3A3-B31E552D4AB4}" type="pres">
      <dgm:prSet presAssocID="{6AC58D29-9852-4501-B992-04066EE9E35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2572E-CFC4-446B-B98F-85F31895F72D}" type="pres">
      <dgm:prSet presAssocID="{6AC58D29-9852-4501-B992-04066EE9E35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FA635-0B17-4B68-A9E1-0E6C11D1C360}" type="pres">
      <dgm:prSet presAssocID="{6AC58D29-9852-4501-B992-04066EE9E35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16E36-520C-4ACF-A9D3-0FA8DDC4B855}" type="pres">
      <dgm:prSet presAssocID="{6AC58D29-9852-4501-B992-04066EE9E35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35182-353D-49E8-8761-FD959838E428}" type="pres">
      <dgm:prSet presAssocID="{6AC58D29-9852-4501-B992-04066EE9E35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A2074-BD9B-4E29-B935-07B46F2B9925}" type="presOf" srcId="{5A5C73A0-E1B8-4483-B410-8926663F44AB}" destId="{07304E38-DDAF-43B0-B3A3-B31E552D4AB4}" srcOrd="1" destOrd="0" presId="urn:microsoft.com/office/officeart/2005/8/layout/vProcess5"/>
    <dgm:cxn modelId="{8EE3A022-CF89-4523-A383-E02E387D53E2}" srcId="{6AC58D29-9852-4501-B992-04066EE9E358}" destId="{5A5C73A0-E1B8-4483-B410-8926663F44AB}" srcOrd="0" destOrd="0" parTransId="{256D75A2-3CBA-4CBA-B86B-DA4388507916}" sibTransId="{5F32B2E1-D218-42EC-97B8-AF6FE57575EE}"/>
    <dgm:cxn modelId="{B17C8C71-890A-467C-891B-F10ACDDDED19}" srcId="{6AC58D29-9852-4501-B992-04066EE9E358}" destId="{82EF04A2-39BD-4301-ABB0-D733AA57A2C0}" srcOrd="13" destOrd="0" parTransId="{8EB54B1C-0BBD-4185-9DA2-517809ACD555}" sibTransId="{E5318C9E-9C8A-401C-A84F-9DC33BE487C6}"/>
    <dgm:cxn modelId="{9BEC32BA-DBD4-4603-A561-9B51D4C28178}" type="presOf" srcId="{84E163A8-5A6F-4A5F-AC4E-5A5FC9E15FB2}" destId="{85816E36-520C-4ACF-A9D3-0FA8DDC4B855}" srcOrd="1" destOrd="0" presId="urn:microsoft.com/office/officeart/2005/8/layout/vProcess5"/>
    <dgm:cxn modelId="{4D9F02DD-A02C-44CF-941E-62CC69731137}" srcId="{6AC58D29-9852-4501-B992-04066EE9E358}" destId="{6CB22939-AEA0-43C4-9737-A7D9F245E3F9}" srcOrd="5" destOrd="0" parTransId="{818788D1-BF9E-4040-8BC6-D6CC7FEB2965}" sibTransId="{6B7238B2-62BB-478D-9F12-ADC00F608CDE}"/>
    <dgm:cxn modelId="{FAB70B8C-4C97-49CC-B1EF-A7644B39B717}" type="presOf" srcId="{5F32B2E1-D218-42EC-97B8-AF6FE57575EE}" destId="{21BA3A9E-B068-4190-A558-BF7E3BFF068B}" srcOrd="0" destOrd="0" presId="urn:microsoft.com/office/officeart/2005/8/layout/vProcess5"/>
    <dgm:cxn modelId="{88D08B81-D7C2-43BB-95D4-0F02E399B3AA}" srcId="{6AC58D29-9852-4501-B992-04066EE9E358}" destId="{EEE22FA9-43E2-4804-8B35-94AA526018DF}" srcOrd="7" destOrd="0" parTransId="{DA680283-19C4-4AF5-B29C-43B60850A069}" sibTransId="{7B6BFC81-67B8-420F-AB5D-5C18BB13780D}"/>
    <dgm:cxn modelId="{04198AD0-CAE5-44A2-93E2-4AF7440AFFFE}" srcId="{6AC58D29-9852-4501-B992-04066EE9E358}" destId="{CF15295E-4101-4C3A-B3BE-ECEE6EC846F4}" srcOrd="4" destOrd="0" parTransId="{2EDD7868-FDF3-45A4-B60C-CB971FD611A1}" sibTransId="{A523367E-8544-4E14-B0C2-A5810D2AFD5D}"/>
    <dgm:cxn modelId="{BB1F25D0-A47D-4409-88FA-197AE9254741}" srcId="{6AC58D29-9852-4501-B992-04066EE9E358}" destId="{84E163A8-5A6F-4A5F-AC4E-5A5FC9E15FB2}" srcOrd="3" destOrd="0" parTransId="{C4411F33-74D8-4657-AC55-C673D5F4FAAD}" sibTransId="{110D79AD-C718-4831-9CF7-62EAF0453F5C}"/>
    <dgm:cxn modelId="{DAEF7449-3E92-4ED2-BDA6-4105F5111B33}" type="presOf" srcId="{84E163A8-5A6F-4A5F-AC4E-5A5FC9E15FB2}" destId="{B155F533-334A-45FC-A2B0-7D59C220A051}" srcOrd="0" destOrd="0" presId="urn:microsoft.com/office/officeart/2005/8/layout/vProcess5"/>
    <dgm:cxn modelId="{EFFA999F-D243-4B60-A752-63B2EAA8C17A}" srcId="{6AC58D29-9852-4501-B992-04066EE9E358}" destId="{7C94E401-3B46-4F7C-9AE0-8015C37B7BD6}" srcOrd="9" destOrd="0" parTransId="{C5BFD1C2-4038-4A89-B15A-90DEA1C32115}" sibTransId="{6C872333-72BE-4130-8611-C9031ED592A8}"/>
    <dgm:cxn modelId="{F7B1F68C-755B-4BEC-A9B6-8CE7FD3FB011}" type="presOf" srcId="{05EEC727-9467-4324-811D-7195A21FA1D7}" destId="{2B72572E-CFC4-446B-B98F-85F31895F72D}" srcOrd="1" destOrd="0" presId="urn:microsoft.com/office/officeart/2005/8/layout/vProcess5"/>
    <dgm:cxn modelId="{D763364D-1E27-4732-A5EA-1190A500B75B}" type="presOf" srcId="{5A5C73A0-E1B8-4483-B410-8926663F44AB}" destId="{E71AC984-E2B7-41E9-ABCB-BD33DB9A696F}" srcOrd="0" destOrd="0" presId="urn:microsoft.com/office/officeart/2005/8/layout/vProcess5"/>
    <dgm:cxn modelId="{D236F59B-DC8B-4E73-81C0-1ABA7D9EC7D4}" srcId="{6AC58D29-9852-4501-B992-04066EE9E358}" destId="{AF4A9E0F-2ABE-4467-9767-1549F1A434E1}" srcOrd="12" destOrd="0" parTransId="{B1BDD212-3AD7-45B0-B784-4013933C9E9E}" sibTransId="{EA6A7020-D342-4C66-B542-AC9ABDB4AE2D}"/>
    <dgm:cxn modelId="{427AA0E4-1B2B-4296-8AEF-20442148EA4E}" type="presOf" srcId="{6AC58D29-9852-4501-B992-04066EE9E358}" destId="{12DB5C1D-C052-42AA-AA7C-546BD5CC2F0D}" srcOrd="0" destOrd="0" presId="urn:microsoft.com/office/officeart/2005/8/layout/vProcess5"/>
    <dgm:cxn modelId="{E2A6080F-333E-4D1B-A291-AFDF5DEEBB05}" srcId="{6AC58D29-9852-4501-B992-04066EE9E358}" destId="{35F356AD-1C27-4AA2-99B5-6CA9D616B3C4}" srcOrd="10" destOrd="0" parTransId="{5CA94AE8-5B22-4444-B6E1-A3FC9C50066F}" sibTransId="{A28D93A1-B9C1-4A14-BF2C-38531199FD94}"/>
    <dgm:cxn modelId="{40EAE557-B364-489E-B25D-280B2DE7312E}" type="presOf" srcId="{7F8A0486-EAC6-42C1-812B-7E622D7F225E}" destId="{0760B292-FA4A-444B-B674-37A9BF8E0C68}" srcOrd="0" destOrd="0" presId="urn:microsoft.com/office/officeart/2005/8/layout/vProcess5"/>
    <dgm:cxn modelId="{A36AADD1-BC50-4CF8-A3DE-8A982A236079}" type="presOf" srcId="{168FFB75-2B70-4AD1-A89F-8718C0704A62}" destId="{1DA67F2D-E6A0-4F96-A674-746B07853707}" srcOrd="0" destOrd="0" presId="urn:microsoft.com/office/officeart/2005/8/layout/vProcess5"/>
    <dgm:cxn modelId="{9978E3C3-AC40-4C8B-88EA-6F0A1E549809}" type="presOf" srcId="{CF15295E-4101-4C3A-B3BE-ECEE6EC846F4}" destId="{CE3A858F-5268-4485-A0C8-00D4732FE981}" srcOrd="0" destOrd="0" presId="urn:microsoft.com/office/officeart/2005/8/layout/vProcess5"/>
    <dgm:cxn modelId="{CBCB9F76-B6BE-4340-9170-8E37DA481D42}" type="presOf" srcId="{110D79AD-C718-4831-9CF7-62EAF0453F5C}" destId="{D0E662B4-1F68-493D-8247-ADF74385E457}" srcOrd="0" destOrd="0" presId="urn:microsoft.com/office/officeart/2005/8/layout/vProcess5"/>
    <dgm:cxn modelId="{177547D8-678C-48C3-8DCA-EC9862D9F352}" srcId="{6AC58D29-9852-4501-B992-04066EE9E358}" destId="{662C4F13-5362-4B85-BFCE-6B92499BB83D}" srcOrd="11" destOrd="0" parTransId="{54913258-2D8E-4DB9-A213-459110A06F91}" sibTransId="{962D941E-F0BA-4510-8540-27DB60CE3763}"/>
    <dgm:cxn modelId="{042B6308-B3BC-41F0-AB3B-F7AC4F32D31D}" srcId="{6AC58D29-9852-4501-B992-04066EE9E358}" destId="{813FB687-6641-43D6-B6C4-75FBA456E649}" srcOrd="6" destOrd="0" parTransId="{8664CD7D-E9D7-42B4-851B-FF1F2A2C5500}" sibTransId="{3C1CDB9B-D8F2-41C4-85B7-2ABCBE685896}"/>
    <dgm:cxn modelId="{94F2ECBB-6CA0-42DB-86E9-5F63F8F3F9D7}" type="presOf" srcId="{168FFB75-2B70-4AD1-A89F-8718C0704A62}" destId="{FDBFA635-0B17-4B68-A9E1-0E6C11D1C360}" srcOrd="1" destOrd="0" presId="urn:microsoft.com/office/officeart/2005/8/layout/vProcess5"/>
    <dgm:cxn modelId="{E09C644C-445C-4193-96DB-0EE968F8C934}" srcId="{6AC58D29-9852-4501-B992-04066EE9E358}" destId="{168FFB75-2B70-4AD1-A89F-8718C0704A62}" srcOrd="2" destOrd="0" parTransId="{4FF7ADE1-AC7B-4929-BA3F-EFEAF8A39DCC}" sibTransId="{7F8A0486-EAC6-42C1-812B-7E622D7F225E}"/>
    <dgm:cxn modelId="{10329B64-E15F-4516-B783-18ACE8373C7A}" type="presOf" srcId="{05EEC727-9467-4324-811D-7195A21FA1D7}" destId="{71CD06DC-0122-48DA-9EF8-E3BD5A662486}" srcOrd="0" destOrd="0" presId="urn:microsoft.com/office/officeart/2005/8/layout/vProcess5"/>
    <dgm:cxn modelId="{670A293E-EFD1-4945-9293-077669F19549}" type="presOf" srcId="{C97ACFF0-6570-4994-AAAC-154D1117FF8D}" destId="{FFCC17FB-8F61-463A-8BEC-66DE997C289E}" srcOrd="0" destOrd="0" presId="urn:microsoft.com/office/officeart/2005/8/layout/vProcess5"/>
    <dgm:cxn modelId="{3488AA8A-22F3-4072-A7B5-036D5BF2D2CF}" srcId="{6AC58D29-9852-4501-B992-04066EE9E358}" destId="{05EEC727-9467-4324-811D-7195A21FA1D7}" srcOrd="1" destOrd="0" parTransId="{E905D0DE-77CA-4036-838C-FA23230C9B61}" sibTransId="{C97ACFF0-6570-4994-AAAC-154D1117FF8D}"/>
    <dgm:cxn modelId="{6BD62925-32AE-463D-965D-0A5C44F0EB25}" srcId="{6AC58D29-9852-4501-B992-04066EE9E358}" destId="{95D2F781-8F5C-4800-841C-473DDBC9FD35}" srcOrd="8" destOrd="0" parTransId="{DFD98E88-8934-4486-A780-A89D3B8991F5}" sibTransId="{0D93758E-0B40-4974-939D-85039AD6D600}"/>
    <dgm:cxn modelId="{6B2396C5-2637-4FC8-A466-C193836F13EE}" type="presOf" srcId="{CF15295E-4101-4C3A-B3BE-ECEE6EC846F4}" destId="{41435182-353D-49E8-8761-FD959838E428}" srcOrd="1" destOrd="0" presId="urn:microsoft.com/office/officeart/2005/8/layout/vProcess5"/>
    <dgm:cxn modelId="{8E297007-6453-42F5-A016-3A4D8E49BD19}" type="presParOf" srcId="{12DB5C1D-C052-42AA-AA7C-546BD5CC2F0D}" destId="{6E67F1F9-308A-460B-A2FB-1D193479CAD1}" srcOrd="0" destOrd="0" presId="urn:microsoft.com/office/officeart/2005/8/layout/vProcess5"/>
    <dgm:cxn modelId="{46D3CA25-FA6B-449B-98C0-9FB591380BFC}" type="presParOf" srcId="{12DB5C1D-C052-42AA-AA7C-546BD5CC2F0D}" destId="{E71AC984-E2B7-41E9-ABCB-BD33DB9A696F}" srcOrd="1" destOrd="0" presId="urn:microsoft.com/office/officeart/2005/8/layout/vProcess5"/>
    <dgm:cxn modelId="{9381882E-DC94-46B3-8EE0-9629B02B5B37}" type="presParOf" srcId="{12DB5C1D-C052-42AA-AA7C-546BD5CC2F0D}" destId="{71CD06DC-0122-48DA-9EF8-E3BD5A662486}" srcOrd="2" destOrd="0" presId="urn:microsoft.com/office/officeart/2005/8/layout/vProcess5"/>
    <dgm:cxn modelId="{4281CC71-F3FE-4229-A79D-741DEB3FD15E}" type="presParOf" srcId="{12DB5C1D-C052-42AA-AA7C-546BD5CC2F0D}" destId="{1DA67F2D-E6A0-4F96-A674-746B07853707}" srcOrd="3" destOrd="0" presId="urn:microsoft.com/office/officeart/2005/8/layout/vProcess5"/>
    <dgm:cxn modelId="{853192DB-CC92-41D3-BC41-4A618431E256}" type="presParOf" srcId="{12DB5C1D-C052-42AA-AA7C-546BD5CC2F0D}" destId="{B155F533-334A-45FC-A2B0-7D59C220A051}" srcOrd="4" destOrd="0" presId="urn:microsoft.com/office/officeart/2005/8/layout/vProcess5"/>
    <dgm:cxn modelId="{29F4A617-1C4A-4615-9FB9-93BA5DE00F74}" type="presParOf" srcId="{12DB5C1D-C052-42AA-AA7C-546BD5CC2F0D}" destId="{CE3A858F-5268-4485-A0C8-00D4732FE981}" srcOrd="5" destOrd="0" presId="urn:microsoft.com/office/officeart/2005/8/layout/vProcess5"/>
    <dgm:cxn modelId="{9CEDB469-90B8-466C-B6B1-6E88C83E44E7}" type="presParOf" srcId="{12DB5C1D-C052-42AA-AA7C-546BD5CC2F0D}" destId="{21BA3A9E-B068-4190-A558-BF7E3BFF068B}" srcOrd="6" destOrd="0" presId="urn:microsoft.com/office/officeart/2005/8/layout/vProcess5"/>
    <dgm:cxn modelId="{7FF86D84-7B96-4809-B6D0-FF4172E9126F}" type="presParOf" srcId="{12DB5C1D-C052-42AA-AA7C-546BD5CC2F0D}" destId="{FFCC17FB-8F61-463A-8BEC-66DE997C289E}" srcOrd="7" destOrd="0" presId="urn:microsoft.com/office/officeart/2005/8/layout/vProcess5"/>
    <dgm:cxn modelId="{92B5C49E-732B-4C9A-8D82-5A4CD5DEF51E}" type="presParOf" srcId="{12DB5C1D-C052-42AA-AA7C-546BD5CC2F0D}" destId="{0760B292-FA4A-444B-B674-37A9BF8E0C68}" srcOrd="8" destOrd="0" presId="urn:microsoft.com/office/officeart/2005/8/layout/vProcess5"/>
    <dgm:cxn modelId="{44CEE5E3-F3A9-43CF-B7D2-83E27686ED6C}" type="presParOf" srcId="{12DB5C1D-C052-42AA-AA7C-546BD5CC2F0D}" destId="{D0E662B4-1F68-493D-8247-ADF74385E457}" srcOrd="9" destOrd="0" presId="urn:microsoft.com/office/officeart/2005/8/layout/vProcess5"/>
    <dgm:cxn modelId="{44AA4F30-A8E5-4E68-97B1-E950C3BB93D8}" type="presParOf" srcId="{12DB5C1D-C052-42AA-AA7C-546BD5CC2F0D}" destId="{07304E38-DDAF-43B0-B3A3-B31E552D4AB4}" srcOrd="10" destOrd="0" presId="urn:microsoft.com/office/officeart/2005/8/layout/vProcess5"/>
    <dgm:cxn modelId="{D1B7526E-5AB0-47D2-92B9-780E00EEF245}" type="presParOf" srcId="{12DB5C1D-C052-42AA-AA7C-546BD5CC2F0D}" destId="{2B72572E-CFC4-446B-B98F-85F31895F72D}" srcOrd="11" destOrd="0" presId="urn:microsoft.com/office/officeart/2005/8/layout/vProcess5"/>
    <dgm:cxn modelId="{9A8BFE57-6CF0-4CB5-89B0-A556FE33A2E2}" type="presParOf" srcId="{12DB5C1D-C052-42AA-AA7C-546BD5CC2F0D}" destId="{FDBFA635-0B17-4B68-A9E1-0E6C11D1C360}" srcOrd="12" destOrd="0" presId="urn:microsoft.com/office/officeart/2005/8/layout/vProcess5"/>
    <dgm:cxn modelId="{7FEFD913-E457-4F28-80E0-64BFB84D2326}" type="presParOf" srcId="{12DB5C1D-C052-42AA-AA7C-546BD5CC2F0D}" destId="{85816E36-520C-4ACF-A9D3-0FA8DDC4B855}" srcOrd="13" destOrd="0" presId="urn:microsoft.com/office/officeart/2005/8/layout/vProcess5"/>
    <dgm:cxn modelId="{89AFDD9A-68CF-4FBD-9F6B-3B85EC49234D}" type="presParOf" srcId="{12DB5C1D-C052-42AA-AA7C-546BD5CC2F0D}" destId="{41435182-353D-49E8-8761-FD959838E42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B29596-AC8C-47D9-94C9-A93C88B6A5C6}">
      <dsp:nvSpPr>
        <dsp:cNvPr id="0" name=""/>
        <dsp:cNvSpPr/>
      </dsp:nvSpPr>
      <dsp:spPr>
        <a:xfrm rot="10800000">
          <a:off x="428622" y="0"/>
          <a:ext cx="7429562" cy="882435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3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+mn-lt"/>
              <a:cs typeface="Arial" pitchFamily="34" charset="0"/>
            </a:rPr>
            <a:t>содействие коммерциализации технологий, наукоемкой продукции и инжиниринговых услуг УВО</a:t>
          </a:r>
          <a:endParaRPr lang="ru-RU" sz="1700" kern="1200" dirty="0">
            <a:latin typeface="+mn-lt"/>
          </a:endParaRPr>
        </a:p>
      </dsp:txBody>
      <dsp:txXfrm rot="10800000">
        <a:off x="428622" y="0"/>
        <a:ext cx="7429562" cy="882435"/>
      </dsp:txXfrm>
    </dsp:sp>
    <dsp:sp modelId="{EB446240-B06E-40F5-9502-FDF9C8A59C57}">
      <dsp:nvSpPr>
        <dsp:cNvPr id="0" name=""/>
        <dsp:cNvSpPr/>
      </dsp:nvSpPr>
      <dsp:spPr>
        <a:xfrm>
          <a:off x="294075" y="1113"/>
          <a:ext cx="882435" cy="88243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248FF-9DBB-46E9-91E9-C09B0BC1D816}">
      <dsp:nvSpPr>
        <dsp:cNvPr id="0" name=""/>
        <dsp:cNvSpPr/>
      </dsp:nvSpPr>
      <dsp:spPr>
        <a:xfrm rot="10800000">
          <a:off x="785828" y="1214450"/>
          <a:ext cx="7000938" cy="821362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30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+mn-lt"/>
              <a:cs typeface="Arial" pitchFamily="34" charset="0"/>
            </a:rPr>
            <a:t>   постоянно действующая система мониторинга информации в области научных исследований УВО</a:t>
          </a:r>
          <a:endParaRPr lang="ru-RU" sz="1700" kern="1200" dirty="0">
            <a:latin typeface="+mn-lt"/>
          </a:endParaRPr>
        </a:p>
      </dsp:txBody>
      <dsp:txXfrm rot="10800000">
        <a:off x="785828" y="1214450"/>
        <a:ext cx="7000938" cy="821362"/>
      </dsp:txXfrm>
    </dsp:sp>
    <dsp:sp modelId="{76CB6B44-CBDB-479A-850A-8E83929AFDA0}">
      <dsp:nvSpPr>
        <dsp:cNvPr id="0" name=""/>
        <dsp:cNvSpPr/>
      </dsp:nvSpPr>
      <dsp:spPr>
        <a:xfrm>
          <a:off x="294075" y="1119222"/>
          <a:ext cx="921280" cy="911114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56E1A-4D11-4842-B756-865805969995}">
      <dsp:nvSpPr>
        <dsp:cNvPr id="0" name=""/>
        <dsp:cNvSpPr/>
      </dsp:nvSpPr>
      <dsp:spPr>
        <a:xfrm rot="10800000">
          <a:off x="500069" y="2318378"/>
          <a:ext cx="7286669" cy="882435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130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+mn-lt"/>
              <a:cs typeface="Arial" pitchFamily="34" charset="0"/>
            </a:rPr>
            <a:t>площадка для координации работы университетских центров </a:t>
          </a:r>
          <a:r>
            <a:rPr lang="ru-RU" sz="1700" b="1" kern="1200" dirty="0" err="1" smtClean="0">
              <a:latin typeface="+mn-lt"/>
              <a:cs typeface="Arial" pitchFamily="34" charset="0"/>
            </a:rPr>
            <a:t>трансфера</a:t>
          </a:r>
          <a:r>
            <a:rPr lang="ru-RU" sz="1700" b="1" kern="1200" dirty="0" smtClean="0">
              <a:latin typeface="+mn-lt"/>
              <a:cs typeface="Arial" pitchFamily="34" charset="0"/>
            </a:rPr>
            <a:t> технологий и центров маркетинга</a:t>
          </a:r>
          <a:endParaRPr lang="ru-RU" sz="1700" kern="1200" dirty="0">
            <a:latin typeface="+mn-lt"/>
          </a:endParaRPr>
        </a:p>
      </dsp:txBody>
      <dsp:txXfrm rot="10800000">
        <a:off x="500069" y="2318378"/>
        <a:ext cx="7286669" cy="882435"/>
      </dsp:txXfrm>
    </dsp:sp>
    <dsp:sp modelId="{BF042810-3CF3-4C87-A468-431E9701AC65}">
      <dsp:nvSpPr>
        <dsp:cNvPr id="0" name=""/>
        <dsp:cNvSpPr/>
      </dsp:nvSpPr>
      <dsp:spPr>
        <a:xfrm>
          <a:off x="285754" y="2286014"/>
          <a:ext cx="918368" cy="90782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1A6C97-AB6E-4B93-8D7E-96FD71E306D7}">
      <dsp:nvSpPr>
        <dsp:cNvPr id="0" name=""/>
        <dsp:cNvSpPr/>
      </dsp:nvSpPr>
      <dsp:spPr>
        <a:xfrm>
          <a:off x="921550" y="0"/>
          <a:ext cx="6872335" cy="5286412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632431-F68A-4BDB-9B93-8A997D24B26D}">
      <dsp:nvSpPr>
        <dsp:cNvPr id="0" name=""/>
        <dsp:cNvSpPr/>
      </dsp:nvSpPr>
      <dsp:spPr>
        <a:xfrm>
          <a:off x="2205392" y="528640"/>
          <a:ext cx="2084358" cy="200883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Интернет-площадки</a:t>
          </a:r>
          <a:endParaRPr lang="ru-RU" sz="2400" b="1" kern="1200" dirty="0"/>
        </a:p>
      </dsp:txBody>
      <dsp:txXfrm>
        <a:off x="2205392" y="528640"/>
        <a:ext cx="2084358" cy="2008838"/>
      </dsp:txXfrm>
    </dsp:sp>
    <dsp:sp modelId="{F9644BB7-5DCD-463C-BD70-F77AF82FEC14}">
      <dsp:nvSpPr>
        <dsp:cNvPr id="0" name=""/>
        <dsp:cNvSpPr/>
      </dsp:nvSpPr>
      <dsp:spPr>
        <a:xfrm>
          <a:off x="4214845" y="500064"/>
          <a:ext cx="2061700" cy="2061700"/>
        </a:xfrm>
        <a:prstGeom prst="roundRect">
          <a:avLst/>
        </a:prstGeom>
        <a:gradFill rotWithShape="0">
          <a:gsLst>
            <a:gs pos="0">
              <a:schemeClr val="accent3">
                <a:hueOff val="4476878"/>
                <a:satOff val="-22363"/>
                <a:lumOff val="-6340"/>
                <a:alphaOff val="0"/>
                <a:tint val="60000"/>
                <a:satMod val="160000"/>
              </a:schemeClr>
            </a:gs>
            <a:gs pos="46000">
              <a:schemeClr val="accent3">
                <a:hueOff val="4476878"/>
                <a:satOff val="-22363"/>
                <a:lumOff val="-6340"/>
                <a:alphaOff val="0"/>
                <a:tint val="86000"/>
                <a:satMod val="160000"/>
              </a:schemeClr>
            </a:gs>
            <a:gs pos="100000">
              <a:schemeClr val="accent3">
                <a:hueOff val="4476878"/>
                <a:satOff val="-22363"/>
                <a:lumOff val="-634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Выставки</a:t>
          </a:r>
          <a:endParaRPr lang="ru-RU" sz="2400" b="1" kern="1200" dirty="0"/>
        </a:p>
      </dsp:txBody>
      <dsp:txXfrm>
        <a:off x="4214845" y="500064"/>
        <a:ext cx="2061700" cy="2061700"/>
      </dsp:txXfrm>
    </dsp:sp>
    <dsp:sp modelId="{73FCF60A-BE70-4378-89BA-330C19A44AA6}">
      <dsp:nvSpPr>
        <dsp:cNvPr id="0" name=""/>
        <dsp:cNvSpPr/>
      </dsp:nvSpPr>
      <dsp:spPr>
        <a:xfrm>
          <a:off x="2214576" y="2500333"/>
          <a:ext cx="2208864" cy="2061700"/>
        </a:xfrm>
        <a:prstGeom prst="roundRect">
          <a:avLst/>
        </a:prstGeom>
        <a:gradFill rotWithShape="0">
          <a:gsLst>
            <a:gs pos="0">
              <a:schemeClr val="accent3">
                <a:hueOff val="8953756"/>
                <a:satOff val="-44725"/>
                <a:lumOff val="-12680"/>
                <a:alphaOff val="0"/>
                <a:tint val="60000"/>
                <a:satMod val="160000"/>
              </a:schemeClr>
            </a:gs>
            <a:gs pos="46000">
              <a:schemeClr val="accent3">
                <a:hueOff val="8953756"/>
                <a:satOff val="-44725"/>
                <a:lumOff val="-12680"/>
                <a:alphaOff val="0"/>
                <a:tint val="86000"/>
                <a:satMod val="160000"/>
              </a:schemeClr>
            </a:gs>
            <a:gs pos="100000">
              <a:schemeClr val="accent3">
                <a:hueOff val="8953756"/>
                <a:satOff val="-44725"/>
                <a:lumOff val="-1268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/>
            <a:t>Коопера</a:t>
          </a:r>
          <a:r>
            <a:rPr lang="ru-RU" sz="2400" b="1" kern="1200" dirty="0" smtClean="0"/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ционные</a:t>
          </a:r>
          <a:r>
            <a:rPr lang="ru-RU" sz="2400" b="1" kern="1200" dirty="0" smtClean="0"/>
            <a:t> биржи</a:t>
          </a:r>
        </a:p>
      </dsp:txBody>
      <dsp:txXfrm>
        <a:off x="2214576" y="2500333"/>
        <a:ext cx="2208864" cy="2061700"/>
      </dsp:txXfrm>
    </dsp:sp>
    <dsp:sp modelId="{FEC37F83-E8B9-4637-8615-7642BAEBDFC0}">
      <dsp:nvSpPr>
        <dsp:cNvPr id="0" name=""/>
        <dsp:cNvSpPr/>
      </dsp:nvSpPr>
      <dsp:spPr>
        <a:xfrm>
          <a:off x="4357721" y="2500333"/>
          <a:ext cx="2061700" cy="2061700"/>
        </a:xfrm>
        <a:prstGeom prst="roundRect">
          <a:avLst/>
        </a:prstGeom>
        <a:gradFill rotWithShape="0">
          <a:gsLst>
            <a:gs pos="0">
              <a:schemeClr val="accent3">
                <a:hueOff val="13430633"/>
                <a:satOff val="-67088"/>
                <a:lumOff val="-19020"/>
                <a:alphaOff val="0"/>
                <a:tint val="60000"/>
                <a:satMod val="160000"/>
              </a:schemeClr>
            </a:gs>
            <a:gs pos="46000">
              <a:schemeClr val="accent3">
                <a:hueOff val="13430633"/>
                <a:satOff val="-67088"/>
                <a:lumOff val="-19020"/>
                <a:alphaOff val="0"/>
                <a:tint val="86000"/>
                <a:satMod val="160000"/>
              </a:schemeClr>
            </a:gs>
            <a:gs pos="100000">
              <a:schemeClr val="accent3">
                <a:hueOff val="13430633"/>
                <a:satOff val="-67088"/>
                <a:lumOff val="-1902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Форсайты</a:t>
          </a:r>
          <a:endParaRPr lang="ru-RU" sz="2400" b="1" kern="1200" dirty="0"/>
        </a:p>
      </dsp:txBody>
      <dsp:txXfrm>
        <a:off x="4357721" y="2500333"/>
        <a:ext cx="2061700" cy="2061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1AC984-E2B7-41E9-ABCB-BD33DB9A696F}">
      <dsp:nvSpPr>
        <dsp:cNvPr id="0" name=""/>
        <dsp:cNvSpPr/>
      </dsp:nvSpPr>
      <dsp:spPr>
        <a:xfrm>
          <a:off x="0" y="0"/>
          <a:ext cx="6710885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/>
            <a:t>СТАДИЯ ИДЕИ</a:t>
          </a:r>
          <a:r>
            <a:rPr lang="ru-RU" sz="1600" b="1" kern="1200" dirty="0" smtClean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маркетинговые исследования  для оценки целесообразности разработки инновационного проекта</a:t>
          </a:r>
        </a:p>
      </dsp:txBody>
      <dsp:txXfrm>
        <a:off x="0" y="0"/>
        <a:ext cx="5540731" cy="1028707"/>
      </dsp:txXfrm>
    </dsp:sp>
    <dsp:sp modelId="{71CD06DC-0122-48DA-9EF8-E3BD5A662486}">
      <dsp:nvSpPr>
        <dsp:cNvPr id="0" name=""/>
        <dsp:cNvSpPr/>
      </dsp:nvSpPr>
      <dsp:spPr>
        <a:xfrm>
          <a:off x="285751" y="1127966"/>
          <a:ext cx="7139509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/>
            <a:t>СТАДИЯ НИР</a:t>
          </a:r>
          <a:r>
            <a:rPr lang="ru-RU" sz="1400" b="1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маркетинговые исследования на каком-либо из этапов научно-исследовательской работы с целью оценки целесообразности  дальнейшей  разработки инновационного проекта</a:t>
          </a:r>
          <a:endParaRPr lang="ru-RU" sz="1100" kern="1200" dirty="0"/>
        </a:p>
      </dsp:txBody>
      <dsp:txXfrm>
        <a:off x="285751" y="1127966"/>
        <a:ext cx="5894997" cy="1028707"/>
      </dsp:txXfrm>
    </dsp:sp>
    <dsp:sp modelId="{1DA67F2D-E6A0-4F96-A674-746B07853707}">
      <dsp:nvSpPr>
        <dsp:cNvPr id="0" name=""/>
        <dsp:cNvSpPr/>
      </dsp:nvSpPr>
      <dsp:spPr>
        <a:xfrm>
          <a:off x="1000127" y="2357455"/>
          <a:ext cx="6710885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dirty="0" smtClean="0"/>
            <a:t>СТАДИЯ </a:t>
          </a:r>
          <a:r>
            <a:rPr lang="ru-RU" sz="1400" b="1" u="sng" kern="1200" dirty="0" smtClean="0">
              <a:solidFill>
                <a:schemeClr val="tx1"/>
              </a:solidFill>
            </a:rPr>
            <a:t>ОК(Т)Р</a:t>
          </a:r>
          <a:r>
            <a:rPr lang="ru-RU" sz="1400" b="1" kern="120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маркетинговые исследования с целью определения вариантов и форм внедрения научно-технической продукции</a:t>
          </a:r>
          <a:endParaRPr lang="ru-RU" sz="1400" b="1" kern="1200" dirty="0" smtClean="0"/>
        </a:p>
      </dsp:txBody>
      <dsp:txXfrm>
        <a:off x="1000127" y="2357455"/>
        <a:ext cx="5541088" cy="1028707"/>
      </dsp:txXfrm>
    </dsp:sp>
    <dsp:sp modelId="{B155F533-334A-45FC-A2B0-7D59C220A051}">
      <dsp:nvSpPr>
        <dsp:cNvPr id="0" name=""/>
        <dsp:cNvSpPr/>
      </dsp:nvSpPr>
      <dsp:spPr>
        <a:xfrm>
          <a:off x="1503412" y="3514749"/>
          <a:ext cx="6710885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strike="noStrike" kern="1200" dirty="0" smtClean="0"/>
            <a:t>СТАДИЯ </a:t>
          </a:r>
          <a:r>
            <a:rPr lang="ru-RU" sz="1400" b="1" u="sng" strike="noStrike" kern="1200" cap="all" baseline="0" dirty="0" smtClean="0"/>
            <a:t>с</a:t>
          </a:r>
          <a:r>
            <a:rPr lang="ru-RU" sz="1400" b="1" u="sng" strike="noStrike" kern="1200" cap="all" baseline="0" dirty="0" smtClean="0">
              <a:solidFill>
                <a:schemeClr val="tx1"/>
              </a:solidFill>
            </a:rPr>
            <a:t>оздания производства/предприятия</a:t>
          </a:r>
          <a:r>
            <a:rPr lang="ru-RU" sz="1400" b="1" u="sng" strike="noStrike" kern="1200" cap="all" baseline="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маркетинговые исследования  в рамках разработки системы управления маркетингом</a:t>
          </a:r>
          <a:endParaRPr lang="ru-RU" sz="1400" b="1" kern="1200" dirty="0" smtClean="0"/>
        </a:p>
      </dsp:txBody>
      <dsp:txXfrm>
        <a:off x="1503412" y="3514749"/>
        <a:ext cx="5541088" cy="1028707"/>
      </dsp:txXfrm>
    </dsp:sp>
    <dsp:sp modelId="{CE3A858F-5268-4485-A0C8-00D4732FE981}">
      <dsp:nvSpPr>
        <dsp:cNvPr id="0" name=""/>
        <dsp:cNvSpPr/>
      </dsp:nvSpPr>
      <dsp:spPr>
        <a:xfrm>
          <a:off x="1785976" y="4686332"/>
          <a:ext cx="6710885" cy="10287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strike="noStrike" kern="1200" cap="all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strike="noStrike" kern="1200" cap="all" baseline="0" dirty="0" smtClean="0"/>
            <a:t>СТАДИЯ </a:t>
          </a:r>
          <a:r>
            <a:rPr lang="ru-RU" sz="1400" b="1" u="sng" kern="1200" cap="all" baseline="0" dirty="0" smtClean="0">
              <a:solidFill>
                <a:schemeClr val="tx1"/>
              </a:solidFill>
            </a:rPr>
            <a:t>выпуска продукции/оказания услуг</a:t>
          </a:r>
          <a:r>
            <a:rPr lang="ru-RU" sz="1400" b="1" u="sng" strike="noStrike" kern="1200" cap="all" baseline="0" dirty="0" smtClean="0"/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маркетинговые исследования  в рамках разработки маркетинговых планов и организации рекламных кампаний</a:t>
          </a:r>
          <a:endParaRPr lang="ru-RU" sz="1400" b="1" u="sng" strike="noStrike" kern="1200" cap="all" baseline="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</dsp:txBody>
      <dsp:txXfrm>
        <a:off x="1785976" y="4686332"/>
        <a:ext cx="5541088" cy="1028707"/>
      </dsp:txXfrm>
    </dsp:sp>
    <dsp:sp modelId="{21BA3A9E-B068-4190-A558-BF7E3BFF068B}">
      <dsp:nvSpPr>
        <dsp:cNvPr id="0" name=""/>
        <dsp:cNvSpPr/>
      </dsp:nvSpPr>
      <dsp:spPr>
        <a:xfrm>
          <a:off x="6042226" y="751527"/>
          <a:ext cx="668659" cy="66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042226" y="751527"/>
        <a:ext cx="668659" cy="668659"/>
      </dsp:txXfrm>
    </dsp:sp>
    <dsp:sp modelId="{FFCC17FB-8F61-463A-8BEC-66DE997C289E}">
      <dsp:nvSpPr>
        <dsp:cNvPr id="0" name=""/>
        <dsp:cNvSpPr/>
      </dsp:nvSpPr>
      <dsp:spPr>
        <a:xfrm>
          <a:off x="6543363" y="1923110"/>
          <a:ext cx="668659" cy="66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6543363" y="1923110"/>
        <a:ext cx="668659" cy="668659"/>
      </dsp:txXfrm>
    </dsp:sp>
    <dsp:sp modelId="{0760B292-FA4A-444B-B674-37A9BF8E0C68}">
      <dsp:nvSpPr>
        <dsp:cNvPr id="0" name=""/>
        <dsp:cNvSpPr/>
      </dsp:nvSpPr>
      <dsp:spPr>
        <a:xfrm>
          <a:off x="7044501" y="3077549"/>
          <a:ext cx="668659" cy="66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044501" y="3077549"/>
        <a:ext cx="668659" cy="668659"/>
      </dsp:txXfrm>
    </dsp:sp>
    <dsp:sp modelId="{D0E662B4-1F68-493D-8247-ADF74385E457}">
      <dsp:nvSpPr>
        <dsp:cNvPr id="0" name=""/>
        <dsp:cNvSpPr/>
      </dsp:nvSpPr>
      <dsp:spPr>
        <a:xfrm>
          <a:off x="7545638" y="4260562"/>
          <a:ext cx="668659" cy="668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545638" y="4260562"/>
        <a:ext cx="668659" cy="668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15D5-E028-4266-BC5F-221402BCD6E3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D954F-4144-4E93-BEB1-388CFD702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D954F-4144-4E93-BEB1-388CFD7023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37642CD-9094-469A-9CE1-37B7C09FBACD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D35A3C6-C494-40D6-8957-77D3C7A074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62075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400" b="1" cap="all" dirty="0" smtClean="0">
                <a:latin typeface="Book Antiqua" pitchFamily="18" charset="0"/>
              </a:rPr>
              <a:t/>
            </a:r>
            <a:br>
              <a:rPr lang="ru-RU" sz="2400" b="1" cap="all" dirty="0" smtClean="0">
                <a:latin typeface="Book Antiqua" pitchFamily="18" charset="0"/>
              </a:rPr>
            </a:br>
            <a:r>
              <a:rPr lang="ru-RU" sz="2700" cap="all" dirty="0" smtClean="0">
                <a:solidFill>
                  <a:srgbClr val="110793"/>
                </a:solidFill>
                <a:effectLst/>
                <a:latin typeface="+mn-lt"/>
              </a:rPr>
              <a:t>Механизмы продвижения научно-технической и инновационной продукции.</a:t>
            </a:r>
            <a:br>
              <a:rPr lang="ru-RU" sz="2700" cap="all" dirty="0" smtClean="0">
                <a:solidFill>
                  <a:srgbClr val="110793"/>
                </a:solidFill>
                <a:effectLst/>
                <a:latin typeface="+mn-lt"/>
              </a:rPr>
            </a:br>
            <a:r>
              <a:rPr lang="ru-RU" sz="2700" cap="all" dirty="0" smtClean="0">
                <a:solidFill>
                  <a:srgbClr val="110793"/>
                </a:solidFill>
                <a:effectLst/>
                <a:latin typeface="+mn-lt"/>
              </a:rPr>
              <a:t>Роль маркетинговых исследований в инновационной деятельности организаций</a:t>
            </a:r>
            <a:endParaRPr lang="ru-RU" sz="2400" dirty="0">
              <a:effectLst/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885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Наталья Дудко,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Межвузовского  центра маркетинга НИР</a:t>
            </a:r>
          </a:p>
          <a:p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Государственного предприятия «Научно-технологический парк БНТУ «Политехник»</a:t>
            </a:r>
          </a:p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2286016" cy="988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596" y="0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63963" algn="l"/>
              </a:tabLst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Информационно-маркетинговый</a:t>
            </a:r>
            <a:r>
              <a:rPr kumimoji="0" lang="be-BY" sz="2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 узел </a:t>
            </a:r>
            <a:r>
              <a:rPr lang="en-US" sz="2400" b="1" u="sng" dirty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www.imu.</a:t>
            </a:r>
            <a:r>
              <a:rPr lang="en-US" sz="2400" b="1" u="sng" dirty="0" smtClean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metolit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by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5373" t="14648" r="14897" b="6250"/>
          <a:stretch>
            <a:fillRect/>
          </a:stretch>
        </p:blipFill>
        <p:spPr bwMode="auto">
          <a:xfrm>
            <a:off x="571472" y="785794"/>
            <a:ext cx="7858180" cy="570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357422" y="2428868"/>
            <a:ext cx="4857784" cy="9089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77219" tIns="38609" rIns="77219" bIns="38609">
            <a:spAutoFit/>
          </a:bodyPr>
          <a:lstStyle/>
          <a:p>
            <a:pPr algn="ctr"/>
            <a:r>
              <a:rPr lang="ru-RU" b="1" cap="all" dirty="0">
                <a:solidFill>
                  <a:schemeClr val="tx1"/>
                </a:solidFill>
              </a:rPr>
              <a:t>Интернет-площадка для продвижения товаров, услуг и содействия совершению сделок</a:t>
            </a: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2428860" y="4714884"/>
            <a:ext cx="4786346" cy="150019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77219" tIns="38609" rIns="77219" bIns="38609" anchor="ctr"/>
          <a:lstStyle/>
          <a:p>
            <a:pPr algn="ctr" defTabSz="771525"/>
            <a:r>
              <a:rPr lang="ru-RU" b="1" cap="all" dirty="0" smtClean="0">
                <a:solidFill>
                  <a:schemeClr val="tx1"/>
                </a:solidFill>
              </a:rPr>
              <a:t>Онлайн-взаимодействие </a:t>
            </a:r>
          </a:p>
          <a:p>
            <a:pPr algn="ctr" defTabSz="771525"/>
            <a:r>
              <a:rPr lang="ru-RU" b="1" cap="all" dirty="0" smtClean="0">
                <a:solidFill>
                  <a:schemeClr val="tx1"/>
                </a:solidFill>
              </a:rPr>
              <a:t>между клиентами </a:t>
            </a:r>
          </a:p>
          <a:p>
            <a:pPr algn="ctr" defTabSz="771525"/>
            <a:r>
              <a:rPr lang="ru-RU" b="1" cap="all" dirty="0" smtClean="0">
                <a:solidFill>
                  <a:schemeClr val="tx1"/>
                </a:solidFill>
              </a:rPr>
              <a:t>Интернет-площадки</a:t>
            </a:r>
          </a:p>
          <a:p>
            <a:pPr algn="ctr" defTabSz="771525"/>
            <a:r>
              <a:rPr lang="ru-RU" b="1" cap="all" dirty="0" smtClean="0">
                <a:solidFill>
                  <a:schemeClr val="tx1"/>
                </a:solidFill>
              </a:rPr>
              <a:t>и модератором</a:t>
            </a:r>
            <a:endParaRPr lang="ru-RU" b="1" cap="all" dirty="0">
              <a:solidFill>
                <a:schemeClr val="tx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5429256" y="3571876"/>
            <a:ext cx="2500330" cy="11859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210" tIns="38605" rIns="77210" bIns="38605">
            <a:spAutoFit/>
          </a:bodyPr>
          <a:lstStyle/>
          <a:p>
            <a:pPr algn="ctr" defTabSz="771525">
              <a:spcBef>
                <a:spcPct val="50000"/>
              </a:spcBef>
            </a:pPr>
            <a:r>
              <a:rPr lang="ru-RU" sz="1600" b="1" cap="all" dirty="0">
                <a:solidFill>
                  <a:schemeClr val="tx1"/>
                </a:solidFill>
              </a:rPr>
              <a:t>разработки </a:t>
            </a:r>
            <a:r>
              <a:rPr lang="ru-RU" sz="1600" b="1" cap="all" dirty="0" smtClean="0">
                <a:solidFill>
                  <a:schemeClr val="tx1"/>
                </a:solidFill>
              </a:rPr>
              <a:t>университетов</a:t>
            </a:r>
          </a:p>
          <a:p>
            <a:pPr algn="ctr" defTabSz="771525">
              <a:spcBef>
                <a:spcPct val="50000"/>
              </a:spcBef>
            </a:pPr>
            <a:r>
              <a:rPr lang="ru-RU" sz="1600" b="1" cap="all" dirty="0" smtClean="0">
                <a:solidFill>
                  <a:schemeClr val="tx1"/>
                </a:solidFill>
              </a:rPr>
              <a:t> и сторонних организаций</a:t>
            </a:r>
            <a:endParaRPr lang="ru-RU" sz="1600" b="1" cap="all" dirty="0">
              <a:solidFill>
                <a:schemeClr val="tx1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857356" y="3643314"/>
            <a:ext cx="2189163" cy="9089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7210" tIns="38605" rIns="77210" bIns="38605">
            <a:spAutoFit/>
          </a:bodyPr>
          <a:lstStyle/>
          <a:p>
            <a:pPr algn="ctr" defTabSz="771525">
              <a:spcBef>
                <a:spcPct val="50000"/>
              </a:spcBef>
            </a:pPr>
            <a:r>
              <a:rPr lang="ru-RU" b="1" cap="all" dirty="0">
                <a:solidFill>
                  <a:schemeClr val="tx1"/>
                </a:solidFill>
              </a:rPr>
              <a:t>запросы </a:t>
            </a:r>
            <a:r>
              <a:rPr lang="ru-RU" b="1" cap="all" dirty="0" smtClean="0">
                <a:solidFill>
                  <a:schemeClr val="tx1"/>
                </a:solidFill>
              </a:rPr>
              <a:t>предприятий и организаций</a:t>
            </a:r>
            <a:endParaRPr lang="ru-RU" b="1" cap="all" dirty="0">
              <a:solidFill>
                <a:schemeClr val="tx1"/>
              </a:solidFill>
            </a:endParaRP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105617">
            <a:off x="626045" y="2290904"/>
            <a:ext cx="1468411" cy="1902019"/>
          </a:xfrm>
          <a:prstGeom prst="curvedRightArrow">
            <a:avLst>
              <a:gd name="adj1" fmla="val 31390"/>
              <a:gd name="adj2" fmla="val 67924"/>
              <a:gd name="adj3" fmla="val 3213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0800000">
            <a:off x="4071933" y="3786189"/>
            <a:ext cx="1368425" cy="928694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752638">
            <a:off x="7583076" y="2167085"/>
            <a:ext cx="1208130" cy="2144983"/>
          </a:xfrm>
          <a:prstGeom prst="curvedLeftArrow">
            <a:avLst>
              <a:gd name="adj1" fmla="val 41591"/>
              <a:gd name="adj2" fmla="val 95961"/>
              <a:gd name="adj3" fmla="val 3269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14744" y="1785926"/>
            <a:ext cx="1500198" cy="1930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8596" y="0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63963" algn="l"/>
              </a:tabLst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Информационно-маркетинговый</a:t>
            </a:r>
            <a:r>
              <a:rPr kumimoji="0" lang="be-BY" sz="2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 узел </a:t>
            </a:r>
            <a:r>
              <a:rPr lang="en-US" sz="2400" b="1" u="sng" dirty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www.imu.</a:t>
            </a:r>
            <a:r>
              <a:rPr lang="en-US" sz="2400" b="1" u="sng" dirty="0" smtClean="0">
                <a:solidFill>
                  <a:srgbClr val="0000CC"/>
                </a:solidFill>
                <a:ea typeface="Calibri" pitchFamily="34" charset="0"/>
                <a:cs typeface="Arial" pitchFamily="34" charset="0"/>
              </a:rPr>
              <a:t>metolit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by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889746">
            <a:off x="1257746" y="914896"/>
            <a:ext cx="2705306" cy="1306304"/>
          </a:xfrm>
          <a:prstGeom prst="rightArrow">
            <a:avLst>
              <a:gd name="adj1" fmla="val 7085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680 </a:t>
            </a:r>
            <a:r>
              <a:rPr lang="ru-RU" sz="1600" b="1" dirty="0">
                <a:solidFill>
                  <a:schemeClr val="tx1"/>
                </a:solidFill>
              </a:rPr>
              <a:t>актуальных технологических предложений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214282" y="2285992"/>
            <a:ext cx="3714776" cy="1643074"/>
          </a:xfrm>
          <a:prstGeom prst="rightArrow">
            <a:avLst>
              <a:gd name="adj1" fmla="val 73167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«Межотраслевой Задачник»: 167 актуальных технологических </a:t>
            </a:r>
            <a:r>
              <a:rPr lang="ru-RU" sz="1600" b="1" dirty="0" smtClean="0">
                <a:solidFill>
                  <a:schemeClr val="tx1"/>
                </a:solidFill>
              </a:rPr>
              <a:t>запросов </a:t>
            </a:r>
            <a:r>
              <a:rPr lang="ru-RU" sz="1600" b="1" dirty="0" smtClean="0">
                <a:solidFill>
                  <a:schemeClr val="tx1"/>
                </a:solidFill>
              </a:rPr>
              <a:t>от 41 предприятия страны               (6 министерств)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14282" y="5500702"/>
            <a:ext cx="8929718" cy="1143008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По итогам функционирования ИМУ в 2014 </a:t>
            </a:r>
            <a:r>
              <a:rPr lang="ru-RU" sz="1400" b="1" i="1" dirty="0" err="1" smtClean="0">
                <a:solidFill>
                  <a:schemeClr val="tx1"/>
                </a:solidFill>
                <a:cs typeface="Times New Roman" pitchFamily="18" charset="0"/>
              </a:rPr>
              <a:t>годуи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анализа </a:t>
            </a:r>
            <a:r>
              <a:rPr lang="ru-RU" sz="1400" b="1" i="1" dirty="0" err="1" smtClean="0">
                <a:solidFill>
                  <a:schemeClr val="tx1"/>
                </a:solidFill>
                <a:cs typeface="Times New Roman" pitchFamily="18" charset="0"/>
              </a:rPr>
              <a:t>востребованности</a:t>
            </a:r>
            <a:r>
              <a:rPr lang="ru-RU" sz="1400" b="1" i="1" dirty="0" smtClean="0">
                <a:solidFill>
                  <a:schemeClr val="tx1"/>
                </a:solidFill>
                <a:cs typeface="Times New Roman" pitchFamily="18" charset="0"/>
              </a:rPr>
              <a:t> размещенных  технологических предложений 15 разработок  пользуются наибольшей «популярностью» и по ним заключено 28 договоров на общую сумму около 133  тыс. долларов.</a:t>
            </a:r>
            <a:endParaRPr lang="ru-RU" sz="1400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19978410">
            <a:off x="4938662" y="638561"/>
            <a:ext cx="2738411" cy="1643074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187 </a:t>
            </a:r>
            <a:r>
              <a:rPr lang="ru-RU" b="1" dirty="0">
                <a:solidFill>
                  <a:schemeClr val="tx1"/>
                </a:solidFill>
              </a:rPr>
              <a:t>актуальных технологических </a:t>
            </a:r>
            <a:r>
              <a:rPr lang="ru-RU" b="1" dirty="0" smtClean="0">
                <a:solidFill>
                  <a:schemeClr val="tx1"/>
                </a:solidFill>
              </a:rPr>
              <a:t>запросов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143504" y="2285992"/>
            <a:ext cx="3571900" cy="178595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Внутренняя </a:t>
            </a:r>
            <a:r>
              <a:rPr lang="ru-RU" sz="1600" b="1" dirty="0">
                <a:solidFill>
                  <a:schemeClr val="tx1"/>
                </a:solidFill>
              </a:rPr>
              <a:t>площадка ЦТТ</a:t>
            </a:r>
            <a:endParaRPr lang="en-US" sz="16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университетов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(23 УВО)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71472" y="4143380"/>
            <a:ext cx="7858180" cy="1214446"/>
          </a:xfrm>
          <a:prstGeom prst="wedgeRoundRectCallout">
            <a:avLst>
              <a:gd name="adj1" fmla="val -17849"/>
              <a:gd name="adj2" fmla="val -764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Среди зарегистрированных пользователей Информационно-маркетингового узла примерно </a:t>
            </a:r>
            <a:r>
              <a:rPr lang="ru-RU" sz="1200" b="1" i="1" u="sng" dirty="0" smtClean="0">
                <a:solidFill>
                  <a:schemeClr val="bg1"/>
                </a:solidFill>
                <a:cs typeface="Times New Roman" pitchFamily="18" charset="0"/>
              </a:rPr>
              <a:t>20% 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покупателей и </a:t>
            </a:r>
            <a:r>
              <a:rPr lang="ru-RU" sz="1200" b="1" i="1" u="sng" dirty="0" smtClean="0">
                <a:solidFill>
                  <a:schemeClr val="bg1"/>
                </a:solidFill>
                <a:cs typeface="Times New Roman" pitchFamily="18" charset="0"/>
              </a:rPr>
              <a:t>16% 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продавцов - представители зарубежных государств, которые размещают свою информацию на договорных условиях.</a:t>
            </a:r>
          </a:p>
          <a:p>
            <a:pPr algn="just"/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По данным статистики работы сайта на площадку ИМУ заходят посетители из </a:t>
            </a:r>
            <a:r>
              <a:rPr lang="ru-RU" sz="1200" b="1" i="1" u="sng" dirty="0" smtClean="0">
                <a:solidFill>
                  <a:schemeClr val="bg1"/>
                </a:solidFill>
                <a:cs typeface="Times New Roman" pitchFamily="18" charset="0"/>
              </a:rPr>
              <a:t>59 стран</a:t>
            </a:r>
            <a:r>
              <a:rPr lang="ru-RU" sz="1200" b="1" i="1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endParaRPr lang="ru-RU" sz="12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8229600" cy="58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110793"/>
                </a:solidFill>
                <a:effectLst/>
              </a:rPr>
              <a:t>Механизмы продвижения научно-технической и инновационной продукции</a:t>
            </a:r>
            <a:endParaRPr lang="ru-RU" sz="2400" b="1" dirty="0">
              <a:solidFill>
                <a:srgbClr val="110793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71546"/>
          <a:ext cx="871543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6500826" y="571480"/>
            <a:ext cx="2428892" cy="2428892"/>
          </a:xfrm>
          <a:prstGeom prst="wedgeRoundRectCallout">
            <a:avLst>
              <a:gd name="adj1" fmla="val -60557"/>
              <a:gd name="adj2" fmla="val 6565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Ежегодно представляется около </a:t>
            </a:r>
            <a:r>
              <a:rPr lang="ru-RU" sz="1200" b="1" dirty="0" smtClean="0"/>
              <a:t>260 экспонатов </a:t>
            </a:r>
            <a:r>
              <a:rPr lang="ru-RU" sz="1200" dirty="0" smtClean="0"/>
              <a:t>университетов, которые были представлены более чем на </a:t>
            </a:r>
            <a:r>
              <a:rPr lang="ru-RU" sz="1200" b="1" dirty="0" smtClean="0"/>
              <a:t>170 научно-технических выставках и ярмарках.</a:t>
            </a:r>
          </a:p>
          <a:p>
            <a:r>
              <a:rPr lang="ru-RU" sz="1200" dirty="0" smtClean="0"/>
              <a:t>Поступления от международных контрактов превысили затраты на выставочную более, </a:t>
            </a:r>
            <a:r>
              <a:rPr lang="ru-RU" sz="1200" b="1" dirty="0" smtClean="0"/>
              <a:t>чем в 5 раз.</a:t>
            </a:r>
            <a:endParaRPr lang="ru-RU" sz="3200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85720" y="2571744"/>
            <a:ext cx="2071702" cy="3143272"/>
          </a:xfrm>
          <a:prstGeom prst="wedgeRoundRectCallout">
            <a:avLst>
              <a:gd name="adj1" fmla="val 68876"/>
              <a:gd name="adj2" fmla="val 246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С 2007 года </a:t>
            </a:r>
            <a:r>
              <a:rPr lang="ru-RU" sz="1200" dirty="0" smtClean="0">
                <a:ea typeface="Times New Roman" pitchFamily="18" charset="0"/>
                <a:cs typeface="Arial" pitchFamily="34" charset="0"/>
              </a:rPr>
              <a:t>МЦМ НИР 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проведено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18 кооперационных бирж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, на которых  представлено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более 360 технологий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, приборов, комплексных решений. В биржах приняли  участие представители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более 670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предприятий. Состоялось более </a:t>
            </a:r>
            <a:r>
              <a:rPr lang="ru-RU" sz="1200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1200 встреч</a:t>
            </a:r>
            <a:r>
              <a:rPr lang="ru-RU" sz="12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ученых и производственников.</a:t>
            </a:r>
            <a:endParaRPr lang="ru-RU" sz="7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572264" y="3286124"/>
            <a:ext cx="2357422" cy="2500330"/>
          </a:xfrm>
          <a:prstGeom prst="wedgeRoundRectCallout">
            <a:avLst>
              <a:gd name="adj1" fmla="val -85449"/>
              <a:gd name="adj2" fmla="val 2549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/>
              <a:t>12 мая 2015 года</a:t>
            </a:r>
            <a:r>
              <a:rPr lang="ru-RU" sz="1200" dirty="0" smtClean="0"/>
              <a:t> в рамках Белорусского промышленного форума-2015 состоится </a:t>
            </a:r>
            <a:r>
              <a:rPr lang="ru-RU" sz="1200" b="1" dirty="0" smtClean="0"/>
              <a:t>Форсайт «</a:t>
            </a:r>
            <a:r>
              <a:rPr lang="ru-RU" sz="1200" b="1" dirty="0" err="1" smtClean="0"/>
              <a:t>Энергоэффективность</a:t>
            </a:r>
            <a:r>
              <a:rPr lang="ru-RU" sz="1200" b="1" dirty="0" smtClean="0"/>
              <a:t> и  ресурсосбережение - стратегия устойчивого развития»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942958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rgbClr val="110793"/>
                </a:solidFill>
                <a:effectLst/>
              </a:rPr>
              <a:t>Маркетинговые услуги </a:t>
            </a:r>
            <a:r>
              <a:rPr lang="ru-RU" sz="2000" b="1" cap="all" dirty="0" err="1" smtClean="0">
                <a:solidFill>
                  <a:srgbClr val="110793"/>
                </a:solidFill>
                <a:effectLst/>
              </a:rPr>
              <a:t>мцм</a:t>
            </a:r>
            <a:r>
              <a:rPr lang="ru-RU" sz="2000" b="1" cap="all" dirty="0" smtClean="0">
                <a:solidFill>
                  <a:srgbClr val="110793"/>
                </a:solidFill>
                <a:effectLst/>
              </a:rPr>
              <a:t> </a:t>
            </a:r>
            <a:r>
              <a:rPr lang="ru-RU" sz="2000" b="1" cap="all" dirty="0" err="1" smtClean="0">
                <a:solidFill>
                  <a:srgbClr val="110793"/>
                </a:solidFill>
                <a:effectLst/>
              </a:rPr>
              <a:t>нир</a:t>
            </a:r>
            <a:r>
              <a:rPr lang="ru-RU" sz="2000" b="1" cap="all" dirty="0" smtClean="0">
                <a:solidFill>
                  <a:srgbClr val="110793"/>
                </a:solidFill>
                <a:effectLst/>
              </a:rPr>
              <a:t> на различных стадиях инновационного проекта</a:t>
            </a:r>
            <a:endParaRPr lang="ru-RU" sz="2000" b="1" cap="all" dirty="0">
              <a:solidFill>
                <a:srgbClr val="110793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71545"/>
          <a:ext cx="8715436" cy="532161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57454"/>
                <a:gridCol w="6357982"/>
              </a:tblGrid>
              <a:tr h="635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baseline="0" dirty="0">
                          <a:solidFill>
                            <a:schemeClr val="tx1"/>
                          </a:solidFill>
                        </a:rPr>
                        <a:t>Стадия инновационного проекта</a:t>
                      </a:r>
                      <a:endParaRPr lang="ru-RU" sz="1100" b="1" cap="all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cap="all" baseline="0" dirty="0">
                          <a:solidFill>
                            <a:schemeClr val="tx1"/>
                          </a:solidFill>
                        </a:rPr>
                        <a:t>Маркетинговые услуги</a:t>
                      </a:r>
                      <a:endParaRPr lang="ru-RU" sz="1100" b="1" cap="all" baseline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/>
                </a:tc>
              </a:tr>
              <a:tr h="425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Идея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организация и проведение маркетинговых исследований  для оценки целесообразности разработки инновационного проекта;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/>
                </a:tc>
              </a:tr>
              <a:tr h="11468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НИР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реклама с помощью  Интернет -портала Межвузовского центра  маркетинга НИР </a:t>
                      </a:r>
                      <a:r>
                        <a:rPr lang="en-US" sz="1250" b="1" u="sng" dirty="0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ru-RU" sz="125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50" b="1" u="sng" dirty="0" err="1">
                          <a:solidFill>
                            <a:schemeClr val="tx1"/>
                          </a:solidFill>
                        </a:rPr>
                        <a:t>icm</a:t>
                      </a:r>
                      <a:r>
                        <a:rPr lang="ru-RU" sz="125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50" b="1" u="sng" dirty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организация и проведение маркетинговых исследований на каком-либо из этапов научно-исследовательской работы с целью оценки целесообразности  дальнейшей  разработки инновационного проекта;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/>
                </a:tc>
              </a:tr>
              <a:tr h="10684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ОК(Т)Р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продвижение с помощью Информационно-маркетингового узла </a:t>
                      </a:r>
                      <a:r>
                        <a:rPr lang="en-US" sz="1250" b="1" u="sng" dirty="0">
                          <a:solidFill>
                            <a:schemeClr val="tx1"/>
                          </a:solidFill>
                        </a:rPr>
                        <a:t>www</a:t>
                      </a:r>
                      <a:r>
                        <a:rPr lang="ru-RU" sz="125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50" b="1" u="sng" dirty="0" err="1">
                          <a:solidFill>
                            <a:schemeClr val="tx1"/>
                          </a:solidFill>
                        </a:rPr>
                        <a:t>imu</a:t>
                      </a:r>
                      <a:r>
                        <a:rPr lang="ru-RU" sz="125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50" b="1" u="sng" dirty="0" err="1">
                          <a:solidFill>
                            <a:schemeClr val="tx1"/>
                          </a:solidFill>
                        </a:rPr>
                        <a:t>metolit</a:t>
                      </a:r>
                      <a:r>
                        <a:rPr lang="ru-RU" sz="125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50" b="1" u="sng" dirty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ru-RU" sz="1250" b="1" u="sng" dirty="0">
                          <a:solidFill>
                            <a:schemeClr val="tx1"/>
                          </a:solidFill>
                        </a:rPr>
                        <a:t>;</a:t>
                      </a:r>
                      <a:endParaRPr lang="ru-RU" sz="125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организация и проведение маркетинговых исследований с целью определения вариантов и форм внедрения научно-технической продукции;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поиск потребителей (партнеров) и содействие заключению контрактов;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/>
                </a:tc>
              </a:tr>
              <a:tr h="418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Создание производства/предприятия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разработка системы управления маркетингом создаваемого предприятия;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/>
                </a:tc>
              </a:tr>
              <a:tr h="13037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Функционирование на рынке (выпуск продукции/оказание услуг)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разработка/модернизация  системы управления маркетингом подразделения/предприятия;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разработка маркетинговых планов для продвижения продуктов/услуг;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организация и проведение рекламных кампаний;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q"/>
                      </a:pPr>
                      <a:r>
                        <a:rPr lang="ru-RU" sz="1250" b="1" dirty="0">
                          <a:solidFill>
                            <a:schemeClr val="tx1"/>
                          </a:solidFill>
                        </a:rPr>
                        <a:t>поиск потребителей (партнеров) и содействие заключению контрактов.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26" marR="2992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2390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110793"/>
                </a:solidFill>
                <a:effectLst/>
              </a:rPr>
              <a:t>РОЛЬ МАРКЕТИНГОВЫЕХ ИССЛЕДОВАНИЙ  </a:t>
            </a:r>
            <a:endParaRPr lang="ru-RU" sz="2400" dirty="0">
              <a:solidFill>
                <a:srgbClr val="110793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857232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0"/>
            <a:ext cx="72390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110793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110793"/>
              </a:solidFill>
              <a:effectLst/>
            </a:endParaRPr>
          </a:p>
        </p:txBody>
      </p:sp>
      <p:pic>
        <p:nvPicPr>
          <p:cNvPr id="6" name="Picture 2" descr="C:\Documents and Settings\ICM_A\Рабочий стол\лотипчики\Политехни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968376" cy="71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5918" y="1214422"/>
            <a:ext cx="5429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Республиканское  унитарное инновационное предприятие «Научно-технологический парк БНТУ «Политехник</a:t>
            </a:r>
            <a:r>
              <a:rPr lang="ru-RU" sz="2000" b="1" dirty="0"/>
              <a:t>» 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857356" y="2214554"/>
            <a:ext cx="692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Межвузовский центр маркетинга научно-исследовательских разработок</a:t>
            </a:r>
          </a:p>
        </p:txBody>
      </p: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1272491" cy="55026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728" y="3143248"/>
            <a:ext cx="6429420" cy="35004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Руководитель МЦМ НИР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Дудко</a:t>
            </a:r>
            <a:r>
              <a:rPr lang="en-US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Наталья  Анатольевна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тел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.: +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375 17 </a:t>
            </a:r>
            <a:r>
              <a:rPr lang="ru-RU" b="1" dirty="0" smtClean="0">
                <a:solidFill>
                  <a:schemeClr val="tx1"/>
                </a:solidFill>
                <a:cs typeface="Arial" pitchFamily="34" charset="0"/>
              </a:rPr>
              <a:t>292 64 81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e-mail: </a:t>
            </a:r>
            <a:r>
              <a:rPr lang="en-US" b="1" dirty="0">
                <a:solidFill>
                  <a:srgbClr val="0000FF"/>
                </a:solidFill>
                <a:cs typeface="Arial" pitchFamily="34" charset="0"/>
              </a:rPr>
              <a:t>dudko@icm.by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natalia_dudko@mail.ru</a:t>
            </a:r>
            <a:endParaRPr lang="ru-RU" b="1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 defTabSz="1154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FF"/>
                </a:solidFill>
                <a:cs typeface="Arial" pitchFamily="34" charset="0"/>
              </a:rPr>
              <a:t>wwww.icm.by</a:t>
            </a:r>
            <a:endParaRPr lang="ru-RU" b="1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 defTabSz="1154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FF"/>
                </a:solidFill>
                <a:cs typeface="Arial" pitchFamily="34" charset="0"/>
              </a:rPr>
              <a:t>www.imu.metolit.by</a:t>
            </a:r>
            <a:endParaRPr lang="ru-RU" b="1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 defTabSz="1154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FF"/>
                </a:solidFill>
                <a:cs typeface="Arial" pitchFamily="34" charset="0"/>
              </a:rPr>
              <a:t>www.imc.metolit.by</a:t>
            </a:r>
          </a:p>
          <a:p>
            <a:pPr algn="ctr" defTabSz="115411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0000FF"/>
                </a:solidFill>
                <a:cs typeface="Arial" pitchFamily="34" charset="0"/>
              </a:rPr>
              <a:t>www.student.metolit.by</a:t>
            </a:r>
            <a:endParaRPr lang="en-US" sz="2000" b="1" u="sng" dirty="0" smtClean="0">
              <a:solidFill>
                <a:srgbClr val="0000FF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5716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/>
              </a:rPr>
              <a:t>Научно-технологический парк БНТУ «Политехник» — первая организация в Республике Беларусь, получившая статус субъекта инновационной инфраструктуры.</a:t>
            </a:r>
            <a:endParaRPr lang="ru-RU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body" idx="1"/>
          </p:nvPr>
        </p:nvSpPr>
        <p:spPr bwMode="auto">
          <a:xfrm>
            <a:off x="214282" y="1785926"/>
            <a:ext cx="8429684" cy="4237048"/>
          </a:xfrm>
          <a:noFill/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5 ноября 1992 г.</a:t>
            </a: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 Белорусской государственной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политехнической академией (ныне Белорусский национальный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технический университет) </a:t>
            </a: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учрежден УНПЦ «</a:t>
            </a:r>
            <a:r>
              <a:rPr lang="ru-RU" altLang="zh-CN" sz="1800" b="1" dirty="0" err="1" smtClean="0">
                <a:solidFill>
                  <a:srgbClr val="110793"/>
                </a:solidFill>
                <a:effectLst/>
              </a:rPr>
              <a:t>Метолит</a:t>
            </a: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» </a:t>
            </a:r>
            <a:endParaRPr lang="ru-RU" altLang="zh-CN" sz="1800" dirty="0" smtClean="0">
              <a:solidFill>
                <a:srgbClr val="110793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zh-CN" sz="1800" dirty="0" smtClean="0">
              <a:solidFill>
                <a:srgbClr val="110793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24 августа 2000</a:t>
            </a: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 зарегистрирован Устав </a:t>
            </a: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Научно-производственного республиканского унитарного предприятия  «</a:t>
            </a:r>
            <a:r>
              <a:rPr lang="ru-RU" altLang="zh-CN" sz="1800" b="1" dirty="0" err="1" smtClean="0">
                <a:solidFill>
                  <a:srgbClr val="110793"/>
                </a:solidFill>
                <a:effectLst/>
              </a:rPr>
              <a:t>Метолит</a:t>
            </a: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»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altLang="zh-CN" sz="1800" b="1" dirty="0" smtClean="0">
              <a:solidFill>
                <a:srgbClr val="110793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03 июня 2003г.</a:t>
            </a: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 приказом Министерства образования Республики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Беларусь №211 от на базе УП "</a:t>
            </a:r>
            <a:r>
              <a:rPr lang="ru-RU" altLang="zh-CN" sz="1800" dirty="0" err="1" smtClean="0">
                <a:solidFill>
                  <a:srgbClr val="110793"/>
                </a:solidFill>
                <a:effectLst/>
              </a:rPr>
              <a:t>Метолит</a:t>
            </a: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" Белорусского национального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технического университета было создано </a:t>
            </a:r>
            <a:r>
              <a:rPr lang="ru-RU" altLang="zh-CN" sz="1800" b="1" dirty="0" smtClean="0">
                <a:solidFill>
                  <a:srgbClr val="110793"/>
                </a:solidFill>
              </a:rPr>
              <a:t>И</a:t>
            </a: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нновационное республиканское унитарное предприятие "Научно-технологический парк БНТУ "</a:t>
            </a:r>
            <a:r>
              <a:rPr lang="ru-RU" altLang="zh-CN" sz="1800" b="1" dirty="0" err="1" smtClean="0">
                <a:solidFill>
                  <a:srgbClr val="110793"/>
                </a:solidFill>
                <a:effectLst/>
              </a:rPr>
              <a:t>Метолит</a:t>
            </a:r>
            <a:r>
              <a:rPr lang="ru-RU" altLang="zh-CN" sz="1800" b="1" dirty="0" smtClean="0">
                <a:solidFill>
                  <a:srgbClr val="110793"/>
                </a:solidFill>
                <a:effectLst/>
              </a:rPr>
              <a:t>"</a:t>
            </a:r>
            <a:r>
              <a:rPr lang="ru-RU" altLang="zh-CN" sz="1800" dirty="0" smtClean="0">
                <a:solidFill>
                  <a:srgbClr val="110793"/>
                </a:solidFill>
                <a:effectLst/>
              </a:rPr>
              <a:t>.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1800" dirty="0" smtClean="0">
              <a:solidFill>
                <a:srgbClr val="110793"/>
              </a:solidFill>
              <a:effectLst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dirty="0" smtClean="0">
                <a:solidFill>
                  <a:srgbClr val="110793"/>
                </a:solidFill>
                <a:effectLst/>
              </a:rPr>
              <a:t>В соответствии с Положением о порядке создания субъектов 		 инновационной инфраструктуры, утвержденным </a:t>
            </a:r>
            <a:r>
              <a:rPr lang="ru-RU" sz="1800" b="1" dirty="0" smtClean="0">
                <a:solidFill>
                  <a:srgbClr val="110793"/>
                </a:solidFill>
                <a:effectLst/>
              </a:rPr>
              <a:t>Указом	 Президента Республики Беларусь от 3 января 2007 г. 	 №1 </a:t>
            </a:r>
            <a:r>
              <a:rPr lang="ru-RU" sz="1800" dirty="0" smtClean="0">
                <a:solidFill>
                  <a:srgbClr val="110793"/>
                </a:solidFill>
                <a:effectLst/>
              </a:rPr>
              <a:t>на </a:t>
            </a:r>
            <a:r>
              <a:rPr lang="ru-RU" sz="1800" b="1" dirty="0" smtClean="0">
                <a:solidFill>
                  <a:srgbClr val="110793"/>
                </a:solidFill>
                <a:effectLst/>
              </a:rPr>
              <a:t>коллегии Государственного комитета по 	 науке и технологиям</a:t>
            </a:r>
            <a:r>
              <a:rPr lang="ru-RU" sz="1800" dirty="0" smtClean="0">
                <a:solidFill>
                  <a:srgbClr val="110793"/>
                </a:solidFill>
                <a:effectLst/>
              </a:rPr>
              <a:t> РБ </a:t>
            </a:r>
            <a:r>
              <a:rPr lang="ru-RU" sz="1800" b="1" dirty="0" smtClean="0">
                <a:solidFill>
                  <a:srgbClr val="110793"/>
                </a:solidFill>
                <a:effectLst/>
              </a:rPr>
              <a:t>25  февраля 2008 года</a:t>
            </a:r>
            <a:r>
              <a:rPr lang="ru-RU" sz="1800" dirty="0" smtClean="0">
                <a:solidFill>
                  <a:srgbClr val="110793"/>
                </a:solidFill>
                <a:effectLst/>
              </a:rPr>
              <a:t>  УП «Технопарк БНТУ «Политехник»  зарегистрирован как 	 </a:t>
            </a:r>
            <a:r>
              <a:rPr lang="ru-RU" sz="1800" b="1" dirty="0" smtClean="0">
                <a:solidFill>
                  <a:srgbClr val="110793"/>
                </a:solidFill>
                <a:effectLst/>
              </a:rPr>
              <a:t>субъект инновационной инфраструктуры Республики Беларусь.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500166" cy="212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ICM_A\Рабочий стол\лотипчики\Политехни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929330"/>
            <a:ext cx="968376" cy="71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7286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110793"/>
                </a:solidFill>
                <a:effectLst/>
              </a:rPr>
              <a:t>КЛЮЧЕВЫЕ ФУНКЦИИ ТЕХНОПАРКА «ПОЛИТЕХНИК»</a:t>
            </a:r>
            <a:endParaRPr lang="ru-RU" sz="2400" dirty="0">
              <a:solidFill>
                <a:srgbClr val="110793"/>
              </a:solidFill>
              <a:effectLst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idx="1"/>
          </p:nvPr>
        </p:nvSpPr>
        <p:spPr bwMode="auto">
          <a:xfrm>
            <a:off x="285720" y="1142984"/>
            <a:ext cx="8643998" cy="535464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zh-CN" sz="2800" b="1" cap="all" dirty="0" smtClean="0">
                <a:solidFill>
                  <a:schemeClr val="tx1"/>
                </a:solidFill>
                <a:effectLst/>
              </a:rPr>
              <a:t>Научно-исследовательская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sz="2800" b="1" dirty="0" smtClean="0">
                <a:solidFill>
                  <a:schemeClr val="tx1"/>
                </a:solidFill>
              </a:rPr>
              <a:t>   </a:t>
            </a:r>
            <a:r>
              <a:rPr lang="ru-RU" altLang="zh-CN" sz="2800" b="1" dirty="0" smtClean="0">
                <a:solidFill>
                  <a:schemeClr val="tx1"/>
                </a:solidFill>
                <a:effectLst/>
              </a:rPr>
              <a:t>(проведение НИОК(Т)Р);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zh-CN" sz="2800" b="1" cap="all" dirty="0" smtClean="0">
                <a:solidFill>
                  <a:schemeClr val="tx1"/>
                </a:solidFill>
              </a:rPr>
              <a:t>Научно-производственная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sz="2800" b="1" dirty="0" smtClean="0">
                <a:solidFill>
                  <a:schemeClr val="tx1"/>
                </a:solidFill>
              </a:rPr>
              <a:t>   </a:t>
            </a:r>
            <a:r>
              <a:rPr lang="ru-RU" altLang="zh-CN" sz="2800" b="1" dirty="0" smtClean="0">
                <a:solidFill>
                  <a:schemeClr val="tx1"/>
                </a:solidFill>
                <a:effectLst/>
              </a:rPr>
              <a:t>(выпуск наукоемкой продукции, в том числе по результатам проведенных научно-исследовательских работ);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zh-CN" sz="2800" b="1" cap="all" dirty="0" smtClean="0">
                <a:solidFill>
                  <a:schemeClr val="tx1"/>
                </a:solidFill>
              </a:rPr>
              <a:t>Информационно-маркетинговая</a:t>
            </a:r>
            <a:r>
              <a:rPr lang="ru-RU" altLang="zh-CN" sz="2800" b="1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sz="2800" b="1" dirty="0" smtClean="0">
                <a:solidFill>
                  <a:schemeClr val="tx1"/>
                </a:solidFill>
                <a:effectLst/>
              </a:rPr>
              <a:t>  (продвижение научно-технической продукции);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ru-RU" altLang="zh-CN" sz="2800" b="1" cap="all" dirty="0" err="1" smtClean="0">
                <a:solidFill>
                  <a:schemeClr val="tx1"/>
                </a:solidFill>
              </a:rPr>
              <a:t>Бизнес-инкубационная</a:t>
            </a:r>
            <a:r>
              <a:rPr lang="ru-RU" altLang="zh-CN" sz="2800" b="1" dirty="0" smtClean="0">
                <a:solidFill>
                  <a:schemeClr val="tx1"/>
                </a:solidFill>
                <a:effectLst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zh-CN" sz="2800" b="1" dirty="0" smtClean="0">
                <a:solidFill>
                  <a:schemeClr val="tx1"/>
                </a:solidFill>
              </a:rPr>
              <a:t>   </a:t>
            </a:r>
            <a:r>
              <a:rPr lang="ru-RU" altLang="zh-CN" sz="2800" b="1" dirty="0" smtClean="0">
                <a:solidFill>
                  <a:schemeClr val="tx1"/>
                </a:solidFill>
                <a:effectLst/>
              </a:rPr>
              <a:t>(содействие в создании предприятий и производств с новыми технологиями).</a:t>
            </a:r>
            <a:endParaRPr lang="ru-RU" sz="2800" b="1" dirty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Documents and Settings\Администратор\Мои документы\Puzz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1792288"/>
            <a:ext cx="57086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667250" y="1643050"/>
            <a:ext cx="904882" cy="5731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6"/>
          <p:cNvCxnSpPr>
            <a:cxnSpLocks noChangeShapeType="1"/>
          </p:cNvCxnSpPr>
          <p:nvPr/>
        </p:nvCxnSpPr>
        <p:spPr bwMode="auto">
          <a:xfrm rot="16200000" flipH="1">
            <a:off x="5782472" y="3567902"/>
            <a:ext cx="1531948" cy="1190643"/>
          </a:xfrm>
          <a:prstGeom prst="line">
            <a:avLst/>
          </a:prstGeom>
          <a:noFill/>
          <a:ln w="28575" algn="ctr">
            <a:solidFill>
              <a:srgbClr val="00682F"/>
            </a:solidFill>
            <a:round/>
            <a:headEnd/>
            <a:tailEnd/>
          </a:ln>
        </p:spPr>
      </p:cxnSp>
      <p:cxnSp>
        <p:nvCxnSpPr>
          <p:cNvPr id="6" name="Прямая соединительная линия 16"/>
          <p:cNvCxnSpPr>
            <a:cxnSpLocks noChangeShapeType="1"/>
          </p:cNvCxnSpPr>
          <p:nvPr/>
        </p:nvCxnSpPr>
        <p:spPr bwMode="auto">
          <a:xfrm rot="10800000" flipV="1">
            <a:off x="2500299" y="4741862"/>
            <a:ext cx="2105041" cy="687401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Прямая соединительная линия 16"/>
          <p:cNvCxnSpPr>
            <a:cxnSpLocks noChangeShapeType="1"/>
          </p:cNvCxnSpPr>
          <p:nvPr/>
        </p:nvCxnSpPr>
        <p:spPr bwMode="auto">
          <a:xfrm rot="10800000">
            <a:off x="2285985" y="2571745"/>
            <a:ext cx="890605" cy="685807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423020" y="5072074"/>
            <a:ext cx="272098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</a:rPr>
              <a:t>нновационные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предприятия - клиенты Технопарка (</a:t>
            </a:r>
            <a:r>
              <a:rPr lang="ru-RU" sz="1600" b="1" dirty="0" smtClean="0">
                <a:solidFill>
                  <a:schemeClr val="bg1"/>
                </a:solidFill>
              </a:rPr>
              <a:t>10)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4429124" y="1071546"/>
            <a:ext cx="3429024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Информационно-маркетинговые центры (11)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85720" y="1928802"/>
            <a:ext cx="273846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</a:rPr>
              <a:t>Научно-производственные центры (8)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57158" y="5643578"/>
            <a:ext cx="314327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9 </a:t>
            </a:r>
            <a:r>
              <a:rPr lang="ru-RU" sz="1600" b="1" dirty="0">
                <a:solidFill>
                  <a:schemeClr val="bg1"/>
                </a:solidFill>
              </a:rPr>
              <a:t>организаций, основанных Технопарком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87450" y="1268413"/>
            <a:ext cx="2376488" cy="320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2" tIns="45658" rIns="91312" bIns="4565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 dirty="0">
                <a:solidFill>
                  <a:schemeClr val="bg1"/>
                </a:solidFill>
              </a:rPr>
              <a:t>38 подразделений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857256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solidFill>
                  <a:srgbClr val="110793"/>
                </a:solidFill>
                <a:effectLst/>
              </a:rPr>
              <a:t>Структура научно-технологического парка </a:t>
            </a:r>
            <a:r>
              <a:rPr lang="ru-RU" sz="2000" cap="all" dirty="0" err="1" smtClean="0">
                <a:solidFill>
                  <a:srgbClr val="110793"/>
                </a:solidFill>
                <a:effectLst/>
              </a:rPr>
              <a:t>бнту</a:t>
            </a:r>
            <a:r>
              <a:rPr lang="ru-RU" sz="2000" cap="all" dirty="0" smtClean="0">
                <a:solidFill>
                  <a:srgbClr val="110793"/>
                </a:solidFill>
                <a:effectLst/>
              </a:rPr>
              <a:t> «ПОЛИТЕХНИК»</a:t>
            </a:r>
            <a:r>
              <a:rPr lang="ru-RU" sz="2400" cap="all" dirty="0" smtClean="0">
                <a:solidFill>
                  <a:srgbClr val="110793"/>
                </a:solidFill>
              </a:rPr>
              <a:t/>
            </a:r>
            <a:br>
              <a:rPr lang="ru-RU" sz="2400" cap="all" dirty="0" smtClean="0">
                <a:solidFill>
                  <a:srgbClr val="110793"/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857232"/>
            <a:ext cx="7239000" cy="107632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/>
                <a:latin typeface="+mn-lt"/>
              </a:rPr>
              <a:t>Межвузовский центр маркетинга научно-исследовательских разработок</a:t>
            </a:r>
            <a:endParaRPr lang="ru-RU" sz="2800" dirty="0">
              <a:latin typeface="+mn-lt"/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2286016" cy="988549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428596" y="1928802"/>
          <a:ext cx="828680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5288340"/>
            <a:ext cx="9144000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tx1"/>
                </a:solidFill>
              </a:rPr>
              <a:t>В сеть Межвузовского центра маркетинга НИР </a:t>
            </a:r>
            <a:r>
              <a:rPr lang="ru-RU" sz="1400" b="1" i="1" u="sng" dirty="0" smtClean="0">
                <a:solidFill>
                  <a:schemeClr val="tx1"/>
                </a:solidFill>
              </a:rPr>
              <a:t>входит 15 центров </a:t>
            </a:r>
            <a:r>
              <a:rPr lang="ru-RU" sz="1400" b="1" i="1" u="sng" dirty="0" err="1" smtClean="0">
                <a:solidFill>
                  <a:schemeClr val="tx1"/>
                </a:solidFill>
              </a:rPr>
              <a:t>трансфера</a:t>
            </a:r>
            <a:r>
              <a:rPr lang="ru-RU" sz="1400" b="1" i="1" u="sng" dirty="0" smtClean="0">
                <a:solidFill>
                  <a:schemeClr val="tx1"/>
                </a:solidFill>
              </a:rPr>
              <a:t> технологий и маркетинговых центров университетов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по таким направлениям, как радиоэлектроника, деревообработка и лесное хозяйстве, железнодорожный транспорт, энергосбережение, строительство, металлургия, легкая промышленность, машиностроение, возобновляемые источники энергии, пищевая промышленность, переработка промышленных и бытовых отходов.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24" y="78579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Book Antiqua" pitchFamily="18" charset="0"/>
              </a:rPr>
              <a:t>1998 - 2014</a:t>
            </a:r>
            <a:endParaRPr lang="ru-RU" sz="1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239000" cy="1014396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solidFill>
                  <a:srgbClr val="110793"/>
                </a:solidFill>
              </a:rPr>
              <a:t>Особенности рынка</a:t>
            </a:r>
            <a:br>
              <a:rPr lang="ru-RU" sz="2000" cap="all" dirty="0" smtClean="0">
                <a:solidFill>
                  <a:srgbClr val="110793"/>
                </a:solidFill>
              </a:rPr>
            </a:br>
            <a:r>
              <a:rPr lang="ru-RU" sz="2000" cap="all" dirty="0" smtClean="0">
                <a:solidFill>
                  <a:srgbClr val="110793"/>
                </a:solidFill>
              </a:rPr>
              <a:t>научно-технической и инновационной продукции</a:t>
            </a:r>
            <a:r>
              <a:rPr lang="ru-RU" sz="2400" cap="all" dirty="0" smtClean="0">
                <a:solidFill>
                  <a:srgbClr val="110793"/>
                </a:solidFill>
              </a:rPr>
              <a:t/>
            </a:r>
            <a:br>
              <a:rPr lang="ru-RU" sz="2400" cap="all" dirty="0" smtClean="0">
                <a:solidFill>
                  <a:srgbClr val="110793"/>
                </a:solidFill>
              </a:rPr>
            </a:b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1571612"/>
            <a:ext cx="7572428" cy="785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   предложения значительно превалируют спрос на инновации: по сути это рынок продавца, который должен убедить покупателя в целесообразности приобретения именно его продукта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2500306"/>
            <a:ext cx="7572428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емкость рынка зависит от состояния экономики на «макро» и «микро» уровнях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5643578"/>
            <a:ext cx="75724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   рынку присущи высокие психологические барьеры восприятия инновационных продуктов потребителями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3357562"/>
            <a:ext cx="7572428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 рынку инноваций присущ глобальный характер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4143380"/>
            <a:ext cx="750099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   в отличие от обычных площадок, инновационная не имеет определенного места и каналов сбыта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28662" y="4929198"/>
            <a:ext cx="757242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b="1" dirty="0" smtClean="0">
              <a:latin typeface="Book Antiqua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 функционирование этого рынка осуществляется финансовой, информационной и организационной инфраструктурой</a:t>
            </a:r>
          </a:p>
          <a:p>
            <a:endParaRPr lang="ru-RU" sz="1200" b="1" dirty="0" smtClean="0">
              <a:latin typeface="Book Antiqua" pitchFamily="18" charset="0"/>
            </a:endParaRPr>
          </a:p>
          <a:p>
            <a:endParaRPr lang="ru-RU" sz="1200" b="1" dirty="0" smtClean="0">
              <a:latin typeface="Book Antiqu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1643050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357158" y="2500306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357158" y="3286124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428596" y="4143380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 rot="21362398">
            <a:off x="447648" y="4876812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 rot="21362398">
            <a:off x="447649" y="5662629"/>
            <a:ext cx="571504" cy="5715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14283" y="928669"/>
          <a:ext cx="8786874" cy="573359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28825"/>
                <a:gridCol w="1785950"/>
                <a:gridCol w="3073743"/>
                <a:gridCol w="1998356"/>
              </a:tblGrid>
              <a:tr h="642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Тип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взаимодействия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Инициатор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Конечный эффект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Примеры</a:t>
                      </a:r>
                      <a:endParaRPr lang="ru-RU" sz="16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Внедрение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технологий</a:t>
                      </a:r>
                      <a:endParaRPr lang="ru-RU" sz="1800" b="1" cap="small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государство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(государственные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исследовательские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учреждения, научные организации)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контракт с «потребителем»,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который внедряет технологию, разработанную на средства государственного бюджета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Центры Трансфера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Технологий,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spin-off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компании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спроса</a:t>
                      </a:r>
                      <a:endParaRPr lang="ru-RU" sz="1800" b="1" cap="small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государство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(исполнительные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органы власти)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разработка и/или внедрение важной с государственной точки зрения технологии с учетом средств и потребностей бизнеса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мега-проекты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Концентрация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ресурсов</a:t>
                      </a:r>
                      <a:endParaRPr lang="ru-RU" sz="1800" b="1" cap="small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государство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(исполнительные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органы власти)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интенсификация сетевых взаимосвязей внутри региона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СЭЗы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 кластеры (биотехнологии,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нанотехнологии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энергетика)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0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Инициатива</a:t>
                      </a:r>
                      <a:endParaRPr lang="ru-RU" sz="1800" b="1" cap="small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small" baseline="0" dirty="0">
                          <a:solidFill>
                            <a:schemeClr val="tx1"/>
                          </a:solidFill>
                          <a:latin typeface="+mn-lt"/>
                        </a:rPr>
                        <a:t>снизу</a:t>
                      </a:r>
                      <a:endParaRPr lang="ru-RU" sz="1800" b="1" cap="small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Бизнес, промышленный сектор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сотрудничество государственных исследовательских организаций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, университетов с  промышленными предприятиями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частными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компаниями, в результате которого первые получают обновление ресурсной базы и практических знаний об отрасли, а вторые – научно-технические результаты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и подготовку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специалистов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соглашения 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Сотрудничестве,  хозяйственные договоры, контракты,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совместные  проекты в  научно-технических программах, «пояс» инновационных предприятий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7239000" cy="1014396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solidFill>
                  <a:srgbClr val="110793"/>
                </a:solidFill>
              </a:rPr>
              <a:t>Типы взаимодействия между разработчиками и потребителями научно-технической продукции</a:t>
            </a:r>
            <a:endParaRPr lang="ru-RU" sz="2000" cap="all" dirty="0">
              <a:solidFill>
                <a:srgbClr val="1107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28"/>
          <p:cNvSpPr>
            <a:spLocks noChangeArrowheads="1"/>
          </p:cNvSpPr>
          <p:nvPr/>
        </p:nvSpPr>
        <p:spPr bwMode="auto">
          <a:xfrm rot="5400000">
            <a:off x="3837767" y="3163097"/>
            <a:ext cx="714381" cy="246055"/>
          </a:xfrm>
          <a:prstGeom prst="rightArrow">
            <a:avLst>
              <a:gd name="adj1" fmla="val 50000"/>
              <a:gd name="adj2" fmla="val 12550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 rot="13474516" flipH="1">
            <a:off x="1799670" y="2845490"/>
            <a:ext cx="1969631" cy="244700"/>
          </a:xfrm>
          <a:prstGeom prst="rightArrow">
            <a:avLst>
              <a:gd name="adj1" fmla="val 50000"/>
              <a:gd name="adj2" fmla="val 6436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357052" y="142977"/>
            <a:ext cx="8429261" cy="5500601"/>
            <a:chOff x="2424" y="11168"/>
            <a:chExt cx="7187" cy="3471"/>
          </a:xfrm>
        </p:grpSpPr>
        <p:sp>
          <p:nvSpPr>
            <p:cNvPr id="28" name="AutoShape 20"/>
            <p:cNvSpPr>
              <a:spLocks noChangeArrowheads="1"/>
            </p:cNvSpPr>
            <p:nvPr/>
          </p:nvSpPr>
          <p:spPr bwMode="auto">
            <a:xfrm rot="19079484">
              <a:off x="6591" y="14004"/>
              <a:ext cx="444" cy="181"/>
            </a:xfrm>
            <a:prstGeom prst="rightArrow">
              <a:avLst>
                <a:gd name="adj1" fmla="val 50000"/>
                <a:gd name="adj2" fmla="val 6355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 rot="13961563">
              <a:off x="5974" y="13481"/>
              <a:ext cx="1655" cy="209"/>
            </a:xfrm>
            <a:prstGeom prst="rightArrow">
              <a:avLst>
                <a:gd name="adj1" fmla="val 50000"/>
                <a:gd name="adj2" fmla="val 13365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4601" y="11865"/>
              <a:ext cx="618" cy="1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6881" y="11823"/>
              <a:ext cx="315" cy="292"/>
            </a:xfrm>
            <a:prstGeom prst="rightArrow">
              <a:avLst>
                <a:gd name="adj1" fmla="val 50000"/>
                <a:gd name="adj2" fmla="val 269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 rot="20651797">
              <a:off x="8613" y="12823"/>
              <a:ext cx="463" cy="746"/>
            </a:xfrm>
            <a:prstGeom prst="curvedLeftArrow">
              <a:avLst>
                <a:gd name="adj1" fmla="val 28015"/>
                <a:gd name="adj2" fmla="val 58920"/>
                <a:gd name="adj3" fmla="val 25875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2424" y="11168"/>
              <a:ext cx="7066" cy="45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all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rPr>
                <a:t>Информационно-маркетинговое обеспечение инновационной деятельности в системе Министерства образования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ru-RU" sz="1600" b="1" cap="all" dirty="0">
                <a:solidFill>
                  <a:schemeClr val="tx1"/>
                </a:solidFill>
                <a:latin typeface="Book Antiqu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4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7236" y="11709"/>
              <a:ext cx="1800" cy="4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Виртуальная биржа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www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imu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metolit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by</a:t>
              </a:r>
              <a:endPara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auto">
            <a:xfrm>
              <a:off x="4764" y="11735"/>
              <a:ext cx="2117" cy="3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Закрытая площадка ЦТТ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2972" y="12340"/>
              <a:ext cx="1155" cy="2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НИЧ(С)УВО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9" name="AutoShape 11"/>
            <p:cNvSpPr>
              <a:spLocks noChangeArrowheads="1"/>
            </p:cNvSpPr>
            <p:nvPr/>
          </p:nvSpPr>
          <p:spPr bwMode="auto">
            <a:xfrm>
              <a:off x="7236" y="12385"/>
              <a:ext cx="1560" cy="58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База данных разработок </a:t>
              </a:r>
              <a:r>
                <a:rPr lang="ru-RU" sz="1400" b="1" dirty="0" smtClean="0"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rPr>
                <a:t>УВО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www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icm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by</a:t>
              </a:r>
              <a:endPara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20" name="AutoShape 12"/>
            <p:cNvSpPr>
              <a:spLocks noChangeArrowheads="1"/>
            </p:cNvSpPr>
            <p:nvPr/>
          </p:nvSpPr>
          <p:spPr bwMode="auto">
            <a:xfrm>
              <a:off x="2485" y="11689"/>
              <a:ext cx="2123" cy="42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ЦТТ университетов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Инновационные центры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2485" y="12656"/>
              <a:ext cx="1521" cy="3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Инновационные предприятия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4982" y="14053"/>
              <a:ext cx="1836" cy="586"/>
            </a:xfrm>
            <a:prstGeom prst="roundRect">
              <a:avLst>
                <a:gd name="adj" fmla="val 16667"/>
              </a:avLst>
            </a:prstGeom>
            <a:ln>
              <a:solidFill>
                <a:schemeClr val="bg2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Внешние ресурсы:  институты НАН РБ, облисполкомы и др.</a:t>
              </a:r>
            </a:p>
          </p:txBody>
        </p:sp>
        <p:sp>
          <p:nvSpPr>
            <p:cNvPr id="23" name="AutoShape 15"/>
            <p:cNvSpPr>
              <a:spLocks noChangeArrowheads="1"/>
            </p:cNvSpPr>
            <p:nvPr/>
          </p:nvSpPr>
          <p:spPr bwMode="auto">
            <a:xfrm>
              <a:off x="6931" y="13512"/>
              <a:ext cx="2055" cy="54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Банк данных идей и проектов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www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err="1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belarus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-</a:t>
              </a: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project</a:t>
              </a:r>
              <a:r>
                <a:rPr kumimoji="0" lang="ru-RU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r>
                <a:rPr kumimoji="0" lang="en-US" sz="1400" b="1" i="0" u="sng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  <a:lumOff val="25000"/>
                    </a:schemeClr>
                  </a:solidFill>
                  <a:effectLst/>
                  <a:latin typeface="Book Antiqua" pitchFamily="18" charset="0"/>
                  <a:cs typeface="Arial" pitchFamily="34" charset="0"/>
                </a:rPr>
                <a:t>by</a:t>
              </a:r>
              <a:endPara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  <a:lumOff val="25000"/>
                  </a:schemeClr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 rot="5400000">
              <a:off x="3555" y="12141"/>
              <a:ext cx="236" cy="183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6505" y="12610"/>
              <a:ext cx="731" cy="90"/>
            </a:xfrm>
            <a:prstGeom prst="rightArrow">
              <a:avLst>
                <a:gd name="adj1" fmla="val 50000"/>
                <a:gd name="adj2" fmla="val 103774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19"/>
            <p:cNvSpPr>
              <a:spLocks noChangeArrowheads="1"/>
            </p:cNvSpPr>
            <p:nvPr/>
          </p:nvSpPr>
          <p:spPr bwMode="auto">
            <a:xfrm rot="16200000">
              <a:off x="3314" y="12139"/>
              <a:ext cx="242" cy="19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8759" y="11865"/>
              <a:ext cx="852" cy="2622"/>
              <a:chOff x="8713" y="4755"/>
              <a:chExt cx="852" cy="2910"/>
            </a:xfrm>
          </p:grpSpPr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 flipH="1">
                <a:off x="9480" y="4860"/>
                <a:ext cx="85" cy="280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AutoShape 23"/>
              <p:cNvSpPr>
                <a:spLocks noChangeArrowheads="1"/>
              </p:cNvSpPr>
              <p:nvPr/>
            </p:nvSpPr>
            <p:spPr bwMode="auto">
              <a:xfrm rot="10800000">
                <a:off x="8956" y="4755"/>
                <a:ext cx="609" cy="127"/>
              </a:xfrm>
              <a:prstGeom prst="rightArrow">
                <a:avLst>
                  <a:gd name="adj1" fmla="val 50000"/>
                  <a:gd name="adj2" fmla="val 6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AutoShape 24"/>
              <p:cNvSpPr>
                <a:spLocks noChangeArrowheads="1"/>
              </p:cNvSpPr>
              <p:nvPr/>
            </p:nvSpPr>
            <p:spPr bwMode="auto">
              <a:xfrm rot="10800000">
                <a:off x="8713" y="5632"/>
                <a:ext cx="763" cy="100"/>
              </a:xfrm>
              <a:prstGeom prst="rightArrow">
                <a:avLst>
                  <a:gd name="adj1" fmla="val 50000"/>
                  <a:gd name="adj2" fmla="val 35833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0" name="AutoShape 25"/>
            <p:cNvSpPr>
              <a:spLocks noChangeArrowheads="1"/>
            </p:cNvSpPr>
            <p:nvPr/>
          </p:nvSpPr>
          <p:spPr bwMode="auto">
            <a:xfrm rot="153550">
              <a:off x="8937" y="11938"/>
              <a:ext cx="318" cy="2175"/>
            </a:xfrm>
            <a:prstGeom prst="curvedLeftArrow">
              <a:avLst>
                <a:gd name="adj1" fmla="val 92465"/>
                <a:gd name="adj2" fmla="val 184930"/>
                <a:gd name="adj3" fmla="val 54394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7906" y="14053"/>
              <a:ext cx="232" cy="180"/>
            </a:xfrm>
            <a:prstGeom prst="up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 rot="20232565">
              <a:off x="6498" y="12262"/>
              <a:ext cx="884" cy="73"/>
            </a:xfrm>
            <a:prstGeom prst="rightArrow">
              <a:avLst>
                <a:gd name="adj1" fmla="val 50000"/>
                <a:gd name="adj2" fmla="val 125503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 rot="10800000" flipV="1">
              <a:off x="4008" y="12836"/>
              <a:ext cx="975" cy="90"/>
            </a:xfrm>
            <a:prstGeom prst="rightArrow">
              <a:avLst>
                <a:gd name="adj1" fmla="val 50000"/>
                <a:gd name="adj2" fmla="val 16021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4008" y="12701"/>
              <a:ext cx="975" cy="90"/>
            </a:xfrm>
            <a:prstGeom prst="rightArrow">
              <a:avLst>
                <a:gd name="adj1" fmla="val 50000"/>
                <a:gd name="adj2" fmla="val 225431"/>
              </a:avLst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AutoShape 31"/>
            <p:cNvSpPr>
              <a:spLocks noChangeArrowheads="1"/>
            </p:cNvSpPr>
            <p:nvPr/>
          </p:nvSpPr>
          <p:spPr bwMode="auto">
            <a:xfrm rot="13730830" flipV="1">
              <a:off x="4289" y="12311"/>
              <a:ext cx="742" cy="147"/>
            </a:xfrm>
            <a:prstGeom prst="rightArrow">
              <a:avLst>
                <a:gd name="adj1" fmla="val 50000"/>
                <a:gd name="adj2" fmla="val 6271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 rot="2789269">
              <a:off x="4526" y="12221"/>
              <a:ext cx="510" cy="134"/>
            </a:xfrm>
            <a:prstGeom prst="rightArrow">
              <a:avLst>
                <a:gd name="adj1" fmla="val 50000"/>
                <a:gd name="adj2" fmla="val 73602"/>
              </a:avLst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16"/>
            <p:cNvSpPr>
              <a:spLocks noChangeArrowheads="1"/>
            </p:cNvSpPr>
            <p:nvPr/>
          </p:nvSpPr>
          <p:spPr bwMode="auto">
            <a:xfrm>
              <a:off x="7235" y="14233"/>
              <a:ext cx="2375" cy="406"/>
            </a:xfrm>
            <a:prstGeom prst="roundRect">
              <a:avLst>
                <a:gd name="adj" fmla="val 16667"/>
              </a:avLst>
            </a:prstGeom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Предприятия (потребители инноваций, инвесторы)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auto">
            <a:xfrm>
              <a:off x="4975" y="12295"/>
              <a:ext cx="1560" cy="65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МЦМ НИР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Технопарк</a:t>
              </a:r>
              <a:r>
                <a:rPr lang="ru-RU" sz="1400" b="1" dirty="0">
                  <a:solidFill>
                    <a:schemeClr val="tx1"/>
                  </a:solidFill>
                  <a:latin typeface="Book Antiqua" pitchFamily="18" charset="0"/>
                  <a:cs typeface="Arial" pitchFamily="34" charset="0"/>
                </a:rPr>
                <a:t>а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cs typeface="Arial" pitchFamily="34" charset="0"/>
                </a:rPr>
                <a:t>«Политехник»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357158" y="4857760"/>
            <a:ext cx="2571768" cy="10001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Управление науки и инновационной деятельности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Book Antiqua" pitchFamily="18" charset="0"/>
              </a:rPr>
              <a:t>МО РБ</a:t>
            </a:r>
            <a:endParaRPr lang="ru-RU" sz="1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2" name="Двойная стрелка вверх/вниз 41"/>
          <p:cNvSpPr/>
          <p:nvPr/>
        </p:nvSpPr>
        <p:spPr>
          <a:xfrm rot="3138416">
            <a:off x="2063854" y="2449343"/>
            <a:ext cx="407414" cy="299623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428860" y="3643314"/>
            <a:ext cx="264320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Система мониторинга НИД </a:t>
            </a:r>
            <a:r>
              <a:rPr lang="ru-RU" sz="1400" b="1" dirty="0" smtClean="0">
                <a:solidFill>
                  <a:schemeClr val="tx1"/>
                </a:solidFill>
                <a:latin typeface="Book Antiqua" pitchFamily="18" charset="0"/>
                <a:cs typeface="Arial" pitchFamily="34" charset="0"/>
              </a:rPr>
              <a:t>УВО</a:t>
            </a:r>
          </a:p>
          <a:p>
            <a:pPr algn="ctr"/>
            <a:r>
              <a:rPr lang="en-US" sz="1400" b="1" u="sng" dirty="0" smtClean="0">
                <a:solidFill>
                  <a:schemeClr val="accent1">
                    <a:lumMod val="75000"/>
                    <a:lumOff val="25000"/>
                  </a:schemeClr>
                </a:solidFill>
                <a:latin typeface="Book Antiqua" pitchFamily="18" charset="0"/>
                <a:cs typeface="Arial" pitchFamily="34" charset="0"/>
              </a:rPr>
              <a:t>www.monitoring.metolit.by</a:t>
            </a:r>
            <a:endParaRPr lang="ru-RU" sz="1400" b="1" u="sng" dirty="0">
              <a:solidFill>
                <a:schemeClr val="accent1">
                  <a:lumMod val="75000"/>
                  <a:lumOff val="25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 rot="2302805">
            <a:off x="4960876" y="3324812"/>
            <a:ext cx="1435850" cy="144710"/>
          </a:xfrm>
          <a:prstGeom prst="rightArrow">
            <a:avLst>
              <a:gd name="adj1" fmla="val 50000"/>
              <a:gd name="adj2" fmla="val 125503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941" t="12695" r="2269" b="6250"/>
          <a:stretch>
            <a:fillRect/>
          </a:stretch>
        </p:blipFill>
        <p:spPr bwMode="auto">
          <a:xfrm>
            <a:off x="142844" y="1714488"/>
            <a:ext cx="6572296" cy="3754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28596" y="0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763963" algn="l"/>
              </a:tabLst>
            </a:pP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Межвузовский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be-BY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интернет-портал</a:t>
            </a:r>
            <a:r>
              <a:rPr kumimoji="0" lang="be-BY" sz="2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www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icm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Arial" pitchFamily="34" charset="0"/>
              </a:rPr>
              <a:t>by</a:t>
            </a:r>
            <a:endParaRPr kumimoji="0" lang="en-US" sz="2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42844" y="571480"/>
            <a:ext cx="4286280" cy="1143008"/>
          </a:xfrm>
          <a:prstGeom prst="wedgeRoundRectCallout">
            <a:avLst>
              <a:gd name="adj1" fmla="val -19357"/>
              <a:gd name="adj2" fmla="val 8738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База данных научных и исследовательских организаций, субъектов инновационной инфраструктуры Министерства образования : </a:t>
            </a:r>
          </a:p>
          <a:p>
            <a:pPr lvl="0"/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23 УВО, 8 НИИ, 14 ЦТТ, 3 технопарка</a:t>
            </a:r>
            <a:endParaRPr lang="ru-RU" sz="2400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786578" y="2786058"/>
            <a:ext cx="2357422" cy="1214446"/>
          </a:xfrm>
          <a:prstGeom prst="wedgeRoundRectCallout">
            <a:avLst>
              <a:gd name="adj1" fmla="val -65293"/>
              <a:gd name="adj2" fmla="val 15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База данных НИОКР УВО на различных стадиях завершенности</a:t>
            </a:r>
          </a:p>
          <a:p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 (свыше 1300 НИОКР 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14876" y="714356"/>
            <a:ext cx="4071966" cy="1071570"/>
          </a:xfrm>
          <a:prstGeom prst="wedgeRoundRectCallout">
            <a:avLst>
              <a:gd name="adj1" fmla="val -9180"/>
              <a:gd name="adj2" fmla="val 696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База данных комплекса инжиниринговых услуг университетов (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услуги 7 центров коллективного пользования, 16 аккредитованных лабораторий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85720" y="4929198"/>
            <a:ext cx="4357686" cy="1785950"/>
          </a:xfrm>
          <a:prstGeom prst="wedgeRoundRectCallout">
            <a:avLst>
              <a:gd name="adj1" fmla="val -35938"/>
              <a:gd name="adj2" fmla="val -8310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База данных методических и информационных материалов по защите объектов интеллектуальной собственности (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свыше 240 законодательных актов, методические рекомендации </a:t>
            </a:r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по управлению ИС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, т</a:t>
            </a:r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иповые формы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по заявочным материалам и договорам)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929190" y="5286388"/>
            <a:ext cx="3643338" cy="1214446"/>
          </a:xfrm>
          <a:prstGeom prst="wedgeRoundRectCallout">
            <a:avLst>
              <a:gd name="adj1" fmla="val -14286"/>
              <a:gd name="adj2" fmla="val -720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e-BY" sz="1400" b="1" dirty="0" smtClean="0">
                <a:solidFill>
                  <a:schemeClr val="tx1"/>
                </a:solidFill>
                <a:cs typeface="Times New Roman" pitchFamily="18" charset="0"/>
              </a:rPr>
              <a:t>База данных данных методических материалов по организации, управлению и осуществлению научно-инновационной деятельности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002060"/>
      </a:accent1>
      <a:accent2>
        <a:srgbClr val="FF0000"/>
      </a:accent2>
      <a:accent3>
        <a:srgbClr val="FF0000"/>
      </a:accent3>
      <a:accent4>
        <a:srgbClr val="354369"/>
      </a:accent4>
      <a:accent5>
        <a:srgbClr val="964305"/>
      </a:accent5>
      <a:accent6>
        <a:srgbClr val="66A53B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1040</TotalTime>
  <Words>1229</Words>
  <Application>Microsoft Office PowerPoint</Application>
  <PresentationFormat>Экран (4:3)</PresentationFormat>
  <Paragraphs>188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           Механизмы продвижения научно-технической и инновационной продукции. Роль маркетинговых исследований в инновационной деятельности организаций</vt:lpstr>
      <vt:lpstr>Научно-технологический парк БНТУ «Политехник» — первая организация в Республике Беларусь, получившая статус субъекта инновационной инфраструктуры.</vt:lpstr>
      <vt:lpstr>КЛЮЧЕВЫЕ ФУНКЦИИ ТЕХНОПАРКА «ПОЛИТЕХНИК»</vt:lpstr>
      <vt:lpstr>Структура научно-технологического парка бнту «ПОЛИТЕХНИК» </vt:lpstr>
      <vt:lpstr>Межвузовский центр маркетинга научно-исследовательских разработок</vt:lpstr>
      <vt:lpstr>Особенности рынка научно-технической и инновационной продукции </vt:lpstr>
      <vt:lpstr>Типы взаимодействия между разработчиками и потребителями научно-технической продукции</vt:lpstr>
      <vt:lpstr>Слайд 8</vt:lpstr>
      <vt:lpstr>Слайд 9</vt:lpstr>
      <vt:lpstr>Слайд 10</vt:lpstr>
      <vt:lpstr>Слайд 11</vt:lpstr>
      <vt:lpstr>Механизмы продвижения научно-технической и инновационной продукции</vt:lpstr>
      <vt:lpstr>Маркетинговые услуги мцм нир на различных стадиях инновационного проекта</vt:lpstr>
      <vt:lpstr>РОЛЬ МАРКЕТИНГОВЫЕХ ИССЛЕДОВАНИЙ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Межвузовский центр маркетинга научно-исследовательских разработок</dc:title>
  <dc:creator>админ</dc:creator>
  <cp:lastModifiedBy>св</cp:lastModifiedBy>
  <cp:revision>120</cp:revision>
  <dcterms:created xsi:type="dcterms:W3CDTF">2014-01-14T12:50:27Z</dcterms:created>
  <dcterms:modified xsi:type="dcterms:W3CDTF">2015-04-23T22:48:54Z</dcterms:modified>
</cp:coreProperties>
</file>