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89"/>
  </p:notesMasterIdLst>
  <p:sldIdLst>
    <p:sldId id="399" r:id="rId2"/>
    <p:sldId id="576" r:id="rId3"/>
    <p:sldId id="575" r:id="rId4"/>
    <p:sldId id="574" r:id="rId5"/>
    <p:sldId id="581" r:id="rId6"/>
    <p:sldId id="583" r:id="rId7"/>
    <p:sldId id="585" r:id="rId8"/>
    <p:sldId id="588" r:id="rId9"/>
    <p:sldId id="598" r:id="rId10"/>
    <p:sldId id="589" r:id="rId11"/>
    <p:sldId id="591" r:id="rId12"/>
    <p:sldId id="592" r:id="rId13"/>
    <p:sldId id="594" r:id="rId14"/>
    <p:sldId id="596" r:id="rId15"/>
    <p:sldId id="401" r:id="rId16"/>
    <p:sldId id="517" r:id="rId17"/>
    <p:sldId id="518" r:id="rId18"/>
    <p:sldId id="519" r:id="rId19"/>
    <p:sldId id="555" r:id="rId20"/>
    <p:sldId id="556" r:id="rId21"/>
    <p:sldId id="557" r:id="rId22"/>
    <p:sldId id="558" r:id="rId23"/>
    <p:sldId id="559" r:id="rId24"/>
    <p:sldId id="560" r:id="rId25"/>
    <p:sldId id="561" r:id="rId26"/>
    <p:sldId id="566" r:id="rId27"/>
    <p:sldId id="567" r:id="rId28"/>
    <p:sldId id="568" r:id="rId29"/>
    <p:sldId id="539" r:id="rId30"/>
    <p:sldId id="540" r:id="rId31"/>
    <p:sldId id="541" r:id="rId32"/>
    <p:sldId id="542" r:id="rId33"/>
    <p:sldId id="544" r:id="rId34"/>
    <p:sldId id="545" r:id="rId35"/>
    <p:sldId id="600" r:id="rId36"/>
    <p:sldId id="601" r:id="rId37"/>
    <p:sldId id="602" r:id="rId38"/>
    <p:sldId id="603" r:id="rId39"/>
    <p:sldId id="604" r:id="rId40"/>
    <p:sldId id="605" r:id="rId41"/>
    <p:sldId id="606" r:id="rId42"/>
    <p:sldId id="607" r:id="rId43"/>
    <p:sldId id="608" r:id="rId44"/>
    <p:sldId id="609" r:id="rId45"/>
    <p:sldId id="610" r:id="rId46"/>
    <p:sldId id="611" r:id="rId47"/>
    <p:sldId id="612" r:id="rId48"/>
    <p:sldId id="613" r:id="rId49"/>
    <p:sldId id="614" r:id="rId50"/>
    <p:sldId id="615" r:id="rId51"/>
    <p:sldId id="616" r:id="rId52"/>
    <p:sldId id="617" r:id="rId53"/>
    <p:sldId id="618" r:id="rId54"/>
    <p:sldId id="619" r:id="rId55"/>
    <p:sldId id="620" r:id="rId56"/>
    <p:sldId id="621" r:id="rId57"/>
    <p:sldId id="622" r:id="rId58"/>
    <p:sldId id="520" r:id="rId59"/>
    <p:sldId id="404" r:id="rId60"/>
    <p:sldId id="405" r:id="rId61"/>
    <p:sldId id="406" r:id="rId62"/>
    <p:sldId id="411" r:id="rId63"/>
    <p:sldId id="407" r:id="rId64"/>
    <p:sldId id="524" r:id="rId65"/>
    <p:sldId id="525" r:id="rId66"/>
    <p:sldId id="521" r:id="rId67"/>
    <p:sldId id="522" r:id="rId68"/>
    <p:sldId id="523" r:id="rId69"/>
    <p:sldId id="513" r:id="rId70"/>
    <p:sldId id="409" r:id="rId71"/>
    <p:sldId id="410" r:id="rId72"/>
    <p:sldId id="526" r:id="rId73"/>
    <p:sldId id="527" r:id="rId74"/>
    <p:sldId id="625" r:id="rId75"/>
    <p:sldId id="413" r:id="rId76"/>
    <p:sldId id="528" r:id="rId77"/>
    <p:sldId id="551" r:id="rId78"/>
    <p:sldId id="529" r:id="rId79"/>
    <p:sldId id="530" r:id="rId80"/>
    <p:sldId id="532" r:id="rId81"/>
    <p:sldId id="412" r:id="rId82"/>
    <p:sldId id="623" r:id="rId83"/>
    <p:sldId id="537" r:id="rId84"/>
    <p:sldId id="552" r:id="rId85"/>
    <p:sldId id="549" r:id="rId86"/>
    <p:sldId id="550" r:id="rId87"/>
    <p:sldId id="368" r:id="rId88"/>
  </p:sldIdLst>
  <p:sldSz cx="9144000" cy="6858000" type="screen4x3"/>
  <p:notesSz cx="6735763" cy="9866313"/>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166" autoAdjust="0"/>
    <p:restoredTop sz="94306" autoAdjust="0"/>
  </p:normalViewPr>
  <p:slideViewPr>
    <p:cSldViewPr>
      <p:cViewPr varScale="1">
        <p:scale>
          <a:sx n="110" d="100"/>
          <a:sy n="110" d="100"/>
        </p:scale>
        <p:origin x="12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FA09F20-B760-4A3A-B466-8B6CFACA0373}" type="datetimeFigureOut">
              <a:rPr lang="ru-RU"/>
              <a:pPr>
                <a:defRPr/>
              </a:pPr>
              <a:t>15.05.2015</a:t>
            </a:fld>
            <a:endParaRPr lang="ru-RU"/>
          </a:p>
        </p:txBody>
      </p:sp>
      <p:sp>
        <p:nvSpPr>
          <p:cNvPr id="4" name="Образ слайда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C69BA9E0-0EE2-42DC-9FA6-6DBF049F1812}" type="slidenum">
              <a:rPr lang="ru-RU" altLang="ru-RU"/>
              <a:pPr/>
              <a:t>‹#›</a:t>
            </a:fld>
            <a:endParaRPr lang="ru-RU" altLang="ru-RU"/>
          </a:p>
        </p:txBody>
      </p:sp>
    </p:spTree>
    <p:extLst>
      <p:ext uri="{BB962C8B-B14F-4D97-AF65-F5344CB8AC3E}">
        <p14:creationId xmlns:p14="http://schemas.microsoft.com/office/powerpoint/2010/main" val="2478578919"/>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ru-RU" smtClean="0"/>
          </a:p>
        </p:txBody>
      </p:sp>
    </p:spTree>
    <p:extLst>
      <p:ext uri="{BB962C8B-B14F-4D97-AF65-F5344CB8AC3E}">
        <p14:creationId xmlns:p14="http://schemas.microsoft.com/office/powerpoint/2010/main" val="140126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ru-RU" smtClean="0"/>
          </a:p>
        </p:txBody>
      </p:sp>
    </p:spTree>
    <p:extLst>
      <p:ext uri="{BB962C8B-B14F-4D97-AF65-F5344CB8AC3E}">
        <p14:creationId xmlns:p14="http://schemas.microsoft.com/office/powerpoint/2010/main" val="365890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69D814-355B-4761-BC12-03D8290C679A}" type="slidenum">
              <a:rPr lang="ru-RU" altLang="ru-RU">
                <a:latin typeface="Calibri" panose="020F0502020204030204" pitchFamily="34" charset="0"/>
              </a:rPr>
              <a:pPr eaLnBrk="1" hangingPunct="1"/>
              <a:t>34</a:t>
            </a:fld>
            <a:endParaRPr lang="ru-RU" altLang="ru-RU">
              <a:latin typeface="Calibri" panose="020F0502020204030204" pitchFamily="34" charset="0"/>
            </a:endParaRPr>
          </a:p>
        </p:txBody>
      </p:sp>
    </p:spTree>
    <p:extLst>
      <p:ext uri="{BB962C8B-B14F-4D97-AF65-F5344CB8AC3E}">
        <p14:creationId xmlns:p14="http://schemas.microsoft.com/office/powerpoint/2010/main" val="16950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013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1056D4-CCD4-45D8-B63D-FF65E2DD0F21}" type="slidenum">
              <a:rPr lang="ru-RU" altLang="ru-RU">
                <a:cs typeface="Times New Roman" panose="02020603050405020304" pitchFamily="18" charset="0"/>
              </a:rPr>
              <a:pPr eaLnBrk="1" hangingPunct="1"/>
              <a:t>41</a:t>
            </a:fld>
            <a:endParaRPr lang="ru-RU" altLang="ru-RU">
              <a:cs typeface="Times New Roman" panose="02020603050405020304" pitchFamily="18" charset="0"/>
            </a:endParaRPr>
          </a:p>
        </p:txBody>
      </p:sp>
    </p:spTree>
    <p:extLst>
      <p:ext uri="{BB962C8B-B14F-4D97-AF65-F5344CB8AC3E}">
        <p14:creationId xmlns:p14="http://schemas.microsoft.com/office/powerpoint/2010/main" val="373035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A040AE-4084-43EC-B70C-A4B76A31FB1D}" type="slidenum">
              <a:rPr lang="ru-RU" altLang="ru-RU">
                <a:latin typeface="Calibri" panose="020F0502020204030204" pitchFamily="34" charset="0"/>
              </a:rPr>
              <a:pPr eaLnBrk="1" hangingPunct="1"/>
              <a:t>83</a:t>
            </a:fld>
            <a:endParaRPr lang="ru-RU" altLang="ru-RU">
              <a:latin typeface="Calibri" panose="020F0502020204030204" pitchFamily="34" charset="0"/>
            </a:endParaRPr>
          </a:p>
        </p:txBody>
      </p:sp>
    </p:spTree>
    <p:extLst>
      <p:ext uri="{BB962C8B-B14F-4D97-AF65-F5344CB8AC3E}">
        <p14:creationId xmlns:p14="http://schemas.microsoft.com/office/powerpoint/2010/main" val="1355911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ый треугольник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grpSp>
        <p:nvGrpSpPr>
          <p:cNvPr id="5" name="Группа 15"/>
          <p:cNvGrpSpPr>
            <a:grpSpLocks/>
          </p:cNvGrpSpPr>
          <p:nvPr/>
        </p:nvGrpSpPr>
        <p:grpSpPr bwMode="auto">
          <a:xfrm>
            <a:off x="-3175" y="4953000"/>
            <a:ext cx="9147175" cy="1911350"/>
            <a:chOff x="-3765" y="4832896"/>
            <a:chExt cx="9147765" cy="2032192"/>
          </a:xfrm>
        </p:grpSpPr>
        <p:sp>
          <p:nvSpPr>
            <p:cNvPr id="6" name="Полилиния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Полилиния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ru-RU"/>
            </a:p>
          </p:txBody>
        </p:sp>
        <p:sp>
          <p:nvSpPr>
            <p:cNvPr id="8" name="Полилиния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0" name="Прямая соединительная линия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Заголовок 8"/>
          <p:cNvSpPr>
            <a:spLocks noGrp="1"/>
          </p:cNvSpPr>
          <p:nvPr>
            <p:ph type="ctrTitle"/>
          </p:nvPr>
        </p:nvSpPr>
        <p:spPr>
          <a:xfrm>
            <a:off x="685800" y="1752603"/>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11" name="Дата 29"/>
          <p:cNvSpPr>
            <a:spLocks noGrp="1"/>
          </p:cNvSpPr>
          <p:nvPr>
            <p:ph type="dt" sz="half" idx="10"/>
          </p:nvPr>
        </p:nvSpPr>
        <p:spPr/>
        <p:txBody>
          <a:bodyPr/>
          <a:lstStyle>
            <a:lvl1pPr>
              <a:defRPr>
                <a:solidFill>
                  <a:srgbClr val="FFFFFF"/>
                </a:solidFill>
              </a:defRPr>
            </a:lvl1pPr>
          </a:lstStyle>
          <a:p>
            <a:pPr>
              <a:defRPr/>
            </a:pPr>
            <a:fld id="{B1DCA47F-F459-45D0-AB15-D0E6D227C4E2}" type="datetimeFigureOut">
              <a:rPr lang="ru-RU"/>
              <a:pPr>
                <a:defRPr/>
              </a:pPr>
              <a:t>15.05.2015</a:t>
            </a:fld>
            <a:endParaRPr lang="ru-RU"/>
          </a:p>
        </p:txBody>
      </p:sp>
      <p:sp>
        <p:nvSpPr>
          <p:cNvPr id="12" name="Нижний колонтитул 18"/>
          <p:cNvSpPr>
            <a:spLocks noGrp="1"/>
          </p:cNvSpPr>
          <p:nvPr>
            <p:ph type="ftr" sz="quarter" idx="11"/>
          </p:nvPr>
        </p:nvSpPr>
        <p:spPr/>
        <p:txBody>
          <a:bodyPr/>
          <a:lstStyle>
            <a:lvl1pPr>
              <a:defRPr>
                <a:solidFill>
                  <a:srgbClr val="E8F0F4"/>
                </a:solidFill>
              </a:defRPr>
            </a:lvl1pPr>
          </a:lstStyle>
          <a:p>
            <a:pPr>
              <a:defRPr/>
            </a:pPr>
            <a:endParaRPr lang="ru-RU"/>
          </a:p>
        </p:txBody>
      </p:sp>
      <p:sp>
        <p:nvSpPr>
          <p:cNvPr id="13" name="Номер слайда 26"/>
          <p:cNvSpPr>
            <a:spLocks noGrp="1"/>
          </p:cNvSpPr>
          <p:nvPr>
            <p:ph type="sldNum" sz="quarter" idx="12"/>
          </p:nvPr>
        </p:nvSpPr>
        <p:spPr/>
        <p:txBody>
          <a:bodyPr/>
          <a:lstStyle>
            <a:lvl1pPr>
              <a:defRPr>
                <a:solidFill>
                  <a:srgbClr val="FFFFFF"/>
                </a:solidFill>
              </a:defRPr>
            </a:lvl1pPr>
          </a:lstStyle>
          <a:p>
            <a:fld id="{3AB7B645-F399-49D4-91B2-9B16D065E123}" type="slidenum">
              <a:rPr lang="ru-RU" altLang="ru-RU"/>
              <a:pPr/>
              <a:t>‹#›</a:t>
            </a:fld>
            <a:endParaRPr lang="ru-RU" altLang="ru-RU"/>
          </a:p>
        </p:txBody>
      </p:sp>
    </p:spTree>
    <p:extLst>
      <p:ext uri="{BB962C8B-B14F-4D97-AF65-F5344CB8AC3E}">
        <p14:creationId xmlns:p14="http://schemas.microsoft.com/office/powerpoint/2010/main" val="3101653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481331"/>
            <a:ext cx="8229600" cy="438607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B608D76C-D510-45E7-9962-B387C4F85E70}" type="datetimeFigureOut">
              <a:rPr lang="ru-RU"/>
              <a:pPr>
                <a:defRPr/>
              </a:pPr>
              <a:t>15.05.2015</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fld id="{B8B81325-763D-4875-BC80-1C76C67305E5}" type="slidenum">
              <a:rPr lang="ru-RU" altLang="ru-RU"/>
              <a:pPr/>
              <a:t>‹#›</a:t>
            </a:fld>
            <a:endParaRPr lang="ru-RU" altLang="ru-RU"/>
          </a:p>
        </p:txBody>
      </p:sp>
    </p:spTree>
    <p:extLst>
      <p:ext uri="{BB962C8B-B14F-4D97-AF65-F5344CB8AC3E}">
        <p14:creationId xmlns:p14="http://schemas.microsoft.com/office/powerpoint/2010/main" val="3100039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5" y="274642"/>
            <a:ext cx="1777471" cy="5592761"/>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3C8D35EB-FD2D-4616-B8D5-0D047BB90DF2}" type="datetimeFigureOut">
              <a:rPr lang="ru-RU"/>
              <a:pPr>
                <a:defRPr/>
              </a:pPr>
              <a:t>15.05.2015</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fld id="{50A32DB4-16E3-4F5B-ADAE-ED705D70B7EB}" type="slidenum">
              <a:rPr lang="ru-RU" altLang="ru-RU"/>
              <a:pPr/>
              <a:t>‹#›</a:t>
            </a:fld>
            <a:endParaRPr lang="ru-RU" altLang="ru-RU"/>
          </a:p>
        </p:txBody>
      </p:sp>
    </p:spTree>
    <p:extLst>
      <p:ext uri="{BB962C8B-B14F-4D97-AF65-F5344CB8AC3E}">
        <p14:creationId xmlns:p14="http://schemas.microsoft.com/office/powerpoint/2010/main" val="884102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5"/>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9"/>
          <p:cNvSpPr>
            <a:spLocks noGrp="1"/>
          </p:cNvSpPr>
          <p:nvPr>
            <p:ph type="dt" sz="half" idx="10"/>
          </p:nvPr>
        </p:nvSpPr>
        <p:spPr/>
        <p:txBody>
          <a:bodyPr/>
          <a:lstStyle>
            <a:lvl1pPr>
              <a:defRPr/>
            </a:lvl1pPr>
          </a:lstStyle>
          <a:p>
            <a:pPr>
              <a:defRPr/>
            </a:pPr>
            <a:fld id="{15BAD3D2-7D6C-4F90-99BF-464F96C7EB90}" type="datetimeFigureOut">
              <a:rPr lang="ru-RU"/>
              <a:pPr>
                <a:defRPr/>
              </a:pPr>
              <a:t>15.05.2015</a:t>
            </a:fld>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fld id="{B3F77497-9793-4A4D-B7E3-EDA091655A35}" type="slidenum">
              <a:rPr lang="ru-RU" altLang="ru-RU"/>
              <a:pPr/>
              <a:t>‹#›</a:t>
            </a:fld>
            <a:endParaRPr lang="ru-RU" altLang="ru-RU"/>
          </a:p>
        </p:txBody>
      </p:sp>
    </p:spTree>
    <p:extLst>
      <p:ext uri="{BB962C8B-B14F-4D97-AF65-F5344CB8AC3E}">
        <p14:creationId xmlns:p14="http://schemas.microsoft.com/office/powerpoint/2010/main" val="1469999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1"/>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1"/>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90"/>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90"/>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a:defRPr/>
            </a:lvl1pPr>
          </a:lstStyle>
          <a:p>
            <a:pPr>
              <a:defRPr/>
            </a:pPr>
            <a:endParaRPr lang="ru-RU"/>
          </a:p>
        </p:txBody>
      </p:sp>
      <p:sp>
        <p:nvSpPr>
          <p:cNvPr id="8" name="Rectangle 5"/>
          <p:cNvSpPr>
            <a:spLocks noGrp="1" noChangeArrowheads="1"/>
          </p:cNvSpPr>
          <p:nvPr>
            <p:ph type="ftr" sz="quarter" idx="11"/>
          </p:nvPr>
        </p:nvSpPr>
        <p:spPr/>
        <p:txBody>
          <a:bodyPr/>
          <a:lstStyle>
            <a:lvl1pPr>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vl1pPr>
          </a:lstStyle>
          <a:p>
            <a:fld id="{18B1DB34-1BE1-4A90-88F0-C11D8FF7716E}" type="slidenum">
              <a:rPr lang="ru-RU" altLang="ru-RU"/>
              <a:pPr/>
              <a:t>‹#›</a:t>
            </a:fld>
            <a:endParaRPr lang="ru-RU" altLang="ru-RU"/>
          </a:p>
        </p:txBody>
      </p:sp>
    </p:spTree>
    <p:extLst>
      <p:ext uri="{BB962C8B-B14F-4D97-AF65-F5344CB8AC3E}">
        <p14:creationId xmlns:p14="http://schemas.microsoft.com/office/powerpoint/2010/main" val="423958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Заголовок 6"/>
          <p:cNvSpPr>
            <a:spLocks noGrp="1"/>
          </p:cNvSpPr>
          <p:nvPr>
            <p:ph type="title"/>
          </p:nvPr>
        </p:nvSpPr>
        <p:spPr/>
        <p:txBody>
          <a:bodyPr rtlCol="0"/>
          <a:lstStyle>
            <a:extLst/>
          </a:lstStyle>
          <a:p>
            <a:r>
              <a:rPr lang="ru-RU" smtClean="0"/>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fld id="{26E77B88-407D-4867-B01B-21F0ED8F3558}" type="datetimeFigureOut">
              <a:rPr lang="ru-RU"/>
              <a:pPr>
                <a:defRPr/>
              </a:pPr>
              <a:t>15.05.2015</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fld id="{77F6F660-B989-4611-8769-8F295DD68C33}" type="slidenum">
              <a:rPr lang="ru-RU" altLang="ru-RU"/>
              <a:pPr/>
              <a:t>‹#›</a:t>
            </a:fld>
            <a:endParaRPr lang="ru-RU" altLang="ru-RU"/>
          </a:p>
        </p:txBody>
      </p:sp>
    </p:spTree>
    <p:extLst>
      <p:ext uri="{BB962C8B-B14F-4D97-AF65-F5344CB8AC3E}">
        <p14:creationId xmlns:p14="http://schemas.microsoft.com/office/powerpoint/2010/main" val="206464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Нашивка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5" name="Нашивка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2" name="Заголовок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lstStyle>
          <a:p>
            <a:pPr>
              <a:defRPr/>
            </a:pPr>
            <a:fld id="{B88631F1-915B-46A1-B1AF-8055599B9424}" type="datetimeFigureOut">
              <a:rPr lang="ru-RU"/>
              <a:pPr>
                <a:defRPr/>
              </a:pPr>
              <a:t>15.05.2015</a:t>
            </a:fld>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fld id="{FFE182EA-1F06-49BA-ADAD-ACFFCC581785}" type="slidenum">
              <a:rPr lang="ru-RU" altLang="ru-RU"/>
              <a:pPr/>
              <a:t>‹#›</a:t>
            </a:fld>
            <a:endParaRPr lang="ru-RU" altLang="ru-RU"/>
          </a:p>
        </p:txBody>
      </p:sp>
    </p:spTree>
    <p:extLst>
      <p:ext uri="{BB962C8B-B14F-4D97-AF65-F5344CB8AC3E}">
        <p14:creationId xmlns:p14="http://schemas.microsoft.com/office/powerpoint/2010/main" val="169284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30"/>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481330"/>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Заголовок 7"/>
          <p:cNvSpPr>
            <a:spLocks noGrp="1"/>
          </p:cNvSpPr>
          <p:nvPr>
            <p:ph type="title"/>
          </p:nvPr>
        </p:nvSpPr>
        <p:spPr/>
        <p:txBody>
          <a:bodyPr rtlCol="0"/>
          <a:lstStyle>
            <a:extLst/>
          </a:lstStyle>
          <a:p>
            <a:r>
              <a:rPr lang="ru-RU" smtClean="0"/>
              <a:t>Образец заголовка</a:t>
            </a:r>
            <a:endParaRPr lang="en-US"/>
          </a:p>
        </p:txBody>
      </p:sp>
      <p:sp>
        <p:nvSpPr>
          <p:cNvPr id="5" name="Дата 9"/>
          <p:cNvSpPr>
            <a:spLocks noGrp="1"/>
          </p:cNvSpPr>
          <p:nvPr>
            <p:ph type="dt" sz="half" idx="10"/>
          </p:nvPr>
        </p:nvSpPr>
        <p:spPr/>
        <p:txBody>
          <a:bodyPr/>
          <a:lstStyle>
            <a:lvl1pPr>
              <a:defRPr/>
            </a:lvl1pPr>
          </a:lstStyle>
          <a:p>
            <a:pPr>
              <a:defRPr/>
            </a:pPr>
            <a:fld id="{841BADE9-C442-40EC-853F-63F805728AEC}" type="datetimeFigureOut">
              <a:rPr lang="ru-RU"/>
              <a:pPr>
                <a:defRPr/>
              </a:pPr>
              <a:t>15.05.2015</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fld id="{9434E995-70B8-4BFC-82FC-A50A22F2B111}" type="slidenum">
              <a:rPr lang="ru-RU" altLang="ru-RU"/>
              <a:pPr/>
              <a:t>‹#›</a:t>
            </a:fld>
            <a:endParaRPr lang="ru-RU" altLang="ru-RU"/>
          </a:p>
        </p:txBody>
      </p:sp>
    </p:spTree>
    <p:extLst>
      <p:ext uri="{BB962C8B-B14F-4D97-AF65-F5344CB8AC3E}">
        <p14:creationId xmlns:p14="http://schemas.microsoft.com/office/powerpoint/2010/main" val="6143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457202"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45029"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2"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7"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lstStyle>
          <a:p>
            <a:pPr>
              <a:defRPr/>
            </a:pPr>
            <a:fld id="{95FCAE2D-B390-484D-A8CB-3E386D7DB83F}" type="datetimeFigureOut">
              <a:rPr lang="ru-RU"/>
              <a:pPr>
                <a:defRPr/>
              </a:pPr>
              <a:t>15.05.2015</a:t>
            </a:fld>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fld id="{C78A729C-30FA-4022-9FD5-A70DBCFADB5A}" type="slidenum">
              <a:rPr lang="ru-RU" altLang="ru-RU"/>
              <a:pPr/>
              <a:t>‹#›</a:t>
            </a:fld>
            <a:endParaRPr lang="ru-RU" altLang="ru-RU"/>
          </a:p>
        </p:txBody>
      </p:sp>
    </p:spTree>
    <p:extLst>
      <p:ext uri="{BB962C8B-B14F-4D97-AF65-F5344CB8AC3E}">
        <p14:creationId xmlns:p14="http://schemas.microsoft.com/office/powerpoint/2010/main" val="834545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extLst/>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5B8747C8-65F9-4289-9AA2-6CC97441C318}" type="datetimeFigureOut">
              <a:rPr lang="ru-RU"/>
              <a:pPr>
                <a:defRPr/>
              </a:pPr>
              <a:t>15.05.2015</a:t>
            </a:fld>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fld id="{05537416-1EE2-454F-8AB8-976E2D90DF1B}" type="slidenum">
              <a:rPr lang="ru-RU" altLang="ru-RU"/>
              <a:pPr/>
              <a:t>‹#›</a:t>
            </a:fld>
            <a:endParaRPr lang="ru-RU" altLang="ru-RU"/>
          </a:p>
        </p:txBody>
      </p:sp>
    </p:spTree>
    <p:extLst>
      <p:ext uri="{BB962C8B-B14F-4D97-AF65-F5344CB8AC3E}">
        <p14:creationId xmlns:p14="http://schemas.microsoft.com/office/powerpoint/2010/main" val="150847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8DF8A160-AB72-405B-88BE-B4C44CE3A3CA}" type="datetimeFigureOut">
              <a:rPr lang="ru-RU"/>
              <a:pPr>
                <a:defRPr/>
              </a:pPr>
              <a:t>15.05.2015</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fld id="{C58AC28F-93FE-4857-B0CB-66A674DC7D48}" type="slidenum">
              <a:rPr lang="ru-RU" altLang="ru-RU"/>
              <a:pPr/>
              <a:t>‹#›</a:t>
            </a:fld>
            <a:endParaRPr lang="ru-RU" altLang="ru-RU"/>
          </a:p>
        </p:txBody>
      </p:sp>
    </p:spTree>
    <p:extLst>
      <p:ext uri="{BB962C8B-B14F-4D97-AF65-F5344CB8AC3E}">
        <p14:creationId xmlns:p14="http://schemas.microsoft.com/office/powerpoint/2010/main" val="232774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ru-RU" smtClean="0"/>
              <a:t>Образец заголовка</a:t>
            </a:r>
            <a:endParaRPr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4B512647-AA4B-4B6A-980B-679520FD0E37}" type="datetimeFigureOut">
              <a:rPr lang="ru-RU"/>
              <a:pPr>
                <a:defRPr/>
              </a:pPr>
              <a:t>15.05.2015</a:t>
            </a:fld>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fld id="{90733377-E5C1-4C5B-9289-8E3EF6A2B9D3}" type="slidenum">
              <a:rPr lang="ru-RU" altLang="ru-RU"/>
              <a:pPr/>
              <a:t>‹#›</a:t>
            </a:fld>
            <a:endParaRPr lang="ru-RU" altLang="ru-RU"/>
          </a:p>
        </p:txBody>
      </p:sp>
    </p:spTree>
    <p:extLst>
      <p:ext uri="{BB962C8B-B14F-4D97-AF65-F5344CB8AC3E}">
        <p14:creationId xmlns:p14="http://schemas.microsoft.com/office/powerpoint/2010/main" val="151455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олилиния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6" name="Полилиния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ru-RU"/>
          </a:p>
        </p:txBody>
      </p:sp>
      <p:sp>
        <p:nvSpPr>
          <p:cNvPr id="7" name="Прямоугольный треугольник 6"/>
          <p:cNvSpPr>
            <a:spLocks/>
          </p:cNvSpPr>
          <p:nvPr/>
        </p:nvSpPr>
        <p:spPr bwMode="auto">
          <a:xfrm>
            <a:off x="-6043" y="5791254"/>
            <a:ext cx="3402315" cy="1080868"/>
          </a:xfrm>
          <a:prstGeom prst="rtTriangle">
            <a:avLst/>
          </a:pr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8" name="Прямая соединительная линия 7"/>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10" name="Нашивка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4" name="Текст 3"/>
          <p:cNvSpPr>
            <a:spLocks noGrp="1"/>
          </p:cNvSpPr>
          <p:nvPr>
            <p:ph type="body" sz="half" idx="2"/>
          </p:nvPr>
        </p:nvSpPr>
        <p:spPr>
          <a:xfrm>
            <a:off x="1141232" y="5443404"/>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smtClean="0"/>
              <a:t>Вставка рисунка</a:t>
            </a:r>
            <a:endParaRPr lang="en-US" noProof="0" dirty="0"/>
          </a:p>
        </p:txBody>
      </p:sp>
      <p:sp>
        <p:nvSpPr>
          <p:cNvPr id="2" name="Заголовок 1"/>
          <p:cNvSpPr>
            <a:spLocks noGrp="1"/>
          </p:cNvSpPr>
          <p:nvPr>
            <p:ph type="title"/>
          </p:nvPr>
        </p:nvSpPr>
        <p:spPr>
          <a:xfrm>
            <a:off x="228600" y="4865124"/>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smtClean="0"/>
              <a:t>Образец заголовка</a:t>
            </a:r>
            <a:endParaRPr lang="en-US"/>
          </a:p>
        </p:txBody>
      </p:sp>
      <p:sp>
        <p:nvSpPr>
          <p:cNvPr id="11" name="Дата 4"/>
          <p:cNvSpPr>
            <a:spLocks noGrp="1"/>
          </p:cNvSpPr>
          <p:nvPr>
            <p:ph type="dt" sz="half" idx="10"/>
          </p:nvPr>
        </p:nvSpPr>
        <p:spPr/>
        <p:txBody>
          <a:bodyPr/>
          <a:lstStyle>
            <a:lvl1pPr>
              <a:defRPr/>
            </a:lvl1pPr>
          </a:lstStyle>
          <a:p>
            <a:pPr>
              <a:defRPr/>
            </a:pPr>
            <a:fld id="{0A258303-3D70-477A-92E7-41FCDE22D9C7}" type="datetimeFigureOut">
              <a:rPr lang="ru-RU"/>
              <a:pPr>
                <a:defRPr/>
              </a:pPr>
              <a:t>15.05.2015</a:t>
            </a:fld>
            <a:endParaRPr lang="ru-RU"/>
          </a:p>
        </p:txBody>
      </p:sp>
      <p:sp>
        <p:nvSpPr>
          <p:cNvPr id="12" name="Нижний колонтитул 5"/>
          <p:cNvSpPr>
            <a:spLocks noGrp="1"/>
          </p:cNvSpPr>
          <p:nvPr>
            <p:ph type="ftr" sz="quarter" idx="11"/>
          </p:nvPr>
        </p:nvSpPr>
        <p:spPr/>
        <p:txBody>
          <a:bodyPr/>
          <a:lstStyle>
            <a:lvl1pPr>
              <a:defRPr/>
            </a:lvl1pPr>
          </a:lstStyle>
          <a:p>
            <a:pPr>
              <a:defRPr/>
            </a:pPr>
            <a:endParaRPr lang="ru-RU"/>
          </a:p>
        </p:txBody>
      </p:sp>
      <p:sp>
        <p:nvSpPr>
          <p:cNvPr id="13" name="Номер слайда 6"/>
          <p:cNvSpPr>
            <a:spLocks noGrp="1"/>
          </p:cNvSpPr>
          <p:nvPr>
            <p:ph type="sldNum" sz="quarter" idx="12"/>
          </p:nvPr>
        </p:nvSpPr>
        <p:spPr/>
        <p:txBody>
          <a:bodyPr/>
          <a:lstStyle>
            <a:lvl1pPr>
              <a:defRPr/>
            </a:lvl1pPr>
          </a:lstStyle>
          <a:p>
            <a:fld id="{CA1C96BB-4BDB-4E82-ACCF-F97CE87F2981}" type="slidenum">
              <a:rPr lang="ru-RU" altLang="ru-RU"/>
              <a:pPr/>
              <a:t>‹#›</a:t>
            </a:fld>
            <a:endParaRPr lang="ru-RU" altLang="ru-RU"/>
          </a:p>
        </p:txBody>
      </p:sp>
    </p:spTree>
    <p:extLst>
      <p:ext uri="{BB962C8B-B14F-4D97-AF65-F5344CB8AC3E}">
        <p14:creationId xmlns:p14="http://schemas.microsoft.com/office/powerpoint/2010/main" val="391095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Полилиния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027" name="Полилиния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ru-RU"/>
          </a:p>
        </p:txBody>
      </p:sp>
      <p:sp>
        <p:nvSpPr>
          <p:cNvPr id="14" name="Прямоугольный треугольник 13"/>
          <p:cNvSpPr>
            <a:spLocks/>
          </p:cNvSpPr>
          <p:nvPr/>
        </p:nvSpPr>
        <p:spPr bwMode="auto">
          <a:xfrm>
            <a:off x="-6043" y="5791254"/>
            <a:ext cx="3402315" cy="1080868"/>
          </a:xfrm>
          <a:prstGeom prst="rtTriangle">
            <a:avLst/>
          </a:prstGeom>
          <a:blipFill>
            <a:blip r:embed="rId16"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5" name="Прямая соединительная линия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1033" name="Текст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0" name="Дата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lvl1pPr>
          </a:lstStyle>
          <a:p>
            <a:pPr>
              <a:defRPr/>
            </a:pPr>
            <a:fld id="{AE735E25-7727-4BDB-851E-C928AA4AC7F1}" type="datetimeFigureOut">
              <a:rPr lang="ru-RU"/>
              <a:pPr>
                <a:defRPr/>
              </a:pPr>
              <a:t>15.05.2015</a:t>
            </a:fld>
            <a:endParaRPr lang="ru-RU"/>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pPr>
              <a:defRPr/>
            </a:pPr>
            <a:endParaRPr lang="ru-RU"/>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A4754026-F0EE-4754-86CB-C714540061FB}"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4581" r:id="rId1"/>
    <p:sldLayoutId id="2147484574" r:id="rId2"/>
    <p:sldLayoutId id="2147484582" r:id="rId3"/>
    <p:sldLayoutId id="2147484575" r:id="rId4"/>
    <p:sldLayoutId id="2147484583" r:id="rId5"/>
    <p:sldLayoutId id="2147484576" r:id="rId6"/>
    <p:sldLayoutId id="2147484577" r:id="rId7"/>
    <p:sldLayoutId id="2147484584" r:id="rId8"/>
    <p:sldLayoutId id="2147484585" r:id="rId9"/>
    <p:sldLayoutId id="2147484578" r:id="rId10"/>
    <p:sldLayoutId id="2147484579" r:id="rId11"/>
    <p:sldLayoutId id="2147484580" r:id="rId12"/>
    <p:sldLayoutId id="2147484586" r:id="rId13"/>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3538"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7013"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7013"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1413" indent="-227013"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0013" indent="-227013"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official.academic.ru/27797/%D0%A3%D1%81%D0%BB%D1%83%D0%B3%D0%B8"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hyperlink" Target="http://www.ronc.ru/"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61.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18" Type="http://schemas.openxmlformats.org/officeDocument/2006/relationships/image" Target="../media/image93.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17" Type="http://schemas.openxmlformats.org/officeDocument/2006/relationships/image" Target="../media/image92.jpeg"/><Relationship Id="rId2" Type="http://schemas.openxmlformats.org/officeDocument/2006/relationships/image" Target="../media/image77.jpeg"/><Relationship Id="rId16" Type="http://schemas.openxmlformats.org/officeDocument/2006/relationships/image" Target="../media/image91.jpeg"/><Relationship Id="rId20"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5" Type="http://schemas.openxmlformats.org/officeDocument/2006/relationships/image" Target="../media/image90.jpeg"/><Relationship Id="rId10" Type="http://schemas.openxmlformats.org/officeDocument/2006/relationships/image" Target="../media/image85.jpeg"/><Relationship Id="rId19" Type="http://schemas.openxmlformats.org/officeDocument/2006/relationships/image" Target="../media/image94.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jpeg"/></Relationships>
</file>

<file path=ppt/slides/_rels/slide6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6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64.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61.jpeg"/><Relationship Id="rId7" Type="http://schemas.openxmlformats.org/officeDocument/2006/relationships/image" Target="../media/image114.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6.jpeg"/></Relationships>
</file>

<file path=ppt/slides/_rels/slide6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7.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png"/><Relationship Id="rId3" Type="http://schemas.openxmlformats.org/officeDocument/2006/relationships/image" Target="../media/image126.jpe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jpeg"/><Relationship Id="rId11" Type="http://schemas.openxmlformats.org/officeDocument/2006/relationships/image" Target="../media/image134.pn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png"/></Relationships>
</file>

<file path=ppt/slides/_rels/slide6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jpeg"/><Relationship Id="rId3" Type="http://schemas.openxmlformats.org/officeDocument/2006/relationships/image" Target="../media/image138.png"/><Relationship Id="rId7" Type="http://schemas.openxmlformats.org/officeDocument/2006/relationships/image" Target="../media/image137.png"/><Relationship Id="rId12" Type="http://schemas.openxmlformats.org/officeDocument/2006/relationships/image" Target="../media/image145.jpeg"/><Relationship Id="rId17" Type="http://schemas.openxmlformats.org/officeDocument/2006/relationships/image" Target="../media/image150.png"/><Relationship Id="rId2" Type="http://schemas.openxmlformats.org/officeDocument/2006/relationships/slideLayout" Target="../slideLayouts/slideLayout7.xml"/><Relationship Id="rId16" Type="http://schemas.openxmlformats.org/officeDocument/2006/relationships/image" Target="../media/image149.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44.jpeg"/><Relationship Id="rId5" Type="http://schemas.openxmlformats.org/officeDocument/2006/relationships/image" Target="../media/image140.png"/><Relationship Id="rId15" Type="http://schemas.openxmlformats.org/officeDocument/2006/relationships/image" Target="../media/image148.jpeg"/><Relationship Id="rId10" Type="http://schemas.openxmlformats.org/officeDocument/2006/relationships/image" Target="../media/image143.jpeg"/><Relationship Id="rId4" Type="http://schemas.openxmlformats.org/officeDocument/2006/relationships/image" Target="../media/image139.jpeg"/><Relationship Id="rId9" Type="http://schemas.openxmlformats.org/officeDocument/2006/relationships/image" Target="../media/image142.jpeg"/><Relationship Id="rId14" Type="http://schemas.openxmlformats.org/officeDocument/2006/relationships/image" Target="../media/image147.jpe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7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7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7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7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7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8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83.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1042988" y="531813"/>
            <a:ext cx="64087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600" b="1"/>
              <a:t>Учебно-научно-производственное республиканское</a:t>
            </a:r>
            <a:endParaRPr lang="en-US" altLang="ru-RU" sz="1600" b="1"/>
          </a:p>
          <a:p>
            <a:pPr algn="ctr" eaLnBrk="1" hangingPunct="1"/>
            <a:r>
              <a:rPr lang="ru-RU" altLang="ru-RU" sz="1600" b="1"/>
              <a:t> унитарное предприятие</a:t>
            </a:r>
          </a:p>
          <a:p>
            <a:pPr algn="ctr" eaLnBrk="1" hangingPunct="1"/>
            <a:endParaRPr lang="ru-RU" altLang="ru-RU" sz="1600" b="1"/>
          </a:p>
          <a:p>
            <a:pPr algn="ctr" eaLnBrk="1" hangingPunct="1"/>
            <a:r>
              <a:rPr lang="ru-RU" altLang="ru-RU" sz="1600" b="1"/>
              <a:t>«УНИТЕХПРОМ БГУ»</a:t>
            </a:r>
          </a:p>
        </p:txBody>
      </p:sp>
      <p:pic>
        <p:nvPicPr>
          <p:cNvPr id="8195"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4"/>
          <p:cNvSpPr txBox="1">
            <a:spLocks noChangeArrowheads="1"/>
          </p:cNvSpPr>
          <p:nvPr/>
        </p:nvSpPr>
        <p:spPr bwMode="auto">
          <a:xfrm>
            <a:off x="446088" y="2349500"/>
            <a:ext cx="85185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3000"/>
              <a:t>ПРАКТИЧЕСКИЙ ОПЫТ ПО ПРОДВИЖЕНИЮ ИННОВАЦИОННЫХ РАЗРАБОТОК НА </a:t>
            </a:r>
          </a:p>
          <a:p>
            <a:pPr algn="ctr" eaLnBrk="1" hangingPunct="1"/>
            <a:r>
              <a:rPr lang="ru-RU" altLang="ru-RU" sz="3000"/>
              <a:t>УП «УНИТЕХПРОМ БГУ»</a:t>
            </a:r>
          </a:p>
          <a:p>
            <a:pPr eaLnBrk="1" hangingPunct="1"/>
            <a:endParaRPr lang="en-US" altLang="ru-RU" sz="3000"/>
          </a:p>
          <a:p>
            <a:pPr eaLnBrk="1" hangingPunct="1"/>
            <a:r>
              <a:rPr lang="ru-RU" altLang="ru-RU" sz="3000"/>
              <a:t>Докладчик:</a:t>
            </a:r>
          </a:p>
          <a:p>
            <a:pPr eaLnBrk="1" hangingPunct="1"/>
            <a:r>
              <a:rPr lang="ru-RU" altLang="ru-RU" sz="3000"/>
              <a:t>Директор, к.х.н., доцент	Бычковский П.М.	</a:t>
            </a:r>
            <a:r>
              <a:rPr lang="ru-RU" altLang="ru-RU"/>
              <a:t>	</a:t>
            </a:r>
          </a:p>
        </p:txBody>
      </p:sp>
      <p:sp>
        <p:nvSpPr>
          <p:cNvPr id="8197" name="TextBox 5"/>
          <p:cNvSpPr txBox="1">
            <a:spLocks noChangeArrowheads="1"/>
          </p:cNvSpPr>
          <p:nvPr/>
        </p:nvSpPr>
        <p:spPr bwMode="auto">
          <a:xfrm>
            <a:off x="3233738" y="6021388"/>
            <a:ext cx="5010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a:t>Минск, </a:t>
            </a:r>
            <a:r>
              <a:rPr lang="en-US" altLang="ru-RU" sz="2400"/>
              <a:t>24</a:t>
            </a:r>
            <a:r>
              <a:rPr lang="ru-RU" altLang="ru-RU" sz="2400"/>
              <a:t> апреля 2015 г.</a:t>
            </a:r>
          </a:p>
        </p:txBody>
      </p:sp>
      <p:pic>
        <p:nvPicPr>
          <p:cNvPr id="8198"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28" y="428604"/>
            <a:ext cx="7498080" cy="1143000"/>
          </a:xfrm>
        </p:spPr>
        <p:txBody>
          <a:bodyPr>
            <a:normAutofit fontScale="90000"/>
          </a:bodyPr>
          <a:lstStyle/>
          <a:p>
            <a:pPr algn="ctr">
              <a:defRPr/>
            </a:pPr>
            <a:r>
              <a:rPr lang="ru-RU" dirty="0" smtClean="0"/>
              <a:t>Стимулирование продаж</a:t>
            </a:r>
            <a:br>
              <a:rPr lang="ru-RU" dirty="0" smtClean="0"/>
            </a:br>
            <a:endParaRPr lang="ru-RU" dirty="0"/>
          </a:p>
        </p:txBody>
      </p:sp>
      <p:sp>
        <p:nvSpPr>
          <p:cNvPr id="17411" name="Содержимое 2"/>
          <p:cNvSpPr>
            <a:spLocks noGrp="1"/>
          </p:cNvSpPr>
          <p:nvPr>
            <p:ph idx="1"/>
          </p:nvPr>
        </p:nvSpPr>
        <p:spPr>
          <a:xfrm>
            <a:off x="1435100" y="1500188"/>
            <a:ext cx="7499350" cy="4748212"/>
          </a:xfrm>
        </p:spPr>
        <p:txBody>
          <a:bodyPr/>
          <a:lstStyle/>
          <a:p>
            <a:pPr>
              <a:buFont typeface="Wingdings 3" panose="05040102010807070707" pitchFamily="18" charset="2"/>
              <a:buNone/>
            </a:pPr>
            <a:r>
              <a:rPr lang="ru-RU" altLang="ru-RU" sz="1400" smtClean="0"/>
              <a:t>Характерной особенностью мероприятий по стимулированию продаж является их прямая связь с потребительскими свойствами продукции, ее ценой или системой сбыта. Стимулирование продаж направлено на трех адресатов:</a:t>
            </a:r>
          </a:p>
          <a:p>
            <a:r>
              <a:rPr lang="ru-RU" altLang="ru-RU" sz="1400" b="1" smtClean="0"/>
              <a:t>1. Покупателей:</a:t>
            </a:r>
            <a:r>
              <a:rPr lang="ru-RU" altLang="ru-RU" sz="1400" smtClean="0"/>
              <a:t> с целью побуждения потребителей совершать больше покупок. Формы стимулирования покупателей могут быть различны:</a:t>
            </a:r>
          </a:p>
          <a:p>
            <a:r>
              <a:rPr lang="ru-RU" altLang="ru-RU" sz="1400" smtClean="0"/>
              <a:t>конкурсы, игры и лотереи;</a:t>
            </a:r>
          </a:p>
          <a:p>
            <a:r>
              <a:rPr lang="ru-RU" altLang="ru-RU" sz="1400" smtClean="0"/>
              <a:t>программы лояльности (скидки при повторной покупке, дисконтные карты);</a:t>
            </a:r>
          </a:p>
          <a:p>
            <a:r>
              <a:rPr lang="ru-RU" altLang="ru-RU" sz="1400" smtClean="0"/>
              <a:t>акции по случаю вывода товара на рынок или по иному поводу;</a:t>
            </a:r>
          </a:p>
          <a:p>
            <a:r>
              <a:rPr lang="ru-RU" altLang="ru-RU" sz="1400" smtClean="0"/>
              <a:t>демонстрация товаров промоутерами;</a:t>
            </a:r>
          </a:p>
          <a:p>
            <a:r>
              <a:rPr lang="ru-RU" altLang="ru-RU" sz="1400" smtClean="0"/>
              <a:t>бесплатные образцы (пробники), льготные талоны и т. д.</a:t>
            </a:r>
          </a:p>
          <a:p>
            <a:r>
              <a:rPr lang="ru-RU" altLang="ru-RU" sz="1400" b="1" smtClean="0"/>
              <a:t>2. Контрагентов</a:t>
            </a:r>
            <a:r>
              <a:rPr lang="ru-RU" altLang="ru-RU" sz="1400" smtClean="0"/>
              <a:t> — с целью побуждения их увеличить объемы торговых сделок и сосредоточиться на продвижении продукции поставщика. Формы стимулирования контрагентов могут быть различны:</a:t>
            </a:r>
          </a:p>
          <a:p>
            <a:r>
              <a:rPr lang="ru-RU" altLang="ru-RU" sz="1400" smtClean="0"/>
              <a:t>предоставление агитационных материалов и торгового оборудования;</a:t>
            </a:r>
          </a:p>
          <a:p>
            <a:r>
              <a:rPr lang="ru-RU" altLang="ru-RU" sz="1400" smtClean="0"/>
              <a:t>помощь в обучении торгового персонала;</a:t>
            </a:r>
          </a:p>
          <a:p>
            <a:r>
              <a:rPr lang="ru-RU" altLang="ru-RU" sz="1400" smtClean="0"/>
              <a:t>проведение конкурсов по итогам продаж, авторизованное дилерство и т. п.;</a:t>
            </a:r>
          </a:p>
          <a:p>
            <a:r>
              <a:rPr lang="ru-RU" altLang="ru-RU" sz="1400" smtClean="0"/>
              <a:t>предоставление сопутствующих услуг (юридических, информационных и т. д.)</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28" y="428604"/>
            <a:ext cx="7498080" cy="1143000"/>
          </a:xfrm>
        </p:spPr>
        <p:txBody>
          <a:bodyPr>
            <a:normAutofit fontScale="90000"/>
          </a:bodyPr>
          <a:lstStyle/>
          <a:p>
            <a:pPr algn="ctr">
              <a:defRPr/>
            </a:pPr>
            <a:r>
              <a:rPr lang="ru-RU" dirty="0" smtClean="0"/>
              <a:t>Стимулирование продаж</a:t>
            </a:r>
            <a:br>
              <a:rPr lang="ru-RU" dirty="0" smtClean="0"/>
            </a:br>
            <a:endParaRPr lang="ru-RU" dirty="0"/>
          </a:p>
        </p:txBody>
      </p:sp>
      <p:sp>
        <p:nvSpPr>
          <p:cNvPr id="18435" name="Содержимое 2"/>
          <p:cNvSpPr>
            <a:spLocks noGrp="1"/>
          </p:cNvSpPr>
          <p:nvPr>
            <p:ph idx="1"/>
          </p:nvPr>
        </p:nvSpPr>
        <p:spPr>
          <a:xfrm>
            <a:off x="1435100" y="1500188"/>
            <a:ext cx="7499350" cy="4748212"/>
          </a:xfrm>
        </p:spPr>
        <p:txBody>
          <a:bodyPr/>
          <a:lstStyle/>
          <a:p>
            <a:r>
              <a:rPr lang="ru-RU" altLang="ru-RU" sz="1400" smtClean="0"/>
              <a:t>Например, компания Coca-Cola предоставляет бесплатно холодильники для розничных торговцев, а поставщики сложной бытовой техники оплачивают обучение и проводят сертификацию контрагентов при создании ими авторизованных сервисных центров;</a:t>
            </a:r>
          </a:p>
          <a:p>
            <a:r>
              <a:rPr lang="ru-RU" altLang="ru-RU" sz="1400" b="1" smtClean="0"/>
              <a:t>3. Торгового персонала</a:t>
            </a:r>
            <a:r>
              <a:rPr lang="ru-RU" altLang="ru-RU" sz="1400" smtClean="0"/>
              <a:t>: с целью побудить торговых сотрудников направлять больше усилий на улучшение качества обслуживания и привлечение потребителей. Формы стимулирования торгового персонала могут быть различны:</a:t>
            </a:r>
          </a:p>
          <a:p>
            <a:r>
              <a:rPr lang="ru-RU" altLang="ru-RU" sz="1400" smtClean="0"/>
              <a:t>соревнования по продажам между работниками;</a:t>
            </a:r>
          </a:p>
          <a:p>
            <a:r>
              <a:rPr lang="ru-RU" altLang="ru-RU" sz="1400" smtClean="0"/>
              <a:t>материальное (премии, бонусы) и моральное (грамоты, доска почета) стимулирование;</a:t>
            </a:r>
          </a:p>
          <a:p>
            <a:r>
              <a:rPr lang="ru-RU" altLang="ru-RU" sz="1400" smtClean="0"/>
              <a:t>обучение, лечение и переподготовка персонала за счет фирмы;</a:t>
            </a:r>
          </a:p>
          <a:p>
            <a:r>
              <a:rPr lang="ru-RU" altLang="ru-RU" sz="1400" smtClean="0"/>
              <a:t>оплаты путевок работникам, не имеющим нареканий со стороны работодателя, и др.</a:t>
            </a:r>
          </a:p>
          <a:p>
            <a:r>
              <a:rPr lang="ru-RU" altLang="ru-RU" sz="1400" smtClean="0"/>
              <a:t>Торговый персонал, контрагентов и потребителей невозможно привязать к себе силой. Однако существует достаточно приемов, позволяющих укрепить взаимоотношения с ними на основе общности интересов без какого-либо принуждения.</a:t>
            </a:r>
          </a:p>
          <a:p>
            <a:pPr>
              <a:buFont typeface="Wingdings 3" panose="05040102010807070707" pitchFamily="18" charset="2"/>
              <a:buNone/>
            </a:pPr>
            <a:endParaRPr lang="ru-RU" altLang="ru-RU" sz="140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ъект 1"/>
          <p:cNvSpPr>
            <a:spLocks noGrp="1"/>
          </p:cNvSpPr>
          <p:nvPr>
            <p:ph idx="1"/>
          </p:nvPr>
        </p:nvSpPr>
        <p:spPr>
          <a:xfrm>
            <a:off x="457200" y="1628775"/>
            <a:ext cx="8229600" cy="4525963"/>
          </a:xfrm>
        </p:spPr>
        <p:txBody>
          <a:bodyPr/>
          <a:lstStyle/>
          <a:p>
            <a:r>
              <a:rPr lang="ru-RU" altLang="ru-RU" sz="2400" smtClean="0"/>
              <a:t>это деятельность, направленная на поиск и реализацию инноваций в целях расширения ассортимента и повышения качества продукции, совершенствования технологии и организации производства.</a:t>
            </a:r>
          </a:p>
          <a:p>
            <a:r>
              <a:rPr lang="ru-RU" altLang="ru-RU" sz="2400" smtClean="0"/>
              <a:t>Инновационная деятельность включает:</a:t>
            </a:r>
          </a:p>
          <a:p>
            <a:r>
              <a:rPr lang="ru-RU" altLang="ru-RU" sz="2400" smtClean="0"/>
              <a:t>выявление проблем предприятия;</a:t>
            </a:r>
          </a:p>
          <a:p>
            <a:r>
              <a:rPr lang="ru-RU" altLang="ru-RU" sz="2400" smtClean="0"/>
              <a:t>осуществление инновационного процесса;</a:t>
            </a:r>
          </a:p>
        </p:txBody>
      </p:sp>
      <p:sp>
        <p:nvSpPr>
          <p:cNvPr id="3" name="Заголовок 2"/>
          <p:cNvSpPr>
            <a:spLocks noGrp="1"/>
          </p:cNvSpPr>
          <p:nvPr>
            <p:ph type="title"/>
          </p:nvPr>
        </p:nvSpPr>
        <p:spPr/>
        <p:txBody>
          <a:bodyPr>
            <a:noAutofit/>
          </a:bodyPr>
          <a:lstStyle/>
          <a:p>
            <a:pPr>
              <a:defRPr/>
            </a:pPr>
            <a:r>
              <a:rPr lang="ru-RU" sz="4000" dirty="0" smtClean="0">
                <a:latin typeface="Times New Roman" pitchFamily="18" charset="0"/>
                <a:cs typeface="Times New Roman" pitchFamily="18" charset="0"/>
              </a:rPr>
              <a:t>Инновационная деятельность предприятия</a:t>
            </a:r>
            <a:endParaRPr lang="ru-RU" sz="4000" dirty="0">
              <a:latin typeface="Times New Roman" pitchFamily="18" charset="0"/>
              <a:cs typeface="Times New Roman" pitchFamily="18" charset="0"/>
            </a:endParaRPr>
          </a:p>
        </p:txBody>
      </p:sp>
      <p:sp>
        <p:nvSpPr>
          <p:cNvPr id="19460" name="Прямоугольник 3"/>
          <p:cNvSpPr>
            <a:spLocks noChangeArrowheads="1"/>
          </p:cNvSpPr>
          <p:nvPr/>
        </p:nvSpPr>
        <p:spPr bwMode="auto">
          <a:xfrm>
            <a:off x="611188" y="2205038"/>
            <a:ext cx="792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defRPr/>
            </a:pPr>
            <a:r>
              <a:rPr lang="ru-RU" sz="1800" dirty="0" smtClean="0"/>
              <a:t>организацию инновационной деятельности –</a:t>
            </a:r>
          </a:p>
          <a:p>
            <a:pPr marL="107950" indent="0">
              <a:buFont typeface="Wingdings 3" panose="05040102010807070707" pitchFamily="18" charset="2"/>
              <a:buNone/>
              <a:defRPr/>
            </a:pPr>
            <a:r>
              <a:rPr lang="ru-RU" sz="1800" dirty="0" smtClean="0"/>
              <a:t>системы мероприятий по использованию научного, научно-технического и интеллектуального потенциала с целью получения нового или улучшенного продукта либо услуги, нового способа их производства для удовлетворения, как индивидуального спроса, так и потребностей общества в новшествах в целом.</a:t>
            </a:r>
          </a:p>
          <a:p>
            <a:pPr marL="107950" indent="0">
              <a:buFont typeface="Wingdings 3" panose="05040102010807070707" pitchFamily="18" charset="2"/>
              <a:buNone/>
              <a:defRPr/>
            </a:pPr>
            <a:r>
              <a:rPr lang="ru-RU" sz="1800" dirty="0" smtClean="0"/>
              <a:t>Различают два типа технологических инноваций: продуктовые и процессные. Внедрение нового продукта определяется как радикальная </a:t>
            </a:r>
            <a:r>
              <a:rPr lang="ru-RU" sz="1800" i="1" dirty="0" smtClean="0"/>
              <a:t>продуктовая инновация.</a:t>
            </a:r>
          </a:p>
          <a:p>
            <a:pPr marL="107950" indent="0">
              <a:buFont typeface="Wingdings 3" panose="05040102010807070707" pitchFamily="18" charset="2"/>
              <a:buNone/>
              <a:defRPr/>
            </a:pPr>
            <a:r>
              <a:rPr lang="ru-RU" sz="1800" i="1" dirty="0" smtClean="0"/>
              <a:t>Процессная инновация –</a:t>
            </a:r>
            <a:r>
              <a:rPr lang="ru-RU" sz="1800" dirty="0" smtClean="0"/>
              <a:t> это освоение новых или значительно усовершенствованных способов производства и технологий, изменения в оборудовании или организации производства.</a:t>
            </a:r>
          </a:p>
          <a:p>
            <a:pPr marL="107950" indent="0">
              <a:buFont typeface="Wingdings 3" panose="05040102010807070707" pitchFamily="18" charset="2"/>
              <a:buNone/>
              <a:defRPr/>
            </a:pPr>
            <a:r>
              <a:rPr lang="ru-RU" sz="1800" dirty="0"/>
              <a:t>И</a:t>
            </a:r>
            <a:r>
              <a:rPr lang="ru-RU" sz="1800" dirty="0" smtClean="0"/>
              <a:t>нновация </a:t>
            </a:r>
            <a:r>
              <a:rPr lang="ru-RU" sz="1800" dirty="0"/>
              <a:t>как комплексный процесс, включающий разработку, внедрение в производство и коммерцию новых потребительских ценностей-товаров, техники, технологии, организационных форм;</a:t>
            </a:r>
          </a:p>
        </p:txBody>
      </p:sp>
      <p:sp>
        <p:nvSpPr>
          <p:cNvPr id="3" name="Заголовок 2"/>
          <p:cNvSpPr>
            <a:spLocks noGrp="1"/>
          </p:cNvSpPr>
          <p:nvPr>
            <p:ph type="title"/>
          </p:nvPr>
        </p:nvSpPr>
        <p:spPr/>
        <p:txBody>
          <a:bodyPr>
            <a:noAutofit/>
          </a:bodyPr>
          <a:lstStyle/>
          <a:p>
            <a:pPr>
              <a:defRPr/>
            </a:pPr>
            <a:r>
              <a:rPr lang="ru-RU" sz="4000" dirty="0" smtClean="0">
                <a:latin typeface="Times New Roman" pitchFamily="18" charset="0"/>
                <a:cs typeface="Times New Roman" pitchFamily="18" charset="0"/>
              </a:rPr>
              <a:t>Инновационная деятельность предприятия</a:t>
            </a:r>
            <a:endParaRPr lang="ru-RU" sz="4000" dirty="0">
              <a:latin typeface="Times New Roman" pitchFamily="18" charset="0"/>
              <a:cs typeface="Times New Roman" pitchFamily="18" charset="0"/>
            </a:endParaRPr>
          </a:p>
        </p:txBody>
      </p:sp>
      <p:sp>
        <p:nvSpPr>
          <p:cNvPr id="20484" name="Прямоугольник 3"/>
          <p:cNvSpPr>
            <a:spLocks noChangeArrowheads="1"/>
          </p:cNvSpPr>
          <p:nvPr/>
        </p:nvSpPr>
        <p:spPr bwMode="auto">
          <a:xfrm>
            <a:off x="611188" y="2205038"/>
            <a:ext cx="792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ъект 1"/>
          <p:cNvSpPr>
            <a:spLocks noGrp="1"/>
          </p:cNvSpPr>
          <p:nvPr>
            <p:ph idx="1"/>
          </p:nvPr>
        </p:nvSpPr>
        <p:spPr/>
        <p:txBody>
          <a:bodyPr/>
          <a:lstStyle/>
          <a:p>
            <a:r>
              <a:rPr lang="ru-RU" altLang="ru-RU" sz="2400" smtClean="0"/>
              <a:t>«- результат инновационной деятельности (нововведение, инновация), получивший практическую реализацию в виде нового товара, </a:t>
            </a:r>
            <a:r>
              <a:rPr lang="ru-RU" altLang="ru-RU" sz="2400" smtClean="0">
                <a:hlinkClick r:id="rId2"/>
              </a:rPr>
              <a:t>услуги</a:t>
            </a:r>
            <a:r>
              <a:rPr lang="ru-RU" altLang="ru-RU" sz="2400" smtClean="0"/>
              <a:t>, способа производства (технологии) или иного общественно полезного результата...»</a:t>
            </a:r>
          </a:p>
          <a:p>
            <a:r>
              <a:rPr lang="ru-RU" altLang="ru-RU" sz="2400" smtClean="0"/>
              <a:t>Уровень новизны товаров напрямую связан со степенью риска и важностью управленческих проблем, решаемых в ходе инновационных процессов, связанных с ним. </a:t>
            </a:r>
          </a:p>
        </p:txBody>
      </p:sp>
      <p:sp>
        <p:nvSpPr>
          <p:cNvPr id="3" name="Заголовок 2"/>
          <p:cNvSpPr>
            <a:spLocks noGrp="1"/>
          </p:cNvSpPr>
          <p:nvPr>
            <p:ph type="title"/>
          </p:nvPr>
        </p:nvSpPr>
        <p:spPr/>
        <p:txBody>
          <a:bodyPr>
            <a:noAutofit/>
          </a:bodyPr>
          <a:lstStyle/>
          <a:p>
            <a:pPr>
              <a:defRPr/>
            </a:pPr>
            <a:r>
              <a:rPr lang="ru-RU" sz="4000" dirty="0" smtClean="0">
                <a:latin typeface="Times New Roman" pitchFamily="18" charset="0"/>
                <a:cs typeface="Times New Roman" pitchFamily="18" charset="0"/>
              </a:rPr>
              <a:t>Инновационный продукт - </a:t>
            </a:r>
            <a:endParaRPr lang="ru-RU" sz="4000" dirty="0">
              <a:latin typeface="Times New Roman" pitchFamily="18" charset="0"/>
              <a:cs typeface="Times New Roman" pitchFamily="18" charset="0"/>
            </a:endParaRPr>
          </a:p>
        </p:txBody>
      </p:sp>
      <p:sp>
        <p:nvSpPr>
          <p:cNvPr id="21508" name="Прямоугольник 3"/>
          <p:cNvSpPr>
            <a:spLocks noChangeArrowheads="1"/>
          </p:cNvSpPr>
          <p:nvPr/>
        </p:nvSpPr>
        <p:spPr bwMode="auto">
          <a:xfrm>
            <a:off x="611188" y="2205038"/>
            <a:ext cx="792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SKTB"/>
          <p:cNvPicPr>
            <a:picLocks noChangeAspect="1" noChangeArrowheads="1"/>
          </p:cNvPicPr>
          <p:nvPr/>
        </p:nvPicPr>
        <p:blipFill>
          <a:blip r:embed="rId2">
            <a:lum bright="20000" contrast="-20000"/>
            <a:extLst>
              <a:ext uri="{28A0092B-C50C-407E-A947-70E740481C1C}">
                <a14:useLocalDpi xmlns:a14="http://schemas.microsoft.com/office/drawing/2010/main"/>
              </a:ext>
            </a:extLst>
          </a:blip>
          <a:srcRect/>
          <a:stretch>
            <a:fillRect/>
          </a:stretch>
        </p:blipFill>
        <p:spPr bwMode="auto">
          <a:xfrm>
            <a:off x="457200" y="74295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14"/>
          <p:cNvSpPr>
            <a:spLocks noChangeArrowheads="1"/>
          </p:cNvSpPr>
          <p:nvPr/>
        </p:nvSpPr>
        <p:spPr bwMode="auto">
          <a:xfrm>
            <a:off x="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18" name="Прямоугольник 17"/>
          <p:cNvSpPr/>
          <p:nvPr/>
        </p:nvSpPr>
        <p:spPr>
          <a:xfrm>
            <a:off x="0" y="0"/>
            <a:ext cx="9144000" cy="708025"/>
          </a:xfrm>
          <a:prstGeom prst="rect">
            <a:avLst/>
          </a:prstGeom>
        </p:spPr>
        <p:txBody>
          <a:bodyPr>
            <a:spAutoFit/>
          </a:bodyPr>
          <a:lstStyle/>
          <a:p>
            <a:pPr algn="ctr" eaLnBrk="0" hangingPunct="0">
              <a:tabLst>
                <a:tab pos="679450" algn="l"/>
              </a:tabLst>
              <a:defRPr/>
            </a:pPr>
            <a:r>
              <a:rPr lang="ru-RU" sz="4000" b="1" dirty="0">
                <a:solidFill>
                  <a:srgbClr val="000099"/>
                </a:solidFill>
                <a:effectLst>
                  <a:outerShdw blurRad="38100" dist="38100" dir="2700000" algn="tl">
                    <a:srgbClr val="C0C0C0"/>
                  </a:outerShdw>
                </a:effectLst>
              </a:rPr>
              <a:t>Структура предприятия:</a:t>
            </a:r>
            <a:endParaRPr lang="ru-RU" sz="4000" b="1" dirty="0">
              <a:solidFill>
                <a:srgbClr val="000099"/>
              </a:solidFill>
            </a:endParaRPr>
          </a:p>
        </p:txBody>
      </p:sp>
      <p:pic>
        <p:nvPicPr>
          <p:cNvPr id="22533" name="Picture 2" descr="D:\Юля\Картинки\IMG_3235-2 копия.jpg"/>
          <p:cNvPicPr>
            <a:picLocks noChangeAspect="1" noChangeArrowheads="1"/>
          </p:cNvPicPr>
          <p:nvPr/>
        </p:nvPicPr>
        <p:blipFill>
          <a:blip r:embed="rId3" cstate="email">
            <a:lum bright="36000" contrast="-22000"/>
            <a:extLst>
              <a:ext uri="{28A0092B-C50C-407E-A947-70E740481C1C}">
                <a14:useLocalDpi xmlns:a14="http://schemas.microsoft.com/office/drawing/2010/main"/>
              </a:ext>
            </a:extLst>
          </a:blip>
          <a:srcRect/>
          <a:stretch>
            <a:fillRect/>
          </a:stretch>
        </p:blipFill>
        <p:spPr bwMode="auto">
          <a:xfrm>
            <a:off x="5156200" y="7620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Прямоугольник 20"/>
          <p:cNvSpPr>
            <a:spLocks noChangeArrowheads="1"/>
          </p:cNvSpPr>
          <p:nvPr/>
        </p:nvSpPr>
        <p:spPr bwMode="auto">
          <a:xfrm>
            <a:off x="1295400" y="33528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r>
              <a:rPr lang="ru-RU" altLang="ru-RU" b="1">
                <a:solidFill>
                  <a:srgbClr val="000099"/>
                </a:solidFill>
              </a:rPr>
              <a:t>Научно-производственный центр пищевых технологий </a:t>
            </a:r>
          </a:p>
        </p:txBody>
      </p:sp>
      <p:sp>
        <p:nvSpPr>
          <p:cNvPr id="6158" name="Прямоугольник 21"/>
          <p:cNvSpPr>
            <a:spLocks noChangeArrowheads="1"/>
          </p:cNvSpPr>
          <p:nvPr/>
        </p:nvSpPr>
        <p:spPr bwMode="auto">
          <a:xfrm>
            <a:off x="1143000" y="36576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r>
              <a:rPr lang="ru-RU" altLang="ru-RU" b="1">
                <a:solidFill>
                  <a:srgbClr val="000099"/>
                </a:solidFill>
              </a:rPr>
              <a:t>Лаборатория разработки оборудования для спирометрии</a:t>
            </a:r>
          </a:p>
        </p:txBody>
      </p:sp>
      <p:sp>
        <p:nvSpPr>
          <p:cNvPr id="6159" name="AutoShape 30"/>
          <p:cNvSpPr>
            <a:spLocks noChangeArrowheads="1"/>
          </p:cNvSpPr>
          <p:nvPr/>
        </p:nvSpPr>
        <p:spPr bwMode="auto">
          <a:xfrm>
            <a:off x="457200" y="32766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60" name="AutoShape 30"/>
          <p:cNvSpPr>
            <a:spLocks noChangeArrowheads="1"/>
          </p:cNvSpPr>
          <p:nvPr/>
        </p:nvSpPr>
        <p:spPr bwMode="auto">
          <a:xfrm>
            <a:off x="609600" y="35814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61" name="AutoShape 30"/>
          <p:cNvSpPr>
            <a:spLocks noChangeArrowheads="1"/>
          </p:cNvSpPr>
          <p:nvPr/>
        </p:nvSpPr>
        <p:spPr bwMode="auto">
          <a:xfrm>
            <a:off x="457200" y="38862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62" name="Прямоугольник 25"/>
          <p:cNvSpPr>
            <a:spLocks noChangeArrowheads="1"/>
          </p:cNvSpPr>
          <p:nvPr/>
        </p:nvSpPr>
        <p:spPr bwMode="auto">
          <a:xfrm>
            <a:off x="1219200" y="39624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r>
              <a:rPr lang="ru-RU" altLang="ru-RU" b="1">
                <a:solidFill>
                  <a:srgbClr val="000099"/>
                </a:solidFill>
              </a:rPr>
              <a:t>Научно-производственный центр малотоннажной химии</a:t>
            </a:r>
          </a:p>
        </p:txBody>
      </p:sp>
      <p:sp>
        <p:nvSpPr>
          <p:cNvPr id="6163" name="AutoShape 30"/>
          <p:cNvSpPr>
            <a:spLocks noChangeArrowheads="1"/>
          </p:cNvSpPr>
          <p:nvPr/>
        </p:nvSpPr>
        <p:spPr bwMode="auto">
          <a:xfrm>
            <a:off x="609600" y="42672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64" name="AutoShape 30"/>
          <p:cNvSpPr>
            <a:spLocks noChangeArrowheads="1"/>
          </p:cNvSpPr>
          <p:nvPr/>
        </p:nvSpPr>
        <p:spPr bwMode="auto">
          <a:xfrm>
            <a:off x="457200" y="45720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65" name="AutoShape 30"/>
          <p:cNvSpPr>
            <a:spLocks noChangeArrowheads="1"/>
          </p:cNvSpPr>
          <p:nvPr/>
        </p:nvSpPr>
        <p:spPr bwMode="auto">
          <a:xfrm>
            <a:off x="609600" y="49530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66" name="Прямоугольник 30"/>
          <p:cNvSpPr>
            <a:spLocks noChangeArrowheads="1"/>
          </p:cNvSpPr>
          <p:nvPr/>
        </p:nvSpPr>
        <p:spPr bwMode="auto">
          <a:xfrm>
            <a:off x="2438400" y="4357688"/>
            <a:ext cx="3963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r>
              <a:rPr lang="ru-RU" altLang="ru-RU" b="1">
                <a:solidFill>
                  <a:srgbClr val="000099"/>
                </a:solidFill>
              </a:rPr>
              <a:t>Служба лекарственных средств</a:t>
            </a:r>
          </a:p>
        </p:txBody>
      </p:sp>
      <p:sp>
        <p:nvSpPr>
          <p:cNvPr id="6167" name="Прямоугольник 31"/>
          <p:cNvSpPr>
            <a:spLocks noChangeArrowheads="1"/>
          </p:cNvSpPr>
          <p:nvPr/>
        </p:nvSpPr>
        <p:spPr bwMode="auto">
          <a:xfrm>
            <a:off x="914400" y="4648200"/>
            <a:ext cx="708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pPr algn="ctr"/>
            <a:r>
              <a:rPr lang="ru-RU" altLang="ru-RU" b="1">
                <a:solidFill>
                  <a:srgbClr val="000099"/>
                </a:solidFill>
              </a:rPr>
              <a:t>Служба прикладных проблем биохимии</a:t>
            </a:r>
          </a:p>
        </p:txBody>
      </p:sp>
      <p:sp>
        <p:nvSpPr>
          <p:cNvPr id="6168" name="Прямоугольник 32"/>
          <p:cNvSpPr>
            <a:spLocks noChangeArrowheads="1"/>
          </p:cNvSpPr>
          <p:nvPr/>
        </p:nvSpPr>
        <p:spPr bwMode="auto">
          <a:xfrm>
            <a:off x="762000" y="502920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pPr algn="ctr"/>
            <a:r>
              <a:rPr lang="ru-RU" altLang="ru-RU" b="1">
                <a:solidFill>
                  <a:srgbClr val="000099"/>
                </a:solidFill>
              </a:rPr>
              <a:t>Служба информационно-измерительных систем</a:t>
            </a:r>
          </a:p>
        </p:txBody>
      </p:sp>
      <p:sp>
        <p:nvSpPr>
          <p:cNvPr id="6169" name="Прямоугольник 33"/>
          <p:cNvSpPr>
            <a:spLocks noChangeArrowheads="1"/>
          </p:cNvSpPr>
          <p:nvPr/>
        </p:nvSpPr>
        <p:spPr bwMode="auto">
          <a:xfrm>
            <a:off x="1066800" y="53340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pPr algn="ctr"/>
            <a:r>
              <a:rPr lang="ru-RU" altLang="ru-RU" b="1">
                <a:solidFill>
                  <a:srgbClr val="000099"/>
                </a:solidFill>
              </a:rPr>
              <a:t>Служба информационно-вычислительных систем</a:t>
            </a:r>
          </a:p>
        </p:txBody>
      </p:sp>
      <p:sp>
        <p:nvSpPr>
          <p:cNvPr id="6170" name="Прямоугольник 34"/>
          <p:cNvSpPr>
            <a:spLocks noChangeArrowheads="1"/>
          </p:cNvSpPr>
          <p:nvPr/>
        </p:nvSpPr>
        <p:spPr bwMode="auto">
          <a:xfrm>
            <a:off x="762000" y="571500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pPr algn="ctr"/>
            <a:r>
              <a:rPr lang="ru-RU" altLang="ru-RU" b="1">
                <a:solidFill>
                  <a:srgbClr val="000099"/>
                </a:solidFill>
              </a:rPr>
              <a:t>Служба ионообменных и сорбционных технологий</a:t>
            </a:r>
          </a:p>
        </p:txBody>
      </p:sp>
      <p:sp>
        <p:nvSpPr>
          <p:cNvPr id="6171" name="AutoShape 30"/>
          <p:cNvSpPr>
            <a:spLocks noChangeArrowheads="1"/>
          </p:cNvSpPr>
          <p:nvPr/>
        </p:nvSpPr>
        <p:spPr bwMode="auto">
          <a:xfrm>
            <a:off x="457200" y="52578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72" name="AutoShape 30"/>
          <p:cNvSpPr>
            <a:spLocks noChangeArrowheads="1"/>
          </p:cNvSpPr>
          <p:nvPr/>
        </p:nvSpPr>
        <p:spPr bwMode="auto">
          <a:xfrm>
            <a:off x="533400" y="56388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pic>
        <p:nvPicPr>
          <p:cNvPr id="6174" name="Picture 4" descr="1"/>
          <p:cNvPicPr>
            <a:picLocks noChangeAspect="1" noChangeArrowheads="1"/>
          </p:cNvPicPr>
          <p:nvPr/>
        </p:nvPicPr>
        <p:blipFill>
          <a:blip r:embed="rId4">
            <a:lum bright="24000" contrast="60000"/>
            <a:extLst>
              <a:ext uri="{28A0092B-C50C-407E-A947-70E740481C1C}">
                <a14:useLocalDpi xmlns:a14="http://schemas.microsoft.com/office/drawing/2010/main"/>
              </a:ext>
            </a:extLst>
          </a:blip>
          <a:srcRect/>
          <a:stretch>
            <a:fillRect/>
          </a:stretch>
        </p:blipFill>
        <p:spPr bwMode="auto">
          <a:xfrm>
            <a:off x="2971800" y="1600200"/>
            <a:ext cx="31464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5" name="AutoShape 30"/>
          <p:cNvSpPr>
            <a:spLocks noChangeArrowheads="1"/>
          </p:cNvSpPr>
          <p:nvPr/>
        </p:nvSpPr>
        <p:spPr bwMode="auto">
          <a:xfrm flipH="1">
            <a:off x="8153400" y="3276600"/>
            <a:ext cx="5334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76" name="AutoShape 30"/>
          <p:cNvSpPr>
            <a:spLocks noChangeArrowheads="1"/>
          </p:cNvSpPr>
          <p:nvPr/>
        </p:nvSpPr>
        <p:spPr bwMode="auto">
          <a:xfrm flipH="1">
            <a:off x="8001000" y="3581400"/>
            <a:ext cx="5334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77" name="AutoShape 30"/>
          <p:cNvSpPr>
            <a:spLocks noChangeArrowheads="1"/>
          </p:cNvSpPr>
          <p:nvPr/>
        </p:nvSpPr>
        <p:spPr bwMode="auto">
          <a:xfrm flipH="1">
            <a:off x="8153400" y="3962400"/>
            <a:ext cx="5334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78" name="AutoShape 30"/>
          <p:cNvSpPr>
            <a:spLocks noChangeArrowheads="1"/>
          </p:cNvSpPr>
          <p:nvPr/>
        </p:nvSpPr>
        <p:spPr bwMode="auto">
          <a:xfrm flipH="1">
            <a:off x="8001000" y="4267200"/>
            <a:ext cx="5334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79" name="AutoShape 30"/>
          <p:cNvSpPr>
            <a:spLocks noChangeArrowheads="1"/>
          </p:cNvSpPr>
          <p:nvPr/>
        </p:nvSpPr>
        <p:spPr bwMode="auto">
          <a:xfrm flipH="1">
            <a:off x="8153400" y="4572000"/>
            <a:ext cx="5334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80" name="AutoShape 30"/>
          <p:cNvSpPr>
            <a:spLocks noChangeArrowheads="1"/>
          </p:cNvSpPr>
          <p:nvPr/>
        </p:nvSpPr>
        <p:spPr bwMode="auto">
          <a:xfrm flipH="1">
            <a:off x="8001000" y="4953000"/>
            <a:ext cx="5334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81" name="AutoShape 30"/>
          <p:cNvSpPr>
            <a:spLocks noChangeArrowheads="1"/>
          </p:cNvSpPr>
          <p:nvPr/>
        </p:nvSpPr>
        <p:spPr bwMode="auto">
          <a:xfrm flipH="1">
            <a:off x="8153400" y="5257800"/>
            <a:ext cx="5334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6182" name="AutoShape 30"/>
          <p:cNvSpPr>
            <a:spLocks noChangeArrowheads="1"/>
          </p:cNvSpPr>
          <p:nvPr/>
        </p:nvSpPr>
        <p:spPr bwMode="auto">
          <a:xfrm flipH="1">
            <a:off x="8001000" y="5638800"/>
            <a:ext cx="5334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ru-RU"/>
          </a:p>
        </p:txBody>
      </p:sp>
      <p:sp>
        <p:nvSpPr>
          <p:cNvPr id="22559" name="Rectangle 85"/>
          <p:cNvSpPr>
            <a:spLocks noChangeArrowheads="1"/>
          </p:cNvSpPr>
          <p:nvPr/>
        </p:nvSpPr>
        <p:spPr bwMode="auto">
          <a:xfrm>
            <a:off x="4343400" y="1524000"/>
            <a:ext cx="1828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2560" name="Rectangle 85"/>
          <p:cNvSpPr>
            <a:spLocks noChangeArrowheads="1"/>
          </p:cNvSpPr>
          <p:nvPr/>
        </p:nvSpPr>
        <p:spPr bwMode="auto">
          <a:xfrm flipH="1">
            <a:off x="2895600" y="1524000"/>
            <a:ext cx="147161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2561" name="Rectangle 85"/>
          <p:cNvSpPr>
            <a:spLocks noChangeArrowheads="1"/>
          </p:cNvSpPr>
          <p:nvPr/>
        </p:nvSpPr>
        <p:spPr bwMode="auto">
          <a:xfrm rot="5400000">
            <a:off x="2476500" y="2705100"/>
            <a:ext cx="838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2562" name="Rectangle 86"/>
          <p:cNvSpPr>
            <a:spLocks noChangeArrowheads="1"/>
          </p:cNvSpPr>
          <p:nvPr/>
        </p:nvSpPr>
        <p:spPr bwMode="auto">
          <a:xfrm rot="-5400000">
            <a:off x="2476500" y="1866900"/>
            <a:ext cx="838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2563" name="Rectangle 85"/>
          <p:cNvSpPr>
            <a:spLocks noChangeArrowheads="1"/>
          </p:cNvSpPr>
          <p:nvPr/>
        </p:nvSpPr>
        <p:spPr bwMode="auto">
          <a:xfrm>
            <a:off x="4267200" y="3124200"/>
            <a:ext cx="1828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2564" name="Rectangle 85"/>
          <p:cNvSpPr>
            <a:spLocks noChangeArrowheads="1"/>
          </p:cNvSpPr>
          <p:nvPr/>
        </p:nvSpPr>
        <p:spPr bwMode="auto">
          <a:xfrm flipH="1">
            <a:off x="2819400" y="3124200"/>
            <a:ext cx="147161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2565" name="Rectangle 85"/>
          <p:cNvSpPr>
            <a:spLocks noChangeArrowheads="1"/>
          </p:cNvSpPr>
          <p:nvPr/>
        </p:nvSpPr>
        <p:spPr bwMode="auto">
          <a:xfrm rot="5400000">
            <a:off x="5715000" y="2743200"/>
            <a:ext cx="9144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2566" name="Rectangle 86"/>
          <p:cNvSpPr>
            <a:spLocks noChangeArrowheads="1"/>
          </p:cNvSpPr>
          <p:nvPr/>
        </p:nvSpPr>
        <p:spPr bwMode="auto">
          <a:xfrm rot="-5400000">
            <a:off x="5715000" y="1905000"/>
            <a:ext cx="9144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6174"/>
                                        </p:tgtEl>
                                        <p:attrNameLst>
                                          <p:attrName>style.visibility</p:attrName>
                                        </p:attrNameLst>
                                      </p:cBhvr>
                                      <p:to>
                                        <p:strVal val="visible"/>
                                      </p:to>
                                    </p:set>
                                    <p:animEffect transition="in" filter="checkerboard(across)">
                                      <p:cBhvr>
                                        <p:cTn id="10" dur="500"/>
                                        <p:tgtEl>
                                          <p:spTgt spid="6174"/>
                                        </p:tgtEl>
                                      </p:cBhvr>
                                    </p:animEffect>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6159"/>
                                        </p:tgtEl>
                                        <p:attrNameLst>
                                          <p:attrName>style.visibility</p:attrName>
                                        </p:attrNameLst>
                                      </p:cBhvr>
                                      <p:to>
                                        <p:strVal val="visible"/>
                                      </p:to>
                                    </p:set>
                                    <p:animEffect transition="in" filter="slide(fromBottom)">
                                      <p:cBhvr>
                                        <p:cTn id="14" dur="500"/>
                                        <p:tgtEl>
                                          <p:spTgt spid="6159"/>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6175"/>
                                        </p:tgtEl>
                                        <p:attrNameLst>
                                          <p:attrName>style.visibility</p:attrName>
                                        </p:attrNameLst>
                                      </p:cBhvr>
                                      <p:to>
                                        <p:strVal val="visible"/>
                                      </p:to>
                                    </p:set>
                                    <p:animEffect transition="in" filter="slide(fromBottom)">
                                      <p:cBhvr>
                                        <p:cTn id="17" dur="500"/>
                                        <p:tgtEl>
                                          <p:spTgt spid="6175"/>
                                        </p:tgtEl>
                                      </p:cBhvr>
                                    </p:animEffect>
                                  </p:childTnLst>
                                </p:cTn>
                              </p:par>
                            </p:childTnLst>
                          </p:cTn>
                        </p:par>
                        <p:par>
                          <p:cTn id="18" fill="hold" nodeType="afterGroup">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6157"/>
                                        </p:tgtEl>
                                        <p:attrNameLst>
                                          <p:attrName>style.visibility</p:attrName>
                                        </p:attrNameLst>
                                      </p:cBhvr>
                                      <p:to>
                                        <p:strVal val="visible"/>
                                      </p:to>
                                    </p:set>
                                    <p:animEffect transition="in" filter="slide(fromBottom)">
                                      <p:cBhvr>
                                        <p:cTn id="21" dur="500"/>
                                        <p:tgtEl>
                                          <p:spTgt spid="6157"/>
                                        </p:tgtEl>
                                      </p:cBhvr>
                                    </p:animEffect>
                                  </p:childTnLst>
                                </p:cTn>
                              </p:par>
                            </p:childTnLst>
                          </p:cTn>
                        </p:par>
                        <p:par>
                          <p:cTn id="22" fill="hold" nodeType="afterGroup">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6160"/>
                                        </p:tgtEl>
                                        <p:attrNameLst>
                                          <p:attrName>style.visibility</p:attrName>
                                        </p:attrNameLst>
                                      </p:cBhvr>
                                      <p:to>
                                        <p:strVal val="visible"/>
                                      </p:to>
                                    </p:set>
                                    <p:animEffect transition="in" filter="slide(fromBottom)">
                                      <p:cBhvr>
                                        <p:cTn id="25" dur="500"/>
                                        <p:tgtEl>
                                          <p:spTgt spid="6160"/>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6176"/>
                                        </p:tgtEl>
                                        <p:attrNameLst>
                                          <p:attrName>style.visibility</p:attrName>
                                        </p:attrNameLst>
                                      </p:cBhvr>
                                      <p:to>
                                        <p:strVal val="visible"/>
                                      </p:to>
                                    </p:set>
                                    <p:animEffect transition="in" filter="slide(fromBottom)">
                                      <p:cBhvr>
                                        <p:cTn id="28" dur="500"/>
                                        <p:tgtEl>
                                          <p:spTgt spid="6176"/>
                                        </p:tgtEl>
                                      </p:cBhvr>
                                    </p:animEffect>
                                  </p:childTnLst>
                                </p:cTn>
                              </p:par>
                            </p:childTnLst>
                          </p:cTn>
                        </p:par>
                        <p:par>
                          <p:cTn id="29" fill="hold" nodeType="afterGroup">
                            <p:stCondLst>
                              <p:cond delay="2000"/>
                            </p:stCondLst>
                            <p:childTnLst>
                              <p:par>
                                <p:cTn id="30" presetID="12" presetClass="entr" presetSubtype="4" fill="hold" grpId="0" nodeType="afterEffect">
                                  <p:stCondLst>
                                    <p:cond delay="0"/>
                                  </p:stCondLst>
                                  <p:childTnLst>
                                    <p:set>
                                      <p:cBhvr>
                                        <p:cTn id="31" dur="1" fill="hold">
                                          <p:stCondLst>
                                            <p:cond delay="0"/>
                                          </p:stCondLst>
                                        </p:cTn>
                                        <p:tgtEl>
                                          <p:spTgt spid="6158"/>
                                        </p:tgtEl>
                                        <p:attrNameLst>
                                          <p:attrName>style.visibility</p:attrName>
                                        </p:attrNameLst>
                                      </p:cBhvr>
                                      <p:to>
                                        <p:strVal val="visible"/>
                                      </p:to>
                                    </p:set>
                                    <p:animEffect transition="in" filter="slide(fromBottom)">
                                      <p:cBhvr>
                                        <p:cTn id="32" dur="500"/>
                                        <p:tgtEl>
                                          <p:spTgt spid="6158"/>
                                        </p:tgtEl>
                                      </p:cBhvr>
                                    </p:animEffect>
                                  </p:childTnLst>
                                </p:cTn>
                              </p:par>
                            </p:childTnLst>
                          </p:cTn>
                        </p:par>
                        <p:par>
                          <p:cTn id="33" fill="hold" nodeType="afterGroup">
                            <p:stCondLst>
                              <p:cond delay="2500"/>
                            </p:stCondLst>
                            <p:childTnLst>
                              <p:par>
                                <p:cTn id="34" presetID="12" presetClass="entr" presetSubtype="4" fill="hold" grpId="0" nodeType="afterEffect">
                                  <p:stCondLst>
                                    <p:cond delay="0"/>
                                  </p:stCondLst>
                                  <p:childTnLst>
                                    <p:set>
                                      <p:cBhvr>
                                        <p:cTn id="35" dur="1" fill="hold">
                                          <p:stCondLst>
                                            <p:cond delay="0"/>
                                          </p:stCondLst>
                                        </p:cTn>
                                        <p:tgtEl>
                                          <p:spTgt spid="6161"/>
                                        </p:tgtEl>
                                        <p:attrNameLst>
                                          <p:attrName>style.visibility</p:attrName>
                                        </p:attrNameLst>
                                      </p:cBhvr>
                                      <p:to>
                                        <p:strVal val="visible"/>
                                      </p:to>
                                    </p:set>
                                    <p:animEffect transition="in" filter="slide(fromBottom)">
                                      <p:cBhvr>
                                        <p:cTn id="36" dur="500"/>
                                        <p:tgtEl>
                                          <p:spTgt spid="6161"/>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6177"/>
                                        </p:tgtEl>
                                        <p:attrNameLst>
                                          <p:attrName>style.visibility</p:attrName>
                                        </p:attrNameLst>
                                      </p:cBhvr>
                                      <p:to>
                                        <p:strVal val="visible"/>
                                      </p:to>
                                    </p:set>
                                    <p:animEffect transition="in" filter="slide(fromBottom)">
                                      <p:cBhvr>
                                        <p:cTn id="39" dur="500"/>
                                        <p:tgtEl>
                                          <p:spTgt spid="6177"/>
                                        </p:tgtEl>
                                      </p:cBhvr>
                                    </p:animEffect>
                                  </p:childTnLst>
                                </p:cTn>
                              </p:par>
                            </p:childTnLst>
                          </p:cTn>
                        </p:par>
                        <p:par>
                          <p:cTn id="40" fill="hold" nodeType="afterGroup">
                            <p:stCondLst>
                              <p:cond delay="3000"/>
                            </p:stCondLst>
                            <p:childTnLst>
                              <p:par>
                                <p:cTn id="41" presetID="12" presetClass="entr" presetSubtype="4" fill="hold" grpId="0" nodeType="afterEffect">
                                  <p:stCondLst>
                                    <p:cond delay="0"/>
                                  </p:stCondLst>
                                  <p:childTnLst>
                                    <p:set>
                                      <p:cBhvr>
                                        <p:cTn id="42" dur="1" fill="hold">
                                          <p:stCondLst>
                                            <p:cond delay="0"/>
                                          </p:stCondLst>
                                        </p:cTn>
                                        <p:tgtEl>
                                          <p:spTgt spid="6162"/>
                                        </p:tgtEl>
                                        <p:attrNameLst>
                                          <p:attrName>style.visibility</p:attrName>
                                        </p:attrNameLst>
                                      </p:cBhvr>
                                      <p:to>
                                        <p:strVal val="visible"/>
                                      </p:to>
                                    </p:set>
                                    <p:animEffect transition="in" filter="slide(fromBottom)">
                                      <p:cBhvr>
                                        <p:cTn id="43" dur="500"/>
                                        <p:tgtEl>
                                          <p:spTgt spid="6162"/>
                                        </p:tgtEl>
                                      </p:cBhvr>
                                    </p:animEffect>
                                  </p:childTnLst>
                                </p:cTn>
                              </p:par>
                            </p:childTnLst>
                          </p:cTn>
                        </p:par>
                        <p:par>
                          <p:cTn id="44" fill="hold" nodeType="afterGroup">
                            <p:stCondLst>
                              <p:cond delay="3500"/>
                            </p:stCondLst>
                            <p:childTnLst>
                              <p:par>
                                <p:cTn id="45" presetID="12" presetClass="entr" presetSubtype="4" fill="hold" grpId="0" nodeType="afterEffect">
                                  <p:stCondLst>
                                    <p:cond delay="0"/>
                                  </p:stCondLst>
                                  <p:childTnLst>
                                    <p:set>
                                      <p:cBhvr>
                                        <p:cTn id="46" dur="1" fill="hold">
                                          <p:stCondLst>
                                            <p:cond delay="0"/>
                                          </p:stCondLst>
                                        </p:cTn>
                                        <p:tgtEl>
                                          <p:spTgt spid="6163"/>
                                        </p:tgtEl>
                                        <p:attrNameLst>
                                          <p:attrName>style.visibility</p:attrName>
                                        </p:attrNameLst>
                                      </p:cBhvr>
                                      <p:to>
                                        <p:strVal val="visible"/>
                                      </p:to>
                                    </p:set>
                                    <p:animEffect transition="in" filter="slide(fromBottom)">
                                      <p:cBhvr>
                                        <p:cTn id="47" dur="500"/>
                                        <p:tgtEl>
                                          <p:spTgt spid="6163"/>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6178"/>
                                        </p:tgtEl>
                                        <p:attrNameLst>
                                          <p:attrName>style.visibility</p:attrName>
                                        </p:attrNameLst>
                                      </p:cBhvr>
                                      <p:to>
                                        <p:strVal val="visible"/>
                                      </p:to>
                                    </p:set>
                                    <p:animEffect transition="in" filter="slide(fromBottom)">
                                      <p:cBhvr>
                                        <p:cTn id="50" dur="500"/>
                                        <p:tgtEl>
                                          <p:spTgt spid="6178"/>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6166"/>
                                        </p:tgtEl>
                                        <p:attrNameLst>
                                          <p:attrName>style.visibility</p:attrName>
                                        </p:attrNameLst>
                                      </p:cBhvr>
                                      <p:to>
                                        <p:strVal val="visible"/>
                                      </p:to>
                                    </p:set>
                                    <p:animEffect transition="in" filter="slide(fromBottom)">
                                      <p:cBhvr>
                                        <p:cTn id="54" dur="500"/>
                                        <p:tgtEl>
                                          <p:spTgt spid="6166"/>
                                        </p:tgtEl>
                                      </p:cBhvr>
                                    </p:animEffect>
                                  </p:childTnLst>
                                </p:cTn>
                              </p:par>
                            </p:childTnLst>
                          </p:cTn>
                        </p:par>
                        <p:par>
                          <p:cTn id="55" fill="hold" nodeType="afterGroup">
                            <p:stCondLst>
                              <p:cond delay="4500"/>
                            </p:stCondLst>
                            <p:childTnLst>
                              <p:par>
                                <p:cTn id="56" presetID="12" presetClass="entr" presetSubtype="4" fill="hold" grpId="0" nodeType="afterEffect">
                                  <p:stCondLst>
                                    <p:cond delay="0"/>
                                  </p:stCondLst>
                                  <p:childTnLst>
                                    <p:set>
                                      <p:cBhvr>
                                        <p:cTn id="57" dur="1" fill="hold">
                                          <p:stCondLst>
                                            <p:cond delay="0"/>
                                          </p:stCondLst>
                                        </p:cTn>
                                        <p:tgtEl>
                                          <p:spTgt spid="6164"/>
                                        </p:tgtEl>
                                        <p:attrNameLst>
                                          <p:attrName>style.visibility</p:attrName>
                                        </p:attrNameLst>
                                      </p:cBhvr>
                                      <p:to>
                                        <p:strVal val="visible"/>
                                      </p:to>
                                    </p:set>
                                    <p:animEffect transition="in" filter="slide(fromBottom)">
                                      <p:cBhvr>
                                        <p:cTn id="58" dur="500"/>
                                        <p:tgtEl>
                                          <p:spTgt spid="6164"/>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6179"/>
                                        </p:tgtEl>
                                        <p:attrNameLst>
                                          <p:attrName>style.visibility</p:attrName>
                                        </p:attrNameLst>
                                      </p:cBhvr>
                                      <p:to>
                                        <p:strVal val="visible"/>
                                      </p:to>
                                    </p:set>
                                    <p:animEffect transition="in" filter="slide(fromBottom)">
                                      <p:cBhvr>
                                        <p:cTn id="61" dur="500"/>
                                        <p:tgtEl>
                                          <p:spTgt spid="6179"/>
                                        </p:tgtEl>
                                      </p:cBhvr>
                                    </p:animEffect>
                                  </p:childTnLst>
                                </p:cTn>
                              </p:par>
                            </p:childTnLst>
                          </p:cTn>
                        </p:par>
                        <p:par>
                          <p:cTn id="62" fill="hold" nodeType="afterGroup">
                            <p:stCondLst>
                              <p:cond delay="5000"/>
                            </p:stCondLst>
                            <p:childTnLst>
                              <p:par>
                                <p:cTn id="63" presetID="12" presetClass="entr" presetSubtype="4" fill="hold" grpId="0" nodeType="afterEffect">
                                  <p:stCondLst>
                                    <p:cond delay="0"/>
                                  </p:stCondLst>
                                  <p:childTnLst>
                                    <p:set>
                                      <p:cBhvr>
                                        <p:cTn id="64" dur="1" fill="hold">
                                          <p:stCondLst>
                                            <p:cond delay="0"/>
                                          </p:stCondLst>
                                        </p:cTn>
                                        <p:tgtEl>
                                          <p:spTgt spid="6167"/>
                                        </p:tgtEl>
                                        <p:attrNameLst>
                                          <p:attrName>style.visibility</p:attrName>
                                        </p:attrNameLst>
                                      </p:cBhvr>
                                      <p:to>
                                        <p:strVal val="visible"/>
                                      </p:to>
                                    </p:set>
                                    <p:animEffect transition="in" filter="slide(fromBottom)">
                                      <p:cBhvr>
                                        <p:cTn id="65" dur="500"/>
                                        <p:tgtEl>
                                          <p:spTgt spid="6167"/>
                                        </p:tgtEl>
                                      </p:cBhvr>
                                    </p:animEffect>
                                  </p:childTnLst>
                                </p:cTn>
                              </p:par>
                            </p:childTnLst>
                          </p:cTn>
                        </p:par>
                        <p:par>
                          <p:cTn id="66" fill="hold" nodeType="afterGroup">
                            <p:stCondLst>
                              <p:cond delay="5500"/>
                            </p:stCondLst>
                            <p:childTnLst>
                              <p:par>
                                <p:cTn id="67" presetID="12" presetClass="entr" presetSubtype="4" fill="hold" grpId="0" nodeType="afterEffect">
                                  <p:stCondLst>
                                    <p:cond delay="0"/>
                                  </p:stCondLst>
                                  <p:childTnLst>
                                    <p:set>
                                      <p:cBhvr>
                                        <p:cTn id="68" dur="1" fill="hold">
                                          <p:stCondLst>
                                            <p:cond delay="0"/>
                                          </p:stCondLst>
                                        </p:cTn>
                                        <p:tgtEl>
                                          <p:spTgt spid="6165"/>
                                        </p:tgtEl>
                                        <p:attrNameLst>
                                          <p:attrName>style.visibility</p:attrName>
                                        </p:attrNameLst>
                                      </p:cBhvr>
                                      <p:to>
                                        <p:strVal val="visible"/>
                                      </p:to>
                                    </p:set>
                                    <p:animEffect transition="in" filter="slide(fromBottom)">
                                      <p:cBhvr>
                                        <p:cTn id="69" dur="500"/>
                                        <p:tgtEl>
                                          <p:spTgt spid="6165"/>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6180"/>
                                        </p:tgtEl>
                                        <p:attrNameLst>
                                          <p:attrName>style.visibility</p:attrName>
                                        </p:attrNameLst>
                                      </p:cBhvr>
                                      <p:to>
                                        <p:strVal val="visible"/>
                                      </p:to>
                                    </p:set>
                                    <p:animEffect transition="in" filter="slide(fromBottom)">
                                      <p:cBhvr>
                                        <p:cTn id="72" dur="500"/>
                                        <p:tgtEl>
                                          <p:spTgt spid="6180"/>
                                        </p:tgtEl>
                                      </p:cBhvr>
                                    </p:animEffect>
                                  </p:childTnLst>
                                </p:cTn>
                              </p:par>
                            </p:childTnLst>
                          </p:cTn>
                        </p:par>
                        <p:par>
                          <p:cTn id="73" fill="hold" nodeType="afterGroup">
                            <p:stCondLst>
                              <p:cond delay="6000"/>
                            </p:stCondLst>
                            <p:childTnLst>
                              <p:par>
                                <p:cTn id="74" presetID="12" presetClass="entr" presetSubtype="4" fill="hold" grpId="0" nodeType="afterEffect">
                                  <p:stCondLst>
                                    <p:cond delay="0"/>
                                  </p:stCondLst>
                                  <p:childTnLst>
                                    <p:set>
                                      <p:cBhvr>
                                        <p:cTn id="75" dur="1" fill="hold">
                                          <p:stCondLst>
                                            <p:cond delay="0"/>
                                          </p:stCondLst>
                                        </p:cTn>
                                        <p:tgtEl>
                                          <p:spTgt spid="6168"/>
                                        </p:tgtEl>
                                        <p:attrNameLst>
                                          <p:attrName>style.visibility</p:attrName>
                                        </p:attrNameLst>
                                      </p:cBhvr>
                                      <p:to>
                                        <p:strVal val="visible"/>
                                      </p:to>
                                    </p:set>
                                    <p:animEffect transition="in" filter="slide(fromBottom)">
                                      <p:cBhvr>
                                        <p:cTn id="76" dur="500"/>
                                        <p:tgtEl>
                                          <p:spTgt spid="6168"/>
                                        </p:tgtEl>
                                      </p:cBhvr>
                                    </p:animEffect>
                                  </p:childTnLst>
                                </p:cTn>
                              </p:par>
                            </p:childTnLst>
                          </p:cTn>
                        </p:par>
                        <p:par>
                          <p:cTn id="77" fill="hold" nodeType="afterGroup">
                            <p:stCondLst>
                              <p:cond delay="6500"/>
                            </p:stCondLst>
                            <p:childTnLst>
                              <p:par>
                                <p:cTn id="78" presetID="12" presetClass="entr" presetSubtype="4" fill="hold" grpId="0" nodeType="afterEffect">
                                  <p:stCondLst>
                                    <p:cond delay="0"/>
                                  </p:stCondLst>
                                  <p:childTnLst>
                                    <p:set>
                                      <p:cBhvr>
                                        <p:cTn id="79" dur="1" fill="hold">
                                          <p:stCondLst>
                                            <p:cond delay="0"/>
                                          </p:stCondLst>
                                        </p:cTn>
                                        <p:tgtEl>
                                          <p:spTgt spid="6171"/>
                                        </p:tgtEl>
                                        <p:attrNameLst>
                                          <p:attrName>style.visibility</p:attrName>
                                        </p:attrNameLst>
                                      </p:cBhvr>
                                      <p:to>
                                        <p:strVal val="visible"/>
                                      </p:to>
                                    </p:set>
                                    <p:animEffect transition="in" filter="slide(fromBottom)">
                                      <p:cBhvr>
                                        <p:cTn id="80" dur="500"/>
                                        <p:tgtEl>
                                          <p:spTgt spid="6171"/>
                                        </p:tgtEl>
                                      </p:cBhvr>
                                    </p:animEffect>
                                  </p:childTnLst>
                                </p:cTn>
                              </p:par>
                              <p:par>
                                <p:cTn id="81" presetID="12" presetClass="entr" presetSubtype="4" fill="hold" grpId="0" nodeType="withEffect">
                                  <p:stCondLst>
                                    <p:cond delay="0"/>
                                  </p:stCondLst>
                                  <p:childTnLst>
                                    <p:set>
                                      <p:cBhvr>
                                        <p:cTn id="82" dur="1" fill="hold">
                                          <p:stCondLst>
                                            <p:cond delay="0"/>
                                          </p:stCondLst>
                                        </p:cTn>
                                        <p:tgtEl>
                                          <p:spTgt spid="6181"/>
                                        </p:tgtEl>
                                        <p:attrNameLst>
                                          <p:attrName>style.visibility</p:attrName>
                                        </p:attrNameLst>
                                      </p:cBhvr>
                                      <p:to>
                                        <p:strVal val="visible"/>
                                      </p:to>
                                    </p:set>
                                    <p:animEffect transition="in" filter="slide(fromBottom)">
                                      <p:cBhvr>
                                        <p:cTn id="83" dur="500"/>
                                        <p:tgtEl>
                                          <p:spTgt spid="6181"/>
                                        </p:tgtEl>
                                      </p:cBhvr>
                                    </p:animEffect>
                                  </p:childTnLst>
                                </p:cTn>
                              </p:par>
                            </p:childTnLst>
                          </p:cTn>
                        </p:par>
                        <p:par>
                          <p:cTn id="84" fill="hold" nodeType="afterGroup">
                            <p:stCondLst>
                              <p:cond delay="7000"/>
                            </p:stCondLst>
                            <p:childTnLst>
                              <p:par>
                                <p:cTn id="85" presetID="12" presetClass="entr" presetSubtype="4" fill="hold" grpId="0" nodeType="afterEffect">
                                  <p:stCondLst>
                                    <p:cond delay="0"/>
                                  </p:stCondLst>
                                  <p:childTnLst>
                                    <p:set>
                                      <p:cBhvr>
                                        <p:cTn id="86" dur="1" fill="hold">
                                          <p:stCondLst>
                                            <p:cond delay="0"/>
                                          </p:stCondLst>
                                        </p:cTn>
                                        <p:tgtEl>
                                          <p:spTgt spid="6169"/>
                                        </p:tgtEl>
                                        <p:attrNameLst>
                                          <p:attrName>style.visibility</p:attrName>
                                        </p:attrNameLst>
                                      </p:cBhvr>
                                      <p:to>
                                        <p:strVal val="visible"/>
                                      </p:to>
                                    </p:set>
                                    <p:animEffect transition="in" filter="slide(fromBottom)">
                                      <p:cBhvr>
                                        <p:cTn id="87" dur="500"/>
                                        <p:tgtEl>
                                          <p:spTgt spid="6169"/>
                                        </p:tgtEl>
                                      </p:cBhvr>
                                    </p:animEffect>
                                  </p:childTnLst>
                                </p:cTn>
                              </p:par>
                            </p:childTnLst>
                          </p:cTn>
                        </p:par>
                        <p:par>
                          <p:cTn id="88" fill="hold" nodeType="afterGroup">
                            <p:stCondLst>
                              <p:cond delay="7500"/>
                            </p:stCondLst>
                            <p:childTnLst>
                              <p:par>
                                <p:cTn id="89" presetID="12" presetClass="entr" presetSubtype="4" fill="hold" grpId="0" nodeType="afterEffect">
                                  <p:stCondLst>
                                    <p:cond delay="0"/>
                                  </p:stCondLst>
                                  <p:childTnLst>
                                    <p:set>
                                      <p:cBhvr>
                                        <p:cTn id="90" dur="1" fill="hold">
                                          <p:stCondLst>
                                            <p:cond delay="0"/>
                                          </p:stCondLst>
                                        </p:cTn>
                                        <p:tgtEl>
                                          <p:spTgt spid="6172"/>
                                        </p:tgtEl>
                                        <p:attrNameLst>
                                          <p:attrName>style.visibility</p:attrName>
                                        </p:attrNameLst>
                                      </p:cBhvr>
                                      <p:to>
                                        <p:strVal val="visible"/>
                                      </p:to>
                                    </p:set>
                                    <p:animEffect transition="in" filter="slide(fromBottom)">
                                      <p:cBhvr>
                                        <p:cTn id="91" dur="500"/>
                                        <p:tgtEl>
                                          <p:spTgt spid="6172"/>
                                        </p:tgtEl>
                                      </p:cBhvr>
                                    </p:animEffect>
                                  </p:childTnLst>
                                </p:cTn>
                              </p:par>
                              <p:par>
                                <p:cTn id="92" presetID="12" presetClass="entr" presetSubtype="4" fill="hold" grpId="0" nodeType="withEffect">
                                  <p:stCondLst>
                                    <p:cond delay="0"/>
                                  </p:stCondLst>
                                  <p:childTnLst>
                                    <p:set>
                                      <p:cBhvr>
                                        <p:cTn id="93" dur="1" fill="hold">
                                          <p:stCondLst>
                                            <p:cond delay="0"/>
                                          </p:stCondLst>
                                        </p:cTn>
                                        <p:tgtEl>
                                          <p:spTgt spid="6182"/>
                                        </p:tgtEl>
                                        <p:attrNameLst>
                                          <p:attrName>style.visibility</p:attrName>
                                        </p:attrNameLst>
                                      </p:cBhvr>
                                      <p:to>
                                        <p:strVal val="visible"/>
                                      </p:to>
                                    </p:set>
                                    <p:animEffect transition="in" filter="slide(fromBottom)">
                                      <p:cBhvr>
                                        <p:cTn id="94" dur="500"/>
                                        <p:tgtEl>
                                          <p:spTgt spid="6182"/>
                                        </p:tgtEl>
                                      </p:cBhvr>
                                    </p:animEffect>
                                  </p:childTnLst>
                                </p:cTn>
                              </p:par>
                            </p:childTnLst>
                          </p:cTn>
                        </p:par>
                        <p:par>
                          <p:cTn id="95" fill="hold" nodeType="afterGroup">
                            <p:stCondLst>
                              <p:cond delay="8000"/>
                            </p:stCondLst>
                            <p:childTnLst>
                              <p:par>
                                <p:cTn id="96" presetID="12" presetClass="entr" presetSubtype="4" fill="hold" grpId="0" nodeType="afterEffect">
                                  <p:stCondLst>
                                    <p:cond delay="0"/>
                                  </p:stCondLst>
                                  <p:childTnLst>
                                    <p:set>
                                      <p:cBhvr>
                                        <p:cTn id="97" dur="1" fill="hold">
                                          <p:stCondLst>
                                            <p:cond delay="0"/>
                                          </p:stCondLst>
                                        </p:cTn>
                                        <p:tgtEl>
                                          <p:spTgt spid="6170"/>
                                        </p:tgtEl>
                                        <p:attrNameLst>
                                          <p:attrName>style.visibility</p:attrName>
                                        </p:attrNameLst>
                                      </p:cBhvr>
                                      <p:to>
                                        <p:strVal val="visible"/>
                                      </p:to>
                                    </p:set>
                                    <p:animEffect transition="in" filter="slide(fromBottom)">
                                      <p:cBhvr>
                                        <p:cTn id="98" dur="500"/>
                                        <p:tgtEl>
                                          <p:spTgt spid="6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157" grpId="0"/>
      <p:bldP spid="6158" grpId="0"/>
      <p:bldP spid="6159" grpId="0" animBg="1"/>
      <p:bldP spid="6160" grpId="0" animBg="1"/>
      <p:bldP spid="6161" grpId="0" animBg="1"/>
      <p:bldP spid="6162" grpId="0"/>
      <p:bldP spid="6163" grpId="0" animBg="1"/>
      <p:bldP spid="6164" grpId="0" animBg="1"/>
      <p:bldP spid="6165" grpId="0" animBg="1"/>
      <p:bldP spid="6166" grpId="0"/>
      <p:bldP spid="6167" grpId="0"/>
      <p:bldP spid="6168" grpId="0"/>
      <p:bldP spid="6169" grpId="0"/>
      <p:bldP spid="6170" grpId="0"/>
      <p:bldP spid="6171" grpId="0" animBg="1"/>
      <p:bldP spid="6172" grpId="0" animBg="1"/>
      <p:bldP spid="6175" grpId="0" animBg="1"/>
      <p:bldP spid="6176" grpId="0" animBg="1"/>
      <p:bldP spid="6177" grpId="0" animBg="1"/>
      <p:bldP spid="6178" grpId="0" animBg="1"/>
      <p:bldP spid="6179" grpId="0" animBg="1"/>
      <p:bldP spid="6180" grpId="0" animBg="1"/>
      <p:bldP spid="6181" grpId="0" animBg="1"/>
      <p:bldP spid="618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Прямоугольник 3"/>
          <p:cNvSpPr>
            <a:spLocks noChangeArrowheads="1"/>
          </p:cNvSpPr>
          <p:nvPr/>
        </p:nvSpPr>
        <p:spPr bwMode="auto">
          <a:xfrm>
            <a:off x="971550" y="1052513"/>
            <a:ext cx="7777163"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t>Учебно-научно-производственное республиканское унитарное предприятие </a:t>
            </a:r>
            <a:r>
              <a:rPr lang="ru-RU" altLang="ru-RU" sz="2000" b="1"/>
              <a:t>«УНИТЕХПРОМ БГУ»</a:t>
            </a:r>
          </a:p>
          <a:p>
            <a:pPr algn="ctr" eaLnBrk="1" hangingPunct="1"/>
            <a:r>
              <a:rPr lang="ru-RU" altLang="ru-RU" sz="2000" b="1"/>
              <a:t> </a:t>
            </a:r>
            <a:r>
              <a:rPr lang="ru-RU" altLang="ru-RU" sz="1600" b="1"/>
              <a:t>создано 30.09.1999 г. приказом ректора БГУ для внедрения научных разработок ученых БГУ: «от научной идеи до организации производства и выпуска инновационной продукции».</a:t>
            </a:r>
          </a:p>
          <a:p>
            <a:pPr eaLnBrk="1" hangingPunct="1"/>
            <a:r>
              <a:rPr lang="ru-RU" altLang="ru-RU" sz="1600" b="1"/>
              <a:t>Предприятие занимается разработкой и производством: </a:t>
            </a:r>
          </a:p>
          <a:p>
            <a:pPr eaLnBrk="1" hangingPunct="1"/>
            <a:r>
              <a:rPr lang="ru-RU" altLang="ru-RU" sz="1600" b="1"/>
              <a:t>- пищевых обогатительных добавок, улучшителей, фитосолей;</a:t>
            </a:r>
          </a:p>
          <a:p>
            <a:pPr eaLnBrk="1" hangingPunct="1"/>
            <a:r>
              <a:rPr lang="ru-RU" altLang="ru-RU" sz="1600" b="1"/>
              <a:t>- оригинальных и генерических фармацевтических субстанций и готовых лекарственных средств для лечения сердечно­сосудистых, онкологических и др. заболеваний;</a:t>
            </a:r>
          </a:p>
          <a:p>
            <a:pPr eaLnBrk="1" hangingPunct="1"/>
            <a:r>
              <a:rPr lang="ru-RU" altLang="ru-RU" sz="1600" b="1"/>
              <a:t>- нестандартного оборудования, приборов медицинского назначения, измерительных приборов для промышленных, научных, и учебных целей, оборудования для спутниковых систем мониторинга транспорта;</a:t>
            </a:r>
          </a:p>
          <a:p>
            <a:pPr eaLnBrk="1" hangingPunct="1"/>
            <a:r>
              <a:rPr lang="ru-RU" altLang="ru-RU" sz="1600" b="1"/>
              <a:t>- современных химико-аналитических и специальных технологий;</a:t>
            </a:r>
          </a:p>
          <a:p>
            <a:pPr eaLnBrk="1" hangingPunct="1"/>
            <a:r>
              <a:rPr lang="ru-RU" altLang="ru-RU" sz="1600" b="1"/>
              <a:t>- препаратов комплексного действия серии «Волат» для некорневого питания фруктовых и ягодных культур.</a:t>
            </a:r>
          </a:p>
          <a:p>
            <a:pPr algn="ctr" eaLnBrk="1" hangingPunct="1"/>
            <a:endParaRPr lang="ru-RU" altLang="ru-RU" sz="2000" b="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214313" y="1306513"/>
            <a:ext cx="89296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sz="1400" b="1"/>
              <a:t>Фармацевтическая продукция разрабатывается по полному инновационному циклу, от формулировки технического задания до серийного производства совместно с НИИ ФХП БГУ в рамках Государственных научно-технических программ «Новые лекарственные средства» (2006-2010 годы) и «Фармацевтичес­кие субстанции и лекарственные средства» (2011-2015 годы). Реализация ряда проектов осуществляется в рамках Государственной программы инновационного развития Республики Беларусь.</a:t>
            </a:r>
          </a:p>
          <a:p>
            <a:pPr algn="just" eaLnBrk="1" hangingPunct="1"/>
            <a:r>
              <a:rPr lang="ru-RU" altLang="ru-RU" sz="1400" b="1"/>
              <a:t>Продукция предприятия отмечена 16 золотыми, 11 серебряными  и 1 бронзовой медалями, дипломами международных специализированных выставок и салонов инноваций и инвестиций, а лекарственное средство «Цисплацел» - специальным призом в номинации «Успешное продвижение товара на рынок».</a:t>
            </a:r>
          </a:p>
          <a:p>
            <a:pPr algn="just" eaLnBrk="1" hangingPunct="1"/>
            <a:r>
              <a:rPr lang="ru-RU" altLang="ru-RU" sz="1400" b="1"/>
              <a:t>Производство фармацевтических субстанций и готовых лекарственных средств соответствует требованиям ТКП 030-2013 «Надлежащая производственная практика (</a:t>
            </a:r>
            <a:r>
              <a:rPr lang="en-US" altLang="ru-RU" sz="1400" b="1"/>
              <a:t>GMP</a:t>
            </a:r>
            <a:r>
              <a:rPr lang="ru-RU" altLang="ru-RU" sz="1400" b="1"/>
              <a:t>)». </a:t>
            </a:r>
          </a:p>
          <a:p>
            <a:pPr algn="just" eaLnBrk="1" hangingPunct="1"/>
            <a:r>
              <a:rPr lang="ru-RU" altLang="ru-RU" sz="1400" b="1"/>
              <a:t>На предприятии существует система обеспечения качества выпускаемой продукции, получен сертификат чешского института тестирования и сертификации на систему менеджмента качества в соответствии с требованиями стандарта </a:t>
            </a:r>
            <a:r>
              <a:rPr lang="en-US" altLang="ru-RU" sz="1400" b="1"/>
              <a:t>EN ISO </a:t>
            </a:r>
            <a:r>
              <a:rPr lang="ru-RU" altLang="ru-RU" sz="1400" b="1"/>
              <a:t>13485:2012 «Изделия медицинские». </a:t>
            </a:r>
            <a:endParaRPr lang="en-US" altLang="ru-RU" sz="1400" b="1"/>
          </a:p>
          <a:p>
            <a:pPr algn="just" eaLnBrk="1" hangingPunct="1"/>
            <a:r>
              <a:rPr lang="ru-RU" altLang="ru-RU" sz="1400" b="1"/>
              <a:t>В 2014 году по результатам конкурса «Техносфера 2014» наше предприятие признано лучшим инновационным предприятием Республики Беларусь.</a:t>
            </a:r>
          </a:p>
          <a:p>
            <a:pPr algn="just" eaLnBrk="1" hangingPunct="1"/>
            <a:endParaRPr lang="ru-RU" altLang="ru-RU" sz="1400" b="1"/>
          </a:p>
          <a:p>
            <a:pPr algn="just" eaLnBrk="1" hangingPunct="1"/>
            <a:r>
              <a:rPr lang="ru-RU" altLang="ru-RU" sz="1400" b="1"/>
              <a:t>Наш коллектив - это высококвалифицированные специалисты, имеющие практический опыт работы в разработке и производстве наукоемкой продукции.</a:t>
            </a:r>
          </a:p>
          <a:p>
            <a:pPr algn="just" eaLnBrk="1" hangingPunct="1"/>
            <a:r>
              <a:rPr lang="ru-RU" altLang="ru-RU" sz="1400" b="1"/>
              <a:t>Численность – 97 чел., из них 1-доктор наук, 15 кандидатов наук.</a:t>
            </a:r>
          </a:p>
          <a:p>
            <a:pPr eaLnBrk="1" hangingPunct="1"/>
            <a:endParaRPr lang="ru-RU" altLang="ru-RU" sz="1400"/>
          </a:p>
        </p:txBody>
      </p:sp>
      <p:pic>
        <p:nvPicPr>
          <p:cNvPr id="24579"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417513" y="1285875"/>
            <a:ext cx="83581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a:t>УП «Унитехпром БГУ» реализует инновационный проект «Создание малотоннажного производства фармацевтических субстанций для получения противоопухолевых, кардиотропных и других лекарственных средств, соответствующих стандартам </a:t>
            </a:r>
            <a:r>
              <a:rPr lang="en-US" altLang="ru-RU" b="1"/>
              <a:t>GMP </a:t>
            </a:r>
            <a:r>
              <a:rPr lang="ru-RU" altLang="ru-RU" b="1"/>
              <a:t>на базе организаций Минобразования», в рамках которого предполагается модернизация имеющегося производства оригинального препарата «Цисплацел» (Патенты РБ №6420, №5748) для локальной химиотерапии злокачественных опухолей головного мозга и опухолей в области головы и шеи,  создание производства дженерических фармацевтических субстанций Темозоломида, Проспидия хлорида  для получения противоопухолевых лекарственных  средств и  оригинальных фармацевтических субстанций Темодекс (Патенты РБ №16085, №15961, №15136), Проспиделонг (Патенты РБ №14762, №15136, России №2455007, №2442586) и Нитаргал (Патент РБ №8456). </a:t>
            </a:r>
          </a:p>
          <a:p>
            <a:pPr algn="just" eaLnBrk="1" hangingPunct="1"/>
            <a:endParaRPr lang="ru-RU" altLang="ru-RU" b="1"/>
          </a:p>
          <a:p>
            <a:pPr algn="just" eaLnBrk="1" hangingPunct="1"/>
            <a:endParaRPr lang="ru-RU" altLang="ru-RU"/>
          </a:p>
        </p:txBody>
      </p:sp>
      <p:pic>
        <p:nvPicPr>
          <p:cNvPr id="25603"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Прямоугольник 4"/>
          <p:cNvSpPr>
            <a:spLocks noChangeArrowheads="1"/>
          </p:cNvSpPr>
          <p:nvPr/>
        </p:nvSpPr>
        <p:spPr bwMode="auto">
          <a:xfrm>
            <a:off x="357188" y="1428750"/>
            <a:ext cx="850106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altLang="ru-RU" sz="2400"/>
              <a:t>	</a:t>
            </a:r>
            <a:r>
              <a:rPr lang="ru-RU" altLang="ru-RU" sz="3200"/>
              <a:t>ЦЕЛЬ: обеспечение лекарственной безопасности государства и частичное импортозамещение фармацевтических субстанций и готовых лекарственных форм (ГЛФ)  противоопухолевых и кардиотроп-ных препаратов, входящих в перечень жизненно необходимых.</a:t>
            </a:r>
          </a:p>
          <a:p>
            <a:pPr algn="just" eaLnBrk="1" hangingPunct="1"/>
            <a:endParaRPr lang="ru-RU" altLang="ru-RU" sz="2200" b="1"/>
          </a:p>
        </p:txBody>
      </p:sp>
      <p:sp>
        <p:nvSpPr>
          <p:cNvPr id="26627" name="Прямоугольник 4"/>
          <p:cNvSpPr>
            <a:spLocks noChangeArrowheads="1"/>
          </p:cNvSpPr>
          <p:nvPr/>
        </p:nvSpPr>
        <p:spPr bwMode="auto">
          <a:xfrm>
            <a:off x="142875" y="714375"/>
            <a:ext cx="8501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u-RU" sz="1700" b="1" i="1"/>
              <a:t>    </a:t>
            </a:r>
            <a:endParaRPr lang="ru-RU" altLang="ru-RU" sz="1700" b="1" i="1"/>
          </a:p>
        </p:txBody>
      </p:sp>
      <p:pic>
        <p:nvPicPr>
          <p:cNvPr id="26628"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75" y="142875"/>
            <a:ext cx="95726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Рисунок 9" descr="Эмблема_УНИтехпром.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00938" y="2143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Содержимое 2"/>
          <p:cNvSpPr>
            <a:spLocks noGrp="1"/>
          </p:cNvSpPr>
          <p:nvPr>
            <p:ph idx="1"/>
          </p:nvPr>
        </p:nvSpPr>
        <p:spPr>
          <a:xfrm>
            <a:off x="1435100" y="357188"/>
            <a:ext cx="7499350" cy="5891212"/>
          </a:xfrm>
        </p:spPr>
        <p:txBody>
          <a:bodyPr/>
          <a:lstStyle/>
          <a:p>
            <a:pPr>
              <a:buFont typeface="Wingdings 3" panose="05040102010807070707" pitchFamily="18" charset="2"/>
              <a:buNone/>
            </a:pPr>
            <a:r>
              <a:rPr lang="ru-RU" altLang="ru-RU" sz="1600" b="1" smtClean="0"/>
              <a:t>Продвижение</a:t>
            </a:r>
            <a:r>
              <a:rPr lang="ru-RU" altLang="ru-RU" sz="1600" smtClean="0"/>
              <a:t> — это мероприятия, направленные на повышение эффективности продаж через коммуникативное воздействие на персонал, партнеров и потребителей. Продвижение преследует двоякую цель: активацию потребительского спроса и поддержание благоприятного отношения к предприятию. При этом продвижение выполняет в маркетинге целый ряд важнейших функций:</a:t>
            </a:r>
          </a:p>
          <a:p>
            <a:r>
              <a:rPr lang="ru-RU" altLang="ru-RU" sz="1600" b="1" smtClean="0"/>
              <a:t>Информирование потребителей о товаре и его параметрах.</a:t>
            </a:r>
            <a:r>
              <a:rPr lang="ru-RU" altLang="ru-RU" sz="1600" smtClean="0"/>
              <a:t> Конкурентные преимущества товара и любые связанные с ним инновации бессмысленны, пока о них не узнает потребитель. Донести эту информацию до потребителя — важная функция продвижения. Товар будут покупать тогда, когда производитель объяснит, в чем их преимущество по сравнению с аналогичным другим товаром, а лучше если потребители подтвердят это.</a:t>
            </a:r>
          </a:p>
          <a:p>
            <a:r>
              <a:rPr lang="ru-RU" altLang="ru-RU" sz="1600" b="1" smtClean="0"/>
              <a:t>Престижность, низких цен и инноваций.</a:t>
            </a:r>
            <a:r>
              <a:rPr lang="ru-RU" altLang="ru-RU" sz="1600" smtClean="0"/>
              <a:t> Ключевое слово в этой фразе — «образ». Речь идет о формировании у потребителей такого представления о товаре, которое часто превосходит его реальное потребительское содержание, выделяя товар из общего ряда (пищевые добавки, система управления полетами самолетов, оригинальные лекарственные средства).</a:t>
            </a:r>
          </a:p>
          <a:p>
            <a:pPr>
              <a:buFont typeface="Wingdings 3" panose="05040102010807070707" pitchFamily="18" charset="2"/>
              <a:buNone/>
            </a:pPr>
            <a:endParaRPr lang="ru-RU" altLang="ru-RU" sz="110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Прямоугольник 4"/>
          <p:cNvSpPr>
            <a:spLocks noChangeArrowheads="1"/>
          </p:cNvSpPr>
          <p:nvPr/>
        </p:nvSpPr>
        <p:spPr bwMode="auto">
          <a:xfrm>
            <a:off x="357188" y="1714500"/>
            <a:ext cx="850106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sz="2400"/>
              <a:t>ЗАДАЧИ: Создание малотоннажного производства фармацевтических субстанций и на их основе готовых лекарственных средств, соответствующих стандартам GMP. </a:t>
            </a:r>
          </a:p>
          <a:p>
            <a:pPr algn="just" eaLnBrk="1" hangingPunct="1"/>
            <a:r>
              <a:rPr lang="ru-RU" altLang="ru-RU" sz="2400"/>
              <a:t>	Модернизация  производства на УП «Унитехпром БГУ» по выпуску оригинального  противоопухолевого лекарственного препарата «Цисплацел». </a:t>
            </a:r>
            <a:endParaRPr lang="ru-RU" altLang="ru-RU" sz="2200" b="1"/>
          </a:p>
        </p:txBody>
      </p:sp>
      <p:sp>
        <p:nvSpPr>
          <p:cNvPr id="27651" name="Прямоугольник 4"/>
          <p:cNvSpPr>
            <a:spLocks noChangeArrowheads="1"/>
          </p:cNvSpPr>
          <p:nvPr/>
        </p:nvSpPr>
        <p:spPr bwMode="auto">
          <a:xfrm>
            <a:off x="142875" y="714375"/>
            <a:ext cx="8501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u-RU" sz="1700" b="1" i="1"/>
              <a:t>    </a:t>
            </a:r>
            <a:endParaRPr lang="ru-RU" altLang="ru-RU" sz="1700" b="1" i="1"/>
          </a:p>
        </p:txBody>
      </p:sp>
      <p:pic>
        <p:nvPicPr>
          <p:cNvPr id="27652"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75" y="142875"/>
            <a:ext cx="95726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9" descr="Эмблема_УНИтехпром.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00938" y="2143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428625" y="1571625"/>
            <a:ext cx="8572500" cy="5000625"/>
          </a:xfrm>
        </p:spPr>
        <p:txBody>
          <a:bodyPr/>
          <a:lstStyle/>
          <a:p>
            <a:pPr marL="0" indent="0" algn="just">
              <a:spcBef>
                <a:spcPct val="0"/>
              </a:spcBef>
              <a:buClr>
                <a:srgbClr val="0064A0"/>
              </a:buClr>
              <a:buSzPct val="150000"/>
              <a:buFont typeface="Wingdings" panose="05000000000000000000" pitchFamily="2" charset="2"/>
              <a:buChar char="ü"/>
            </a:pPr>
            <a:r>
              <a:rPr lang="ru-RU" altLang="ru-RU" sz="2400" smtClean="0"/>
              <a:t>обеспечение независимости от импортных поставок субстанций эффективных противоопухолевых и кардиотропных препаратов и ГЛФ;</a:t>
            </a:r>
          </a:p>
          <a:p>
            <a:pPr marL="0" indent="0" algn="just">
              <a:spcBef>
                <a:spcPct val="0"/>
              </a:spcBef>
              <a:buClr>
                <a:srgbClr val="0064A0"/>
              </a:buClr>
              <a:buSzPct val="150000"/>
              <a:buFont typeface="Wingdings" panose="05000000000000000000" pitchFamily="2" charset="2"/>
              <a:buChar char="ü"/>
            </a:pPr>
            <a:endParaRPr lang="en-US" altLang="ru-RU" sz="2400" smtClean="0"/>
          </a:p>
          <a:p>
            <a:pPr marL="0" indent="0" algn="just">
              <a:spcBef>
                <a:spcPct val="0"/>
              </a:spcBef>
              <a:buClr>
                <a:srgbClr val="0064A0"/>
              </a:buClr>
              <a:buSzPct val="150000"/>
              <a:buFont typeface="Wingdings" panose="05000000000000000000" pitchFamily="2" charset="2"/>
              <a:buChar char="ü"/>
            </a:pPr>
            <a:r>
              <a:rPr lang="ru-RU" altLang="ru-RU" sz="2400" smtClean="0"/>
              <a:t>обеспечение фармацевтической промышленности Республики Беларусь отечественными субстанциями для производства их готовых лекарственных форм (ГЛФ)</a:t>
            </a:r>
          </a:p>
          <a:p>
            <a:pPr marL="0" indent="0" algn="just">
              <a:spcBef>
                <a:spcPct val="0"/>
              </a:spcBef>
              <a:buClr>
                <a:srgbClr val="0064A0"/>
              </a:buClr>
              <a:buSzPct val="150000"/>
              <a:buFont typeface="Wingdings 2" panose="05020102010507070707" pitchFamily="18" charset="2"/>
              <a:buNone/>
            </a:pPr>
            <a:r>
              <a:rPr lang="ru-RU" altLang="ru-RU" sz="2400" smtClean="0"/>
              <a:t> </a:t>
            </a:r>
          </a:p>
          <a:p>
            <a:pPr marL="0" indent="0" algn="just">
              <a:spcBef>
                <a:spcPct val="0"/>
              </a:spcBef>
              <a:buClr>
                <a:srgbClr val="0064A0"/>
              </a:buClr>
              <a:buSzPct val="150000"/>
              <a:buFont typeface="Wingdings" panose="05000000000000000000" pitchFamily="2" charset="2"/>
              <a:buChar char="ü"/>
            </a:pPr>
            <a:r>
              <a:rPr lang="ru-RU" altLang="ru-RU" sz="2400" smtClean="0"/>
              <a:t>Увеличение продолжительности и качества жизни онкологических больных.</a:t>
            </a:r>
          </a:p>
        </p:txBody>
      </p:sp>
      <p:pic>
        <p:nvPicPr>
          <p:cNvPr id="28675"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Рисунок 9" descr="Эмблема_УНИтехпром.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375" y="2143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Прямоугольник 5"/>
          <p:cNvSpPr>
            <a:spLocks noChangeArrowheads="1"/>
          </p:cNvSpPr>
          <p:nvPr/>
        </p:nvSpPr>
        <p:spPr bwMode="auto">
          <a:xfrm>
            <a:off x="1285875" y="857250"/>
            <a:ext cx="7715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600" b="1">
                <a:solidFill>
                  <a:srgbClr val="990000"/>
                </a:solidFill>
              </a:rPr>
              <a:t>Социальный эффект от реализации проекта:</a:t>
            </a:r>
          </a:p>
        </p:txBody>
      </p:sp>
    </p:spTree>
  </p:cSld>
  <p:clrMapOvr>
    <a:masterClrMapping/>
  </p:clrMapOvr>
  <p:transition advTm="7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5" y="142875"/>
            <a:ext cx="7635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Тов"/>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15313" y="214313"/>
            <a:ext cx="7651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Эмблема_УНИтехпром"/>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35938" y="1143000"/>
            <a:ext cx="10080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p:cNvSpPr>
            <a:spLocks noChangeArrowheads="1"/>
          </p:cNvSpPr>
          <p:nvPr/>
        </p:nvSpPr>
        <p:spPr bwMode="auto">
          <a:xfrm>
            <a:off x="1357313" y="762000"/>
            <a:ext cx="6429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b="1">
                <a:solidFill>
                  <a:srgbClr val="0064A0"/>
                </a:solidFill>
                <a:latin typeface="Verdana" panose="020B0604030504040204" pitchFamily="34" charset="0"/>
              </a:rPr>
              <a:t>НИИ ФХП БГУ, УП «Унитехпром БГУ»</a:t>
            </a:r>
          </a:p>
        </p:txBody>
      </p:sp>
      <p:pic>
        <p:nvPicPr>
          <p:cNvPr id="29702" name="Picture 24" descr="Нитаргал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363" y="4581525"/>
            <a:ext cx="11525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5" descr="Проспидин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388" y="4149725"/>
            <a:ext cx="12366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6" descr="фото_Цисплацел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71775" y="4581525"/>
            <a:ext cx="196373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7" descr="Темозоломид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47813" y="4365625"/>
            <a:ext cx="1079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28" descr="Цисплатин1"/>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72225" y="4365625"/>
            <a:ext cx="11271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29" descr="Оксалиплатин1"/>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96188" y="4149725"/>
            <a:ext cx="1296987"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Прямоугольник 16"/>
          <p:cNvSpPr>
            <a:spLocks noChangeArrowheads="1"/>
          </p:cNvSpPr>
          <p:nvPr/>
        </p:nvSpPr>
        <p:spPr bwMode="auto">
          <a:xfrm>
            <a:off x="214313" y="1214438"/>
            <a:ext cx="78581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358775"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400" b="1" i="1"/>
              <a:t>ГП «Импортозамещающая фармпродукция» </a:t>
            </a:r>
          </a:p>
          <a:p>
            <a:pPr algn="ctr" eaLnBrk="1" hangingPunct="1"/>
            <a:r>
              <a:rPr lang="ru-RU" altLang="ru-RU" b="1" i="1"/>
              <a:t>«Создание малотоннажного производства фармацевтических субстанций для получения противоопухолевых, кардиотропных и других лекарственных средств на базе организаций Министерства образования Республики Беларусь»</a:t>
            </a:r>
          </a:p>
          <a:p>
            <a:pPr algn="ctr" eaLnBrk="1" hangingPunct="1"/>
            <a:r>
              <a:rPr lang="ru-RU" altLang="ru-RU" sz="2000" b="1">
                <a:solidFill>
                  <a:srgbClr val="008000"/>
                </a:solidFill>
                <a:latin typeface="Verdana" panose="020B0604030504040204" pitchFamily="34" charset="0"/>
              </a:rPr>
              <a:t>Государственная программа инновационного </a:t>
            </a:r>
          </a:p>
          <a:p>
            <a:pPr lvl="2" algn="ctr" eaLnBrk="1" hangingPunct="1">
              <a:buFont typeface="Wingdings" panose="05000000000000000000" pitchFamily="2" charset="2"/>
              <a:buNone/>
            </a:pPr>
            <a:r>
              <a:rPr lang="ru-RU" altLang="ru-RU" sz="2000" b="1">
                <a:solidFill>
                  <a:srgbClr val="008000"/>
                </a:solidFill>
                <a:latin typeface="Verdana" panose="020B0604030504040204" pitchFamily="34" charset="0"/>
              </a:rPr>
              <a:t>развития Республики Беларусь (2011-2015 гг.)</a:t>
            </a:r>
            <a:r>
              <a:rPr lang="ru-RU" altLang="ru-RU" sz="2100" b="1" i="1"/>
              <a:t> </a:t>
            </a:r>
            <a:r>
              <a:rPr lang="ru-RU" altLang="ru-RU" sz="2000" b="1" i="1"/>
              <a:t>ГНТП «Фармацевтические субстанции и лекарственные средства»</a:t>
            </a:r>
            <a:r>
              <a:rPr lang="ru-RU" altLang="ru-RU" sz="2100" b="1" i="1"/>
              <a:t>, </a:t>
            </a:r>
            <a:r>
              <a:rPr lang="ru-RU" altLang="ru-RU" sz="2000" b="1" i="1"/>
              <a:t>Подпрограмма «Лекарственные средства»  2011 – 2015 гг</a:t>
            </a:r>
          </a:p>
          <a:p>
            <a:pPr algn="ctr" eaLnBrk="1" hangingPunct="1"/>
            <a:endParaRPr lang="ru-RU" altLang="ru-RU" b="1" i="1"/>
          </a:p>
        </p:txBody>
      </p:sp>
    </p:spTree>
  </p:cSld>
  <p:clrMapOvr>
    <a:masterClrMapping/>
  </p:clrMapOvr>
  <p:transition advTm="7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214438" y="571500"/>
            <a:ext cx="7643812" cy="928688"/>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800" b="1" dirty="0" smtClean="0">
                <a:solidFill>
                  <a:srgbClr val="990000"/>
                </a:solidFill>
                <a:effectLst>
                  <a:outerShdw blurRad="38100" dist="38100" dir="2700000" algn="tl">
                    <a:srgbClr val="C0C0C0"/>
                  </a:outerShdw>
                </a:effectLst>
              </a:rPr>
              <a:t>Структура рынка на примере препаратов «</a:t>
            </a:r>
            <a:r>
              <a:rPr lang="ru-RU" sz="2800" b="1" dirty="0" err="1" smtClean="0">
                <a:solidFill>
                  <a:srgbClr val="990000"/>
                </a:solidFill>
                <a:effectLst>
                  <a:outerShdw blurRad="38100" dist="38100" dir="2700000" algn="tl">
                    <a:srgbClr val="C0C0C0"/>
                  </a:outerShdw>
                </a:effectLst>
              </a:rPr>
              <a:t>Цисплацел</a:t>
            </a:r>
            <a:r>
              <a:rPr lang="ru-RU" sz="2800" b="1" dirty="0" smtClean="0">
                <a:solidFill>
                  <a:srgbClr val="990000"/>
                </a:solidFill>
                <a:effectLst>
                  <a:outerShdw blurRad="38100" dist="38100" dir="2700000" algn="tl">
                    <a:srgbClr val="C0C0C0"/>
                  </a:outerShdw>
                </a:effectLst>
              </a:rPr>
              <a:t>» и «</a:t>
            </a:r>
            <a:r>
              <a:rPr lang="ru-RU" sz="2800" b="1" dirty="0" err="1" smtClean="0">
                <a:solidFill>
                  <a:srgbClr val="990000"/>
                </a:solidFill>
                <a:effectLst>
                  <a:outerShdw blurRad="38100" dist="38100" dir="2700000" algn="tl">
                    <a:srgbClr val="C0C0C0"/>
                  </a:outerShdw>
                </a:effectLst>
              </a:rPr>
              <a:t>Темодекс</a:t>
            </a:r>
            <a:r>
              <a:rPr lang="ru-RU" sz="2800" b="1" dirty="0" smtClean="0">
                <a:solidFill>
                  <a:srgbClr val="990000"/>
                </a:solidFill>
                <a:effectLst>
                  <a:outerShdw blurRad="38100" dist="38100" dir="2700000" algn="tl">
                    <a:srgbClr val="C0C0C0"/>
                  </a:outerShdw>
                </a:effectLst>
              </a:rPr>
              <a:t>»</a:t>
            </a:r>
            <a:endParaRPr lang="ru-RU" sz="1600" dirty="0">
              <a:solidFill>
                <a:srgbClr val="990000"/>
              </a:solidFill>
            </a:endParaRPr>
          </a:p>
        </p:txBody>
      </p:sp>
      <p:sp>
        <p:nvSpPr>
          <p:cNvPr id="30723" name="Прямоугольник 8"/>
          <p:cNvSpPr>
            <a:spLocks noChangeArrowheads="1"/>
          </p:cNvSpPr>
          <p:nvPr/>
        </p:nvSpPr>
        <p:spPr bwMode="auto">
          <a:xfrm>
            <a:off x="142875" y="1571625"/>
            <a:ext cx="88582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Clr>
                <a:srgbClr val="FF0000"/>
              </a:buClr>
            </a:pPr>
            <a:r>
              <a:rPr lang="ru-RU" altLang="ru-RU" b="1" i="1"/>
              <a:t>По данным канцер-регистра число выявленных онкологических больных с опухолями головного мозга с 9 чел в 2009 году выросло до 11 человек в 2012 году на  100 тысяч населения, что говорит о растущей потребности в препаратах. Представлено количество первичных и повторных операций в Республике Беларусь по регионам.</a:t>
            </a:r>
            <a:endParaRPr lang="ru-RU" altLang="ru-RU"/>
          </a:p>
          <a:p>
            <a:pPr algn="just" eaLnBrk="1" hangingPunct="1">
              <a:buClr>
                <a:srgbClr val="FF0000"/>
              </a:buClr>
              <a:buFont typeface="Times New Roman" panose="02020603050405020304" pitchFamily="18" charset="0"/>
              <a:buNone/>
            </a:pPr>
            <a:r>
              <a:rPr lang="ru-RU" altLang="ru-RU" sz="2000">
                <a:solidFill>
                  <a:srgbClr val="0066CC"/>
                </a:solidFill>
                <a:latin typeface="Times New Roman" panose="02020603050405020304" pitchFamily="18" charset="0"/>
              </a:rPr>
              <a:t>. </a:t>
            </a:r>
            <a:endParaRPr lang="ru-RU" altLang="ru-RU" sz="2000">
              <a:solidFill>
                <a:srgbClr val="FF0000"/>
              </a:solidFill>
              <a:latin typeface="Times New Roman" panose="02020603050405020304" pitchFamily="18" charset="0"/>
            </a:endParaRPr>
          </a:p>
        </p:txBody>
      </p:sp>
      <p:pic>
        <p:nvPicPr>
          <p:cNvPr id="30724"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Рисунок 9" descr="Эмблема_УНИтехпром.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3063" y="3214688"/>
            <a:ext cx="7500937"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214438" y="571500"/>
            <a:ext cx="7715250" cy="928688"/>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800" b="1" dirty="0" smtClean="0">
                <a:solidFill>
                  <a:srgbClr val="990000"/>
                </a:solidFill>
                <a:effectLst>
                  <a:outerShdw blurRad="38100" dist="38100" dir="2700000" algn="tl">
                    <a:srgbClr val="C0C0C0"/>
                  </a:outerShdw>
                </a:effectLst>
              </a:rPr>
              <a:t>Ценовое сравнение продукции с конкурентами </a:t>
            </a:r>
            <a:endParaRPr lang="ru-RU" sz="1600" dirty="0">
              <a:solidFill>
                <a:srgbClr val="990000"/>
              </a:solidFill>
            </a:endParaRPr>
          </a:p>
        </p:txBody>
      </p:sp>
      <p:pic>
        <p:nvPicPr>
          <p:cNvPr id="31747"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Рисунок 9" descr="Эмблема_УНИтехпром.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Таблица 8"/>
          <p:cNvGraphicFramePr>
            <a:graphicFrameLocks noGrp="1"/>
          </p:cNvGraphicFramePr>
          <p:nvPr/>
        </p:nvGraphicFramePr>
        <p:xfrm>
          <a:off x="0" y="1571625"/>
          <a:ext cx="9144000" cy="9144000"/>
        </p:xfrm>
        <a:graphic>
          <a:graphicData uri="http://schemas.openxmlformats.org/drawingml/2006/table">
            <a:tbl>
              <a:tblPr/>
              <a:tblGrid>
                <a:gridCol w="5081588"/>
                <a:gridCol w="4062412"/>
              </a:tblGrid>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Наименование ГЛФ, производитель, планируемая цена, у.е.</a:t>
                      </a:r>
                    </a:p>
                  </a:txBody>
                  <a:tcPr marL="42333" marR="423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smtClean="0">
                          <a:ln>
                            <a:noFill/>
                          </a:ln>
                          <a:solidFill>
                            <a:schemeClr val="tx1"/>
                          </a:solidFill>
                          <a:effectLst/>
                          <a:latin typeface="Times New Roman" pitchFamily="18" charset="0"/>
                          <a:cs typeface="Times New Roman" pitchFamily="18" charset="0"/>
                        </a:rPr>
                        <a:t>Аналог ГЛФ по активному веществу (а.в.)</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smtClean="0">
                          <a:ln>
                            <a:noFill/>
                          </a:ln>
                          <a:solidFill>
                            <a:schemeClr val="tx1"/>
                          </a:solidFill>
                          <a:effectLst/>
                          <a:latin typeface="Times New Roman" pitchFamily="18" charset="0"/>
                          <a:cs typeface="Times New Roman" pitchFamily="18" charset="0"/>
                        </a:rPr>
                        <a:t>или фармакологическому действию (ф.д.), цена, у.е.</a:t>
                      </a:r>
                    </a:p>
                  </a:txBody>
                  <a:tcPr marL="42333" marR="423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Цисплацел</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(салфетки 1,5х1,5 см №10 –  193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салфетки 1,5х1,5 см №20 –  320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салфетки 3,0х5,0 см №5 – 218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rgbClr val="FF0000"/>
                          </a:solidFill>
                          <a:effectLst/>
                          <a:latin typeface="Times New Roman" pitchFamily="18" charset="0"/>
                          <a:cs typeface="Times New Roman" pitchFamily="18" charset="0"/>
                        </a:rPr>
                        <a:t>Gliadel</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(ф.д.) “</a:t>
                      </a:r>
                      <a:r>
                        <a:rPr kumimoji="0" lang="en-US" sz="1500" b="0" i="0" u="none" strike="noStrike" cap="none" normalizeH="0" baseline="0" dirty="0" smtClean="0">
                          <a:ln>
                            <a:noFill/>
                          </a:ln>
                          <a:solidFill>
                            <a:srgbClr val="FF0000"/>
                          </a:solidFill>
                          <a:effectLst/>
                          <a:latin typeface="Times New Roman" pitchFamily="18" charset="0"/>
                          <a:cs typeface="Times New Roman" pitchFamily="18" charset="0"/>
                        </a:rPr>
                        <a:t>MGI </a:t>
                      </a:r>
                      <a:r>
                        <a:rPr kumimoji="0" lang="en-US" sz="1500" b="0" i="0" u="none" strike="noStrike" cap="none" normalizeH="0" baseline="0" dirty="0" err="1" smtClean="0">
                          <a:ln>
                            <a:noFill/>
                          </a:ln>
                          <a:solidFill>
                            <a:srgbClr val="FF0000"/>
                          </a:solidFill>
                          <a:effectLst/>
                          <a:latin typeface="Times New Roman" pitchFamily="18" charset="0"/>
                          <a:cs typeface="Times New Roman" pitchFamily="18" charset="0"/>
                        </a:rPr>
                        <a:t>Pharma</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1500" b="0" i="0" u="none" strike="noStrike" cap="none" normalizeH="0" baseline="0" dirty="0" smtClean="0">
                          <a:ln>
                            <a:noFill/>
                          </a:ln>
                          <a:solidFill>
                            <a:srgbClr val="FF0000"/>
                          </a:solidFill>
                          <a:effectLst/>
                          <a:latin typeface="Times New Roman" pitchFamily="18" charset="0"/>
                          <a:cs typeface="Times New Roman" pitchFamily="18" charset="0"/>
                        </a:rPr>
                        <a:t>Inc</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1500" b="0" i="0" u="none" strike="noStrike" cap="none" normalizeH="0" baseline="0" dirty="0" smtClean="0">
                          <a:ln>
                            <a:noFill/>
                          </a:ln>
                          <a:solidFill>
                            <a:srgbClr val="FF0000"/>
                          </a:solidFill>
                          <a:effectLst/>
                          <a:latin typeface="Times New Roman" pitchFamily="18" charset="0"/>
                          <a:cs typeface="Times New Roman" pitchFamily="18" charset="0"/>
                        </a:rPr>
                        <a:t>USA</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15000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за 1 упаковку</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Нитаргал</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(таблетки 20 мг, 40 мг №10×2)</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РУП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Белмедпрепараты</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1,7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за 1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уп</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Кардикет</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(ф. д.) “</a:t>
                      </a:r>
                      <a:r>
                        <a:rPr kumimoji="0" lang="en-US" sz="1500" b="0" i="0" u="none" strike="noStrike" cap="none" normalizeH="0" baseline="0" dirty="0" smtClean="0">
                          <a:ln>
                            <a:noFill/>
                          </a:ln>
                          <a:solidFill>
                            <a:schemeClr val="tx1"/>
                          </a:solidFill>
                          <a:effectLst/>
                          <a:latin typeface="Times New Roman" pitchFamily="18" charset="0"/>
                          <a:cs typeface="Times New Roman" pitchFamily="18" charset="0"/>
                        </a:rPr>
                        <a:t>Schwarz </a:t>
                      </a:r>
                      <a:r>
                        <a:rPr kumimoji="0" lang="en-US" sz="1500" b="0" i="0" u="none" strike="noStrike" cap="none" normalizeH="0" baseline="0" dirty="0" err="1" smtClean="0">
                          <a:ln>
                            <a:noFill/>
                          </a:ln>
                          <a:solidFill>
                            <a:schemeClr val="tx1"/>
                          </a:solidFill>
                          <a:effectLst/>
                          <a:latin typeface="Times New Roman" pitchFamily="18" charset="0"/>
                          <a:cs typeface="Times New Roman" pitchFamily="18" charset="0"/>
                        </a:rPr>
                        <a:t>Pharma</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2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за 1 упаковку</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Темобел</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(капсулы 20 мг, 100 мг, 250 мг во флаконах №5)</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РУП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Белмедпрепараты</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20 мг – 80 у.е. за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фл</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100 мг – 580 у.е.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250 мг – 920 у.е.</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Темодал</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а.в</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Капсулы №5</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20 мг- 225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100 мг – 1085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250 мг – 2625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FF0000"/>
                          </a:solidFill>
                          <a:effectLst/>
                          <a:latin typeface="Times New Roman" pitchFamily="18" charset="0"/>
                          <a:cs typeface="Times New Roman" pitchFamily="18" charset="0"/>
                        </a:rPr>
                        <a:t>T</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емодекс</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 400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(порошок для приготовления геля для локальной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интраоперационной</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химиотерапии, 1000 мг в бутылках)</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rgbClr val="FF0000"/>
                          </a:solidFill>
                          <a:effectLst/>
                          <a:latin typeface="Times New Roman" pitchFamily="18" charset="0"/>
                          <a:cs typeface="Times New Roman" pitchFamily="18" charset="0"/>
                        </a:rPr>
                        <a:t>Gliadel</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(ф.д.) “</a:t>
                      </a:r>
                      <a:r>
                        <a:rPr kumimoji="0" lang="en-US" sz="1500" b="0" i="0" u="none" strike="noStrike" cap="none" normalizeH="0" baseline="0" dirty="0" smtClean="0">
                          <a:ln>
                            <a:noFill/>
                          </a:ln>
                          <a:solidFill>
                            <a:srgbClr val="FF0000"/>
                          </a:solidFill>
                          <a:effectLst/>
                          <a:latin typeface="Times New Roman" pitchFamily="18" charset="0"/>
                          <a:cs typeface="Times New Roman" pitchFamily="18" charset="0"/>
                        </a:rPr>
                        <a:t>MGI </a:t>
                      </a:r>
                      <a:r>
                        <a:rPr kumimoji="0" lang="en-US" sz="1500" b="0" i="0" u="none" strike="noStrike" cap="none" normalizeH="0" baseline="0" dirty="0" err="1" smtClean="0">
                          <a:ln>
                            <a:noFill/>
                          </a:ln>
                          <a:solidFill>
                            <a:srgbClr val="FF0000"/>
                          </a:solidFill>
                          <a:effectLst/>
                          <a:latin typeface="Times New Roman" pitchFamily="18" charset="0"/>
                          <a:cs typeface="Times New Roman" pitchFamily="18" charset="0"/>
                        </a:rPr>
                        <a:t>Pharma</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1500" b="0" i="0" u="none" strike="noStrike" cap="none" normalizeH="0" baseline="0" dirty="0" smtClean="0">
                          <a:ln>
                            <a:noFill/>
                          </a:ln>
                          <a:solidFill>
                            <a:srgbClr val="FF0000"/>
                          </a:solidFill>
                          <a:effectLst/>
                          <a:latin typeface="Times New Roman" pitchFamily="18" charset="0"/>
                          <a:cs typeface="Times New Roman" pitchFamily="18" charset="0"/>
                        </a:rPr>
                        <a:t>Inc</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1500" b="0" i="0" u="none" strike="noStrike" cap="none" normalizeH="0" baseline="0" dirty="0" smtClean="0">
                          <a:ln>
                            <a:noFill/>
                          </a:ln>
                          <a:solidFill>
                            <a:srgbClr val="FF0000"/>
                          </a:solidFill>
                          <a:effectLst/>
                          <a:latin typeface="Times New Roman" pitchFamily="18" charset="0"/>
                          <a:cs typeface="Times New Roman" pitchFamily="18" charset="0"/>
                        </a:rPr>
                        <a:t>USA</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15000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за 1 упаковку</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Проспидин</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(порошок для инъекций) – 30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(мазь 0,3%, 30%) ЗАО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Диалек</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- 25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smtClean="0">
                          <a:ln>
                            <a:noFill/>
                          </a:ln>
                          <a:solidFill>
                            <a:schemeClr val="tx1"/>
                          </a:solidFill>
                          <a:effectLst/>
                          <a:latin typeface="Times New Roman" pitchFamily="18" charset="0"/>
                          <a:cs typeface="Times New Roman" pitchFamily="18" charset="0"/>
                        </a:rPr>
                        <a:t>Проспидин ООО «Биомед Пермь», Россия (а.в.) 100 мг. 10 флаконов в упак. 79,8 у.е </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57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Проспиделонг</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 350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у.е</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(порошок для приготовления геля для локальной </a:t>
                      </a:r>
                      <a:r>
                        <a:rPr kumimoji="0" lang="ru-RU" sz="1500" b="0" i="0" u="none" strike="noStrike" cap="none" normalizeH="0" baseline="0" dirty="0" err="1" smtClean="0">
                          <a:ln>
                            <a:noFill/>
                          </a:ln>
                          <a:solidFill>
                            <a:schemeClr val="tx1"/>
                          </a:solidFill>
                          <a:effectLst/>
                          <a:latin typeface="Times New Roman" pitchFamily="18" charset="0"/>
                          <a:cs typeface="Times New Roman" pitchFamily="18" charset="0"/>
                        </a:rPr>
                        <a:t>интраоперационной</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 химиотерапии,  1000 мг в бутылках) </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Импортных аналоги по фарм. действию нет</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Применяется внутрибрюшинная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перфузионная</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термохимиотерапия</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растворами </a:t>
                      </a:r>
                      <a:r>
                        <a:rPr kumimoji="0" lang="ru-RU" sz="1500" b="0" i="0" u="none" strike="noStrike" cap="none" normalizeH="0" baseline="0" dirty="0" err="1" smtClean="0">
                          <a:ln>
                            <a:noFill/>
                          </a:ln>
                          <a:solidFill>
                            <a:srgbClr val="FF0000"/>
                          </a:solidFill>
                          <a:effectLst/>
                          <a:latin typeface="Times New Roman" pitchFamily="18" charset="0"/>
                          <a:cs typeface="Times New Roman" pitchFamily="18" charset="0"/>
                        </a:rPr>
                        <a:t>цитостатиков</a:t>
                      </a:r>
                      <a:r>
                        <a:rPr kumimoji="0" lang="ru-RU" sz="1500" b="0" i="0" u="none" strike="noStrike" cap="none" normalizeH="0" baseline="0" dirty="0" smtClean="0">
                          <a:ln>
                            <a:noFill/>
                          </a:ln>
                          <a:solidFill>
                            <a:srgbClr val="FF0000"/>
                          </a:solidFill>
                          <a:effectLst/>
                          <a:latin typeface="Times New Roman" pitchFamily="18" charset="0"/>
                          <a:cs typeface="Times New Roman" pitchFamily="18" charset="0"/>
                        </a:rPr>
                        <a:t>, 5000 евро </a:t>
                      </a:r>
                      <a:r>
                        <a:rPr kumimoji="0" lang="ru-RU" sz="1500" b="0" i="0" u="none" strike="noStrike" cap="none" normalizeH="0" baseline="0" dirty="0" smtClean="0">
                          <a:ln>
                            <a:noFill/>
                          </a:ln>
                          <a:solidFill>
                            <a:schemeClr val="tx1"/>
                          </a:solidFill>
                          <a:effectLst/>
                          <a:latin typeface="Times New Roman" pitchFamily="18" charset="0"/>
                          <a:cs typeface="Times New Roman" pitchFamily="18" charset="0"/>
                        </a:rPr>
                        <a:t>на однократный курс лечения.</a:t>
                      </a:r>
                    </a:p>
                  </a:txBody>
                  <a:tcPr marL="42333" marR="423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Рисунок 9" descr="Эмблема_УНИтехпром.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p:cNvSpPr txBox="1">
            <a:spLocks noChangeArrowheads="1"/>
          </p:cNvSpPr>
          <p:nvPr/>
        </p:nvSpPr>
        <p:spPr bwMode="auto">
          <a:xfrm>
            <a:off x="1500188" y="857250"/>
            <a:ext cx="735806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3000" b="1">
                <a:solidFill>
                  <a:srgbClr val="990000"/>
                </a:solidFill>
                <a:latin typeface="Franklin Gothic Medium" panose="020B0603020102020204" pitchFamily="34" charset="0"/>
                <a:cs typeface="Times New Roman" panose="02020603050405020304" pitchFamily="18" charset="0"/>
              </a:rPr>
              <a:t>программа производства продукции в натуральном выражении по годам</a:t>
            </a:r>
          </a:p>
        </p:txBody>
      </p:sp>
      <p:sp>
        <p:nvSpPr>
          <p:cNvPr id="32773" name="Rectangle 2"/>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32774" name="Rectangle 3"/>
          <p:cNvSpPr>
            <a:spLocks noChangeArrowheads="1"/>
          </p:cNvSpPr>
          <p:nvPr/>
        </p:nvSpPr>
        <p:spPr bwMode="auto">
          <a:xfrm>
            <a:off x="0" y="26352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32775" name="Rectangle 10"/>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graphicFrame>
        <p:nvGraphicFramePr>
          <p:cNvPr id="32776" name="Object 9"/>
          <p:cNvGraphicFramePr>
            <a:graphicFrameLocks/>
          </p:cNvGraphicFramePr>
          <p:nvPr/>
        </p:nvGraphicFramePr>
        <p:xfrm>
          <a:off x="428625" y="1928813"/>
          <a:ext cx="8286750" cy="4643437"/>
        </p:xfrm>
        <a:graphic>
          <a:graphicData uri="http://schemas.openxmlformats.org/presentationml/2006/ole">
            <mc:AlternateContent xmlns:mc="http://schemas.openxmlformats.org/markup-compatibility/2006">
              <mc:Choice xmlns:v="urn:schemas-microsoft-com:vml" Requires="v">
                <p:oleObj spid="_x0000_s32778" name="Диаграмма" r:id="rId5" imgW="6105523" imgH="2600270" progId="Excel.Chart.8">
                  <p:embed/>
                </p:oleObj>
              </mc:Choice>
              <mc:Fallback>
                <p:oleObj name="Диаграмма" r:id="rId5" imgW="6105523" imgH="2600270" progId="Excel.Chart.8">
                  <p:embed/>
                  <p:pic>
                    <p:nvPicPr>
                      <p:cNvPr id="0" name="Object 9"/>
                      <p:cNvPicPr>
                        <a:picLocks noChangeArrowheads="1"/>
                      </p:cNvPicPr>
                      <p:nvPr/>
                    </p:nvPicPr>
                    <p:blipFill>
                      <a:blip r:embed="rId6">
                        <a:extLst>
                          <a:ext uri="{28A0092B-C50C-407E-A947-70E740481C1C}">
                            <a14:useLocalDpi xmlns:a14="http://schemas.microsoft.com/office/drawing/2010/main" val="0"/>
                          </a:ext>
                        </a:extLst>
                      </a:blip>
                      <a:srcRect b="-111"/>
                      <a:stretch>
                        <a:fillRect/>
                      </a:stretch>
                    </p:blipFill>
                    <p:spPr bwMode="auto">
                      <a:xfrm>
                        <a:off x="428625" y="1928813"/>
                        <a:ext cx="82867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7" name="Rectangle 11"/>
          <p:cNvSpPr>
            <a:spLocks noChangeArrowheads="1"/>
          </p:cNvSpPr>
          <p:nvPr/>
        </p:nvSpPr>
        <p:spPr bwMode="auto">
          <a:xfrm>
            <a:off x="0" y="24161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Рисунок 9" descr="Эмблема_УНИтехпром.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1428750" y="785813"/>
            <a:ext cx="7572375" cy="857250"/>
          </a:xfrm>
          <a:prstGeom prst="rect">
            <a:avLst/>
          </a:prstGeom>
        </p:spPr>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2800" b="1" dirty="0" smtClean="0">
                <a:solidFill>
                  <a:srgbClr val="990000"/>
                </a:solidFill>
                <a:effectLst>
                  <a:outerShdw blurRad="38100" dist="38100" dir="2700000" algn="tl">
                    <a:srgbClr val="C0C0C0"/>
                  </a:outerShdw>
                </a:effectLst>
              </a:rPr>
              <a:t>Финансовые показатели инвестиций  по проекту</a:t>
            </a:r>
            <a:endParaRPr lang="ru-RU" sz="1600" dirty="0">
              <a:solidFill>
                <a:srgbClr val="990000"/>
              </a:solidFill>
            </a:endParaRPr>
          </a:p>
        </p:txBody>
      </p:sp>
      <p:sp>
        <p:nvSpPr>
          <p:cNvPr id="33797" name="Прямоугольник 6"/>
          <p:cNvSpPr>
            <a:spLocks noChangeArrowheads="1"/>
          </p:cNvSpPr>
          <p:nvPr/>
        </p:nvSpPr>
        <p:spPr bwMode="auto">
          <a:xfrm>
            <a:off x="142875" y="1625600"/>
            <a:ext cx="90011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700" b="1">
                <a:solidFill>
                  <a:srgbClr val="000066"/>
                </a:solidFill>
                <a:latin typeface="Times New Roman" panose="02020603050405020304" pitchFamily="18" charset="0"/>
              </a:rPr>
              <a:t> </a:t>
            </a:r>
            <a:r>
              <a:rPr lang="ru-RU" altLang="ru-RU" sz="2000" b="1">
                <a:solidFill>
                  <a:srgbClr val="000066"/>
                </a:solidFill>
                <a:latin typeface="Times New Roman" panose="02020603050405020304" pitchFamily="18" charset="0"/>
              </a:rPr>
              <a:t>Простой срок окупаемости (период возврата инвестиций Т</a:t>
            </a:r>
            <a:r>
              <a:rPr lang="ru-RU" altLang="ru-RU" sz="2000" b="1" baseline="-25000">
                <a:solidFill>
                  <a:srgbClr val="000066"/>
                </a:solidFill>
                <a:latin typeface="Times New Roman" panose="02020603050405020304" pitchFamily="18" charset="0"/>
              </a:rPr>
              <a:t>в</a:t>
            </a:r>
            <a:r>
              <a:rPr lang="ru-RU" altLang="ru-RU" sz="2000" b="1" baseline="30000">
                <a:solidFill>
                  <a:srgbClr val="000066"/>
                </a:solidFill>
                <a:latin typeface="Times New Roman" panose="02020603050405020304" pitchFamily="18" charset="0"/>
              </a:rPr>
              <a:t>пр</a:t>
            </a:r>
            <a:r>
              <a:rPr lang="ru-RU" altLang="ru-RU" sz="2000" b="1">
                <a:solidFill>
                  <a:srgbClr val="000066"/>
                </a:solidFill>
                <a:latin typeface="Times New Roman" panose="02020603050405020304" pitchFamily="18" charset="0"/>
              </a:rPr>
              <a:t>) = 5,1 года </a:t>
            </a:r>
          </a:p>
          <a:p>
            <a:pPr eaLnBrk="1" hangingPunct="1"/>
            <a:endParaRPr lang="ru-RU" altLang="ru-RU" sz="2000" b="1">
              <a:solidFill>
                <a:srgbClr val="000066"/>
              </a:solidFill>
              <a:latin typeface="Times New Roman" panose="02020603050405020304" pitchFamily="18" charset="0"/>
            </a:endParaRPr>
          </a:p>
          <a:p>
            <a:pPr eaLnBrk="1" hangingPunct="1"/>
            <a:r>
              <a:rPr lang="ru-RU" altLang="ru-RU" sz="2000" b="1">
                <a:solidFill>
                  <a:srgbClr val="000066"/>
                </a:solidFill>
                <a:latin typeface="Times New Roman" panose="02020603050405020304" pitchFamily="18" charset="0"/>
              </a:rPr>
              <a:t>Динамический срок окупаемости проекта –  5 лет 10 месяцев</a:t>
            </a:r>
          </a:p>
          <a:p>
            <a:pPr eaLnBrk="1" hangingPunct="1"/>
            <a:endParaRPr lang="ru-RU" altLang="ru-RU" sz="2000" b="1">
              <a:solidFill>
                <a:srgbClr val="000066"/>
              </a:solidFill>
              <a:latin typeface="Times New Roman" panose="02020603050405020304" pitchFamily="18" charset="0"/>
            </a:endParaRPr>
          </a:p>
          <a:p>
            <a:pPr eaLnBrk="1" hangingPunct="1"/>
            <a:r>
              <a:rPr lang="ru-RU" altLang="ru-RU" sz="2000" b="1">
                <a:solidFill>
                  <a:srgbClr val="000066"/>
                </a:solidFill>
                <a:latin typeface="Times New Roman" panose="02020603050405020304" pitchFamily="18" charset="0"/>
              </a:rPr>
              <a:t>НП</a:t>
            </a:r>
            <a:r>
              <a:rPr lang="ru-RU" altLang="ru-RU" sz="2000" b="1" baseline="-25000">
                <a:solidFill>
                  <a:srgbClr val="000066"/>
                </a:solidFill>
                <a:latin typeface="Times New Roman" panose="02020603050405020304" pitchFamily="18" charset="0"/>
              </a:rPr>
              <a:t>ср</a:t>
            </a:r>
            <a:r>
              <a:rPr lang="ru-RU" altLang="ru-RU" sz="2000" b="1">
                <a:solidFill>
                  <a:srgbClr val="000066"/>
                </a:solidFill>
                <a:latin typeface="Times New Roman" panose="02020603050405020304" pitchFamily="18" charset="0"/>
              </a:rPr>
              <a:t> (ср. норма прибыли инвест. проекта) = 45,37 %</a:t>
            </a:r>
          </a:p>
          <a:p>
            <a:pPr eaLnBrk="1" hangingPunct="1"/>
            <a:endParaRPr lang="ru-RU" altLang="ru-RU" sz="2000" b="1">
              <a:solidFill>
                <a:srgbClr val="000066"/>
              </a:solidFill>
              <a:latin typeface="Times New Roman" panose="02020603050405020304" pitchFamily="18" charset="0"/>
            </a:endParaRPr>
          </a:p>
          <a:p>
            <a:pPr eaLnBrk="1" hangingPunct="1"/>
            <a:r>
              <a:rPr lang="en-US" altLang="ru-RU" sz="2000" b="1">
                <a:solidFill>
                  <a:srgbClr val="000066"/>
                </a:solidFill>
                <a:latin typeface="Times New Roman" panose="02020603050405020304" pitchFamily="18" charset="0"/>
              </a:rPr>
              <a:t>NPV</a:t>
            </a:r>
            <a:r>
              <a:rPr lang="ru-RU" altLang="ru-RU" sz="2000" b="1" baseline="-25000">
                <a:solidFill>
                  <a:srgbClr val="000066"/>
                </a:solidFill>
                <a:latin typeface="Times New Roman" panose="02020603050405020304" pitchFamily="18" charset="0"/>
              </a:rPr>
              <a:t>Д</a:t>
            </a:r>
            <a:r>
              <a:rPr lang="ru-RU" altLang="ru-RU" sz="2000" b="1">
                <a:solidFill>
                  <a:srgbClr val="000066"/>
                </a:solidFill>
                <a:latin typeface="Times New Roman" panose="02020603050405020304" pitchFamily="18" charset="0"/>
              </a:rPr>
              <a:t>  (значение чистой дисконтированной стоимости инвестиционного проекта) </a:t>
            </a:r>
            <a:r>
              <a:rPr lang="en-US" altLang="ru-RU" sz="2000" b="1">
                <a:solidFill>
                  <a:srgbClr val="000066"/>
                </a:solidFill>
                <a:latin typeface="Times New Roman" panose="02020603050405020304" pitchFamily="18" charset="0"/>
              </a:rPr>
              <a:t>=</a:t>
            </a:r>
            <a:r>
              <a:rPr lang="ru-RU" altLang="ru-RU" sz="2000" b="1">
                <a:solidFill>
                  <a:srgbClr val="000066"/>
                </a:solidFill>
                <a:latin typeface="Times New Roman" panose="02020603050405020304" pitchFamily="18" charset="0"/>
              </a:rPr>
              <a:t> 42365,2</a:t>
            </a:r>
            <a:r>
              <a:rPr lang="en-US" altLang="ru-RU" sz="2000" b="1">
                <a:solidFill>
                  <a:srgbClr val="000066"/>
                </a:solidFill>
                <a:latin typeface="Times New Roman" panose="02020603050405020304" pitchFamily="18" charset="0"/>
              </a:rPr>
              <a:t> $ &gt; 0</a:t>
            </a:r>
            <a:r>
              <a:rPr lang="ru-RU" altLang="ru-RU" sz="2000" b="1">
                <a:solidFill>
                  <a:srgbClr val="000066"/>
                </a:solidFill>
                <a:latin typeface="Times New Roman" panose="02020603050405020304" pitchFamily="18" charset="0"/>
              </a:rPr>
              <a:t>   </a:t>
            </a:r>
          </a:p>
          <a:p>
            <a:pPr eaLnBrk="1" hangingPunct="1"/>
            <a:endParaRPr lang="ru-RU" altLang="ru-RU" sz="2000" b="1">
              <a:solidFill>
                <a:srgbClr val="000066"/>
              </a:solidFill>
              <a:latin typeface="Times New Roman" panose="02020603050405020304" pitchFamily="18" charset="0"/>
            </a:endParaRPr>
          </a:p>
          <a:p>
            <a:pPr eaLnBrk="1" hangingPunct="1"/>
            <a:r>
              <a:rPr lang="ru-RU" altLang="ru-RU" sz="2000" b="1">
                <a:solidFill>
                  <a:srgbClr val="000066"/>
                </a:solidFill>
                <a:latin typeface="Times New Roman" panose="02020603050405020304" pitchFamily="18" charset="0"/>
              </a:rPr>
              <a:t>Внутренняя норма доходности – 5,24 %</a:t>
            </a:r>
          </a:p>
          <a:p>
            <a:pPr eaLnBrk="1" hangingPunct="1"/>
            <a:endParaRPr lang="ru-RU" altLang="ru-RU" sz="2000" b="1">
              <a:solidFill>
                <a:srgbClr val="000066"/>
              </a:solidFill>
              <a:latin typeface="Times New Roman" panose="02020603050405020304" pitchFamily="18" charset="0"/>
            </a:endParaRPr>
          </a:p>
          <a:p>
            <a:pPr eaLnBrk="1" hangingPunct="1"/>
            <a:r>
              <a:rPr lang="en-US" altLang="ru-RU" sz="2000" b="1">
                <a:solidFill>
                  <a:srgbClr val="000066"/>
                </a:solidFill>
                <a:latin typeface="Times New Roman" panose="02020603050405020304" pitchFamily="18" charset="0"/>
              </a:rPr>
              <a:t>ARR </a:t>
            </a:r>
            <a:r>
              <a:rPr lang="ru-RU" altLang="ru-RU" sz="2000" b="1">
                <a:solidFill>
                  <a:srgbClr val="000066"/>
                </a:solidFill>
                <a:latin typeface="Times New Roman" panose="02020603050405020304" pitchFamily="18" charset="0"/>
              </a:rPr>
              <a:t>(значение расчетной нормы рентабельности)</a:t>
            </a:r>
            <a:r>
              <a:rPr lang="en-US" altLang="ru-RU" sz="2000" b="1">
                <a:solidFill>
                  <a:srgbClr val="000066"/>
                </a:solidFill>
                <a:latin typeface="Times New Roman" panose="02020603050405020304" pitchFamily="18" charset="0"/>
              </a:rPr>
              <a:t> =</a:t>
            </a:r>
            <a:r>
              <a:rPr lang="ru-RU" altLang="ru-RU" sz="2000" b="1">
                <a:solidFill>
                  <a:srgbClr val="000066"/>
                </a:solidFill>
                <a:latin typeface="Times New Roman" panose="02020603050405020304" pitchFamily="18" charset="0"/>
              </a:rPr>
              <a:t> 0,03</a:t>
            </a:r>
          </a:p>
          <a:p>
            <a:pPr eaLnBrk="1" hangingPunct="1"/>
            <a:endParaRPr lang="ru-RU" altLang="ru-RU" sz="2000" b="1">
              <a:solidFill>
                <a:srgbClr val="000066"/>
              </a:solidFill>
              <a:latin typeface="Times New Roman" panose="02020603050405020304" pitchFamily="18" charset="0"/>
            </a:endParaRPr>
          </a:p>
          <a:p>
            <a:pPr eaLnBrk="1" hangingPunct="1"/>
            <a:r>
              <a:rPr lang="en-US" altLang="ru-RU" sz="2000" b="1">
                <a:solidFill>
                  <a:srgbClr val="000066"/>
                </a:solidFill>
                <a:latin typeface="Times New Roman" panose="02020603050405020304" pitchFamily="18" charset="0"/>
              </a:rPr>
              <a:t>PI (</a:t>
            </a:r>
            <a:r>
              <a:rPr lang="ru-RU" altLang="ru-RU" sz="2000" b="1">
                <a:solidFill>
                  <a:srgbClr val="000066"/>
                </a:solidFill>
                <a:latin typeface="Times New Roman" panose="02020603050405020304" pitchFamily="18" charset="0"/>
              </a:rPr>
              <a:t>значение индекса доходности над единицей</a:t>
            </a:r>
            <a:r>
              <a:rPr lang="en-US" altLang="ru-RU" sz="2000" b="1">
                <a:solidFill>
                  <a:srgbClr val="000066"/>
                </a:solidFill>
                <a:latin typeface="Times New Roman" panose="02020603050405020304" pitchFamily="18" charset="0"/>
              </a:rPr>
              <a:t>)</a:t>
            </a:r>
            <a:r>
              <a:rPr lang="ru-RU" altLang="ru-RU" sz="2000" b="1">
                <a:solidFill>
                  <a:srgbClr val="000066"/>
                </a:solidFill>
                <a:latin typeface="Times New Roman" panose="02020603050405020304" pitchFamily="18" charset="0"/>
              </a:rPr>
              <a:t> = 1,03</a:t>
            </a:r>
          </a:p>
          <a:p>
            <a:pPr eaLnBrk="1" hangingPunct="1"/>
            <a:endParaRPr lang="ru-RU" altLang="ru-RU" sz="2700">
              <a:solidFill>
                <a:srgbClr val="00006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Рисунок 9" descr="Эмблема_УНИтехпром.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2071688" y="714375"/>
            <a:ext cx="5214937" cy="71437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800" b="1" dirty="0" smtClean="0">
                <a:solidFill>
                  <a:srgbClr val="990000"/>
                </a:solidFill>
                <a:effectLst>
                  <a:outerShdw blurRad="38100" dist="38100" dir="2700000" algn="tl">
                    <a:srgbClr val="C0C0C0"/>
                  </a:outerShdw>
                </a:effectLst>
              </a:rPr>
              <a:t>Проектные риски</a:t>
            </a:r>
            <a:endParaRPr lang="ru-RU" sz="1600" dirty="0">
              <a:solidFill>
                <a:srgbClr val="990000"/>
              </a:solidFill>
            </a:endParaRPr>
          </a:p>
        </p:txBody>
      </p:sp>
      <p:graphicFrame>
        <p:nvGraphicFramePr>
          <p:cNvPr id="8" name="Group 91"/>
          <p:cNvGraphicFramePr>
            <a:graphicFrameLocks noGrp="1"/>
          </p:cNvGraphicFramePr>
          <p:nvPr/>
        </p:nvGraphicFramePr>
        <p:xfrm>
          <a:off x="142875" y="1428750"/>
          <a:ext cx="8858250" cy="9309100"/>
        </p:xfrm>
        <a:graphic>
          <a:graphicData uri="http://schemas.openxmlformats.org/drawingml/2006/table">
            <a:tbl>
              <a:tblPr/>
              <a:tblGrid>
                <a:gridCol w="2629780"/>
                <a:gridCol w="1370720"/>
                <a:gridCol w="4857750"/>
              </a:tblGrid>
              <a:tr h="57153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Риск</a:t>
                      </a:r>
                    </a:p>
                  </a:txBody>
                  <a:tcPr marL="91439" marR="91439"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Вероятность</a:t>
                      </a:r>
                    </a:p>
                  </a:txBody>
                  <a:tcPr marL="91439" marR="91439"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Пути снижения</a:t>
                      </a:r>
                    </a:p>
                  </a:txBody>
                  <a:tcPr marL="91439" marR="91439"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992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2000" b="1" i="0" u="none" strike="noStrike" cap="none" normalizeH="0" baseline="0" dirty="0" smtClean="0">
                          <a:ln>
                            <a:noFill/>
                          </a:ln>
                          <a:solidFill>
                            <a:schemeClr val="tx1"/>
                          </a:solidFill>
                          <a:effectLst/>
                          <a:latin typeface="Times New Roman" pitchFamily="18" charset="0"/>
                        </a:rPr>
                        <a:t>1. Риск </a:t>
                      </a:r>
                      <a:r>
                        <a:rPr kumimoji="0" lang="ru-RU" sz="2000" b="1" i="0" u="none" strike="noStrike" cap="none" normalizeH="0" baseline="0" dirty="0" err="1" smtClean="0">
                          <a:ln>
                            <a:noFill/>
                          </a:ln>
                          <a:solidFill>
                            <a:schemeClr val="tx1"/>
                          </a:solidFill>
                          <a:effectLst/>
                          <a:latin typeface="Times New Roman" pitchFamily="18" charset="0"/>
                        </a:rPr>
                        <a:t>невостребованности</a:t>
                      </a:r>
                      <a:r>
                        <a:rPr kumimoji="0" lang="ru-RU" sz="2000" b="1" i="0" u="none" strike="noStrike" cap="none" normalizeH="0" baseline="0" dirty="0" smtClean="0">
                          <a:ln>
                            <a:noFill/>
                          </a:ln>
                          <a:solidFill>
                            <a:schemeClr val="tx1"/>
                          </a:solidFill>
                          <a:effectLst/>
                          <a:latin typeface="Times New Roman" pitchFamily="18" charset="0"/>
                        </a:rPr>
                        <a:t>  продуктов на рынке</a:t>
                      </a:r>
                    </a:p>
                  </a:txBody>
                  <a:tcPr marL="91439" marR="91439"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10 %</a:t>
                      </a:r>
                    </a:p>
                  </a:txBody>
                  <a:tcPr marL="89999" marR="89999"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 Агрессивная маркетинговая политика в направлении медицинских учреждений,  донесение ценности продукта до врачей, проводящих операции на головном мозге и для пациентов;</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 Поиск путей по снижению себестоимости продукции и повышению ее качества;</a:t>
                      </a:r>
                    </a:p>
                  </a:txBody>
                  <a:tcPr marL="91439" marR="91439"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992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2000" b="1" i="0" u="none" strike="noStrike" cap="none" normalizeH="0" baseline="0" dirty="0" smtClean="0">
                          <a:ln>
                            <a:noFill/>
                          </a:ln>
                          <a:solidFill>
                            <a:schemeClr val="tx1"/>
                          </a:solidFill>
                          <a:effectLst/>
                          <a:latin typeface="Times New Roman" pitchFamily="18" charset="0"/>
                        </a:rPr>
                        <a:t>2. Риск появления на рынке более эффективных и недорогих препаратов</a:t>
                      </a:r>
                    </a:p>
                  </a:txBody>
                  <a:tcPr marL="91439" marR="91439"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20 %</a:t>
                      </a:r>
                    </a:p>
                  </a:txBody>
                  <a:tcPr marL="89999" marR="89999"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 Проведение собственных НИОКР по разработке современных, оригинальных, наиболее эффективных противоопухолевых препаратов;</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 Агрессивная маркетинговая компания по освоению (захвату) рынка и поглощение конкурентов;</a:t>
                      </a:r>
                    </a:p>
                  </a:txBody>
                  <a:tcPr marL="91439" marR="91439"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7712">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2000" b="1" i="0" u="none" strike="noStrike" cap="none" normalizeH="0" baseline="0" dirty="0" smtClean="0">
                          <a:ln>
                            <a:noFill/>
                          </a:ln>
                          <a:solidFill>
                            <a:schemeClr val="tx1"/>
                          </a:solidFill>
                          <a:effectLst/>
                          <a:latin typeface="Times New Roman" pitchFamily="18" charset="0"/>
                        </a:rPr>
                        <a:t>3. Риск, связанный с перебоями в поставках сырья и вспомогательных веществ</a:t>
                      </a:r>
                    </a:p>
                  </a:txBody>
                  <a:tcPr marL="91439" marR="91439"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10 %</a:t>
                      </a:r>
                    </a:p>
                  </a:txBody>
                  <a:tcPr marL="89999" marR="89999"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 Организация собственного производства  вспомогательных веществ;</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 Диверсификация поставок из разных источников;</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chemeClr val="tx1"/>
                          </a:solidFill>
                          <a:effectLst/>
                          <a:latin typeface="Times New Roman" pitchFamily="18" charset="0"/>
                        </a:rPr>
                        <a:t>- Заключение долгосрочных контрактов на поставки;</a:t>
                      </a:r>
                    </a:p>
                  </a:txBody>
                  <a:tcPr marL="91439" marR="91439"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dirty="0" smtClean="0"/>
              <a:t>Выводы:</a:t>
            </a:r>
            <a:endParaRPr lang="ru-RU" dirty="0"/>
          </a:p>
        </p:txBody>
      </p:sp>
      <p:sp>
        <p:nvSpPr>
          <p:cNvPr id="35843" name="Содержимое 2"/>
          <p:cNvSpPr>
            <a:spLocks noGrp="1"/>
          </p:cNvSpPr>
          <p:nvPr>
            <p:ph idx="1"/>
          </p:nvPr>
        </p:nvSpPr>
        <p:spPr>
          <a:xfrm>
            <a:off x="285750" y="1143000"/>
            <a:ext cx="8686800" cy="4525963"/>
          </a:xfrm>
        </p:spPr>
        <p:txBody>
          <a:bodyPr/>
          <a:lstStyle/>
          <a:p>
            <a:r>
              <a:rPr lang="ru-RU" altLang="ru-RU" sz="1400" smtClean="0"/>
              <a:t>Реализация инновационного проекта позволит:</a:t>
            </a:r>
          </a:p>
          <a:p>
            <a:r>
              <a:rPr lang="ru-RU" altLang="ru-RU" sz="1400" smtClean="0"/>
              <a:t>-расширить номенклатуру субстанций:</a:t>
            </a:r>
          </a:p>
          <a:p>
            <a:r>
              <a:rPr lang="ru-RU" altLang="ru-RU" sz="1400" smtClean="0"/>
              <a:t>-увеличить экспортный потенциал и расширить возможности реализации данной продукции, в том числе за счет приведения производства в соответствие с требованиями </a:t>
            </a:r>
            <a:r>
              <a:rPr lang="en-US" altLang="ru-RU" sz="1400" smtClean="0"/>
              <a:t>GMP</a:t>
            </a:r>
            <a:r>
              <a:rPr lang="ru-RU" altLang="ru-RU" sz="1400" smtClean="0"/>
              <a:t>:</a:t>
            </a:r>
          </a:p>
          <a:p>
            <a:r>
              <a:rPr lang="ru-RU" altLang="ru-RU" sz="1400" smtClean="0"/>
              <a:t>-обеспечить гарантированное высокое качество и безопасность выпускаемых субстанций:</a:t>
            </a:r>
          </a:p>
          <a:p>
            <a:r>
              <a:rPr lang="ru-RU" altLang="ru-RU" sz="1400" smtClean="0"/>
              <a:t>-увеличить производственные мощности предприятия:</a:t>
            </a:r>
          </a:p>
          <a:p>
            <a:r>
              <a:rPr lang="ru-RU" altLang="ru-RU" sz="1400" smtClean="0"/>
              <a:t>-обновить основные промышленно-производственные фонды предприятия:</a:t>
            </a:r>
          </a:p>
          <a:p>
            <a:r>
              <a:rPr lang="ru-RU" altLang="ru-RU" sz="1400" smtClean="0"/>
              <a:t>-улучшить условия работы для персонала вследствие внедрения современного оборудования:</a:t>
            </a:r>
          </a:p>
          <a:p>
            <a:r>
              <a:rPr lang="ru-RU" altLang="ru-RU" sz="1400" smtClean="0"/>
              <a:t>-улучшить общеэкономические показатели развития, как за счет увеличения поступления выручки от реализации продукции, так и за счет сокращения затрат на производство, обеспечивающегося повышением производительности труда:</a:t>
            </a:r>
          </a:p>
          <a:p>
            <a:r>
              <a:rPr lang="ru-RU" altLang="ru-RU" sz="1400" smtClean="0"/>
              <a:t>-удовлетворить потребности отечественных фармацевтических предприятий в субстанциях  и лечебных учреждений Республики Беларусь в соответствующих лекарственных средствах в полном объеме.</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088" y="2420888"/>
            <a:ext cx="8229600" cy="1143000"/>
          </a:xfrm>
        </p:spPr>
        <p:txBody>
          <a:bodyPr>
            <a:noAutofit/>
          </a:bodyPr>
          <a:lstStyle/>
          <a:p>
            <a:pPr algn="ctr">
              <a:defRPr/>
            </a:pPr>
            <a:r>
              <a:rPr lang="ru-RU" sz="2400" dirty="0" smtClean="0">
                <a:solidFill>
                  <a:schemeClr val="tx1"/>
                </a:solidFill>
                <a:latin typeface="Arial" pitchFamily="34" charset="0"/>
                <a:cs typeface="Arial" pitchFamily="34" charset="0"/>
              </a:rPr>
              <a:t>Оборудование, закупленное в рамках реализации инновационного проекта </a:t>
            </a:r>
            <a:r>
              <a:rPr lang="ru-RU" sz="2400" dirty="0" smtClean="0">
                <a:solidFill>
                  <a:schemeClr val="tx1"/>
                </a:solidFill>
              </a:rPr>
              <a:t/>
            </a:r>
            <a:br>
              <a:rPr lang="ru-RU" sz="2400" dirty="0" smtClean="0">
                <a:solidFill>
                  <a:schemeClr val="tx1"/>
                </a:solidFill>
              </a:rPr>
            </a:br>
            <a:r>
              <a:rPr lang="ru-RU" sz="2400" dirty="0" smtClean="0">
                <a:solidFill>
                  <a:schemeClr val="tx1"/>
                </a:solidFill>
              </a:rPr>
              <a:t/>
            </a:r>
            <a:br>
              <a:rPr lang="ru-RU" sz="2400" dirty="0" smtClean="0">
                <a:solidFill>
                  <a:schemeClr val="tx1"/>
                </a:solidFill>
              </a:rPr>
            </a:br>
            <a:r>
              <a:rPr lang="ru-RU" sz="2800" i="1" dirty="0" smtClean="0">
                <a:solidFill>
                  <a:schemeClr val="tx1"/>
                </a:solidFill>
                <a:latin typeface="Arial" pitchFamily="34" charset="0"/>
                <a:cs typeface="Arial" pitchFamily="34" charset="0"/>
              </a:rPr>
              <a:t>«Создание малотоннажного производства фармацевтических субстанций для получения противоопухолевых, </a:t>
            </a:r>
            <a:r>
              <a:rPr lang="ru-RU" sz="2800" i="1" dirty="0" err="1" smtClean="0">
                <a:solidFill>
                  <a:schemeClr val="tx1"/>
                </a:solidFill>
                <a:latin typeface="Arial" pitchFamily="34" charset="0"/>
                <a:cs typeface="Arial" pitchFamily="34" charset="0"/>
              </a:rPr>
              <a:t>кардиотропных</a:t>
            </a:r>
            <a:r>
              <a:rPr lang="ru-RU" sz="2800" i="1" dirty="0" smtClean="0">
                <a:solidFill>
                  <a:schemeClr val="tx1"/>
                </a:solidFill>
                <a:latin typeface="Arial" pitchFamily="34" charset="0"/>
                <a:cs typeface="Arial" pitchFamily="34" charset="0"/>
              </a:rPr>
              <a:t> и других лекарственных средств, соответствующих стандартам  GMP на базе организаций Минобразования»</a:t>
            </a:r>
            <a:br>
              <a:rPr lang="ru-RU" sz="2800" i="1" dirty="0" smtClean="0">
                <a:solidFill>
                  <a:schemeClr val="tx1"/>
                </a:solidFill>
                <a:latin typeface="Arial" pitchFamily="34" charset="0"/>
                <a:cs typeface="Arial" pitchFamily="34" charset="0"/>
              </a:rPr>
            </a:br>
            <a:r>
              <a:rPr lang="ru-RU" sz="2800" i="1" dirty="0" smtClean="0">
                <a:solidFill>
                  <a:schemeClr val="tx1"/>
                </a:solidFill>
                <a:latin typeface="Arial" pitchFamily="34" charset="0"/>
                <a:cs typeface="Arial" pitchFamily="34" charset="0"/>
              </a:rPr>
              <a:t>на сумму 13,8 млрд. рублей</a:t>
            </a:r>
            <a:endParaRPr lang="ru-RU" sz="2800" dirty="0">
              <a:solidFill>
                <a:schemeClr val="tx1"/>
              </a:solidFill>
              <a:latin typeface="Arial" pitchFamily="34" charset="0"/>
              <a:cs typeface="Arial" pitchFamily="34" charset="0"/>
            </a:endParaRPr>
          </a:p>
        </p:txBody>
      </p:sp>
      <p:pic>
        <p:nvPicPr>
          <p:cNvPr id="36867"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Рисунок 9" descr="Эмблема_УНИтехпром.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Содержимое 2"/>
          <p:cNvSpPr>
            <a:spLocks noGrp="1"/>
          </p:cNvSpPr>
          <p:nvPr>
            <p:ph idx="1"/>
          </p:nvPr>
        </p:nvSpPr>
        <p:spPr>
          <a:xfrm>
            <a:off x="1435100" y="357188"/>
            <a:ext cx="7499350" cy="5891212"/>
          </a:xfrm>
        </p:spPr>
        <p:txBody>
          <a:bodyPr/>
          <a:lstStyle/>
          <a:p>
            <a:endParaRPr lang="ru-RU" altLang="ru-RU" sz="1600" b="1" smtClean="0"/>
          </a:p>
          <a:p>
            <a:r>
              <a:rPr lang="ru-RU" altLang="ru-RU" sz="1600" b="1" smtClean="0"/>
              <a:t>Поддержание популярности товаров и услуг.</a:t>
            </a:r>
            <a:r>
              <a:rPr lang="ru-RU" altLang="ru-RU" sz="1600" smtClean="0"/>
              <a:t> Речь идет о напоминании потребителям о важности и нужности в их жизни предлагаемого товара. </a:t>
            </a:r>
          </a:p>
          <a:p>
            <a:endParaRPr lang="ru-RU" altLang="ru-RU" sz="1600" smtClean="0"/>
          </a:p>
          <a:p>
            <a:r>
              <a:rPr lang="ru-RU" altLang="ru-RU" sz="1600" b="1" smtClean="0"/>
              <a:t>Изменение стереотипов восприятия товара.</a:t>
            </a:r>
            <a:r>
              <a:rPr lang="ru-RU" altLang="ru-RU" sz="1600" smtClean="0"/>
              <a:t> Далеко не всегда стереотипы восприятия товара соответствуют ожиданиям производителя и поставщика. Переломить негативную тенденцию можно помощью специальной кампании продвижения. </a:t>
            </a:r>
          </a:p>
          <a:p>
            <a:r>
              <a:rPr lang="ru-RU" altLang="ru-RU" sz="1600" smtClean="0"/>
              <a:t>К примеру увеличение срока гарантии, постгарантийное обслужив.</a:t>
            </a:r>
          </a:p>
          <a:p>
            <a:endParaRPr lang="ru-RU" altLang="ru-RU" sz="1600" smtClean="0"/>
          </a:p>
          <a:p>
            <a:r>
              <a:rPr lang="ru-RU" altLang="ru-RU" sz="1600" b="1" smtClean="0"/>
              <a:t>Стимулирование участников системы сбыта.</a:t>
            </a:r>
            <a:r>
              <a:rPr lang="ru-RU" altLang="ru-RU" sz="1600" smtClean="0"/>
              <a:t> Поставщики с непрямыми каналами сбыта осуществляют продажи не потребителям, а посредникам. Тогда как независимые посредники ориентируются на конечный спрос, а не на поставщиков. Лучший способ заставить посредников увеличить закупки — стимулировать конечный спрос через продвижение.</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Содержимое 3" descr="alpha-1-4ld-plus-e.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000125" y="1143000"/>
            <a:ext cx="2786063" cy="4457700"/>
          </a:xfrm>
        </p:spPr>
      </p:pic>
      <p:sp>
        <p:nvSpPr>
          <p:cNvPr id="2" name="Заголовок 1"/>
          <p:cNvSpPr>
            <a:spLocks noGrp="1"/>
          </p:cNvSpPr>
          <p:nvPr>
            <p:ph type="title"/>
          </p:nvPr>
        </p:nvSpPr>
        <p:spPr>
          <a:xfrm>
            <a:off x="827088" y="260648"/>
            <a:ext cx="7790712" cy="1143000"/>
          </a:xfrm>
        </p:spPr>
        <p:txBody>
          <a:bodyPr/>
          <a:lstStyle/>
          <a:p>
            <a:pPr algn="ctr">
              <a:defRPr/>
            </a:pPr>
            <a:r>
              <a:rPr lang="ru-RU" sz="2800" dirty="0" err="1" smtClean="0">
                <a:solidFill>
                  <a:schemeClr val="tx1"/>
                </a:solidFill>
                <a:latin typeface="Arial" pitchFamily="34" charset="0"/>
                <a:cs typeface="Arial" pitchFamily="34" charset="0"/>
              </a:rPr>
              <a:t>Лиофильная</a:t>
            </a:r>
            <a:r>
              <a:rPr lang="ru-RU" sz="2800" dirty="0" smtClean="0">
                <a:solidFill>
                  <a:schemeClr val="tx1"/>
                </a:solidFill>
                <a:latin typeface="Arial" pitchFamily="34" charset="0"/>
                <a:cs typeface="Arial" pitchFamily="34" charset="0"/>
              </a:rPr>
              <a:t> сушка </a:t>
            </a:r>
            <a:r>
              <a:rPr lang="en-US" sz="2800" dirty="0" smtClean="0">
                <a:solidFill>
                  <a:schemeClr val="tx1"/>
                </a:solidFill>
                <a:latin typeface="Arial" pitchFamily="34" charset="0"/>
                <a:cs typeface="Arial" pitchFamily="34" charset="0"/>
              </a:rPr>
              <a:t>Alpha 2-4LD</a:t>
            </a:r>
            <a:endParaRPr lang="ru-RU" sz="2800" dirty="0">
              <a:solidFill>
                <a:schemeClr val="tx1"/>
              </a:solidFill>
              <a:latin typeface="Arial" pitchFamily="34" charset="0"/>
              <a:cs typeface="Arial" pitchFamily="34" charset="0"/>
            </a:endParaRPr>
          </a:p>
        </p:txBody>
      </p:sp>
      <p:pic>
        <p:nvPicPr>
          <p:cNvPr id="37892" name="Рисунок 4" descr="martin_christ_0015_alpha_2_4ld_pl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57813" y="2574925"/>
            <a:ext cx="2857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4071938" y="1714500"/>
            <a:ext cx="4857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a:t>Предназначена для сушки фармацевтических субстанций «Нитаргал» и «Темодекс» путем замораживания и вакуумирования</a:t>
            </a:r>
            <a:r>
              <a:rPr lang="ru-RU" altLang="ru-RU"/>
              <a:t>. </a:t>
            </a:r>
          </a:p>
        </p:txBody>
      </p:sp>
      <p:pic>
        <p:nvPicPr>
          <p:cNvPr id="37894" name="Picture 7" descr="герб БГУ"/>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Рисунок 9" descr="Эмблема_УНИтехпром.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5945" y="332656"/>
            <a:ext cx="7862151" cy="1143000"/>
          </a:xfrm>
        </p:spPr>
        <p:txBody>
          <a:bodyPr/>
          <a:lstStyle/>
          <a:p>
            <a:pPr algn="ctr">
              <a:defRPr/>
            </a:pPr>
            <a:r>
              <a:rPr lang="ru-RU" sz="2400" dirty="0" smtClean="0">
                <a:solidFill>
                  <a:schemeClr val="tx1"/>
                </a:solidFill>
                <a:latin typeface="Arial" pitchFamily="34" charset="0"/>
                <a:cs typeface="Arial" pitchFamily="34" charset="0"/>
              </a:rPr>
              <a:t>Реакторная система в комплекте </a:t>
            </a:r>
            <a:br>
              <a:rPr lang="ru-RU" sz="2400" dirty="0" smtClean="0">
                <a:solidFill>
                  <a:schemeClr val="tx1"/>
                </a:solidFill>
                <a:latin typeface="Arial" pitchFamily="34" charset="0"/>
                <a:cs typeface="Arial" pitchFamily="34" charset="0"/>
              </a:rPr>
            </a:br>
            <a:r>
              <a:rPr lang="ru-RU" sz="2400" dirty="0" smtClean="0">
                <a:solidFill>
                  <a:schemeClr val="tx1"/>
                </a:solidFill>
                <a:latin typeface="Arial" pitchFamily="34" charset="0"/>
                <a:cs typeface="Arial" pitchFamily="34" charset="0"/>
              </a:rPr>
              <a:t>с </a:t>
            </a:r>
            <a:r>
              <a:rPr lang="ru-RU" sz="2400" dirty="0" err="1" smtClean="0">
                <a:solidFill>
                  <a:schemeClr val="tx1"/>
                </a:solidFill>
                <a:latin typeface="Arial" pitchFamily="34" charset="0"/>
                <a:cs typeface="Arial" pitchFamily="34" charset="0"/>
              </a:rPr>
              <a:t>нутч</a:t>
            </a:r>
            <a:r>
              <a:rPr lang="ru-RU" sz="2400" dirty="0" smtClean="0">
                <a:solidFill>
                  <a:schemeClr val="tx1"/>
                </a:solidFill>
                <a:latin typeface="Arial" pitchFamily="34" charset="0"/>
                <a:cs typeface="Arial" pitchFamily="34" charset="0"/>
              </a:rPr>
              <a:t>-фильтром</a:t>
            </a:r>
            <a:endParaRPr lang="ru-RU" sz="2400" dirty="0">
              <a:solidFill>
                <a:schemeClr val="tx1"/>
              </a:solidFill>
              <a:latin typeface="Arial" pitchFamily="34" charset="0"/>
              <a:cs typeface="Arial" pitchFamily="34" charset="0"/>
            </a:endParaRPr>
          </a:p>
        </p:txBody>
      </p:sp>
      <p:sp>
        <p:nvSpPr>
          <p:cNvPr id="38915" name="TextBox 4"/>
          <p:cNvSpPr txBox="1">
            <a:spLocks noChangeArrowheads="1"/>
          </p:cNvSpPr>
          <p:nvPr/>
        </p:nvSpPr>
        <p:spPr bwMode="auto">
          <a:xfrm>
            <a:off x="5148263" y="2060575"/>
            <a:ext cx="36433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a:t>Цилиндрическая реакторная система, оснащенная перемешивающим элементом якорного типа с возможностью фильтрации при пониженном давлении. Предназначена для производства фармацевтических субстанций.</a:t>
            </a:r>
          </a:p>
        </p:txBody>
      </p:sp>
      <p:pic>
        <p:nvPicPr>
          <p:cNvPr id="3891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84213" y="1412875"/>
            <a:ext cx="4175125" cy="5040313"/>
          </a:xfrm>
        </p:spPr>
      </p:pic>
      <p:pic>
        <p:nvPicPr>
          <p:cNvPr id="38917"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Рисунок 9" descr="Эмблема_УНИтехпром.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sz="2800" dirty="0" smtClean="0">
                <a:solidFill>
                  <a:schemeClr val="tx1"/>
                </a:solidFill>
                <a:latin typeface="Arial" pitchFamily="34" charset="0"/>
                <a:cs typeface="Arial" pitchFamily="34" charset="0"/>
              </a:rPr>
              <a:t>Боксы цитотоксической безопасности</a:t>
            </a:r>
            <a:endParaRPr lang="ru-RU" sz="2800" dirty="0">
              <a:solidFill>
                <a:schemeClr val="tx1"/>
              </a:solidFill>
              <a:latin typeface="Arial" pitchFamily="34" charset="0"/>
              <a:cs typeface="Arial" pitchFamily="34" charset="0"/>
            </a:endParaRPr>
          </a:p>
        </p:txBody>
      </p:sp>
      <p:pic>
        <p:nvPicPr>
          <p:cNvPr id="39939" name="Содержимое 3" descr="бокс.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508625" y="1235075"/>
            <a:ext cx="3105150" cy="5645150"/>
          </a:xfrm>
        </p:spPr>
      </p:pic>
      <p:sp>
        <p:nvSpPr>
          <p:cNvPr id="39940" name="TextBox 4"/>
          <p:cNvSpPr txBox="1">
            <a:spLocks noChangeArrowheads="1"/>
          </p:cNvSpPr>
          <p:nvPr/>
        </p:nvSpPr>
        <p:spPr bwMode="auto">
          <a:xfrm>
            <a:off x="1285875" y="1857375"/>
            <a:ext cx="37861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a:t>Предназначен для работы с противоопухолевыми препаратами, обеспечивает двухступенчатую фильтрацию отработанного воздуха, что максимально защищает и снижает степень неблагоприятного воздействия противоопухолевых препаратов на организм сотрудников, занятых в производстве.</a:t>
            </a:r>
          </a:p>
        </p:txBody>
      </p:sp>
      <p:sp>
        <p:nvSpPr>
          <p:cNvPr id="39941" name="TextBox 5"/>
          <p:cNvSpPr txBox="1">
            <a:spLocks noChangeArrowheads="1"/>
          </p:cNvSpPr>
          <p:nvPr/>
        </p:nvSpPr>
        <p:spPr bwMode="auto">
          <a:xfrm>
            <a:off x="1357313" y="5715000"/>
            <a:ext cx="2863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000" b="1" u="sng"/>
              <a:t>Стоимость - </a:t>
            </a:r>
            <a:r>
              <a:rPr lang="en-US" altLang="ru-RU" sz="2000" b="1" u="sng"/>
              <a:t> 79 800 €</a:t>
            </a:r>
            <a:endParaRPr lang="ru-RU" altLang="ru-RU" sz="2000" b="1" u="sng"/>
          </a:p>
        </p:txBody>
      </p:sp>
      <p:pic>
        <p:nvPicPr>
          <p:cNvPr id="39942"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Рисунок 9" descr="Эмблема_УНИтехпром.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67638" y="311150"/>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sz="2800" dirty="0" smtClean="0">
                <a:solidFill>
                  <a:schemeClr val="tx1"/>
                </a:solidFill>
                <a:latin typeface="Arial" pitchFamily="34" charset="0"/>
                <a:cs typeface="Arial" pitchFamily="34" charset="0"/>
              </a:rPr>
              <a:t>Комплексная линия очистки воды</a:t>
            </a:r>
            <a:endParaRPr lang="ru-RU" sz="2800" dirty="0">
              <a:solidFill>
                <a:schemeClr val="tx1"/>
              </a:solidFill>
              <a:latin typeface="Arial" pitchFamily="34" charset="0"/>
              <a:cs typeface="Arial" pitchFamily="34" charset="0"/>
            </a:endParaRPr>
          </a:p>
        </p:txBody>
      </p:sp>
      <p:pic>
        <p:nvPicPr>
          <p:cNvPr id="40963" name="Содержимое 3" descr="очистка картинка.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00125" y="1285875"/>
            <a:ext cx="4275138" cy="4533900"/>
          </a:xfrm>
        </p:spPr>
      </p:pic>
      <p:pic>
        <p:nvPicPr>
          <p:cNvPr id="40964" name="Рисунок 4" descr="очистка подпись.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4938" y="1428750"/>
            <a:ext cx="3786187"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7" descr="герб БГУ"/>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Рисунок 9" descr="Эмблема_УНИтехпром.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sz="2800" dirty="0" smtClean="0">
                <a:solidFill>
                  <a:schemeClr val="tx1"/>
                </a:solidFill>
                <a:latin typeface="Arial" pitchFamily="34" charset="0"/>
                <a:cs typeface="Arial" pitchFamily="34" charset="0"/>
              </a:rPr>
              <a:t>Комплект конструкций для устройства чистых помещений</a:t>
            </a:r>
            <a:endParaRPr lang="ru-RU" sz="2800" dirty="0">
              <a:solidFill>
                <a:schemeClr val="tx1"/>
              </a:solidFill>
              <a:latin typeface="Arial" pitchFamily="34" charset="0"/>
              <a:cs typeface="Arial" pitchFamily="34" charset="0"/>
            </a:endParaRPr>
          </a:p>
        </p:txBody>
      </p:sp>
      <p:pic>
        <p:nvPicPr>
          <p:cNvPr id="41987" name="Содержимое 3" descr="чистые помещения.pn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143000" y="1447800"/>
            <a:ext cx="5072063" cy="4370388"/>
          </a:xfrm>
        </p:spPr>
      </p:pic>
      <p:sp>
        <p:nvSpPr>
          <p:cNvPr id="41988" name="TextBox 4"/>
          <p:cNvSpPr txBox="1">
            <a:spLocks noChangeArrowheads="1"/>
          </p:cNvSpPr>
          <p:nvPr/>
        </p:nvSpPr>
        <p:spPr bwMode="auto">
          <a:xfrm>
            <a:off x="6286500" y="1714500"/>
            <a:ext cx="27146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a:t>Производство фарм. субстанций  в чистых помещениях  позво-ляет избежать загрязнения микро-организмами, механическими час-тицами выпускаемой продукции на всех стадиях техноло-гического процесса.</a:t>
            </a:r>
          </a:p>
        </p:txBody>
      </p:sp>
      <p:pic>
        <p:nvPicPr>
          <p:cNvPr id="41989" name="Picture 7" descr="герб БГУ"/>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Рисунок 9" descr="Эмблема_УНИтехпром.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Содержимое 2"/>
          <p:cNvSpPr>
            <a:spLocks noGrp="1"/>
          </p:cNvSpPr>
          <p:nvPr>
            <p:ph idx="4294967295"/>
          </p:nvPr>
        </p:nvSpPr>
        <p:spPr>
          <a:xfrm>
            <a:off x="142875" y="1528763"/>
            <a:ext cx="8786813" cy="4886325"/>
          </a:xfrm>
        </p:spPr>
        <p:txBody>
          <a:bodyPr/>
          <a:lstStyle/>
          <a:p>
            <a:pPr marL="623888" indent="-514350" algn="just" eaLnBrk="1" hangingPunct="1">
              <a:lnSpc>
                <a:spcPct val="90000"/>
              </a:lnSpc>
              <a:buClr>
                <a:srgbClr val="FFFFEE"/>
              </a:buClr>
              <a:buFont typeface="Times New Roman" panose="02020603050405020304" pitchFamily="18" charset="0"/>
              <a:buNone/>
            </a:pPr>
            <a:r>
              <a:rPr lang="ru-RU" altLang="ru-RU" sz="2100" b="1" i="1" u="sng" smtClean="0">
                <a:solidFill>
                  <a:srgbClr val="FF3300"/>
                </a:solidFill>
                <a:latin typeface="Arial" panose="020B0604020202020204" pitchFamily="34" charset="0"/>
                <a:cs typeface="Arial" panose="020B0604020202020204" pitchFamily="34" charset="0"/>
              </a:rPr>
              <a:t>ЦИСПЛАЦЕЛ</a:t>
            </a:r>
            <a:r>
              <a:rPr lang="ru-RU" altLang="ru-RU" sz="2100" smtClean="0">
                <a:solidFill>
                  <a:srgbClr val="0066FF"/>
                </a:solidFill>
                <a:latin typeface="Arial" panose="020B0604020202020204" pitchFamily="34" charset="0"/>
                <a:cs typeface="Arial" panose="020B0604020202020204" pitchFamily="34" charset="0"/>
              </a:rPr>
              <a:t> </a:t>
            </a:r>
            <a:r>
              <a:rPr lang="ru-RU" altLang="ru-RU" sz="2100" smtClean="0">
                <a:latin typeface="Arial" panose="020B0604020202020204" pitchFamily="34" charset="0"/>
                <a:cs typeface="Arial" panose="020B0604020202020204" pitchFamily="34" charset="0"/>
              </a:rPr>
              <a:t>– оригинальный противоопухолевый препарат для локальной химиотерапии опухолей головного мозга, головы и шеи (Объем производства 1350 упаковок в год, 432 тыс. долларов США)</a:t>
            </a:r>
            <a:r>
              <a:rPr lang="ru-RU" altLang="ru-RU" sz="2100" smtClean="0">
                <a:solidFill>
                  <a:srgbClr val="0066FF"/>
                </a:solidFill>
                <a:latin typeface="Arial" panose="020B0604020202020204" pitchFamily="34" charset="0"/>
                <a:cs typeface="Arial" panose="020B0604020202020204" pitchFamily="34" charset="0"/>
              </a:rPr>
              <a:t>.Импортозамещение  </a:t>
            </a:r>
            <a:r>
              <a:rPr lang="en-US" altLang="ru-RU" sz="2100" smtClean="0">
                <a:solidFill>
                  <a:srgbClr val="0066FF"/>
                </a:solidFill>
                <a:latin typeface="Arial" panose="020B0604020202020204" pitchFamily="34" charset="0"/>
                <a:cs typeface="Arial" panose="020B0604020202020204" pitchFamily="34" charset="0"/>
              </a:rPr>
              <a:t>22,4 </a:t>
            </a:r>
            <a:r>
              <a:rPr lang="ru-RU" altLang="ru-RU" sz="2100" smtClean="0">
                <a:solidFill>
                  <a:srgbClr val="0066FF"/>
                </a:solidFill>
                <a:latin typeface="Arial" panose="020B0604020202020204" pitchFamily="34" charset="0"/>
                <a:cs typeface="Arial" panose="020B0604020202020204" pitchFamily="34" charset="0"/>
              </a:rPr>
              <a:t>млн. долл.США</a:t>
            </a:r>
            <a:r>
              <a:rPr lang="en-US" altLang="ru-RU" sz="2100" smtClean="0">
                <a:solidFill>
                  <a:srgbClr val="0066FF"/>
                </a:solidFill>
                <a:latin typeface="Arial" panose="020B0604020202020204" pitchFamily="34" charset="0"/>
                <a:cs typeface="Arial" panose="020B0604020202020204" pitchFamily="34" charset="0"/>
              </a:rPr>
              <a:t>/ </a:t>
            </a:r>
            <a:r>
              <a:rPr lang="ru-RU" altLang="ru-RU" sz="2100" smtClean="0">
                <a:solidFill>
                  <a:srgbClr val="0066FF"/>
                </a:solidFill>
                <a:latin typeface="Arial" panose="020B0604020202020204" pitchFamily="34" charset="0"/>
                <a:cs typeface="Arial" panose="020B0604020202020204" pitchFamily="34" charset="0"/>
              </a:rPr>
              <a:t>год              </a:t>
            </a:r>
            <a:endParaRPr lang="ru-RU" altLang="ru-RU" sz="2100" smtClean="0">
              <a:latin typeface="Arial" panose="020B0604020202020204" pitchFamily="34" charset="0"/>
              <a:cs typeface="Arial" panose="020B0604020202020204" pitchFamily="34" charset="0"/>
            </a:endParaRPr>
          </a:p>
          <a:p>
            <a:pPr marL="623888" indent="-514350" algn="just" eaLnBrk="1" hangingPunct="1">
              <a:lnSpc>
                <a:spcPct val="90000"/>
              </a:lnSpc>
              <a:buClr>
                <a:srgbClr val="FFFFEE"/>
              </a:buClr>
              <a:buFont typeface="Times New Roman" panose="02020603050405020304" pitchFamily="18" charset="0"/>
              <a:buNone/>
            </a:pPr>
            <a:r>
              <a:rPr lang="ru-RU" altLang="ru-RU" sz="2100" b="1" i="1" u="sng" smtClean="0">
                <a:solidFill>
                  <a:srgbClr val="FF3300"/>
                </a:solidFill>
                <a:latin typeface="Arial" panose="020B0604020202020204" pitchFamily="34" charset="0"/>
                <a:cs typeface="Arial" panose="020B0604020202020204" pitchFamily="34" charset="0"/>
              </a:rPr>
              <a:t>ТЕМОЗОЛОМИД</a:t>
            </a:r>
            <a:r>
              <a:rPr lang="ru-RU" altLang="ru-RU" sz="2100" smtClean="0">
                <a:solidFill>
                  <a:srgbClr val="0066FF"/>
                </a:solidFill>
                <a:latin typeface="Arial" panose="020B0604020202020204" pitchFamily="34" charset="0"/>
                <a:cs typeface="Arial" panose="020B0604020202020204" pitchFamily="34" charset="0"/>
              </a:rPr>
              <a:t> </a:t>
            </a:r>
            <a:r>
              <a:rPr lang="ru-RU" altLang="ru-RU" sz="2100" smtClean="0">
                <a:latin typeface="Arial" panose="020B0604020202020204" pitchFamily="34" charset="0"/>
                <a:cs typeface="Arial" panose="020B0604020202020204" pitchFamily="34" charset="0"/>
              </a:rPr>
              <a:t>– субстанция для производства противоопу-        холевого препарата Темобел (капсулы </a:t>
            </a:r>
            <a:r>
              <a:rPr lang="en-US" altLang="ru-RU" sz="2100" smtClean="0">
                <a:latin typeface="Arial" panose="020B0604020202020204" pitchFamily="34" charset="0"/>
                <a:cs typeface="Arial" panose="020B0604020202020204" pitchFamily="34" charset="0"/>
              </a:rPr>
              <a:t>)</a:t>
            </a:r>
            <a:r>
              <a:rPr lang="ru-RU" altLang="ru-RU" sz="2100" smtClean="0">
                <a:latin typeface="Arial" panose="020B0604020202020204" pitchFamily="34" charset="0"/>
                <a:cs typeface="Arial" panose="020B0604020202020204" pitchFamily="34" charset="0"/>
              </a:rPr>
              <a:t>,       фармсубстанции и ГЛФ препарата Темодекс (порошок для приготовления геля для  интраоперационного применения) (Макс. объем производства 5000 г. в год, 210 тыс. долларов США)</a:t>
            </a:r>
            <a:r>
              <a:rPr lang="ru-RU" altLang="ru-RU" sz="2100" smtClean="0">
                <a:solidFill>
                  <a:srgbClr val="0066FF"/>
                </a:solidFill>
                <a:latin typeface="Arial" panose="020B0604020202020204" pitchFamily="34" charset="0"/>
                <a:cs typeface="Arial" panose="020B0604020202020204" pitchFamily="34" charset="0"/>
              </a:rPr>
              <a:t> Импортозамещение 3,0 млн. долл.США  в ГЛФ     </a:t>
            </a:r>
          </a:p>
          <a:p>
            <a:pPr marL="623888" indent="-514350" algn="just" eaLnBrk="1" hangingPunct="1">
              <a:lnSpc>
                <a:spcPct val="90000"/>
              </a:lnSpc>
              <a:buClr>
                <a:srgbClr val="FFFFEE"/>
              </a:buClr>
              <a:buFont typeface="Times New Roman" panose="02020603050405020304" pitchFamily="18" charset="0"/>
              <a:buNone/>
            </a:pPr>
            <a:r>
              <a:rPr lang="ru-RU" altLang="ru-RU" sz="2100" b="1" i="1" u="sng" smtClean="0">
                <a:solidFill>
                  <a:srgbClr val="FF3300"/>
                </a:solidFill>
                <a:latin typeface="Arial" panose="020B0604020202020204" pitchFamily="34" charset="0"/>
                <a:cs typeface="Arial" panose="020B0604020202020204" pitchFamily="34" charset="0"/>
              </a:rPr>
              <a:t>ПРОСПИДИЯ ХЛОРИД</a:t>
            </a:r>
            <a:r>
              <a:rPr lang="ru-RU" altLang="ru-RU" sz="2100" smtClean="0">
                <a:solidFill>
                  <a:srgbClr val="0066FF"/>
                </a:solidFill>
                <a:latin typeface="Arial" panose="020B0604020202020204" pitchFamily="34" charset="0"/>
                <a:cs typeface="Arial" panose="020B0604020202020204" pitchFamily="34" charset="0"/>
              </a:rPr>
              <a:t> </a:t>
            </a:r>
            <a:r>
              <a:rPr lang="ru-RU" altLang="ru-RU" sz="2100" smtClean="0">
                <a:latin typeface="Arial" panose="020B0604020202020204" pitchFamily="34" charset="0"/>
                <a:cs typeface="Arial" panose="020B0604020202020204" pitchFamily="34" charset="0"/>
              </a:rPr>
              <a:t>– субстанция для получения различных лекарственных (инъекционная, мазевая, гидрогелевая) форм противоопухолевых препаратов (Объем производства 10000 г. в год, 300 тыс. долларов США)</a:t>
            </a:r>
            <a:r>
              <a:rPr lang="ru-RU" altLang="ru-RU" sz="2100" smtClean="0">
                <a:solidFill>
                  <a:srgbClr val="0066FF"/>
                </a:solidFill>
                <a:latin typeface="Arial" panose="020B0604020202020204" pitchFamily="34" charset="0"/>
                <a:cs typeface="Arial" panose="020B0604020202020204" pitchFamily="34" charset="0"/>
              </a:rPr>
              <a:t> </a:t>
            </a:r>
            <a:endParaRPr lang="ru-RU" altLang="ru-RU" sz="2100" smtClean="0">
              <a:latin typeface="Arial" panose="020B0604020202020204" pitchFamily="34" charset="0"/>
              <a:cs typeface="Arial" panose="020B0604020202020204" pitchFamily="34" charset="0"/>
            </a:endParaRPr>
          </a:p>
          <a:p>
            <a:pPr marL="623888" indent="-514350" algn="just" eaLnBrk="1" hangingPunct="1">
              <a:lnSpc>
                <a:spcPct val="90000"/>
              </a:lnSpc>
              <a:buClr>
                <a:srgbClr val="FFFFEE"/>
              </a:buClr>
              <a:buFont typeface="Times New Roman" panose="02020603050405020304" pitchFamily="18" charset="0"/>
              <a:buNone/>
            </a:pPr>
            <a:endParaRPr lang="ru-RU" altLang="ru-RU" sz="2000" smtClean="0"/>
          </a:p>
        </p:txBody>
      </p:sp>
      <p:pic>
        <p:nvPicPr>
          <p:cNvPr id="43011"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63663" y="698500"/>
            <a:ext cx="7570787" cy="830263"/>
          </a:xfrm>
          <a:prstGeom prst="rect">
            <a:avLst/>
          </a:prstGeom>
          <a:noFill/>
        </p:spPr>
        <p:txBody>
          <a:bodyPr>
            <a:spAutoFit/>
          </a:bodyPr>
          <a:lstStyle/>
          <a:p>
            <a:pPr algn="ctr">
              <a:defRPr/>
            </a:pPr>
            <a:r>
              <a:rPr lang="ru-RU" sz="2400" b="1" kern="0" dirty="0">
                <a:solidFill>
                  <a:srgbClr val="FF3300"/>
                </a:solidFill>
              </a:rPr>
              <a:t>ПРЕПАРАТЫ,  ПРОИЗВОДИМЫЕ </a:t>
            </a:r>
            <a:br>
              <a:rPr lang="ru-RU" sz="2400" b="1" kern="0" dirty="0">
                <a:solidFill>
                  <a:srgbClr val="FF3300"/>
                </a:solidFill>
              </a:rPr>
            </a:br>
            <a:r>
              <a:rPr lang="ru-RU" sz="2400" b="1" kern="0" dirty="0">
                <a:solidFill>
                  <a:srgbClr val="FF3300"/>
                </a:solidFill>
              </a:rPr>
              <a:t>УП «УНИТЕХПРОМ БГУ» (Описание продукции)</a:t>
            </a:r>
            <a:endParaRPr lang="ru-RU" sz="2400" b="1" dirty="0">
              <a:latin typeface="Arial" charset="0"/>
            </a:endParaRPr>
          </a:p>
        </p:txBody>
      </p:sp>
      <p:pic>
        <p:nvPicPr>
          <p:cNvPr id="43013"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28750" y="214313"/>
            <a:ext cx="6000750" cy="461962"/>
          </a:xfrm>
          <a:prstGeom prst="rect">
            <a:avLst/>
          </a:prstGeom>
          <a:noFill/>
        </p:spPr>
        <p:txBody>
          <a:bodyPr>
            <a:spAutoFit/>
          </a:bodyPr>
          <a:lstStyle/>
          <a:p>
            <a:pPr algn="ctr">
              <a:defRPr/>
            </a:pPr>
            <a:r>
              <a:rPr lang="ru-RU" sz="2400" b="1" kern="0" dirty="0">
                <a:solidFill>
                  <a:srgbClr val="002060"/>
                </a:solidFill>
              </a:rPr>
              <a:t>Служба лекарственных средств</a:t>
            </a:r>
          </a:p>
        </p:txBody>
      </p:sp>
    </p:spTree>
  </p:cSld>
  <p:clrMapOvr>
    <a:masterClrMapping/>
  </p:clrMapOvr>
  <p:transition advTm="7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Прямоугольник 1"/>
          <p:cNvSpPr>
            <a:spLocks noChangeArrowheads="1"/>
          </p:cNvSpPr>
          <p:nvPr/>
        </p:nvSpPr>
        <p:spPr bwMode="auto">
          <a:xfrm>
            <a:off x="214313" y="1714500"/>
            <a:ext cx="8643937"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3888" indent="-5143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90000"/>
              </a:lnSpc>
              <a:buClr>
                <a:srgbClr val="FFFFEE"/>
              </a:buClr>
              <a:buFont typeface="Wingdings 3" panose="05040102010807070707" pitchFamily="18" charset="2"/>
              <a:buNone/>
            </a:pPr>
            <a:r>
              <a:rPr lang="ru-RU" altLang="ru-RU" sz="2100" b="1" i="1" u="sng">
                <a:solidFill>
                  <a:srgbClr val="FF3300"/>
                </a:solidFill>
              </a:rPr>
              <a:t>НИТАРГАЛ</a:t>
            </a:r>
            <a:r>
              <a:rPr lang="ru-RU" altLang="ru-RU" sz="2100" b="1" i="1">
                <a:solidFill>
                  <a:srgbClr val="FF3300"/>
                </a:solidFill>
              </a:rPr>
              <a:t> </a:t>
            </a:r>
            <a:r>
              <a:rPr lang="ru-RU" altLang="ru-RU"/>
              <a:t>–</a:t>
            </a:r>
            <a:r>
              <a:rPr lang="ru-RU" altLang="ru-RU">
                <a:latin typeface="Times New Roman" panose="02020603050405020304" pitchFamily="18" charset="0"/>
                <a:cs typeface="Times New Roman" panose="02020603050405020304" pitchFamily="18" charset="0"/>
              </a:rPr>
              <a:t> </a:t>
            </a:r>
            <a:r>
              <a:rPr lang="ru-RU" altLang="ru-RU" sz="2100"/>
              <a:t>оригинальная субстанция для производства препарата Нитаргал, таблетки  для лечения сердечно-сосудистых заболеваний (План к выпуску в 2014-2016 гг – 17,0 кг., 42,5 тыс. упаковок № 20)</a:t>
            </a:r>
          </a:p>
          <a:p>
            <a:pPr algn="just" eaLnBrk="1" hangingPunct="1">
              <a:lnSpc>
                <a:spcPct val="90000"/>
              </a:lnSpc>
              <a:buClr>
                <a:srgbClr val="FFFFEE"/>
              </a:buClr>
            </a:pPr>
            <a:r>
              <a:rPr lang="ru-RU" altLang="ru-RU" sz="2100" b="1" i="1" u="sng">
                <a:solidFill>
                  <a:srgbClr val="FF3300"/>
                </a:solidFill>
              </a:rPr>
              <a:t>ТЕМОДЕКС</a:t>
            </a:r>
            <a:r>
              <a:rPr lang="ru-RU" altLang="ru-RU">
                <a:solidFill>
                  <a:srgbClr val="0066FF"/>
                </a:solidFill>
                <a:latin typeface="Times New Roman" panose="02020603050405020304" pitchFamily="18" charset="0"/>
                <a:cs typeface="Times New Roman" panose="02020603050405020304" pitchFamily="18" charset="0"/>
              </a:rPr>
              <a:t> </a:t>
            </a:r>
            <a:r>
              <a:rPr lang="ru-RU" altLang="ru-RU"/>
              <a:t>–</a:t>
            </a:r>
            <a:r>
              <a:rPr lang="ru-RU" altLang="ru-RU">
                <a:latin typeface="Times New Roman" panose="02020603050405020304" pitchFamily="18" charset="0"/>
                <a:cs typeface="Times New Roman" panose="02020603050405020304" pitchFamily="18" charset="0"/>
              </a:rPr>
              <a:t> </a:t>
            </a:r>
            <a:r>
              <a:rPr lang="ru-RU" altLang="ru-RU" sz="2100"/>
              <a:t>оригинальная субстанция для производства  оригинального противоопухолевого препарата Темодекс для локальной химиотерапии опухолей головного мозга (План к выпуску в 2014-2016 гг – 1,5 тыс. флак.). </a:t>
            </a:r>
            <a:endParaRPr lang="ru-RU" altLang="ru-RU"/>
          </a:p>
        </p:txBody>
      </p:sp>
      <p:pic>
        <p:nvPicPr>
          <p:cNvPr id="44035"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28750" y="214313"/>
            <a:ext cx="6000750" cy="461962"/>
          </a:xfrm>
          <a:prstGeom prst="rect">
            <a:avLst/>
          </a:prstGeom>
          <a:noFill/>
        </p:spPr>
        <p:txBody>
          <a:bodyPr>
            <a:spAutoFit/>
          </a:bodyPr>
          <a:lstStyle/>
          <a:p>
            <a:pPr algn="ctr">
              <a:defRPr/>
            </a:pPr>
            <a:r>
              <a:rPr lang="ru-RU" sz="2400" b="1" kern="0" dirty="0">
                <a:solidFill>
                  <a:srgbClr val="002060"/>
                </a:solidFill>
              </a:rPr>
              <a:t>Служба лекарственных средств</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Рисунок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2938" y="1500188"/>
            <a:ext cx="7858125"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Рисунок 9" descr="Эмблема_УНИтехпром.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7" descr="герб БГУ"/>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28750" y="214313"/>
            <a:ext cx="6000750" cy="461962"/>
          </a:xfrm>
          <a:prstGeom prst="rect">
            <a:avLst/>
          </a:prstGeom>
          <a:noFill/>
        </p:spPr>
        <p:txBody>
          <a:bodyPr>
            <a:spAutoFit/>
          </a:bodyPr>
          <a:lstStyle/>
          <a:p>
            <a:pPr algn="ctr">
              <a:defRPr/>
            </a:pPr>
            <a:r>
              <a:rPr lang="ru-RU" sz="2400" b="1" kern="0" dirty="0">
                <a:solidFill>
                  <a:srgbClr val="002060"/>
                </a:solidFill>
              </a:rPr>
              <a:t>Служба лекарственных средств</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1476378" y="188915"/>
            <a:ext cx="5903913" cy="720725"/>
          </a:xfrm>
        </p:spPr>
        <p:txBody>
          <a:bodyPr/>
          <a:lstStyle/>
          <a:p>
            <a:pPr algn="ctr" eaLnBrk="1" fontAlgn="auto" hangingPunct="1">
              <a:spcAft>
                <a:spcPts val="0"/>
              </a:spcAft>
              <a:defRPr/>
            </a:pPr>
            <a:r>
              <a:rPr lang="ru-RU" sz="4000" dirty="0" smtClean="0">
                <a:solidFill>
                  <a:srgbClr val="0064A0"/>
                </a:solidFill>
                <a:effectLst/>
                <a:latin typeface="Verdana" pitchFamily="34" charset="0"/>
              </a:rPr>
              <a:t>«ЦИСПЛАЦЕЛ»</a:t>
            </a:r>
          </a:p>
        </p:txBody>
      </p:sp>
      <p:sp>
        <p:nvSpPr>
          <p:cNvPr id="46083" name="Rectangle 5"/>
          <p:cNvSpPr>
            <a:spLocks noChangeArrowheads="1"/>
          </p:cNvSpPr>
          <p:nvPr/>
        </p:nvSpPr>
        <p:spPr bwMode="auto">
          <a:xfrm>
            <a:off x="539750" y="3141663"/>
            <a:ext cx="8066088"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Aft>
                <a:spcPts val="300"/>
              </a:spcAft>
            </a:pPr>
            <a:r>
              <a:rPr lang="ru-RU" altLang="ru-RU" sz="2400"/>
              <a:t>Применение препарата «Цисплацел» увеличивает на 30 - 40% число излечиваемых больных с опухолями в области головы и шеи, увеличивает длительность безрецидивного периода, улучшает качество и продолжительность жизни больных с опухолями головного мозга в 1,5–2 раза.</a:t>
            </a:r>
          </a:p>
          <a:p>
            <a:pPr algn="just" eaLnBrk="1" hangingPunct="1">
              <a:spcAft>
                <a:spcPts val="300"/>
              </a:spcAft>
            </a:pPr>
            <a:r>
              <a:rPr lang="ru-RU" altLang="ru-RU" sz="2400" i="1"/>
              <a:t> </a:t>
            </a:r>
            <a:r>
              <a:rPr lang="ru-RU" altLang="ru-RU" i="1"/>
              <a:t>Государственный заказ на поставку препарата Цисплацел выполняется по графику поставок. Препарат в соответствии с приказом МЗ РБ</a:t>
            </a:r>
            <a:r>
              <a:rPr lang="en-US" altLang="ru-RU" i="1"/>
              <a:t> </a:t>
            </a:r>
            <a:r>
              <a:rPr lang="ru-RU" altLang="ru-RU" i="1"/>
              <a:t>в</a:t>
            </a:r>
            <a:r>
              <a:rPr lang="en-US" altLang="ru-RU" i="1"/>
              <a:t> 2012</a:t>
            </a:r>
            <a:r>
              <a:rPr lang="ru-RU" altLang="ru-RU" i="1"/>
              <a:t> г. включен в Протоколы лечения.</a:t>
            </a:r>
          </a:p>
          <a:p>
            <a:pPr algn="just" eaLnBrk="1" hangingPunct="1">
              <a:spcAft>
                <a:spcPts val="300"/>
              </a:spcAft>
            </a:pPr>
            <a:r>
              <a:rPr lang="ru-RU" altLang="ru-RU" sz="2400"/>
              <a:t> </a:t>
            </a:r>
            <a:endParaRPr lang="ru-RU" altLang="ru-RU" sz="2400" u="sng">
              <a:latin typeface="Times New Roman" panose="02020603050405020304" pitchFamily="18" charset="0"/>
            </a:endParaRPr>
          </a:p>
        </p:txBody>
      </p:sp>
      <p:sp>
        <p:nvSpPr>
          <p:cNvPr id="46084" name="Rectangle 8"/>
          <p:cNvSpPr>
            <a:spLocks noChangeArrowheads="1"/>
          </p:cNvSpPr>
          <p:nvPr/>
        </p:nvSpPr>
        <p:spPr bwMode="auto">
          <a:xfrm>
            <a:off x="2987675" y="981075"/>
            <a:ext cx="3455988"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500"/>
              </a:spcAft>
            </a:pPr>
            <a:r>
              <a:rPr lang="ru-RU" altLang="zh-CN" b="1" i="1" u="sng">
                <a:solidFill>
                  <a:srgbClr val="000066"/>
                </a:solidFill>
                <a:latin typeface="Times New Roman" panose="02020603050405020304" pitchFamily="18" charset="0"/>
                <a:cs typeface="华文楷体"/>
              </a:rPr>
              <a:t>Показания к применению </a:t>
            </a:r>
          </a:p>
          <a:p>
            <a:pPr eaLnBrk="1" hangingPunct="1">
              <a:spcAft>
                <a:spcPts val="500"/>
              </a:spcAft>
            </a:pPr>
            <a:r>
              <a:rPr lang="ru-RU" altLang="zh-CN">
                <a:latin typeface="Times New Roman" panose="02020603050405020304" pitchFamily="18" charset="0"/>
                <a:cs typeface="华文楷体"/>
              </a:rPr>
              <a:t>- </a:t>
            </a:r>
            <a:r>
              <a:rPr lang="ru-RU" altLang="zh-CN" b="1">
                <a:latin typeface="Times New Roman" panose="02020603050405020304" pitchFamily="18" charset="0"/>
                <a:cs typeface="华文楷体"/>
              </a:rPr>
              <a:t>злокачественные новообразо-вания головного мозга</a:t>
            </a:r>
          </a:p>
          <a:p>
            <a:pPr eaLnBrk="1" hangingPunct="1">
              <a:spcAft>
                <a:spcPts val="500"/>
              </a:spcAft>
            </a:pPr>
            <a:r>
              <a:rPr lang="ru-RU" altLang="zh-CN">
                <a:cs typeface="华文楷体"/>
              </a:rPr>
              <a:t>-</a:t>
            </a:r>
            <a:r>
              <a:rPr lang="ru-RU" altLang="zh-CN" b="1">
                <a:latin typeface="Times New Roman" panose="02020603050405020304" pitchFamily="18" charset="0"/>
                <a:cs typeface="华文楷体"/>
              </a:rPr>
              <a:t> злокачественные опухоли шеи, полости рта, языка, носа и придаточных пазух</a:t>
            </a:r>
          </a:p>
        </p:txBody>
      </p:sp>
      <p:pic>
        <p:nvPicPr>
          <p:cNvPr id="46085" name="Picture 3" descr="Цисплатин2 cop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9563" y="981075"/>
            <a:ext cx="22336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 descr="фото_Цисплацел_"/>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1052513"/>
            <a:ext cx="226695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3" descr="Цисплатин2 cop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43688" y="1000125"/>
            <a:ext cx="22336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612775" y="4002088"/>
            <a:ext cx="820737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000" tIns="36000" rIns="36000" bIns="36000" anchor="ctr">
            <a:spAutoFit/>
          </a:bodyPr>
          <a:lstStyle>
            <a:lvl1pPr marL="179388" indent="95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20000"/>
              </a:lnSpc>
            </a:pPr>
            <a:r>
              <a:rPr lang="ru-RU" altLang="ru-RU" sz="1900" b="1">
                <a:latin typeface="Times New Roman" panose="02020603050405020304" pitchFamily="18" charset="0"/>
              </a:rPr>
              <a:t>по сравнению с единственным импортным  аналогом </a:t>
            </a:r>
            <a:r>
              <a:rPr lang="ru-RU" altLang="ru-RU" sz="1900" i="1">
                <a:latin typeface="Times New Roman" panose="02020603050405020304" pitchFamily="18" charset="0"/>
              </a:rPr>
              <a:t>- препаратом «Глиадел», производства фирмы «</a:t>
            </a:r>
            <a:r>
              <a:rPr lang="en-US" altLang="ru-RU" sz="1900" i="1">
                <a:latin typeface="Times New Roman" panose="02020603050405020304" pitchFamily="18" charset="0"/>
              </a:rPr>
              <a:t>MGI</a:t>
            </a:r>
            <a:r>
              <a:rPr lang="ru-RU" altLang="ru-RU" sz="1900" i="1">
                <a:latin typeface="Times New Roman" panose="02020603050405020304" pitchFamily="18" charset="0"/>
              </a:rPr>
              <a:t> </a:t>
            </a:r>
            <a:r>
              <a:rPr lang="en-US" altLang="ru-RU" sz="1900" i="1">
                <a:latin typeface="Times New Roman" panose="02020603050405020304" pitchFamily="18" charset="0"/>
              </a:rPr>
              <a:t>Pharma</a:t>
            </a:r>
            <a:r>
              <a:rPr lang="ru-RU" altLang="ru-RU" sz="1900" i="1">
                <a:latin typeface="Times New Roman" panose="02020603050405020304" pitchFamily="18" charset="0"/>
              </a:rPr>
              <a:t>, Inc.» (США): </a:t>
            </a:r>
          </a:p>
          <a:p>
            <a:pPr algn="just">
              <a:lnSpc>
                <a:spcPct val="120000"/>
              </a:lnSpc>
              <a:buFontTx/>
              <a:buChar char="-"/>
            </a:pPr>
            <a:r>
              <a:rPr lang="ru-RU" altLang="ru-RU" sz="1900" i="1">
                <a:latin typeface="Times New Roman" panose="02020603050405020304" pitchFamily="18" charset="0"/>
              </a:rPr>
              <a:t> </a:t>
            </a:r>
            <a:r>
              <a:rPr lang="ru-RU" altLang="ru-RU" sz="1900">
                <a:latin typeface="Times New Roman" panose="02020603050405020304" pitchFamily="18" charset="0"/>
              </a:rPr>
              <a:t> </a:t>
            </a:r>
            <a:r>
              <a:rPr lang="ru-RU" altLang="ru-RU" sz="1900" i="1">
                <a:latin typeface="Times New Roman" panose="02020603050405020304" pitchFamily="18" charset="0"/>
              </a:rPr>
              <a:t>цена упаковки препарата «Цисплацел» в 50 раз ниже цены аналога (стоимость 1 упаковки аналога – 15 000 долл. США);</a:t>
            </a:r>
          </a:p>
          <a:p>
            <a:pPr algn="just">
              <a:lnSpc>
                <a:spcPct val="120000"/>
              </a:lnSpc>
              <a:buFontTx/>
              <a:buChar char="-"/>
            </a:pPr>
            <a:r>
              <a:rPr lang="ru-RU" altLang="ru-RU" sz="1900" i="1">
                <a:latin typeface="Times New Roman" panose="02020603050405020304" pitchFamily="18" charset="0"/>
              </a:rPr>
              <a:t> более высокая стабильность препарата при хранении;</a:t>
            </a:r>
          </a:p>
          <a:p>
            <a:pPr algn="just">
              <a:lnSpc>
                <a:spcPct val="120000"/>
              </a:lnSpc>
              <a:buFontTx/>
              <a:buChar char="-"/>
            </a:pPr>
            <a:r>
              <a:rPr lang="en-US" altLang="ru-RU" sz="1900" i="1">
                <a:latin typeface="Times New Roman" panose="02020603050405020304" pitchFamily="18" charset="0"/>
              </a:rPr>
              <a:t> </a:t>
            </a:r>
            <a:r>
              <a:rPr lang="ru-RU" altLang="ru-RU" sz="1900" i="1">
                <a:latin typeface="Times New Roman" panose="02020603050405020304" pitchFamily="18" charset="0"/>
              </a:rPr>
              <a:t>не требуется дополнительное применение гемостатических средств</a:t>
            </a:r>
          </a:p>
        </p:txBody>
      </p:sp>
      <p:sp>
        <p:nvSpPr>
          <p:cNvPr id="47107" name="Rectangle 5"/>
          <p:cNvSpPr>
            <a:spLocks noChangeArrowheads="1"/>
          </p:cNvSpPr>
          <p:nvPr/>
        </p:nvSpPr>
        <p:spPr bwMode="auto">
          <a:xfrm>
            <a:off x="541338" y="1212850"/>
            <a:ext cx="84232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000" tIns="36000" rIns="36000" bIns="36000" anchor="ctr">
            <a:spAutoFit/>
          </a:bodyPr>
          <a:lstStyle>
            <a:lvl1pPr marL="1778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20000"/>
              </a:lnSpc>
            </a:pPr>
            <a:r>
              <a:rPr lang="ru-RU" altLang="ru-RU" sz="2000" b="1">
                <a:latin typeface="Times New Roman" panose="02020603050405020304" pitchFamily="18" charset="0"/>
              </a:rPr>
              <a:t>по сравнению с традиционным лечением:</a:t>
            </a:r>
          </a:p>
          <a:p>
            <a:pPr algn="just">
              <a:lnSpc>
                <a:spcPct val="120000"/>
              </a:lnSpc>
              <a:buFontTx/>
              <a:buChar char="-"/>
            </a:pPr>
            <a:r>
              <a:rPr lang="ru-RU" altLang="ru-RU" sz="1900" i="1">
                <a:latin typeface="Times New Roman" panose="02020603050405020304" pitchFamily="18" charset="0"/>
              </a:rPr>
              <a:t> целенаправленный транспорт цитостатика в область пораженного органа;</a:t>
            </a:r>
          </a:p>
          <a:p>
            <a:pPr algn="just">
              <a:lnSpc>
                <a:spcPct val="120000"/>
              </a:lnSpc>
              <a:buFontTx/>
              <a:buChar char="-"/>
            </a:pPr>
            <a:r>
              <a:rPr lang="ru-RU" altLang="ru-RU" sz="1900" i="1">
                <a:latin typeface="Times New Roman" panose="02020603050405020304" pitchFamily="18" charset="0"/>
              </a:rPr>
              <a:t> пролонгирование лечебного эффекта;</a:t>
            </a:r>
          </a:p>
          <a:p>
            <a:pPr algn="just">
              <a:lnSpc>
                <a:spcPct val="120000"/>
              </a:lnSpc>
              <a:buFontTx/>
              <a:buChar char="-"/>
            </a:pPr>
            <a:r>
              <a:rPr lang="ru-RU" altLang="ru-RU" sz="1900" i="1">
                <a:latin typeface="Times New Roman" panose="02020603050405020304" pitchFamily="18" charset="0"/>
              </a:rPr>
              <a:t> потенцирование эффекта лучевой терапии;</a:t>
            </a:r>
          </a:p>
          <a:p>
            <a:pPr algn="just">
              <a:lnSpc>
                <a:spcPct val="120000"/>
              </a:lnSpc>
              <a:buFontTx/>
              <a:buChar char="-"/>
            </a:pPr>
            <a:r>
              <a:rPr lang="ru-RU" altLang="ru-RU" sz="1900" i="1">
                <a:latin typeface="Times New Roman" panose="02020603050405020304" pitchFamily="18" charset="0"/>
              </a:rPr>
              <a:t> обеспечение гемостаза;</a:t>
            </a:r>
          </a:p>
          <a:p>
            <a:pPr algn="just">
              <a:lnSpc>
                <a:spcPct val="120000"/>
              </a:lnSpc>
              <a:buFontTx/>
              <a:buChar char="-"/>
            </a:pPr>
            <a:r>
              <a:rPr lang="ru-RU" altLang="ru-RU" sz="1900" i="1">
                <a:latin typeface="Times New Roman" panose="02020603050405020304" pitchFamily="18" charset="0"/>
              </a:rPr>
              <a:t> уменьшение суммарной дозы цитостатика и снижение токсической нагрузки на организм;</a:t>
            </a:r>
          </a:p>
          <a:p>
            <a:pPr algn="just">
              <a:lnSpc>
                <a:spcPct val="120000"/>
              </a:lnSpc>
              <a:buFontTx/>
              <a:buChar char="-"/>
            </a:pPr>
            <a:r>
              <a:rPr lang="ru-RU" altLang="ru-RU" sz="1900" i="1">
                <a:latin typeface="Times New Roman" panose="02020603050405020304" pitchFamily="18" charset="0"/>
              </a:rPr>
              <a:t> полная биорассасываемость при имплантации</a:t>
            </a:r>
          </a:p>
        </p:txBody>
      </p:sp>
      <p:pic>
        <p:nvPicPr>
          <p:cNvPr id="47108"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333375"/>
            <a:ext cx="7635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descr="Тов"/>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0513" y="333375"/>
            <a:ext cx="7651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5"/>
          <p:cNvSpPr>
            <a:spLocks noChangeArrowheads="1"/>
          </p:cNvSpPr>
          <p:nvPr/>
        </p:nvSpPr>
        <p:spPr bwMode="auto">
          <a:xfrm>
            <a:off x="1258888" y="547688"/>
            <a:ext cx="64087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600" b="1">
                <a:solidFill>
                  <a:srgbClr val="0064A0"/>
                </a:solidFill>
                <a:latin typeface="Verdana" panose="020B0604030504040204" pitchFamily="34" charset="0"/>
              </a:rPr>
              <a:t>Конкурентные преимущества:</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Содержимое 2"/>
          <p:cNvSpPr>
            <a:spLocks noGrp="1"/>
          </p:cNvSpPr>
          <p:nvPr>
            <p:ph idx="1"/>
          </p:nvPr>
        </p:nvSpPr>
        <p:spPr>
          <a:xfrm>
            <a:off x="1435100" y="357188"/>
            <a:ext cx="7499350" cy="5891212"/>
          </a:xfrm>
        </p:spPr>
        <p:txBody>
          <a:bodyPr/>
          <a:lstStyle/>
          <a:p>
            <a:r>
              <a:rPr lang="ru-RU" altLang="ru-RU" sz="1600" b="1" smtClean="0"/>
              <a:t>Продвижение более дорогих товаров.</a:t>
            </a:r>
            <a:r>
              <a:rPr lang="ru-RU" altLang="ru-RU" sz="1600" smtClean="0"/>
              <a:t> Цена товара перестает быть решающим фактором при принятии решения о покупке тогда, когда товар приобретает в восприятии потребителей новое уникальное качество. </a:t>
            </a:r>
          </a:p>
          <a:p>
            <a:endParaRPr lang="ru-RU" altLang="ru-RU" sz="1600" b="1" smtClean="0"/>
          </a:p>
          <a:p>
            <a:r>
              <a:rPr lang="ru-RU" altLang="ru-RU" sz="1600" b="1" smtClean="0"/>
              <a:t>Благоприятная информация о предприятии.</a:t>
            </a:r>
            <a:r>
              <a:rPr lang="ru-RU" altLang="ru-RU" sz="1600" smtClean="0"/>
              <a:t> Это результат того, что у нас часто называют «скрытой рекламой» (спонсорство, меценатство, социальные проекты и др.) Несмотря на увлечение этим видом продвижения, он является последним по значимости. Если товар некачественный, цена его высокая, а восприятие потребителями негативное, то никакое спонсорство не заставит его покупать.</a:t>
            </a:r>
          </a:p>
          <a:p>
            <a:pPr>
              <a:buFont typeface="Wingdings 3" panose="05040102010807070707" pitchFamily="18" charset="2"/>
              <a:buNone/>
            </a:pPr>
            <a:endParaRPr lang="ru-RU" altLang="ru-RU" sz="160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герб БГУ"/>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Рисунок 9" descr="Эмблема_УНИтехпром.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375" y="214313"/>
            <a:ext cx="12969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Содержимое 6" descr="http://www.mims.com/PIC/Singapore/Gliadel%20wafer_47485.gif"/>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1357313" y="785813"/>
            <a:ext cx="22383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Рисунок 10" descr="http://www.revolutionhealth.com/images/multum/Alkeran%202%20m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1563" y="3500438"/>
            <a:ext cx="2859087"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Заголовок 1"/>
          <p:cNvSpPr txBox="1">
            <a:spLocks/>
          </p:cNvSpPr>
          <p:nvPr/>
        </p:nvSpPr>
        <p:spPr>
          <a:xfrm>
            <a:off x="285720" y="5786455"/>
            <a:ext cx="8610600" cy="882650"/>
          </a:xfrm>
          <a:prstGeom prst="rect">
            <a:avLst/>
          </a:prstGeom>
        </p:spPr>
        <p:txBody>
          <a:bodyPr>
            <a:normAutofit fontScale="82500" lnSpcReduction="10000"/>
          </a:bodyPr>
          <a:lstStyle/>
          <a:p>
            <a:pPr eaLnBrk="0" hangingPunct="0">
              <a:defRPr/>
            </a:pPr>
            <a:r>
              <a:rPr lang="ru-RU" cap="all" dirty="0">
                <a:solidFill>
                  <a:schemeClr val="tx2"/>
                </a:solidFill>
                <a:effectLst>
                  <a:reflection blurRad="12700" stA="48000" endA="300" endPos="55000" dir="5400000" sy="-90000" algn="bl" rotWithShape="0"/>
                </a:effectLst>
                <a:latin typeface="+mj-lt"/>
                <a:ea typeface="+mj-ea"/>
                <a:cs typeface="+mj-cs"/>
              </a:rPr>
              <a:t>           </a:t>
            </a:r>
            <a:r>
              <a:rPr lang="ru-RU" cap="all" dirty="0" err="1">
                <a:solidFill>
                  <a:schemeClr val="tx2"/>
                </a:solidFill>
                <a:effectLst>
                  <a:reflection blurRad="12700" stA="48000" endA="300" endPos="55000" dir="5400000" sy="-90000" algn="bl" rotWithShape="0"/>
                </a:effectLst>
                <a:latin typeface="+mj-lt"/>
                <a:ea typeface="+mj-ea"/>
                <a:cs typeface="+mj-cs"/>
              </a:rPr>
              <a:t>Глиадел</a:t>
            </a:r>
            <a:r>
              <a:rPr lang="ru-RU" cap="all" dirty="0">
                <a:solidFill>
                  <a:schemeClr val="tx2"/>
                </a:solidFill>
                <a:effectLst>
                  <a:reflection blurRad="12700" stA="48000" endA="300" endPos="55000" dir="5400000" sy="-90000" algn="bl" rotWithShape="0"/>
                </a:effectLst>
                <a:latin typeface="+mj-lt"/>
                <a:ea typeface="+mj-ea"/>
                <a:cs typeface="+mj-cs"/>
              </a:rPr>
              <a:t>                            </a:t>
            </a:r>
            <a:r>
              <a:rPr lang="ru-RU" cap="all" dirty="0" err="1">
                <a:solidFill>
                  <a:schemeClr val="tx2"/>
                </a:solidFill>
                <a:effectLst>
                  <a:reflection blurRad="12700" stA="48000" endA="300" endPos="55000" dir="5400000" sy="-90000" algn="bl" rotWithShape="0"/>
                </a:effectLst>
                <a:latin typeface="+mj-lt"/>
                <a:ea typeface="+mj-ea"/>
                <a:cs typeface="+mj-cs"/>
              </a:rPr>
              <a:t>Цисплацел</a:t>
            </a:r>
            <a:r>
              <a:rPr lang="ru-RU" cap="all" dirty="0">
                <a:solidFill>
                  <a:schemeClr val="tx2"/>
                </a:solidFill>
                <a:effectLst>
                  <a:reflection blurRad="12700" stA="48000" endA="300" endPos="55000" dir="5400000" sy="-90000" algn="bl" rotWithShape="0"/>
                </a:effectLst>
                <a:latin typeface="+mj-lt"/>
                <a:ea typeface="+mj-ea"/>
                <a:cs typeface="+mj-cs"/>
              </a:rPr>
              <a:t> </a:t>
            </a:r>
            <a:br>
              <a:rPr lang="ru-RU" cap="all" dirty="0">
                <a:solidFill>
                  <a:schemeClr val="tx2"/>
                </a:solidFill>
                <a:effectLst>
                  <a:reflection blurRad="12700" stA="48000" endA="300" endPos="55000" dir="5400000" sy="-90000" algn="bl" rotWithShape="0"/>
                </a:effectLst>
                <a:latin typeface="+mj-lt"/>
                <a:ea typeface="+mj-ea"/>
                <a:cs typeface="+mj-cs"/>
              </a:rPr>
            </a:br>
            <a:r>
              <a:rPr lang="ru-RU" cap="all" dirty="0">
                <a:solidFill>
                  <a:schemeClr val="tx2"/>
                </a:solidFill>
                <a:effectLst>
                  <a:reflection blurRad="12700" stA="48000" endA="300" endPos="55000" dir="5400000" sy="-90000" algn="bl" rotWithShape="0"/>
                </a:effectLst>
                <a:latin typeface="+mj-lt"/>
                <a:ea typeface="+mj-ea"/>
                <a:cs typeface="+mj-cs"/>
              </a:rPr>
              <a:t>        </a:t>
            </a:r>
            <a:r>
              <a:rPr lang="ru-RU" sz="3100" cap="all" dirty="0">
                <a:solidFill>
                  <a:schemeClr val="tx2"/>
                </a:solidFill>
                <a:effectLst>
                  <a:reflection blurRad="12700" stA="48000" endA="300" endPos="55000" dir="5400000" sy="-90000" algn="bl" rotWithShape="0"/>
                </a:effectLst>
                <a:latin typeface="+mj-lt"/>
                <a:ea typeface="+mj-ea"/>
                <a:cs typeface="+mj-cs"/>
              </a:rPr>
              <a:t>(</a:t>
            </a:r>
            <a:r>
              <a:rPr lang="ru-RU" sz="3100" cap="all" dirty="0" err="1">
                <a:solidFill>
                  <a:schemeClr val="tx2"/>
                </a:solidFill>
                <a:effectLst>
                  <a:reflection blurRad="12700" stA="48000" endA="300" endPos="55000" dir="5400000" sy="-90000" algn="bl" rotWithShape="0"/>
                </a:effectLst>
                <a:latin typeface="+mj-lt"/>
                <a:ea typeface="+mj-ea"/>
                <a:cs typeface="+mj-cs"/>
              </a:rPr>
              <a:t>кармустин</a:t>
            </a:r>
            <a:r>
              <a:rPr lang="ru-RU" sz="3100" cap="all" dirty="0">
                <a:solidFill>
                  <a:schemeClr val="tx2"/>
                </a:solidFill>
                <a:effectLst>
                  <a:reflection blurRad="12700" stA="48000" endA="300" endPos="55000" dir="5400000" sy="-90000" algn="bl" rotWithShape="0"/>
                </a:effectLst>
                <a:latin typeface="+mj-lt"/>
                <a:ea typeface="+mj-ea"/>
                <a:cs typeface="+mj-cs"/>
              </a:rPr>
              <a:t>)                             (</a:t>
            </a:r>
            <a:r>
              <a:rPr lang="ru-RU" sz="3100" cap="all" dirty="0" err="1">
                <a:solidFill>
                  <a:schemeClr val="tx2"/>
                </a:solidFill>
                <a:effectLst>
                  <a:reflection blurRad="12700" stA="48000" endA="300" endPos="55000" dir="5400000" sy="-90000" algn="bl" rotWithShape="0"/>
                </a:effectLst>
                <a:latin typeface="+mj-lt"/>
                <a:ea typeface="+mj-ea"/>
                <a:cs typeface="+mj-cs"/>
              </a:rPr>
              <a:t>Цисплатин</a:t>
            </a:r>
            <a:r>
              <a:rPr lang="ru-RU" sz="3100" cap="all" dirty="0">
                <a:solidFill>
                  <a:schemeClr val="tx2"/>
                </a:solidFill>
                <a:effectLst>
                  <a:reflection blurRad="12700" stA="48000" endA="300" endPos="55000" dir="5400000" sy="-90000" algn="bl" rotWithShape="0"/>
                </a:effectLst>
                <a:latin typeface="+mj-lt"/>
                <a:ea typeface="+mj-ea"/>
                <a:cs typeface="+mj-cs"/>
              </a:rPr>
              <a:t>)</a:t>
            </a:r>
          </a:p>
        </p:txBody>
      </p:sp>
      <p:pic>
        <p:nvPicPr>
          <p:cNvPr id="48135" name="Содержимое 8" descr="http://www.fhp.bsu.by/images/cisplacel1.jpg"/>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4714875" y="1928813"/>
            <a:ext cx="4000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Содержимое 1"/>
          <p:cNvSpPr>
            <a:spLocks noGrp="1"/>
          </p:cNvSpPr>
          <p:nvPr>
            <p:ph/>
          </p:nvPr>
        </p:nvSpPr>
        <p:spPr>
          <a:xfrm>
            <a:off x="142875" y="277813"/>
            <a:ext cx="9001125" cy="1079500"/>
          </a:xfrm>
        </p:spPr>
        <p:txBody>
          <a:bodyPr/>
          <a:lstStyle/>
          <a:p>
            <a:pPr algn="ctr">
              <a:buFont typeface="Wingdings 2" panose="05020102010507070707" pitchFamily="18" charset="2"/>
              <a:buNone/>
            </a:pPr>
            <a:r>
              <a:rPr lang="ru-RU" altLang="ru-RU" sz="3600" b="1" smtClean="0">
                <a:solidFill>
                  <a:srgbClr val="0064A0"/>
                </a:solidFill>
                <a:latin typeface="Arial" panose="020B0604020202020204" pitchFamily="34" charset="0"/>
                <a:cs typeface="Arial" panose="020B0604020202020204" pitchFamily="34" charset="0"/>
              </a:rPr>
              <a:t>Клинические испытания препарата Цисплацел в странах СНГ</a:t>
            </a:r>
          </a:p>
        </p:txBody>
      </p:sp>
      <p:sp>
        <p:nvSpPr>
          <p:cNvPr id="49155" name="Rectangle 1"/>
          <p:cNvSpPr>
            <a:spLocks noChangeArrowheads="1"/>
          </p:cNvSpPr>
          <p:nvPr/>
        </p:nvSpPr>
        <p:spPr bwMode="auto">
          <a:xfrm>
            <a:off x="1071563" y="1809750"/>
            <a:ext cx="707231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2800" b="1" u="sng">
                <a:solidFill>
                  <a:srgbClr val="000000"/>
                </a:solidFill>
              </a:rPr>
              <a:t>Армения</a:t>
            </a:r>
            <a:endParaRPr lang="ru-RU" altLang="ru-RU" sz="2800"/>
          </a:p>
          <a:p>
            <a:pPr algn="ctr"/>
            <a:r>
              <a:rPr lang="ru-RU" altLang="ru-RU" b="1">
                <a:solidFill>
                  <a:srgbClr val="000000"/>
                </a:solidFill>
              </a:rPr>
              <a:t>Акционерное общество закрытого типа</a:t>
            </a:r>
            <a:endParaRPr lang="ru-RU" altLang="ru-RU"/>
          </a:p>
          <a:p>
            <a:pPr algn="ctr"/>
            <a:r>
              <a:rPr lang="ru-RU" altLang="ru-RU" b="1">
                <a:solidFill>
                  <a:srgbClr val="000000"/>
                </a:solidFill>
              </a:rPr>
              <a:t> «Институт хирургии им. А.Л. Микаелян»</a:t>
            </a:r>
            <a:endParaRPr lang="ru-RU" altLang="ru-RU"/>
          </a:p>
          <a:p>
            <a:pPr algn="ctr"/>
            <a:r>
              <a:rPr lang="ru-RU" altLang="ru-RU" b="1">
                <a:solidFill>
                  <a:srgbClr val="000000"/>
                </a:solidFill>
              </a:rPr>
              <a:t>0051, Республика Армения, г. Ереван, ул. Асратяна, 9</a:t>
            </a:r>
            <a:endParaRPr lang="ru-RU" altLang="ru-RU"/>
          </a:p>
          <a:p>
            <a:pPr algn="ctr"/>
            <a:r>
              <a:rPr lang="ru-RU" altLang="ru-RU" b="1">
                <a:solidFill>
                  <a:srgbClr val="000000"/>
                </a:solidFill>
              </a:rPr>
              <a:t>Руководитель: Калайджян Андроник Ишханович</a:t>
            </a:r>
            <a:endParaRPr lang="ru-RU" altLang="ru-RU"/>
          </a:p>
          <a:p>
            <a:pPr algn="ctr"/>
            <a:r>
              <a:rPr lang="ru-RU" altLang="ru-RU" b="1">
                <a:solidFill>
                  <a:srgbClr val="000000"/>
                </a:solidFill>
              </a:rPr>
              <a:t>Исполнитель: Киракосян Аветис Альбертович</a:t>
            </a:r>
          </a:p>
          <a:p>
            <a:pPr algn="ctr"/>
            <a:r>
              <a:rPr lang="ru-RU" altLang="ru-RU" sz="2800" b="1" u="sng">
                <a:solidFill>
                  <a:srgbClr val="000000"/>
                </a:solidFill>
              </a:rPr>
              <a:t>Россия</a:t>
            </a:r>
            <a:endParaRPr lang="ru-RU" altLang="ru-RU" sz="2800"/>
          </a:p>
          <a:p>
            <a:pPr algn="ctr"/>
            <a:r>
              <a:rPr lang="ru-RU" altLang="ru-RU" b="1">
                <a:solidFill>
                  <a:srgbClr val="000000"/>
                </a:solidFill>
              </a:rPr>
              <a:t>Российский онкологический научный центр </a:t>
            </a:r>
          </a:p>
          <a:p>
            <a:pPr algn="ctr"/>
            <a:r>
              <a:rPr lang="ru-RU" altLang="ru-RU" b="1">
                <a:solidFill>
                  <a:srgbClr val="000000"/>
                </a:solidFill>
              </a:rPr>
              <a:t>имени Н.Н. Блохина РАМН</a:t>
            </a:r>
            <a:endParaRPr lang="ru-RU" altLang="ru-RU"/>
          </a:p>
          <a:p>
            <a:pPr algn="ctr"/>
            <a:r>
              <a:rPr lang="ru-RU" altLang="ru-RU" b="1">
                <a:solidFill>
                  <a:srgbClr val="000000"/>
                </a:solidFill>
              </a:rPr>
              <a:t>115478, Россия, Москва, Каширское шоссе, 24</a:t>
            </a:r>
            <a:endParaRPr lang="ru-RU" altLang="ru-RU"/>
          </a:p>
          <a:p>
            <a:pPr algn="ctr"/>
            <a:r>
              <a:rPr lang="en-US" altLang="ru-RU" b="1">
                <a:solidFill>
                  <a:srgbClr val="000000"/>
                </a:solidFill>
                <a:hlinkClick r:id="rId3"/>
              </a:rPr>
              <a:t>www</a:t>
            </a:r>
            <a:r>
              <a:rPr lang="ru-RU" altLang="ru-RU" b="1">
                <a:solidFill>
                  <a:srgbClr val="000000"/>
                </a:solidFill>
                <a:hlinkClick r:id="rId3"/>
              </a:rPr>
              <a:t>.</a:t>
            </a:r>
            <a:r>
              <a:rPr lang="en-US" altLang="ru-RU" b="1">
                <a:solidFill>
                  <a:srgbClr val="000000"/>
                </a:solidFill>
                <a:hlinkClick r:id="rId3"/>
              </a:rPr>
              <a:t>ronc</a:t>
            </a:r>
            <a:r>
              <a:rPr lang="ru-RU" altLang="ru-RU" b="1">
                <a:solidFill>
                  <a:srgbClr val="000000"/>
                </a:solidFill>
                <a:hlinkClick r:id="rId3"/>
              </a:rPr>
              <a:t>.</a:t>
            </a:r>
            <a:r>
              <a:rPr lang="en-US" altLang="ru-RU" b="1">
                <a:solidFill>
                  <a:srgbClr val="000000"/>
                </a:solidFill>
                <a:hlinkClick r:id="rId3"/>
              </a:rPr>
              <a:t>ru</a:t>
            </a:r>
            <a:endParaRPr lang="ru-RU" altLang="ru-RU"/>
          </a:p>
          <a:p>
            <a:pPr algn="ctr"/>
            <a:r>
              <a:rPr lang="ru-RU" altLang="ru-RU" b="1">
                <a:solidFill>
                  <a:srgbClr val="000000"/>
                </a:solidFill>
              </a:rPr>
              <a:t>Руководитель: Давыдов Михаил Иванович</a:t>
            </a:r>
            <a:endParaRPr lang="ru-RU" altLang="ru-RU"/>
          </a:p>
          <a:p>
            <a:pPr algn="ctr"/>
            <a:r>
              <a:rPr lang="ru-RU" altLang="ru-RU" b="1">
                <a:solidFill>
                  <a:srgbClr val="000000"/>
                </a:solidFill>
              </a:rPr>
              <a:t>Исполнитель: Фу Радион Ганович</a:t>
            </a:r>
          </a:p>
          <a:p>
            <a:pPr algn="ctr"/>
            <a:endParaRPr lang="ru-RU" altLang="ru-RU" b="1">
              <a:solidFill>
                <a:srgbClr val="000000"/>
              </a:solidFill>
            </a:endParaRPr>
          </a:p>
          <a:p>
            <a:endParaRPr lang="ru-RU" altLang="ru-RU"/>
          </a:p>
        </p:txBody>
      </p:sp>
    </p:spTree>
  </p:cSld>
  <p:clrMapOvr>
    <a:masterClrMapping/>
  </p:clrMapOvr>
  <p:transition advTm="7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500063" y="285750"/>
            <a:ext cx="8229600" cy="1143000"/>
          </a:xfrm>
        </p:spPr>
        <p:txBody>
          <a:bodyPr>
            <a:normAutofit fontScale="90000"/>
          </a:bodyPr>
          <a:lstStyle/>
          <a:p>
            <a:pPr algn="ctr" eaLnBrk="1" hangingPunct="1">
              <a:defRPr/>
            </a:pPr>
            <a:r>
              <a:rPr lang="ru-RU" sz="1800" dirty="0" smtClean="0">
                <a:solidFill>
                  <a:schemeClr val="tx1"/>
                </a:solidFill>
                <a:latin typeface="Arial" pitchFamily="34" charset="0"/>
                <a:cs typeface="Arial" pitchFamily="34" charset="0"/>
              </a:rPr>
              <a:t>Задание 05.30. «Разработать технологию и освоить на РУП «</a:t>
            </a:r>
            <a:r>
              <a:rPr lang="ru-RU" sz="1800" dirty="0" err="1" smtClean="0">
                <a:solidFill>
                  <a:schemeClr val="tx1"/>
                </a:solidFill>
                <a:latin typeface="Arial" pitchFamily="34" charset="0"/>
                <a:cs typeface="Arial" pitchFamily="34" charset="0"/>
              </a:rPr>
              <a:t>Белмедпрепараты</a:t>
            </a:r>
            <a:r>
              <a:rPr lang="ru-RU" sz="1800" dirty="0" smtClean="0">
                <a:solidFill>
                  <a:schemeClr val="tx1"/>
                </a:solidFill>
                <a:latin typeface="Arial" pitchFamily="34" charset="0"/>
                <a:cs typeface="Arial" pitchFamily="34" charset="0"/>
              </a:rPr>
              <a:t>» выпуск фармацевтической субстанции и ГЛФ </a:t>
            </a:r>
            <a:r>
              <a:rPr lang="ru-RU" sz="1800" dirty="0" err="1" smtClean="0">
                <a:solidFill>
                  <a:schemeClr val="tx1"/>
                </a:solidFill>
                <a:latin typeface="Arial" pitchFamily="34" charset="0"/>
                <a:cs typeface="Arial" pitchFamily="34" charset="0"/>
              </a:rPr>
              <a:t>противопухолевого</a:t>
            </a:r>
            <a:r>
              <a:rPr lang="ru-RU" sz="1800" dirty="0" smtClean="0">
                <a:solidFill>
                  <a:schemeClr val="tx1"/>
                </a:solidFill>
                <a:latin typeface="Arial" pitchFamily="34" charset="0"/>
                <a:cs typeface="Arial" pitchFamily="34" charset="0"/>
              </a:rPr>
              <a:t> лекарственного средства </a:t>
            </a:r>
            <a:r>
              <a:rPr lang="ru-RU" sz="1800" dirty="0" err="1" smtClean="0">
                <a:solidFill>
                  <a:schemeClr val="tx1"/>
                </a:solidFill>
                <a:latin typeface="Arial" pitchFamily="34" charset="0"/>
                <a:cs typeface="Arial" pitchFamily="34" charset="0"/>
              </a:rPr>
              <a:t>Темобел</a:t>
            </a:r>
            <a:r>
              <a:rPr lang="ru-RU" sz="1800" dirty="0" smtClean="0">
                <a:solidFill>
                  <a:schemeClr val="tx1"/>
                </a:solidFill>
                <a:latin typeface="Arial" pitchFamily="34" charset="0"/>
                <a:cs typeface="Arial" pitchFamily="34" charset="0"/>
              </a:rPr>
              <a:t>»</a:t>
            </a:r>
            <a:br>
              <a:rPr lang="ru-RU" sz="1800" dirty="0" smtClean="0">
                <a:solidFill>
                  <a:schemeClr val="tx1"/>
                </a:solidFill>
                <a:latin typeface="Arial" pitchFamily="34" charset="0"/>
                <a:cs typeface="Arial" pitchFamily="34" charset="0"/>
              </a:rPr>
            </a:br>
            <a:r>
              <a:rPr lang="ru-RU" sz="1800" dirty="0" smtClean="0">
                <a:latin typeface="Arial" pitchFamily="34" charset="0"/>
                <a:cs typeface="Arial" pitchFamily="34" charset="0"/>
              </a:rPr>
              <a:t> </a:t>
            </a:r>
            <a:r>
              <a:rPr lang="ru-RU" sz="1800" dirty="0" smtClean="0">
                <a:solidFill>
                  <a:schemeClr val="accent2">
                    <a:lumMod val="60000"/>
                    <a:lumOff val="40000"/>
                  </a:schemeClr>
                </a:solidFill>
                <a:latin typeface="Arial" pitchFamily="34" charset="0"/>
                <a:cs typeface="Arial" pitchFamily="34" charset="0"/>
              </a:rPr>
              <a:t>головная организация-исполнитель – НИИ ФХП БГУ</a:t>
            </a:r>
          </a:p>
        </p:txBody>
      </p:sp>
      <p:sp>
        <p:nvSpPr>
          <p:cNvPr id="6" name="Содержимое 5"/>
          <p:cNvSpPr>
            <a:spLocks noGrp="1"/>
          </p:cNvSpPr>
          <p:nvPr>
            <p:ph sz="quarter" idx="4"/>
          </p:nvPr>
        </p:nvSpPr>
        <p:spPr>
          <a:xfrm>
            <a:off x="4067175" y="4214813"/>
            <a:ext cx="4929188" cy="2187575"/>
          </a:xfrm>
        </p:spPr>
        <p:txBody>
          <a:bodyPr/>
          <a:lstStyle/>
          <a:p>
            <a:pPr eaLnBrk="1" hangingPunct="1">
              <a:defRPr/>
            </a:pPr>
            <a:r>
              <a:rPr lang="ru-RU" sz="1200" b="1" u="sng" dirty="0" smtClean="0">
                <a:solidFill>
                  <a:schemeClr val="accent2">
                    <a:lumMod val="60000"/>
                    <a:lumOff val="40000"/>
                  </a:schemeClr>
                </a:solidFill>
                <a:latin typeface="Arial" pitchFamily="34" charset="0"/>
                <a:cs typeface="Arial" pitchFamily="34" charset="0"/>
              </a:rPr>
              <a:t>Выпущено/ реализовано продукции за 2011-2014 гг., млн.руб.:</a:t>
            </a:r>
          </a:p>
          <a:p>
            <a:pPr eaLnBrk="1" hangingPunct="1">
              <a:defRPr/>
            </a:pPr>
            <a:r>
              <a:rPr lang="ru-RU" sz="1200" b="1" dirty="0" smtClean="0">
                <a:latin typeface="Arial" pitchFamily="34" charset="0"/>
                <a:cs typeface="Arial" pitchFamily="34" charset="0"/>
              </a:rPr>
              <a:t>Субстанция </a:t>
            </a:r>
            <a:r>
              <a:rPr lang="ru-RU" sz="1200" b="1" dirty="0" err="1" smtClean="0">
                <a:latin typeface="Arial" pitchFamily="34" charset="0"/>
                <a:cs typeface="Arial" pitchFamily="34" charset="0"/>
              </a:rPr>
              <a:t>темозоломида</a:t>
            </a:r>
            <a:r>
              <a:rPr lang="ru-RU" sz="1200" b="1" dirty="0" smtClean="0">
                <a:latin typeface="Arial" pitchFamily="34" charset="0"/>
                <a:cs typeface="Arial" pitchFamily="34" charset="0"/>
              </a:rPr>
              <a:t> -  1746,8/1466,8;</a:t>
            </a:r>
          </a:p>
          <a:p>
            <a:pPr eaLnBrk="1" hangingPunct="1">
              <a:defRPr/>
            </a:pPr>
            <a:r>
              <a:rPr lang="ru-RU" sz="1200" b="1" dirty="0" smtClean="0">
                <a:latin typeface="Arial" pitchFamily="34" charset="0"/>
                <a:cs typeface="Arial" pitchFamily="34" charset="0"/>
              </a:rPr>
              <a:t>Субстанция </a:t>
            </a:r>
            <a:r>
              <a:rPr lang="ru-RU" sz="1200" b="1" dirty="0" err="1" smtClean="0">
                <a:latin typeface="Arial" pitchFamily="34" charset="0"/>
                <a:cs typeface="Arial" pitchFamily="34" charset="0"/>
              </a:rPr>
              <a:t>темодекс</a:t>
            </a:r>
            <a:r>
              <a:rPr lang="ru-RU" sz="1200" b="1" dirty="0" smtClean="0">
                <a:latin typeface="Arial" pitchFamily="34" charset="0"/>
                <a:cs typeface="Arial" pitchFamily="34" charset="0"/>
              </a:rPr>
              <a:t> – 636,9/530,7;</a:t>
            </a:r>
          </a:p>
          <a:p>
            <a:pPr eaLnBrk="1" hangingPunct="1">
              <a:defRPr/>
            </a:pPr>
            <a:r>
              <a:rPr lang="ru-RU" sz="1200" b="1" dirty="0" smtClean="0">
                <a:latin typeface="Arial" pitchFamily="34" charset="0"/>
                <a:cs typeface="Arial" pitchFamily="34" charset="0"/>
              </a:rPr>
              <a:t>ГЛФ «</a:t>
            </a:r>
            <a:r>
              <a:rPr lang="ru-RU" sz="1200" b="1" dirty="0" err="1" smtClean="0">
                <a:latin typeface="Arial" pitchFamily="34" charset="0"/>
                <a:cs typeface="Arial" pitchFamily="34" charset="0"/>
              </a:rPr>
              <a:t>Темобел</a:t>
            </a:r>
            <a:r>
              <a:rPr lang="ru-RU" sz="1200" b="1" dirty="0" smtClean="0">
                <a:latin typeface="Arial" pitchFamily="34" charset="0"/>
                <a:cs typeface="Arial" pitchFamily="34" charset="0"/>
              </a:rPr>
              <a:t>» – 69192,0/65401,8;</a:t>
            </a:r>
          </a:p>
          <a:p>
            <a:pPr eaLnBrk="1" hangingPunct="1">
              <a:defRPr/>
            </a:pPr>
            <a:r>
              <a:rPr lang="ru-RU" sz="1200" b="1" dirty="0" smtClean="0">
                <a:latin typeface="Arial" pitchFamily="34" charset="0"/>
                <a:cs typeface="Arial" pitchFamily="34" charset="0"/>
              </a:rPr>
              <a:t>Всего  71575,7/67399,3.</a:t>
            </a:r>
          </a:p>
          <a:p>
            <a:pPr eaLnBrk="1" hangingPunct="1">
              <a:defRPr/>
            </a:pPr>
            <a:r>
              <a:rPr lang="ru-RU" sz="1200" b="1" dirty="0" smtClean="0">
                <a:latin typeface="Arial" pitchFamily="34" charset="0"/>
                <a:cs typeface="Arial" pitchFamily="34" charset="0"/>
              </a:rPr>
              <a:t>Для закупки оригинального препарата </a:t>
            </a:r>
            <a:r>
              <a:rPr lang="ru-RU" sz="1200" b="1" dirty="0" err="1" smtClean="0">
                <a:latin typeface="Arial" pitchFamily="34" charset="0"/>
                <a:cs typeface="Arial" pitchFamily="34" charset="0"/>
              </a:rPr>
              <a:t>Темодал</a:t>
            </a:r>
            <a:r>
              <a:rPr lang="ru-RU" sz="1200" b="1" dirty="0" smtClean="0">
                <a:latin typeface="Arial" pitchFamily="34" charset="0"/>
                <a:cs typeface="Arial" pitchFamily="34" charset="0"/>
              </a:rPr>
              <a:t>  фирмы «</a:t>
            </a:r>
            <a:r>
              <a:rPr lang="en-US" sz="1200" b="1" dirty="0" smtClean="0">
                <a:latin typeface="Arial" pitchFamily="34" charset="0"/>
                <a:cs typeface="Arial" pitchFamily="34" charset="0"/>
              </a:rPr>
              <a:t>Schering-Plough</a:t>
            </a:r>
            <a:r>
              <a:rPr lang="ru-RU" sz="1200" b="1" dirty="0" smtClean="0">
                <a:latin typeface="Arial" pitchFamily="34" charset="0"/>
                <a:cs typeface="Arial" pitchFamily="34" charset="0"/>
              </a:rPr>
              <a:t>» в объеме  потребности Республики Беларусь необходимо   более </a:t>
            </a:r>
            <a:r>
              <a:rPr lang="ru-RU" sz="1200" b="1" dirty="0" smtClean="0">
                <a:solidFill>
                  <a:schemeClr val="accent2">
                    <a:lumMod val="60000"/>
                    <a:lumOff val="40000"/>
                  </a:schemeClr>
                </a:solidFill>
                <a:latin typeface="Arial" pitchFamily="34" charset="0"/>
                <a:cs typeface="Arial" pitchFamily="34" charset="0"/>
              </a:rPr>
              <a:t>30 млн.долл.</a:t>
            </a:r>
          </a:p>
          <a:p>
            <a:pPr eaLnBrk="1" hangingPunct="1">
              <a:defRPr/>
            </a:pPr>
            <a:r>
              <a:rPr lang="ru-RU" sz="1200" b="1" dirty="0" smtClean="0">
                <a:latin typeface="Arial" pitchFamily="34" charset="0"/>
                <a:cs typeface="Arial" pitchFamily="34" charset="0"/>
              </a:rPr>
              <a:t>Эффективность  проекта за 2011-2014 гг. </a:t>
            </a:r>
            <a:r>
              <a:rPr lang="ru-RU" sz="1400" b="1" dirty="0" smtClean="0">
                <a:solidFill>
                  <a:schemeClr val="accent2">
                    <a:lumMod val="60000"/>
                    <a:lumOff val="40000"/>
                  </a:schemeClr>
                </a:solidFill>
                <a:latin typeface="Arial" pitchFamily="34" charset="0"/>
                <a:cs typeface="Arial" pitchFamily="34" charset="0"/>
              </a:rPr>
              <a:t>1:17</a:t>
            </a:r>
          </a:p>
        </p:txBody>
      </p:sp>
      <p:pic>
        <p:nvPicPr>
          <p:cNvPr id="50180" name="Содержимое 6"/>
          <p:cNvPicPr>
            <a:picLocks noGrp="1"/>
          </p:cNvPicPr>
          <p:nvPr>
            <p:ph sz="quarter" idx="1"/>
          </p:nvPr>
        </p:nvPicPr>
        <p:blipFill>
          <a:blip r:embed="rId2" cstate="email">
            <a:extLst>
              <a:ext uri="{28A0092B-C50C-407E-A947-70E740481C1C}">
                <a14:useLocalDpi xmlns:a14="http://schemas.microsoft.com/office/drawing/2010/main"/>
              </a:ext>
            </a:extLst>
          </a:blip>
          <a:srcRect l="-1289" r="-3008"/>
          <a:stretch>
            <a:fillRect/>
          </a:stretch>
        </p:blipFill>
        <p:spPr>
          <a:xfrm>
            <a:off x="642938" y="1643063"/>
            <a:ext cx="1285875" cy="2071687"/>
          </a:xfrm>
        </p:spPr>
      </p:pic>
      <p:pic>
        <p:nvPicPr>
          <p:cNvPr id="50181" name="Picture 2" descr="C:\Users\User\Desktop\Флакон Темодекс.jpg"/>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2714625" y="4000500"/>
            <a:ext cx="1071563" cy="1785938"/>
          </a:xfrm>
          <a:noFill/>
        </p:spPr>
      </p:pic>
      <p:pic>
        <p:nvPicPr>
          <p:cNvPr id="50182" name="Содержимое 7" descr="Темозоломид1"/>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1785938" y="2071688"/>
            <a:ext cx="12160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Содержимое 10"/>
          <p:cNvSpPr>
            <a:spLocks noGrp="1"/>
          </p:cNvSpPr>
          <p:nvPr>
            <p:ph sz="quarter" idx="2"/>
          </p:nvPr>
        </p:nvSpPr>
        <p:spPr>
          <a:xfrm>
            <a:off x="3276600" y="1484313"/>
            <a:ext cx="5786438" cy="1971675"/>
          </a:xfrm>
        </p:spPr>
        <p:txBody>
          <a:bodyPr/>
          <a:lstStyle/>
          <a:p>
            <a:pPr eaLnBrk="1" hangingPunct="1">
              <a:defRPr/>
            </a:pPr>
            <a:r>
              <a:rPr lang="ru-RU" sz="1200" b="1" u="sng" dirty="0" smtClean="0">
                <a:solidFill>
                  <a:schemeClr val="accent6">
                    <a:lumMod val="60000"/>
                    <a:lumOff val="40000"/>
                  </a:schemeClr>
                </a:solidFill>
                <a:latin typeface="Arial" pitchFamily="34" charset="0"/>
                <a:cs typeface="Arial" pitchFamily="34" charset="0"/>
              </a:rPr>
              <a:t>В рамках задания разработаны 4 фармацевтических объекта:</a:t>
            </a:r>
          </a:p>
          <a:p>
            <a:pPr eaLnBrk="1" hangingPunct="1">
              <a:defRPr/>
            </a:pPr>
            <a:r>
              <a:rPr lang="ru-RU" sz="1200" b="1" dirty="0" smtClean="0">
                <a:latin typeface="Arial" pitchFamily="34" charset="0"/>
                <a:cs typeface="Arial" pitchFamily="34" charset="0"/>
              </a:rPr>
              <a:t>Субстанция </a:t>
            </a:r>
            <a:r>
              <a:rPr lang="ru-RU" sz="1200" b="1" dirty="0" err="1" smtClean="0">
                <a:latin typeface="Arial" pitchFamily="34" charset="0"/>
                <a:cs typeface="Arial" pitchFamily="34" charset="0"/>
              </a:rPr>
              <a:t>темозоломида</a:t>
            </a:r>
            <a:r>
              <a:rPr lang="ru-RU" sz="1200" b="1" dirty="0" smtClean="0">
                <a:latin typeface="Arial" pitchFamily="34" charset="0"/>
                <a:cs typeface="Arial" pitchFamily="34" charset="0"/>
              </a:rPr>
              <a:t> (РУ №10/12/1829 от 13.12.2010 г., ФСП РБ 1526-10, производитель – УП «</a:t>
            </a:r>
            <a:r>
              <a:rPr lang="ru-RU" sz="1200" b="1" dirty="0" err="1" smtClean="0">
                <a:latin typeface="Arial" pitchFamily="34" charset="0"/>
                <a:cs typeface="Arial" pitchFamily="34" charset="0"/>
              </a:rPr>
              <a:t>Унитехпром</a:t>
            </a:r>
            <a:r>
              <a:rPr lang="ru-RU" sz="1200" b="1" dirty="0" smtClean="0">
                <a:latin typeface="Arial" pitchFamily="34" charset="0"/>
                <a:cs typeface="Arial" pitchFamily="34" charset="0"/>
              </a:rPr>
              <a:t> БГУ»);</a:t>
            </a:r>
          </a:p>
          <a:p>
            <a:pPr eaLnBrk="1" hangingPunct="1">
              <a:defRPr/>
            </a:pPr>
            <a:r>
              <a:rPr lang="ru-RU" sz="1200" b="1" dirty="0" smtClean="0">
                <a:latin typeface="Arial" pitchFamily="34" charset="0"/>
                <a:cs typeface="Arial" pitchFamily="34" charset="0"/>
              </a:rPr>
              <a:t>Субстанция </a:t>
            </a:r>
            <a:r>
              <a:rPr lang="ru-RU" sz="1200" b="1" dirty="0" err="1" smtClean="0">
                <a:latin typeface="Arial" pitchFamily="34" charset="0"/>
                <a:cs typeface="Arial" pitchFamily="34" charset="0"/>
              </a:rPr>
              <a:t>темодекса</a:t>
            </a:r>
            <a:r>
              <a:rPr lang="ru-RU" sz="1200" b="1" dirty="0" smtClean="0">
                <a:latin typeface="Arial" pitchFamily="34" charset="0"/>
                <a:cs typeface="Arial" pitchFamily="34" charset="0"/>
              </a:rPr>
              <a:t> (РУ №11/11/1929 от 02.11.2011 г., ФСП РБ 1624-11, производитель – УП «</a:t>
            </a:r>
            <a:r>
              <a:rPr lang="ru-RU" sz="1200" b="1" dirty="0" err="1" smtClean="0">
                <a:latin typeface="Arial" pitchFamily="34" charset="0"/>
                <a:cs typeface="Arial" pitchFamily="34" charset="0"/>
              </a:rPr>
              <a:t>Унитехпром</a:t>
            </a:r>
            <a:r>
              <a:rPr lang="ru-RU" sz="1200" b="1" dirty="0" smtClean="0">
                <a:latin typeface="Arial" pitchFamily="34" charset="0"/>
                <a:cs typeface="Arial" pitchFamily="34" charset="0"/>
              </a:rPr>
              <a:t> БГУ»);</a:t>
            </a:r>
          </a:p>
          <a:p>
            <a:pPr eaLnBrk="1" hangingPunct="1">
              <a:defRPr/>
            </a:pPr>
            <a:r>
              <a:rPr lang="ru-RU" sz="1200" b="1" dirty="0" smtClean="0">
                <a:latin typeface="Arial" pitchFamily="34" charset="0"/>
                <a:cs typeface="Arial" pitchFamily="34" charset="0"/>
              </a:rPr>
              <a:t>ГЛФ «</a:t>
            </a:r>
            <a:r>
              <a:rPr lang="ru-RU" sz="1200" b="1" dirty="0" err="1" smtClean="0">
                <a:latin typeface="Arial" pitchFamily="34" charset="0"/>
                <a:cs typeface="Arial" pitchFamily="34" charset="0"/>
              </a:rPr>
              <a:t>Темобел</a:t>
            </a:r>
            <a:r>
              <a:rPr lang="ru-RU" sz="1200" b="1" dirty="0" smtClean="0">
                <a:latin typeface="Arial" pitchFamily="34" charset="0"/>
                <a:cs typeface="Arial" pitchFamily="34" charset="0"/>
              </a:rPr>
              <a:t>, капсулы 20 мг, 100 мг, 250 мг», РУ №11/01/1832 от 10.01.2011 г., ФСП РБ 1541-11, производитель – РУП«</a:t>
            </a:r>
            <a:r>
              <a:rPr lang="ru-RU" sz="1200" b="1" dirty="0" err="1" smtClean="0">
                <a:latin typeface="Arial" pitchFamily="34" charset="0"/>
                <a:cs typeface="Arial" pitchFamily="34" charset="0"/>
              </a:rPr>
              <a:t>Белмедпрепараты</a:t>
            </a:r>
            <a:r>
              <a:rPr lang="ru-RU" sz="1200" b="1" dirty="0" smtClean="0">
                <a:latin typeface="Arial" pitchFamily="34" charset="0"/>
                <a:cs typeface="Arial" pitchFamily="34" charset="0"/>
              </a:rPr>
              <a:t>»);</a:t>
            </a:r>
          </a:p>
          <a:p>
            <a:pPr eaLnBrk="1" hangingPunct="1">
              <a:defRPr/>
            </a:pPr>
            <a:r>
              <a:rPr lang="ru-RU" sz="1200" b="1" dirty="0" smtClean="0">
                <a:latin typeface="Arial" pitchFamily="34" charset="0"/>
                <a:cs typeface="Arial" pitchFamily="34" charset="0"/>
              </a:rPr>
              <a:t>ГЛФ «</a:t>
            </a:r>
            <a:r>
              <a:rPr lang="ru-RU" sz="1200" b="1" dirty="0" err="1" smtClean="0">
                <a:latin typeface="Arial" pitchFamily="34" charset="0"/>
                <a:cs typeface="Arial" pitchFamily="34" charset="0"/>
              </a:rPr>
              <a:t>Темодекс</a:t>
            </a:r>
            <a:r>
              <a:rPr lang="ru-RU" sz="1200" b="1" dirty="0" smtClean="0">
                <a:latin typeface="Arial" pitchFamily="34" charset="0"/>
                <a:cs typeface="Arial" pitchFamily="34" charset="0"/>
              </a:rPr>
              <a:t>», порошок для приготовления геля для </a:t>
            </a:r>
            <a:r>
              <a:rPr lang="ru-RU" sz="1200" b="1" dirty="0" err="1" smtClean="0">
                <a:latin typeface="Arial" pitchFamily="34" charset="0"/>
                <a:cs typeface="Arial" pitchFamily="34" charset="0"/>
              </a:rPr>
              <a:t>интраоперационной</a:t>
            </a:r>
            <a:r>
              <a:rPr lang="ru-RU" sz="1200" b="1" dirty="0" smtClean="0">
                <a:latin typeface="Arial" pitchFamily="34" charset="0"/>
                <a:cs typeface="Arial" pitchFamily="34" charset="0"/>
              </a:rPr>
              <a:t>  химиотерапии опухолей головного мозга (РУ №14/12/2324 от 23.12.2014 г., ФСП РБ 2028-14, производитель – РУП «</a:t>
            </a:r>
            <a:r>
              <a:rPr lang="ru-RU" sz="1200" b="1" dirty="0" err="1" smtClean="0">
                <a:latin typeface="Arial" pitchFamily="34" charset="0"/>
                <a:cs typeface="Arial" pitchFamily="34" charset="0"/>
              </a:rPr>
              <a:t>Белмедпрепараты</a:t>
            </a:r>
            <a:r>
              <a:rPr lang="ru-RU" sz="1200" b="1" dirty="0" smtClean="0">
                <a:latin typeface="Arial" pitchFamily="34" charset="0"/>
                <a:cs typeface="Arial" pitchFamily="34" charset="0"/>
              </a:rPr>
              <a:t>») </a:t>
            </a:r>
          </a:p>
        </p:txBody>
      </p:sp>
      <p:pic>
        <p:nvPicPr>
          <p:cNvPr id="5018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2938" y="3929063"/>
            <a:ext cx="19288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85787" y="357166"/>
            <a:ext cx="7215239" cy="838200"/>
          </a:xfrm>
        </p:spPr>
        <p:txBody>
          <a:bodyPr>
            <a:noAutofit/>
          </a:bodyPr>
          <a:lstStyle/>
          <a:p>
            <a:pPr algn="ctr" eaLnBrk="1" fontAlgn="auto" hangingPunct="1">
              <a:spcAft>
                <a:spcPts val="0"/>
              </a:spcAft>
              <a:defRPr/>
            </a:pPr>
            <a:r>
              <a:rPr lang="ru-RU" sz="2600" dirty="0" smtClean="0">
                <a:latin typeface="Arial" charset="0"/>
              </a:rPr>
              <a:t>          </a:t>
            </a:r>
            <a:r>
              <a:rPr lang="ru-RU" sz="2600" dirty="0" smtClean="0">
                <a:effectLst/>
                <a:latin typeface="Arial" charset="0"/>
              </a:rPr>
              <a:t>Фармацевтическая субстанция</a:t>
            </a:r>
          </a:p>
        </p:txBody>
      </p:sp>
      <p:sp>
        <p:nvSpPr>
          <p:cNvPr id="26627" name="Rectangle 5"/>
          <p:cNvSpPr>
            <a:spLocks noGrp="1" noChangeArrowheads="1"/>
          </p:cNvSpPr>
          <p:nvPr>
            <p:ph idx="1"/>
          </p:nvPr>
        </p:nvSpPr>
        <p:spPr>
          <a:xfrm>
            <a:off x="3708400" y="1557338"/>
            <a:ext cx="4906963" cy="4530725"/>
          </a:xfrm>
        </p:spPr>
        <p:txBody>
          <a:bodyPr>
            <a:normAutofit/>
          </a:bodyPr>
          <a:lstStyle/>
          <a:p>
            <a:pPr eaLnBrk="1" fontAlgn="auto" hangingPunct="1">
              <a:lnSpc>
                <a:spcPct val="90000"/>
              </a:lnSpc>
              <a:spcAft>
                <a:spcPts val="0"/>
              </a:spcAft>
              <a:buClr>
                <a:srgbClr val="FFFFEE"/>
              </a:buClr>
              <a:buFont typeface="Times New Roman" pitchFamily="18" charset="0"/>
              <a:buNone/>
              <a:defRPr/>
            </a:pPr>
            <a:endParaRPr lang="ru-RU" sz="1900" b="1" i="1" u="sng" dirty="0" smtClean="0">
              <a:solidFill>
                <a:srgbClr val="FF3300"/>
              </a:solidFill>
            </a:endParaRPr>
          </a:p>
          <a:p>
            <a:pPr eaLnBrk="1" fontAlgn="auto" hangingPunct="1">
              <a:lnSpc>
                <a:spcPct val="90000"/>
              </a:lnSpc>
              <a:spcAft>
                <a:spcPts val="0"/>
              </a:spcAft>
              <a:buClr>
                <a:srgbClr val="FFFFEE"/>
              </a:buClr>
              <a:buFont typeface="Times New Roman" pitchFamily="18" charset="0"/>
              <a:buNone/>
              <a:defRPr/>
            </a:pPr>
            <a:endParaRPr lang="ru-RU" sz="1900" b="1" i="1" u="sng" dirty="0" smtClean="0">
              <a:solidFill>
                <a:srgbClr val="FF3300"/>
              </a:solidFill>
            </a:endParaRPr>
          </a:p>
          <a:p>
            <a:pPr eaLnBrk="1" fontAlgn="auto" hangingPunct="1">
              <a:lnSpc>
                <a:spcPct val="90000"/>
              </a:lnSpc>
              <a:spcAft>
                <a:spcPts val="0"/>
              </a:spcAft>
              <a:buClr>
                <a:srgbClr val="FFFFEE"/>
              </a:buClr>
              <a:buFont typeface="Times New Roman" pitchFamily="18" charset="0"/>
              <a:buNone/>
              <a:defRPr/>
            </a:pPr>
            <a:endParaRPr lang="ru-RU" sz="1900" b="1" i="1" u="sng" dirty="0" smtClean="0">
              <a:solidFill>
                <a:srgbClr val="FF3300"/>
              </a:solidFill>
            </a:endParaRPr>
          </a:p>
          <a:p>
            <a:pPr marL="0" indent="0" algn="ctr" eaLnBrk="1" fontAlgn="auto" hangingPunct="1">
              <a:lnSpc>
                <a:spcPct val="150000"/>
              </a:lnSpc>
              <a:spcBef>
                <a:spcPts val="0"/>
              </a:spcBef>
              <a:spcAft>
                <a:spcPts val="0"/>
              </a:spcAft>
              <a:buClr>
                <a:srgbClr val="FFFFEE"/>
              </a:buClr>
              <a:buFont typeface="Times New Roman" pitchFamily="18" charset="0"/>
              <a:buNone/>
              <a:defRPr/>
            </a:pPr>
            <a:r>
              <a:rPr lang="ru-RU" sz="2000" b="1" i="1" u="sng" dirty="0" smtClean="0">
                <a:solidFill>
                  <a:srgbClr val="FF3300"/>
                </a:solidFill>
                <a:latin typeface="Arial" pitchFamily="34" charset="0"/>
                <a:cs typeface="Arial" pitchFamily="34" charset="0"/>
              </a:rPr>
              <a:t>ТЕМОДЕКС</a:t>
            </a:r>
            <a:r>
              <a:rPr lang="ru-RU" sz="2000" dirty="0" smtClean="0">
                <a:solidFill>
                  <a:srgbClr val="0066FF"/>
                </a:solidFill>
                <a:latin typeface="Arial" pitchFamily="34" charset="0"/>
                <a:cs typeface="Arial" pitchFamily="34" charset="0"/>
              </a:rPr>
              <a:t> </a:t>
            </a:r>
            <a:r>
              <a:rPr lang="ru-RU" sz="2000" dirty="0" smtClean="0">
                <a:latin typeface="Arial" pitchFamily="34" charset="0"/>
                <a:cs typeface="Arial" pitchFamily="34" charset="0"/>
              </a:rPr>
              <a:t>– оригинальная субстанция для производства противоопухолевого препарата </a:t>
            </a:r>
            <a:r>
              <a:rPr lang="ru-RU" sz="2000" dirty="0" err="1" smtClean="0">
                <a:latin typeface="Arial" pitchFamily="34" charset="0"/>
                <a:cs typeface="Arial" pitchFamily="34" charset="0"/>
              </a:rPr>
              <a:t>Темодекс</a:t>
            </a:r>
            <a:r>
              <a:rPr lang="ru-RU" sz="2000" dirty="0" smtClean="0">
                <a:latin typeface="Arial" pitchFamily="34" charset="0"/>
                <a:cs typeface="Arial" pitchFamily="34" charset="0"/>
              </a:rPr>
              <a:t> для локальной химиотерапии опухолей головного мозга</a:t>
            </a:r>
          </a:p>
          <a:p>
            <a:pPr eaLnBrk="1" fontAlgn="auto" hangingPunct="1">
              <a:lnSpc>
                <a:spcPct val="90000"/>
              </a:lnSpc>
              <a:spcAft>
                <a:spcPts val="0"/>
              </a:spcAft>
              <a:buClr>
                <a:srgbClr val="FFFFEE"/>
              </a:buClr>
              <a:buFont typeface="Times New Roman" pitchFamily="18" charset="0"/>
              <a:buNone/>
              <a:defRPr/>
            </a:pPr>
            <a:endParaRPr lang="ru-RU" sz="1900" dirty="0" smtClean="0">
              <a:solidFill>
                <a:srgbClr val="0070C0"/>
              </a:solidFill>
            </a:endParaRPr>
          </a:p>
          <a:p>
            <a:pPr eaLnBrk="1" fontAlgn="auto" hangingPunct="1">
              <a:lnSpc>
                <a:spcPct val="90000"/>
              </a:lnSpc>
              <a:spcAft>
                <a:spcPts val="0"/>
              </a:spcAft>
              <a:buClr>
                <a:srgbClr val="FFFFEE"/>
              </a:buClr>
              <a:buFont typeface="Wingdings" pitchFamily="2" charset="2"/>
              <a:buNone/>
              <a:defRPr/>
            </a:pPr>
            <a:r>
              <a:rPr lang="ru-RU" sz="1900" dirty="0" smtClean="0"/>
              <a:t>	</a:t>
            </a:r>
          </a:p>
        </p:txBody>
      </p:sp>
      <p:pic>
        <p:nvPicPr>
          <p:cNvPr id="51204"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549275"/>
            <a:ext cx="14033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descr="Тов"/>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6913" y="404813"/>
            <a:ext cx="692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l="-1289" r="-3008"/>
          <a:stretch>
            <a:fillRect/>
          </a:stretch>
        </p:blipFill>
        <p:spPr bwMode="auto">
          <a:xfrm>
            <a:off x="250825" y="1571625"/>
            <a:ext cx="28368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ъект 1"/>
          <p:cNvSpPr>
            <a:spLocks noGrp="1"/>
          </p:cNvSpPr>
          <p:nvPr>
            <p:ph idx="1"/>
          </p:nvPr>
        </p:nvSpPr>
        <p:spPr>
          <a:xfrm>
            <a:off x="179388" y="908050"/>
            <a:ext cx="8578850" cy="4681538"/>
          </a:xfrm>
        </p:spPr>
        <p:txBody>
          <a:bodyPr/>
          <a:lstStyle/>
          <a:p>
            <a:pPr marL="107950" indent="0" algn="just">
              <a:buFont typeface="Wingdings 3" panose="05040102010807070707" pitchFamily="18" charset="2"/>
              <a:buNone/>
            </a:pPr>
            <a:r>
              <a:rPr lang="ru-RU" altLang="ru-RU" sz="2000" smtClean="0"/>
              <a:t>Препарат в виде стерильного порошка для приготовления геля. Представляет собой темозоломид, иммобилизованный на специально синтезированном сшитом гелеобразующем фосфате декстрана, предназначен для локальной химиотерапии злокачественных опухолей головного мозга. Гелем препарата заполняют полость, образовавшуюся после хирургического удаления злокачественной опухоли головного мозга. Гелеобразное состояние обеспечивает полный доступ препарата во все участки, обеспечивая при этом наиболее полную гибель оставшихся опухолевых клеток. Проводятся клинические испытания Темодекса в качестве средства локальной химиотерапии у больных с глиомами головного мозга (</a:t>
            </a:r>
            <a:r>
              <a:rPr lang="en-US" altLang="ru-RU" sz="2000" smtClean="0"/>
              <a:t>Grade II-IV</a:t>
            </a:r>
            <a:r>
              <a:rPr lang="ru-RU" altLang="ru-RU" sz="2000" smtClean="0"/>
              <a:t>). </a:t>
            </a:r>
          </a:p>
        </p:txBody>
      </p:sp>
      <p:sp>
        <p:nvSpPr>
          <p:cNvPr id="3" name="Заголовок 2"/>
          <p:cNvSpPr>
            <a:spLocks noGrp="1"/>
          </p:cNvSpPr>
          <p:nvPr>
            <p:ph type="title"/>
          </p:nvPr>
        </p:nvSpPr>
        <p:spPr>
          <a:xfrm>
            <a:off x="467544" y="116632"/>
            <a:ext cx="8229600" cy="778098"/>
          </a:xfrm>
        </p:spPr>
        <p:txBody>
          <a:bodyPr/>
          <a:lstStyle/>
          <a:p>
            <a:pPr algn="ctr">
              <a:defRPr/>
            </a:pPr>
            <a:r>
              <a:rPr lang="ru-RU" dirty="0" err="1" smtClean="0"/>
              <a:t>Темодекс</a:t>
            </a:r>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6388" y="1557338"/>
            <a:ext cx="39782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Рисунок 3" descr="IMAG016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0450" y="1557338"/>
            <a:ext cx="38846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Прямоугольник 1"/>
          <p:cNvSpPr>
            <a:spLocks noChangeArrowheads="1"/>
          </p:cNvSpPr>
          <p:nvPr/>
        </p:nvSpPr>
        <p:spPr bwMode="auto">
          <a:xfrm>
            <a:off x="173038" y="4879975"/>
            <a:ext cx="4244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a:t>Готовая гелеобразная масса для интраоперационного введения</a:t>
            </a:r>
          </a:p>
        </p:txBody>
      </p:sp>
      <p:sp>
        <p:nvSpPr>
          <p:cNvPr id="53253" name="Прямоугольник 4"/>
          <p:cNvSpPr>
            <a:spLocks noChangeArrowheads="1"/>
          </p:cNvSpPr>
          <p:nvPr/>
        </p:nvSpPr>
        <p:spPr bwMode="auto">
          <a:xfrm>
            <a:off x="4724400" y="4797425"/>
            <a:ext cx="4176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a:t>Вид    полости удаленной опухоли, заполненной гелеобразной массой Темодекса</a:t>
            </a:r>
          </a:p>
        </p:txBody>
      </p:sp>
      <p:sp>
        <p:nvSpPr>
          <p:cNvPr id="53254" name="Прямоугольник 5"/>
          <p:cNvSpPr>
            <a:spLocks noChangeArrowheads="1"/>
          </p:cNvSpPr>
          <p:nvPr/>
        </p:nvSpPr>
        <p:spPr bwMode="auto">
          <a:xfrm>
            <a:off x="539750" y="115888"/>
            <a:ext cx="82153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800" b="1"/>
              <a:t>Выполнение хирургического этапа локального введения Темодекса</a:t>
            </a:r>
            <a:endParaRPr lang="ru-RU" altLang="ru-RU" sz="2800"/>
          </a:p>
        </p:txBody>
      </p:sp>
    </p:spTree>
  </p:cSld>
  <p:clrMapOvr>
    <a:masterClrMapping/>
  </p:clrMapOvr>
  <p:transition advTm="7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Содержимое 1"/>
          <p:cNvSpPr>
            <a:spLocks noGrp="1"/>
          </p:cNvSpPr>
          <p:nvPr>
            <p:ph idx="1"/>
          </p:nvPr>
        </p:nvSpPr>
        <p:spPr/>
        <p:txBody>
          <a:bodyPr rtlCol="0">
            <a:normAutofit lnSpcReduction="10000"/>
          </a:bodyPr>
          <a:lstStyle/>
          <a:p>
            <a:pPr marL="107950" indent="0" fontAlgn="auto">
              <a:spcAft>
                <a:spcPts val="0"/>
              </a:spcAft>
              <a:buFont typeface="Arial" pitchFamily="34" charset="0"/>
              <a:buNone/>
              <a:defRPr/>
            </a:pPr>
            <a:endParaRPr lang="ru-RU" dirty="0" smtClean="0"/>
          </a:p>
          <a:p>
            <a:pPr marL="107950" indent="0" fontAlgn="auto">
              <a:spcAft>
                <a:spcPts val="0"/>
              </a:spcAft>
              <a:buFont typeface="Arial" pitchFamily="34" charset="0"/>
              <a:buNone/>
              <a:defRPr/>
            </a:pPr>
            <a:endParaRPr lang="ru-RU" dirty="0"/>
          </a:p>
          <a:p>
            <a:pPr marL="107950" indent="0" fontAlgn="auto">
              <a:spcAft>
                <a:spcPts val="0"/>
              </a:spcAft>
              <a:buFont typeface="Arial" pitchFamily="34" charset="0"/>
              <a:buNone/>
              <a:defRPr/>
            </a:pPr>
            <a:endParaRPr lang="ru-RU" dirty="0" smtClean="0"/>
          </a:p>
          <a:p>
            <a:pPr marL="107950" indent="0" fontAlgn="auto">
              <a:spcAft>
                <a:spcPts val="0"/>
              </a:spcAft>
              <a:buFont typeface="Arial" pitchFamily="34" charset="0"/>
              <a:buNone/>
              <a:defRPr/>
            </a:pPr>
            <a:endParaRPr lang="ru-RU" dirty="0"/>
          </a:p>
          <a:p>
            <a:pPr marL="107950" indent="0" fontAlgn="auto">
              <a:spcAft>
                <a:spcPts val="0"/>
              </a:spcAft>
              <a:buFont typeface="Arial" pitchFamily="34" charset="0"/>
              <a:buNone/>
              <a:defRPr/>
            </a:pPr>
            <a:endParaRPr lang="ru-RU" dirty="0" smtClean="0"/>
          </a:p>
          <a:p>
            <a:pPr marL="107950" indent="0" fontAlgn="auto">
              <a:spcAft>
                <a:spcPts val="0"/>
              </a:spcAft>
              <a:buFont typeface="Arial" pitchFamily="34" charset="0"/>
              <a:buNone/>
              <a:defRPr/>
            </a:pPr>
            <a:endParaRPr lang="ru-RU" dirty="0"/>
          </a:p>
          <a:p>
            <a:pPr marL="107950" indent="0" fontAlgn="auto">
              <a:spcAft>
                <a:spcPts val="0"/>
              </a:spcAft>
              <a:buFont typeface="Arial" pitchFamily="34" charset="0"/>
              <a:buNone/>
              <a:defRPr/>
            </a:pPr>
            <a:endParaRPr lang="ru-RU" dirty="0" smtClean="0"/>
          </a:p>
          <a:p>
            <a:pPr marL="107950" indent="0" fontAlgn="auto">
              <a:spcAft>
                <a:spcPts val="0"/>
              </a:spcAft>
              <a:buFont typeface="Arial" pitchFamily="34" charset="0"/>
              <a:buNone/>
              <a:defRPr/>
            </a:pPr>
            <a:endParaRPr lang="ru-RU" dirty="0"/>
          </a:p>
          <a:p>
            <a:pPr marL="107950" indent="0" fontAlgn="auto">
              <a:spcAft>
                <a:spcPts val="0"/>
              </a:spcAft>
              <a:buFont typeface="Arial" pitchFamily="34" charset="0"/>
              <a:buNone/>
              <a:defRPr/>
            </a:pPr>
            <a:endParaRPr lang="ru-RU" sz="1400" dirty="0" smtClean="0"/>
          </a:p>
          <a:p>
            <a:pPr marL="107950" indent="0" fontAlgn="auto">
              <a:spcAft>
                <a:spcPts val="0"/>
              </a:spcAft>
              <a:buFont typeface="Arial" pitchFamily="34" charset="0"/>
              <a:buNone/>
              <a:defRPr/>
            </a:pPr>
            <a:r>
              <a:rPr lang="ru-RU" sz="1400" b="1" dirty="0" smtClean="0">
                <a:latin typeface="Arial" pitchFamily="34" charset="0"/>
                <a:cs typeface="Arial" pitchFamily="34" charset="0"/>
              </a:rPr>
              <a:t>Т1- </a:t>
            </a:r>
            <a:r>
              <a:rPr lang="en-US" sz="1400" b="1" dirty="0" smtClean="0">
                <a:latin typeface="Arial" pitchFamily="34" charset="0"/>
                <a:cs typeface="Arial" pitchFamily="34" charset="0"/>
              </a:rPr>
              <a:t>view of the frontal and axial projection</a:t>
            </a:r>
            <a:r>
              <a:rPr lang="ru-RU" sz="1400" b="1" dirty="0" smtClean="0">
                <a:latin typeface="Arial" pitchFamily="34" charset="0"/>
                <a:cs typeface="Arial" pitchFamily="34" charset="0"/>
              </a:rPr>
              <a:t>.</a:t>
            </a:r>
          </a:p>
          <a:p>
            <a:pPr marL="107950" indent="0" fontAlgn="auto">
              <a:spcAft>
                <a:spcPts val="0"/>
              </a:spcAft>
              <a:buFont typeface="Arial" pitchFamily="34" charset="0"/>
              <a:buNone/>
              <a:defRPr/>
            </a:pPr>
            <a:r>
              <a:rPr lang="en-US" sz="1400" b="1" dirty="0" smtClean="0">
                <a:latin typeface="Arial" pitchFamily="34" charset="0"/>
                <a:cs typeface="Arial" pitchFamily="34" charset="0"/>
              </a:rPr>
              <a:t>There are no any  features of progress  of process of tumors growth.</a:t>
            </a:r>
          </a:p>
        </p:txBody>
      </p:sp>
      <p:sp>
        <p:nvSpPr>
          <p:cNvPr id="2051" name="Заголовок 2"/>
          <p:cNvSpPr>
            <a:spLocks noGrp="1"/>
          </p:cNvSpPr>
          <p:nvPr>
            <p:ph type="title"/>
          </p:nvPr>
        </p:nvSpPr>
        <p:spPr/>
        <p:txBody>
          <a:bodyPr/>
          <a:lstStyle/>
          <a:p>
            <a:pPr algn="ctr">
              <a:defRPr/>
            </a:pPr>
            <a:r>
              <a:rPr lang="en-US" sz="1800" dirty="0" smtClean="0">
                <a:latin typeface="Arial" pitchFamily="34" charset="0"/>
                <a:cs typeface="Arial" pitchFamily="34" charset="0"/>
              </a:rPr>
              <a:t>MRI</a:t>
            </a:r>
            <a:r>
              <a:rPr lang="ru-RU" sz="1800" dirty="0" smtClean="0">
                <a:latin typeface="Arial" pitchFamily="34" charset="0"/>
                <a:cs typeface="Arial" pitchFamily="34" charset="0"/>
              </a:rPr>
              <a:t> </a:t>
            </a:r>
            <a:r>
              <a:rPr lang="en-US" sz="1800" dirty="0" smtClean="0">
                <a:latin typeface="Arial" pitchFamily="34" charset="0"/>
                <a:cs typeface="Arial" pitchFamily="34" charset="0"/>
              </a:rPr>
              <a:t>of the brain of patient with </a:t>
            </a:r>
            <a:r>
              <a:rPr lang="en-US" sz="1800" dirty="0" err="1" smtClean="0">
                <a:latin typeface="Arial" pitchFamily="34" charset="0"/>
                <a:cs typeface="Arial" pitchFamily="34" charset="0"/>
              </a:rPr>
              <a:t>glioblastoma</a:t>
            </a:r>
            <a:r>
              <a:rPr lang="en-US" sz="1800" dirty="0" smtClean="0">
                <a:latin typeface="Arial" pitchFamily="34" charset="0"/>
                <a:cs typeface="Arial" pitchFamily="34" charset="0"/>
              </a:rPr>
              <a:t> </a:t>
            </a:r>
            <a:r>
              <a:rPr lang="ru-RU" sz="1800" dirty="0" smtClean="0">
                <a:latin typeface="Arial" pitchFamily="34" charset="0"/>
                <a:cs typeface="Arial" pitchFamily="34" charset="0"/>
              </a:rPr>
              <a:t>(</a:t>
            </a:r>
            <a:r>
              <a:rPr lang="en-US" sz="1800" dirty="0" smtClean="0">
                <a:latin typeface="Arial" pitchFamily="34" charset="0"/>
                <a:cs typeface="Arial" pitchFamily="34" charset="0"/>
              </a:rPr>
              <a:t>Grade IV)</a:t>
            </a:r>
            <a:r>
              <a:rPr lang="ru-RU" sz="1800" dirty="0" smtClean="0">
                <a:latin typeface="Arial" pitchFamily="34" charset="0"/>
                <a:cs typeface="Arial" pitchFamily="34" charset="0"/>
              </a:rPr>
              <a:t> </a:t>
            </a:r>
            <a:r>
              <a:rPr lang="en-US" sz="1800" dirty="0" smtClean="0">
                <a:latin typeface="Arial" pitchFamily="34" charset="0"/>
                <a:cs typeface="Arial" pitchFamily="34" charset="0"/>
              </a:rPr>
              <a:t>in 6 month after surgical operation and implantation of </a:t>
            </a:r>
            <a:r>
              <a:rPr lang="en-US" sz="1800" dirty="0" err="1" smtClean="0">
                <a:latin typeface="Arial" pitchFamily="34" charset="0"/>
                <a:cs typeface="Arial" pitchFamily="34" charset="0"/>
              </a:rPr>
              <a:t>Temodex</a:t>
            </a:r>
            <a:endParaRPr lang="ru-RU" sz="1800" dirty="0" smtClean="0">
              <a:latin typeface="Arial" pitchFamily="34" charset="0"/>
              <a:cs typeface="Arial" pitchFamily="34" charset="0"/>
            </a:endParaRPr>
          </a:p>
        </p:txBody>
      </p:sp>
      <p:pic>
        <p:nvPicPr>
          <p:cNvPr id="54276" name="Picture 4" descr="H:\презентации для ОАЭ\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6738" y="1557338"/>
            <a:ext cx="360045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H:\презентации для ОАЭ\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6313" y="1557338"/>
            <a:ext cx="36734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idx="4294967295"/>
          </p:nvPr>
        </p:nvSpPr>
        <p:spPr>
          <a:xfrm>
            <a:off x="1785921" y="71416"/>
            <a:ext cx="5857895" cy="1058863"/>
          </a:xfrm>
        </p:spPr>
        <p:txBody>
          <a:bodyPr>
            <a:normAutofit fontScale="90000"/>
          </a:bodyPr>
          <a:lstStyle/>
          <a:p>
            <a:pPr eaLnBrk="1" fontAlgn="auto" hangingPunct="1">
              <a:spcAft>
                <a:spcPts val="0"/>
              </a:spcAft>
              <a:defRPr/>
            </a:pPr>
            <a:r>
              <a:rPr lang="ru-RU" sz="2200" dirty="0" smtClean="0">
                <a:solidFill>
                  <a:srgbClr val="FF3300"/>
                </a:solidFill>
                <a:effectLst/>
                <a:latin typeface="Arial" pitchFamily="34" charset="0"/>
                <a:cs typeface="Arial" pitchFamily="34" charset="0"/>
              </a:rPr>
              <a:t>ПРЕПАРАТЫ, ПРОИЗВОДСТВО КОТОРЫХ ПЛАНИРУЕТСЯ НА УП «УНИТЕХПРОМ БГУ»</a:t>
            </a:r>
          </a:p>
        </p:txBody>
      </p:sp>
      <p:sp>
        <p:nvSpPr>
          <p:cNvPr id="14339" name="Содержимое 2"/>
          <p:cNvSpPr>
            <a:spLocks noGrp="1"/>
          </p:cNvSpPr>
          <p:nvPr>
            <p:ph idx="4294967295"/>
          </p:nvPr>
        </p:nvSpPr>
        <p:spPr>
          <a:xfrm>
            <a:off x="395288" y="1000125"/>
            <a:ext cx="8497887" cy="3873500"/>
          </a:xfrm>
        </p:spPr>
        <p:txBody>
          <a:bodyPr>
            <a:normAutofit fontScale="32500" lnSpcReduction="20000"/>
          </a:bodyPr>
          <a:lstStyle/>
          <a:p>
            <a:pPr marL="623888" indent="-514350" eaLnBrk="1" fontAlgn="auto" hangingPunct="1">
              <a:lnSpc>
                <a:spcPct val="90000"/>
              </a:lnSpc>
              <a:spcAft>
                <a:spcPts val="0"/>
              </a:spcAft>
              <a:buClr>
                <a:srgbClr val="FFFFEE"/>
              </a:buClr>
              <a:buFont typeface="Times New Roman" pitchFamily="18" charset="0"/>
              <a:buNone/>
              <a:defRPr/>
            </a:pPr>
            <a:endParaRPr lang="ru-RU" sz="2100" dirty="0" smtClean="0"/>
          </a:p>
          <a:p>
            <a:pPr marL="623888" indent="-514350" eaLnBrk="1" fontAlgn="auto" hangingPunct="1">
              <a:lnSpc>
                <a:spcPct val="90000"/>
              </a:lnSpc>
              <a:spcAft>
                <a:spcPts val="0"/>
              </a:spcAft>
              <a:buClr>
                <a:srgbClr val="FFFFEE"/>
              </a:buClr>
              <a:buFont typeface="Times New Roman" pitchFamily="18" charset="0"/>
              <a:buNone/>
              <a:defRPr/>
            </a:pPr>
            <a:r>
              <a:rPr lang="ru-RU" sz="2100" dirty="0" smtClean="0"/>
              <a:t>        </a:t>
            </a:r>
            <a:endParaRPr lang="ru-RU" sz="1900" dirty="0" smtClean="0"/>
          </a:p>
          <a:p>
            <a:pPr marL="623888" indent="-514350" eaLnBrk="1" fontAlgn="auto" hangingPunct="1">
              <a:lnSpc>
                <a:spcPct val="90000"/>
              </a:lnSpc>
              <a:spcAft>
                <a:spcPts val="0"/>
              </a:spcAft>
              <a:buClr>
                <a:srgbClr val="FFFFEE"/>
              </a:buClr>
              <a:buFont typeface="Times New Roman" pitchFamily="18" charset="0"/>
              <a:buNone/>
              <a:defRPr/>
            </a:pPr>
            <a:r>
              <a:rPr lang="ru-RU" sz="8000" dirty="0" smtClean="0">
                <a:solidFill>
                  <a:srgbClr val="0066FF"/>
                </a:solidFill>
                <a:latin typeface="Times New Roman" pitchFamily="18" charset="0"/>
                <a:cs typeface="Times New Roman" pitchFamily="18" charset="0"/>
              </a:rPr>
              <a:t>       </a:t>
            </a:r>
          </a:p>
          <a:p>
            <a:pPr marL="0" indent="0" algn="just" eaLnBrk="1" fontAlgn="auto" hangingPunct="1">
              <a:lnSpc>
                <a:spcPct val="120000"/>
              </a:lnSpc>
              <a:spcBef>
                <a:spcPts val="0"/>
              </a:spcBef>
              <a:spcAft>
                <a:spcPts val="0"/>
              </a:spcAft>
              <a:buClr>
                <a:srgbClr val="FFFFEE"/>
              </a:buClr>
              <a:buFont typeface="Wingdings" pitchFamily="2" charset="2"/>
              <a:buNone/>
              <a:defRPr/>
            </a:pPr>
            <a:r>
              <a:rPr lang="ru-RU" sz="7400" b="1" i="1" u="sng" dirty="0" smtClean="0">
                <a:solidFill>
                  <a:srgbClr val="FF0000"/>
                </a:solidFill>
                <a:latin typeface="Times New Roman" pitchFamily="18" charset="0"/>
                <a:cs typeface="Times New Roman" pitchFamily="18" charset="0"/>
              </a:rPr>
              <a:t>ПРОСПИДЕЛОНГ</a:t>
            </a:r>
            <a:r>
              <a:rPr lang="ru-RU" sz="7400" b="1" i="1" dirty="0" smtClean="0">
                <a:latin typeface="Times New Roman" pitchFamily="18" charset="0"/>
                <a:cs typeface="Times New Roman" pitchFamily="18" charset="0"/>
              </a:rPr>
              <a:t> - </a:t>
            </a:r>
            <a:r>
              <a:rPr lang="ru-RU" sz="7400" dirty="0" err="1" smtClean="0">
                <a:latin typeface="Times New Roman" pitchFamily="18" charset="0"/>
                <a:cs typeface="Times New Roman" pitchFamily="18" charset="0"/>
              </a:rPr>
              <a:t>гидрогелевый</a:t>
            </a:r>
            <a:r>
              <a:rPr lang="ru-RU" sz="7400" dirty="0" smtClean="0">
                <a:latin typeface="Times New Roman" pitchFamily="18" charset="0"/>
                <a:cs typeface="Times New Roman" pitchFamily="18" charset="0"/>
              </a:rPr>
              <a:t> противоопухолевый препарат пролонгированного действия для </a:t>
            </a:r>
            <a:r>
              <a:rPr lang="ru-RU" sz="7400" dirty="0" err="1" smtClean="0">
                <a:latin typeface="Times New Roman" pitchFamily="18" charset="0"/>
                <a:cs typeface="Times New Roman" pitchFamily="18" charset="0"/>
              </a:rPr>
              <a:t>интраперитонеального</a:t>
            </a:r>
            <a:r>
              <a:rPr lang="ru-RU" sz="7400" dirty="0" smtClean="0">
                <a:latin typeface="Times New Roman" pitchFamily="18" charset="0"/>
                <a:cs typeface="Times New Roman" pitchFamily="18" charset="0"/>
              </a:rPr>
              <a:t> применения у больных раком желудка с диссеминированным поражением брюшины (План к выпуску в 2014-2016 </a:t>
            </a:r>
            <a:r>
              <a:rPr lang="ru-RU" sz="7400" dirty="0" err="1" smtClean="0">
                <a:latin typeface="Times New Roman" pitchFamily="18" charset="0"/>
                <a:cs typeface="Times New Roman" pitchFamily="18" charset="0"/>
              </a:rPr>
              <a:t>гг</a:t>
            </a:r>
            <a:r>
              <a:rPr lang="ru-RU" sz="7400" dirty="0" smtClean="0">
                <a:latin typeface="Times New Roman" pitchFamily="18" charset="0"/>
                <a:cs typeface="Times New Roman" pitchFamily="18" charset="0"/>
              </a:rPr>
              <a:t> – 1,3 тыс. </a:t>
            </a:r>
            <a:r>
              <a:rPr lang="ru-RU" sz="7400" dirty="0" err="1" smtClean="0">
                <a:latin typeface="Times New Roman" pitchFamily="18" charset="0"/>
                <a:cs typeface="Times New Roman" pitchFamily="18" charset="0"/>
              </a:rPr>
              <a:t>флак</a:t>
            </a:r>
            <a:r>
              <a:rPr lang="ru-RU" sz="7400" dirty="0" smtClean="0">
                <a:latin typeface="Times New Roman" pitchFamily="18" charset="0"/>
                <a:cs typeface="Times New Roman" pitchFamily="18" charset="0"/>
              </a:rPr>
              <a:t>.). </a:t>
            </a:r>
            <a:r>
              <a:rPr lang="ru-RU" sz="7400" i="1" dirty="0" smtClean="0">
                <a:latin typeface="Times New Roman" pitchFamily="18" charset="0"/>
                <a:cs typeface="Times New Roman" pitchFamily="18" charset="0"/>
              </a:rPr>
              <a:t>Степень готовности – завершены доклинические испытания.</a:t>
            </a:r>
            <a:endParaRPr lang="ru-RU" sz="7400" dirty="0" smtClean="0">
              <a:latin typeface="Times New Roman" pitchFamily="18" charset="0"/>
              <a:cs typeface="Times New Roman" pitchFamily="18" charset="0"/>
            </a:endParaRPr>
          </a:p>
          <a:p>
            <a:pPr marL="0" indent="0" algn="just" eaLnBrk="1" fontAlgn="auto" hangingPunct="1">
              <a:lnSpc>
                <a:spcPct val="170000"/>
              </a:lnSpc>
              <a:spcBef>
                <a:spcPts val="0"/>
              </a:spcBef>
              <a:spcAft>
                <a:spcPts val="0"/>
              </a:spcAft>
              <a:buClr>
                <a:srgbClr val="FFFFEE"/>
              </a:buClr>
              <a:buFont typeface="Wingdings" pitchFamily="2" charset="2"/>
              <a:buNone/>
              <a:defRPr/>
            </a:pPr>
            <a:r>
              <a:rPr lang="ru-RU" sz="7400" dirty="0" smtClean="0">
                <a:latin typeface="Arial" pitchFamily="34" charset="0"/>
                <a:cs typeface="Arial" pitchFamily="34" charset="0"/>
              </a:rPr>
              <a:t> </a:t>
            </a:r>
            <a:endParaRPr lang="ru-RU" sz="7400" u="sng" dirty="0" smtClean="0">
              <a:latin typeface="Arial" pitchFamily="34" charset="0"/>
              <a:cs typeface="Arial" pitchFamily="34" charset="0"/>
            </a:endParaRPr>
          </a:p>
          <a:p>
            <a:pPr marL="720000" indent="-514350" eaLnBrk="1" fontAlgn="auto" hangingPunct="1">
              <a:lnSpc>
                <a:spcPct val="90000"/>
              </a:lnSpc>
              <a:spcAft>
                <a:spcPts val="0"/>
              </a:spcAft>
              <a:buClr>
                <a:srgbClr val="FFFFEE"/>
              </a:buClr>
              <a:buFont typeface="Times New Roman" pitchFamily="18" charset="0"/>
              <a:buNone/>
              <a:defRPr/>
            </a:pPr>
            <a:endParaRPr lang="ru-RU" sz="2300" dirty="0" smtClean="0">
              <a:latin typeface="Arial" pitchFamily="34" charset="0"/>
              <a:cs typeface="Arial" pitchFamily="34" charset="0"/>
            </a:endParaRPr>
          </a:p>
          <a:p>
            <a:pPr marL="720000" indent="-514350" eaLnBrk="1" fontAlgn="auto" hangingPunct="1">
              <a:lnSpc>
                <a:spcPct val="90000"/>
              </a:lnSpc>
              <a:spcAft>
                <a:spcPts val="0"/>
              </a:spcAft>
              <a:buClr>
                <a:srgbClr val="FFFFEE"/>
              </a:buClr>
              <a:buFont typeface="Times New Roman" pitchFamily="18" charset="0"/>
              <a:buNone/>
              <a:defRPr/>
            </a:pPr>
            <a:r>
              <a:rPr lang="ru-RU" sz="2300" dirty="0" smtClean="0">
                <a:solidFill>
                  <a:srgbClr val="0066FF"/>
                </a:solidFill>
                <a:latin typeface="Arial" pitchFamily="34" charset="0"/>
                <a:cs typeface="Arial" pitchFamily="34" charset="0"/>
              </a:rPr>
              <a:t>        </a:t>
            </a:r>
          </a:p>
          <a:p>
            <a:pPr marL="623888" indent="-514350" eaLnBrk="1" fontAlgn="auto" hangingPunct="1">
              <a:lnSpc>
                <a:spcPct val="90000"/>
              </a:lnSpc>
              <a:spcAft>
                <a:spcPts val="0"/>
              </a:spcAft>
              <a:buClr>
                <a:srgbClr val="FFFFEE"/>
              </a:buClr>
              <a:buFont typeface="Times New Roman" pitchFamily="18" charset="0"/>
              <a:buNone/>
              <a:defRPr/>
            </a:pPr>
            <a:r>
              <a:rPr lang="ru-RU" sz="1900" dirty="0" smtClean="0">
                <a:solidFill>
                  <a:srgbClr val="0066FF"/>
                </a:solidFill>
              </a:rPr>
              <a:t>       </a:t>
            </a:r>
            <a:endParaRPr lang="ru-RU" sz="1900" dirty="0" smtClean="0"/>
          </a:p>
          <a:p>
            <a:pPr marL="623888" indent="-514350" eaLnBrk="1" fontAlgn="auto" hangingPunct="1">
              <a:lnSpc>
                <a:spcPct val="90000"/>
              </a:lnSpc>
              <a:spcAft>
                <a:spcPts val="0"/>
              </a:spcAft>
              <a:buClr>
                <a:srgbClr val="FFFFEE"/>
              </a:buClr>
              <a:buFont typeface="Times New Roman" pitchFamily="18" charset="0"/>
              <a:buNone/>
              <a:defRPr/>
            </a:pPr>
            <a:endParaRPr lang="ru-RU" sz="1900" dirty="0" smtClean="0"/>
          </a:p>
          <a:p>
            <a:pPr marL="623888" indent="-514350" eaLnBrk="1" fontAlgn="auto" hangingPunct="1">
              <a:lnSpc>
                <a:spcPct val="90000"/>
              </a:lnSpc>
              <a:spcAft>
                <a:spcPts val="0"/>
              </a:spcAft>
              <a:buClr>
                <a:srgbClr val="FFFFEE"/>
              </a:buClr>
              <a:buFont typeface="Times New Roman" pitchFamily="18" charset="0"/>
              <a:buNone/>
              <a:defRPr/>
            </a:pPr>
            <a:endParaRPr lang="ru-RU" sz="2100" dirty="0" smtClean="0"/>
          </a:p>
        </p:txBody>
      </p:sp>
      <p:pic>
        <p:nvPicPr>
          <p:cNvPr id="55300"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15250" y="214313"/>
            <a:ext cx="11906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13" y="142875"/>
            <a:ext cx="9572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tmpzU3ytJ_html_231236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15250" y="928688"/>
            <a:ext cx="8890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4" descr="D:\IMG_161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188" y="3875088"/>
            <a:ext cx="6072187"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ъект 1"/>
          <p:cNvSpPr>
            <a:spLocks noGrp="1"/>
          </p:cNvSpPr>
          <p:nvPr>
            <p:ph idx="1"/>
          </p:nvPr>
        </p:nvSpPr>
        <p:spPr>
          <a:xfrm>
            <a:off x="30163" y="1268413"/>
            <a:ext cx="8580437" cy="4525962"/>
          </a:xfrm>
        </p:spPr>
        <p:txBody>
          <a:bodyPr/>
          <a:lstStyle/>
          <a:p>
            <a:pPr marL="107950" indent="0" algn="just">
              <a:buFont typeface="Wingdings 3" panose="05040102010807070707" pitchFamily="18" charset="2"/>
              <a:buNone/>
            </a:pPr>
            <a:r>
              <a:rPr lang="ru-RU" altLang="ru-RU" sz="2100" smtClean="0"/>
              <a:t>Препарат в виде стерильного порошка для приготовления геля. Представляет собой проспидия хлорид, иммобилизованнй на специально синтезированном гелеобразующем смешанном эфире декстрана, содержащем фосфорнокислые и карбаматные группы. Предназначен для локальной химиотерапии рака желудка с диссеминированным поражением брюшина, а в перспективе и опухолей других локализаций. По данным доклинических испытаний имеет высокую и продолжительную противоопухолевую активность, характеризуется достаточно низкими параметрами токсичности. Препарат награжден Дипломом 1 степени и золотой медалью «Петербургской технической ярмарки», г. Санкт-Петербург, 2012 г.</a:t>
            </a:r>
          </a:p>
        </p:txBody>
      </p:sp>
      <p:sp>
        <p:nvSpPr>
          <p:cNvPr id="3" name="Заголовок 2"/>
          <p:cNvSpPr>
            <a:spLocks noGrp="1"/>
          </p:cNvSpPr>
          <p:nvPr>
            <p:ph type="title"/>
          </p:nvPr>
        </p:nvSpPr>
        <p:spPr>
          <a:xfrm>
            <a:off x="467544" y="44625"/>
            <a:ext cx="8229600" cy="936104"/>
          </a:xfrm>
        </p:spPr>
        <p:txBody>
          <a:bodyPr/>
          <a:lstStyle/>
          <a:p>
            <a:pPr algn="ctr">
              <a:defRPr/>
            </a:pPr>
            <a:r>
              <a:rPr lang="ru-RU" dirty="0" err="1" smtClean="0"/>
              <a:t>Проспиделонг</a:t>
            </a:r>
            <a:endParaRPr lang="ru-RU"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95288" y="404815"/>
            <a:ext cx="8229600" cy="2436812"/>
          </a:xfrm>
        </p:spPr>
        <p:txBody>
          <a:bodyPr>
            <a:normAutofit fontScale="90000"/>
          </a:bodyPr>
          <a:lstStyle/>
          <a:p>
            <a:pPr algn="ctr" eaLnBrk="1" fontAlgn="auto" hangingPunct="1">
              <a:spcAft>
                <a:spcPts val="0"/>
              </a:spcAft>
              <a:defRPr/>
            </a:pPr>
            <a:r>
              <a:rPr lang="ru-RU" sz="2400" i="1" dirty="0" smtClean="0">
                <a:effectLst/>
                <a:latin typeface="Arial" charset="0"/>
              </a:rPr>
              <a:t>Общий вид брюшной полости крыс с привитой </a:t>
            </a:r>
            <a:r>
              <a:rPr lang="ru-RU" sz="2400" i="1" dirty="0" err="1" smtClean="0">
                <a:effectLst/>
                <a:latin typeface="Arial" charset="0"/>
              </a:rPr>
              <a:t>гепатомой</a:t>
            </a:r>
            <a:r>
              <a:rPr lang="ru-RU" sz="2400" i="1" dirty="0" smtClean="0">
                <a:effectLst/>
                <a:latin typeface="Arial" charset="0"/>
              </a:rPr>
              <a:t> </a:t>
            </a:r>
            <a:r>
              <a:rPr lang="ru-RU" sz="2400" i="1" dirty="0" err="1" smtClean="0">
                <a:effectLst/>
                <a:latin typeface="Arial" charset="0"/>
              </a:rPr>
              <a:t>Зайдела</a:t>
            </a:r>
            <a:r>
              <a:rPr lang="ru-RU" sz="2400" i="1" dirty="0" smtClean="0">
                <a:effectLst/>
                <a:latin typeface="Arial" charset="0"/>
              </a:rPr>
              <a:t> на 22 сутки после однократного внутрибрюшного введения фосфата декстрана (а), </a:t>
            </a:r>
            <a:r>
              <a:rPr lang="ru-RU" sz="2400" i="1" dirty="0" err="1" smtClean="0">
                <a:effectLst/>
                <a:latin typeface="Arial" charset="0"/>
              </a:rPr>
              <a:t>проспидина</a:t>
            </a:r>
            <a:r>
              <a:rPr lang="ru-RU" sz="2400" i="1" dirty="0" smtClean="0">
                <a:effectLst/>
                <a:latin typeface="Arial" charset="0"/>
              </a:rPr>
              <a:t> (б) и препарата «</a:t>
            </a:r>
            <a:r>
              <a:rPr lang="ru-RU" sz="2400" i="1" dirty="0" err="1" smtClean="0">
                <a:effectLst/>
                <a:latin typeface="Arial" charset="0"/>
              </a:rPr>
              <a:t>Проспиделонг</a:t>
            </a:r>
            <a:r>
              <a:rPr lang="ru-RU" sz="2400" i="1" dirty="0" smtClean="0">
                <a:effectLst/>
                <a:latin typeface="Arial" charset="0"/>
              </a:rPr>
              <a:t>» (в) – признаки опухолевого процесса в брюшной полости отсутствуют.</a:t>
            </a:r>
          </a:p>
        </p:txBody>
      </p:sp>
      <p:pic>
        <p:nvPicPr>
          <p:cNvPr id="57347"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44463" y="2997200"/>
            <a:ext cx="6224587" cy="2771775"/>
          </a:xfrm>
        </p:spPr>
      </p:pic>
      <p:pic>
        <p:nvPicPr>
          <p:cNvPr id="5734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3663" y="2997200"/>
            <a:ext cx="2478087"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p:cNvSpPr txBox="1">
            <a:spLocks noChangeArrowheads="1"/>
          </p:cNvSpPr>
          <p:nvPr/>
        </p:nvSpPr>
        <p:spPr bwMode="auto">
          <a:xfrm>
            <a:off x="1403350" y="5732463"/>
            <a:ext cx="576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ru-RU" altLang="ru-RU" sz="3600">
                <a:cs typeface="Times New Roman" panose="02020603050405020304" pitchFamily="18" charset="0"/>
              </a:rPr>
              <a:t>а</a:t>
            </a:r>
          </a:p>
        </p:txBody>
      </p:sp>
      <p:sp>
        <p:nvSpPr>
          <p:cNvPr id="57350" name="Text Box 7"/>
          <p:cNvSpPr txBox="1">
            <a:spLocks noChangeArrowheads="1"/>
          </p:cNvSpPr>
          <p:nvPr/>
        </p:nvSpPr>
        <p:spPr bwMode="auto">
          <a:xfrm>
            <a:off x="4716463" y="5732463"/>
            <a:ext cx="576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ru-RU" altLang="ru-RU" sz="3600">
                <a:cs typeface="Times New Roman" panose="02020603050405020304" pitchFamily="18" charset="0"/>
              </a:rPr>
              <a:t>б</a:t>
            </a:r>
          </a:p>
        </p:txBody>
      </p:sp>
      <p:sp>
        <p:nvSpPr>
          <p:cNvPr id="57351" name="Text Box 8"/>
          <p:cNvSpPr txBox="1">
            <a:spLocks noChangeArrowheads="1"/>
          </p:cNvSpPr>
          <p:nvPr/>
        </p:nvSpPr>
        <p:spPr bwMode="auto">
          <a:xfrm>
            <a:off x="7451725" y="5732463"/>
            <a:ext cx="576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ru-RU" altLang="ru-RU" sz="3600">
                <a:cs typeface="Times New Roman" panose="02020603050405020304" pitchFamily="18" charset="0"/>
              </a:rPr>
              <a:t>в</a:t>
            </a:r>
          </a:p>
        </p:txBody>
      </p:sp>
    </p:spTree>
  </p:cSld>
  <p:clrMapOvr>
    <a:masterClrMapping/>
  </p:clrMapOvr>
  <p:transition advTm="7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defRPr/>
            </a:pPr>
            <a:r>
              <a:rPr lang="ru-RU" dirty="0" smtClean="0"/>
              <a:t>ВИДЫ ПРОДВИЖЕНИЙ:</a:t>
            </a:r>
            <a:br>
              <a:rPr lang="ru-RU" dirty="0" smtClean="0"/>
            </a:br>
            <a:r>
              <a:rPr lang="ru-RU" dirty="0" smtClean="0"/>
              <a:t>Реклама</a:t>
            </a:r>
            <a:endParaRPr lang="ru-RU" dirty="0"/>
          </a:p>
        </p:txBody>
      </p:sp>
      <p:sp>
        <p:nvSpPr>
          <p:cNvPr id="12291" name="Содержимое 2"/>
          <p:cNvSpPr>
            <a:spLocks noGrp="1"/>
          </p:cNvSpPr>
          <p:nvPr>
            <p:ph idx="1"/>
          </p:nvPr>
        </p:nvSpPr>
        <p:spPr>
          <a:xfrm>
            <a:off x="457200" y="1196975"/>
            <a:ext cx="8229600" cy="4810125"/>
          </a:xfrm>
        </p:spPr>
        <p:txBody>
          <a:bodyPr/>
          <a:lstStyle/>
          <a:p>
            <a:pPr>
              <a:buFont typeface="Wingdings 3" panose="05040102010807070707" pitchFamily="18" charset="2"/>
              <a:buNone/>
            </a:pPr>
            <a:r>
              <a:rPr lang="ru-RU" altLang="ru-RU" sz="1400" smtClean="0"/>
              <a:t>Рекламное предложение должно кардинально отличаться от всех предложений конкурентов. Его уникальность может быть связана с уникальностью либо товара, либо целевого рынка, либо самого рекламного обращения. Без уникальности предложения не стоит рассчитывать на уникальность спроса.</a:t>
            </a:r>
          </a:p>
          <a:p>
            <a:pPr>
              <a:buFont typeface="Wingdings 3" panose="05040102010807070707" pitchFamily="18" charset="2"/>
              <a:buNone/>
            </a:pPr>
            <a:r>
              <a:rPr lang="ru-RU" altLang="ru-RU" sz="1400" smtClean="0"/>
              <a:t>Чтобы реклама была эффективной, она должна запоминаться потребителям, а это зависит от ее ценности и информативности. Обычно в маркетинге выделяют три вида восприятия рекламной информации:</a:t>
            </a:r>
          </a:p>
          <a:p>
            <a:r>
              <a:rPr lang="ru-RU" altLang="ru-RU" sz="1400" b="1" smtClean="0"/>
              <a:t>востребованная информация, которая доступна, понятна и быстро запоминается.</a:t>
            </a:r>
            <a:r>
              <a:rPr lang="ru-RU" altLang="ru-RU" sz="1400" smtClean="0"/>
              <a:t> Для такой информации не нужны дорогостоящие средства рекламы. Несколько строк в газете или на доске объявлений — и реклама «выстрелит». Например, информация о «помощи» в написании курсовых и дипломных работ для студентов, лечении онкологических больных;</a:t>
            </a:r>
          </a:p>
          <a:p>
            <a:r>
              <a:rPr lang="ru-RU" altLang="ru-RU" sz="1400" b="1" smtClean="0"/>
              <a:t>случайная информация, которая не запоминается или запоминается с большим трудом.</a:t>
            </a:r>
            <a:r>
              <a:rPr lang="ru-RU" altLang="ru-RU" sz="1400" smtClean="0"/>
              <a:t> Такая информация «привязывается» к носителю рекламы. Потенциальный потребитель должен знать, где при необходимости искать рекламное предложение. Например, большая часть потребителей, желающих поставить пластиковые окна, обращается к бесплатным рекламным изданиям. Задача продавца здесь — оказаться в нужное время в нужном месте;</a:t>
            </a:r>
          </a:p>
          <a:p>
            <a:r>
              <a:rPr lang="ru-RU" altLang="ru-RU" sz="1400" b="1" smtClean="0"/>
              <a:t>ненужная информация, которую потребитель игнорирует или она его раздражает.</a:t>
            </a:r>
            <a:r>
              <a:rPr lang="ru-RU" altLang="ru-RU" sz="1400" smtClean="0"/>
              <a:t> Ненужная информация присутствует всегда, так как не бывает, чтобы товар был востребован абсолютно всеми. Вопрос в том, какая часть аудитории воспринимает рекламную информацию как ненужную, а какая — как случайную или востребованную (например, зрительская аудитория телевизионной рекламы).</a:t>
            </a:r>
          </a:p>
          <a:p>
            <a:pPr>
              <a:buFont typeface="Wingdings 3" panose="05040102010807070707" pitchFamily="18" charset="2"/>
              <a:buNone/>
            </a:pPr>
            <a:endParaRPr lang="ru-RU" altLang="ru-RU" sz="140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Содержимое 1"/>
          <p:cNvSpPr>
            <a:spLocks noGrp="1"/>
          </p:cNvSpPr>
          <p:nvPr>
            <p:ph/>
          </p:nvPr>
        </p:nvSpPr>
        <p:spPr>
          <a:xfrm>
            <a:off x="285750" y="765175"/>
            <a:ext cx="8572500" cy="5949950"/>
          </a:xfrm>
        </p:spPr>
        <p:txBody>
          <a:bodyPr/>
          <a:lstStyle/>
          <a:p>
            <a:pPr>
              <a:buFont typeface="Wingdings 2" panose="05020102010507070707" pitchFamily="18" charset="2"/>
              <a:buNone/>
            </a:pPr>
            <a:r>
              <a:rPr lang="ru-RU" altLang="ru-RU" sz="2800" b="1" smtClean="0">
                <a:solidFill>
                  <a:srgbClr val="990000"/>
                </a:solidFill>
              </a:rPr>
              <a:t>Права на интеллектуальную собственность</a:t>
            </a:r>
            <a:r>
              <a:rPr lang="ru-RU" altLang="ru-RU" sz="2800" smtClean="0"/>
              <a:t> </a:t>
            </a:r>
          </a:p>
          <a:p>
            <a:pPr algn="just"/>
            <a:endParaRPr lang="ru-RU" altLang="ru-RU" sz="2400" smtClean="0"/>
          </a:p>
          <a:p>
            <a:pPr algn="just">
              <a:buFont typeface="Wingdings 2" panose="05020102010507070707" pitchFamily="18" charset="2"/>
              <a:buNone/>
            </a:pPr>
            <a:r>
              <a:rPr lang="ru-RU" altLang="ru-RU" sz="2400" smtClean="0"/>
              <a:t>НИИ ФХП БГУ имеет патенты РБ и РФ на выпускаемую продукцию:</a:t>
            </a:r>
          </a:p>
          <a:p>
            <a:pPr algn="just">
              <a:buFont typeface="Wingdings 2" panose="05020102010507070707" pitchFamily="18" charset="2"/>
              <a:buNone/>
            </a:pPr>
            <a:r>
              <a:rPr lang="ru-RU" altLang="ru-RU" sz="2400" smtClean="0">
                <a:solidFill>
                  <a:srgbClr val="FF0000"/>
                </a:solidFill>
              </a:rPr>
              <a:t>Цисплацел</a:t>
            </a:r>
            <a:r>
              <a:rPr lang="ru-RU" altLang="ru-RU" sz="2400" smtClean="0"/>
              <a:t>, Патенты РБ № 6420, 5748</a:t>
            </a:r>
          </a:p>
          <a:p>
            <a:pPr algn="just">
              <a:buFont typeface="Wingdings 2" panose="05020102010507070707" pitchFamily="18" charset="2"/>
              <a:buNone/>
            </a:pPr>
            <a:r>
              <a:rPr lang="ru-RU" altLang="ru-RU" sz="2400" smtClean="0">
                <a:solidFill>
                  <a:srgbClr val="FF0000"/>
                </a:solidFill>
              </a:rPr>
              <a:t>Темозоломид</a:t>
            </a:r>
            <a:r>
              <a:rPr lang="ru-RU" altLang="ru-RU" sz="2400" smtClean="0"/>
              <a:t>, Патенты РБ № 16085, 15961</a:t>
            </a:r>
          </a:p>
          <a:p>
            <a:pPr algn="just">
              <a:buFont typeface="Wingdings 2" panose="05020102010507070707" pitchFamily="18" charset="2"/>
              <a:buNone/>
            </a:pPr>
            <a:r>
              <a:rPr lang="ru-RU" altLang="ru-RU" sz="2400" smtClean="0">
                <a:solidFill>
                  <a:srgbClr val="FF0000"/>
                </a:solidFill>
              </a:rPr>
              <a:t>Проспиделонг</a:t>
            </a:r>
            <a:r>
              <a:rPr lang="ru-RU" altLang="ru-RU" sz="2400" smtClean="0"/>
              <a:t>, Патенты РБ № 14762, 15136 </a:t>
            </a:r>
            <a:endParaRPr lang="en-US" altLang="ru-RU" sz="2400" smtClean="0"/>
          </a:p>
          <a:p>
            <a:pPr algn="just">
              <a:buFont typeface="Wingdings 2" panose="05020102010507070707" pitchFamily="18" charset="2"/>
              <a:buNone/>
            </a:pPr>
            <a:r>
              <a:rPr lang="ru-RU" altLang="ru-RU" sz="2400" smtClean="0"/>
              <a:t>Патенты России №2455007, 2442586</a:t>
            </a:r>
          </a:p>
          <a:p>
            <a:pPr algn="just">
              <a:buFont typeface="Wingdings 2" panose="05020102010507070707" pitchFamily="18" charset="2"/>
              <a:buNone/>
            </a:pPr>
            <a:r>
              <a:rPr lang="ru-RU" altLang="ru-RU" sz="2400" smtClean="0">
                <a:solidFill>
                  <a:srgbClr val="FF0000"/>
                </a:solidFill>
              </a:rPr>
              <a:t>Нитаргал</a:t>
            </a:r>
            <a:r>
              <a:rPr lang="ru-RU" altLang="ru-RU" sz="2400" smtClean="0"/>
              <a:t>, Патент РБ 8456 </a:t>
            </a:r>
          </a:p>
          <a:p>
            <a:pPr algn="just"/>
            <a:r>
              <a:rPr lang="ru-RU" altLang="ru-RU" sz="2000" smtClean="0"/>
              <a:t>Заключен с НИИ ФХП БГУ и УП «Унитехпром БГУ» Лицензионный договор о передаче права на использование патента №6420 на изобретение Цисплацел. Зарегистрирован Всемирной организацией интеллектуальной собственности (Женева) товарный знак на Цисплацел в Республике Беларусь, в Армении, Украине.</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 descr="патент № 6420 - 3"/>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2339975" y="1125538"/>
            <a:ext cx="4032250" cy="5543550"/>
          </a:xfrm>
        </p:spPr>
      </p:pic>
      <p:sp>
        <p:nvSpPr>
          <p:cNvPr id="59395" name="Rectangle 19"/>
          <p:cNvSpPr>
            <a:spLocks noChangeArrowheads="1"/>
          </p:cNvSpPr>
          <p:nvPr/>
        </p:nvSpPr>
        <p:spPr bwMode="auto">
          <a:xfrm>
            <a:off x="1331913" y="333375"/>
            <a:ext cx="6408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2000" b="1">
                <a:solidFill>
                  <a:srgbClr val="0064A0"/>
                </a:solidFill>
                <a:latin typeface="Verdana" panose="020B0604030504040204" pitchFamily="34" charset="0"/>
              </a:rPr>
              <a:t>Патент Республики Беларусь на способ получения препарата «Цисплацел»</a:t>
            </a:r>
            <a:endParaRPr lang="en-US" altLang="ru-RU" sz="2000" b="1">
              <a:solidFill>
                <a:srgbClr val="0064A0"/>
              </a:solidFill>
              <a:latin typeface="Verdana" panose="020B0604030504040204" pitchFamily="34" charset="0"/>
            </a:endParaRPr>
          </a:p>
        </p:txBody>
      </p:sp>
    </p:spTree>
  </p:cSld>
  <p:clrMapOvr>
    <a:masterClrMapping/>
  </p:clrMapOvr>
  <p:transition advTm="7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Image001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60350"/>
            <a:ext cx="4284663"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Рисунок 2" descr="10003.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2325" y="260350"/>
            <a:ext cx="451167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9" name="Picture 7" descr="Цисплацел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0563" y="285750"/>
            <a:ext cx="4402137"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813" y="304800"/>
            <a:ext cx="4044950"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90119"/>
                                        </p:tgtEl>
                                        <p:attrNameLst>
                                          <p:attrName>style.visibility</p:attrName>
                                        </p:attrNameLst>
                                      </p:cBhvr>
                                      <p:to>
                                        <p:strVal val="visible"/>
                                      </p:to>
                                    </p:set>
                                    <p:animEffect transition="in" filter="wedge">
                                      <p:cBhvr>
                                        <p:cTn id="7" dur="500"/>
                                        <p:tgtEl>
                                          <p:spTgt spid="90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Рисунок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71688" y="0"/>
            <a:ext cx="542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Унитехпром БГУ Инновац развитие 3,3\лицензия\Image016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29188" y="1285875"/>
            <a:ext cx="38703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10" descr="Рисунок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1268413"/>
            <a:ext cx="3697288"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15"/>
          <p:cNvSpPr>
            <a:spLocks noChangeArrowheads="1"/>
          </p:cNvSpPr>
          <p:nvPr/>
        </p:nvSpPr>
        <p:spPr bwMode="auto">
          <a:xfrm>
            <a:off x="1030288" y="476250"/>
            <a:ext cx="276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2000" b="1">
                <a:solidFill>
                  <a:srgbClr val="0064A0"/>
                </a:solidFill>
                <a:latin typeface="Verdana" panose="020B0604030504040204" pitchFamily="34" charset="0"/>
              </a:rPr>
              <a:t>Регистрационное</a:t>
            </a:r>
          </a:p>
          <a:p>
            <a:pPr algn="ctr"/>
            <a:r>
              <a:rPr lang="ru-RU" altLang="ru-RU" sz="2000" b="1">
                <a:solidFill>
                  <a:srgbClr val="0064A0"/>
                </a:solidFill>
                <a:latin typeface="Verdana" panose="020B0604030504040204" pitchFamily="34" charset="0"/>
              </a:rPr>
              <a:t>удостоверение</a:t>
            </a:r>
            <a:endParaRPr lang="en-US" altLang="ru-RU" sz="2000" b="1">
              <a:solidFill>
                <a:srgbClr val="0064A0"/>
              </a:solidFill>
              <a:latin typeface="Verdana" panose="020B0604030504040204" pitchFamily="34" charset="0"/>
            </a:endParaRPr>
          </a:p>
        </p:txBody>
      </p:sp>
      <p:sp>
        <p:nvSpPr>
          <p:cNvPr id="63493" name="Rectangle 16"/>
          <p:cNvSpPr>
            <a:spLocks noChangeArrowheads="1"/>
          </p:cNvSpPr>
          <p:nvPr/>
        </p:nvSpPr>
        <p:spPr bwMode="auto">
          <a:xfrm>
            <a:off x="5278438" y="260350"/>
            <a:ext cx="3165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b="1">
                <a:solidFill>
                  <a:srgbClr val="0064A0"/>
                </a:solidFill>
                <a:latin typeface="Verdana" panose="020B0604030504040204" pitchFamily="34" charset="0"/>
              </a:rPr>
              <a:t>Лицензия на </a:t>
            </a:r>
          </a:p>
          <a:p>
            <a:pPr algn="ctr" eaLnBrk="1" hangingPunct="1"/>
            <a:r>
              <a:rPr lang="ru-RU" altLang="ru-RU" sz="2000" b="1">
                <a:solidFill>
                  <a:srgbClr val="0064A0"/>
                </a:solidFill>
                <a:latin typeface="Verdana" panose="020B0604030504040204" pitchFamily="34" charset="0"/>
              </a:rPr>
              <a:t>фармацевтическую</a:t>
            </a:r>
            <a:br>
              <a:rPr lang="ru-RU" altLang="ru-RU" sz="2000" b="1">
                <a:solidFill>
                  <a:srgbClr val="0064A0"/>
                </a:solidFill>
                <a:latin typeface="Verdana" panose="020B0604030504040204" pitchFamily="34" charset="0"/>
              </a:rPr>
            </a:br>
            <a:r>
              <a:rPr lang="ru-RU" altLang="ru-RU" sz="2000" b="1">
                <a:solidFill>
                  <a:srgbClr val="0064A0"/>
                </a:solidFill>
                <a:latin typeface="Verdana" panose="020B0604030504040204" pitchFamily="34" charset="0"/>
              </a:rPr>
              <a:t>деятельность МЗ РБ</a:t>
            </a:r>
          </a:p>
        </p:txBody>
      </p:sp>
    </p:spTree>
  </p:cSld>
  <p:clrMapOvr>
    <a:masterClrMapping/>
  </p:clrMapOvr>
  <p:transition advTm="7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915" y="836613"/>
            <a:ext cx="7669212" cy="792162"/>
          </a:xfrm>
        </p:spPr>
        <p:txBody>
          <a:bodyPr/>
          <a:lstStyle/>
          <a:p>
            <a:pPr>
              <a:defRPr/>
            </a:pPr>
            <a:r>
              <a:rPr lang="ru-RU" sz="2000" dirty="0" smtClean="0">
                <a:solidFill>
                  <a:srgbClr val="FF0000"/>
                </a:solidFill>
                <a:effectLst/>
              </a:rPr>
              <a:t>КОММЕРЧЕСКОЕ ПРЕДЛОЖЕНИЕ, Формы сотрудничества</a:t>
            </a:r>
            <a:endParaRPr lang="ru-RU" sz="2000" dirty="0">
              <a:solidFill>
                <a:srgbClr val="FF0000"/>
              </a:solidFill>
              <a:effectLst/>
            </a:endParaRPr>
          </a:p>
        </p:txBody>
      </p:sp>
      <p:sp>
        <p:nvSpPr>
          <p:cNvPr id="64515" name="Объект 2"/>
          <p:cNvSpPr>
            <a:spLocks noGrp="1"/>
          </p:cNvSpPr>
          <p:nvPr>
            <p:ph idx="1"/>
          </p:nvPr>
        </p:nvSpPr>
        <p:spPr>
          <a:xfrm>
            <a:off x="285750" y="1857375"/>
            <a:ext cx="8686800" cy="4235450"/>
          </a:xfrm>
        </p:spPr>
        <p:txBody>
          <a:bodyPr/>
          <a:lstStyle/>
          <a:p>
            <a:pPr algn="just"/>
            <a:r>
              <a:rPr lang="ru-RU" altLang="ru-RU" sz="3000" smtClean="0"/>
              <a:t>Инвестиции в производство</a:t>
            </a:r>
          </a:p>
          <a:p>
            <a:pPr algn="just"/>
            <a:r>
              <a:rPr lang="ru-RU" altLang="ru-RU" sz="3000" smtClean="0"/>
              <a:t>Продажа технологии</a:t>
            </a:r>
          </a:p>
          <a:p>
            <a:pPr algn="just"/>
            <a:r>
              <a:rPr lang="ru-RU" altLang="ru-RU" sz="3000" smtClean="0"/>
              <a:t>Совместное производство</a:t>
            </a:r>
          </a:p>
          <a:p>
            <a:pPr algn="just"/>
            <a:r>
              <a:rPr lang="ru-RU" altLang="ru-RU" sz="3000" smtClean="0"/>
              <a:t>Продажа лицензии</a:t>
            </a:r>
          </a:p>
          <a:p>
            <a:pPr algn="just"/>
            <a:r>
              <a:rPr lang="ru-RU" altLang="ru-RU" sz="3000" smtClean="0"/>
              <a:t>Продажа готовой продукции</a:t>
            </a:r>
          </a:p>
          <a:p>
            <a:pPr algn="just"/>
            <a:r>
              <a:rPr lang="ru-RU" altLang="ru-RU" sz="2400" i="1" smtClean="0">
                <a:solidFill>
                  <a:srgbClr val="006600"/>
                </a:solidFill>
              </a:rPr>
              <a:t>Дополнительный экономический эффект будет достигнут за счет расширения областей применения препаратов и экспортных поставок после их регистрации в странах СНГ и др.</a:t>
            </a:r>
          </a:p>
        </p:txBody>
      </p:sp>
      <p:pic>
        <p:nvPicPr>
          <p:cNvPr id="6451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463" y="203200"/>
            <a:ext cx="957262"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0650" y="188913"/>
            <a:ext cx="12985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915" y="836613"/>
            <a:ext cx="7669212" cy="792162"/>
          </a:xfrm>
        </p:spPr>
        <p:txBody>
          <a:bodyPr/>
          <a:lstStyle/>
          <a:p>
            <a:pPr>
              <a:defRPr/>
            </a:pPr>
            <a:r>
              <a:rPr lang="ru-RU" sz="2000" dirty="0" smtClean="0">
                <a:solidFill>
                  <a:srgbClr val="FF0000"/>
                </a:solidFill>
                <a:effectLst/>
              </a:rPr>
              <a:t>ЗАКЛЮЧЕНИЕ</a:t>
            </a:r>
            <a:endParaRPr lang="ru-RU" sz="2000" dirty="0">
              <a:solidFill>
                <a:srgbClr val="FF0000"/>
              </a:solidFill>
              <a:effectLst/>
            </a:endParaRPr>
          </a:p>
        </p:txBody>
      </p:sp>
      <p:sp>
        <p:nvSpPr>
          <p:cNvPr id="68611" name="Объект 2"/>
          <p:cNvSpPr>
            <a:spLocks noGrp="1"/>
          </p:cNvSpPr>
          <p:nvPr>
            <p:ph idx="1"/>
          </p:nvPr>
        </p:nvSpPr>
        <p:spPr>
          <a:xfrm>
            <a:off x="285750" y="1857375"/>
            <a:ext cx="8686800" cy="4235450"/>
          </a:xfrm>
        </p:spPr>
        <p:txBody>
          <a:bodyPr/>
          <a:lstStyle/>
          <a:p>
            <a:pPr marL="107950" indent="0" algn="just">
              <a:buFont typeface="Wingdings 3" panose="05040102010807070707" pitchFamily="18" charset="2"/>
              <a:buNone/>
              <a:defRPr/>
            </a:pPr>
            <a:r>
              <a:rPr lang="ru-RU" sz="1800" i="1" dirty="0" smtClean="0">
                <a:solidFill>
                  <a:srgbClr val="006600"/>
                </a:solidFill>
              </a:rPr>
              <a:t>Деятельность предприятия имеет направленность на повышение качества жизни населения и продление активного долголетия благодаря:</a:t>
            </a:r>
          </a:p>
          <a:p>
            <a:pPr algn="just">
              <a:buFontTx/>
              <a:buChar char="-"/>
              <a:defRPr/>
            </a:pPr>
            <a:r>
              <a:rPr lang="ru-RU" sz="1800" i="1" dirty="0" smtClean="0">
                <a:solidFill>
                  <a:srgbClr val="006600"/>
                </a:solidFill>
              </a:rPr>
              <a:t>обеспечению продуктами питания нового поколения  - разработка и выпуск ингредиентов для функционального питания;</a:t>
            </a:r>
          </a:p>
          <a:p>
            <a:pPr algn="just">
              <a:buFontTx/>
              <a:buChar char="-"/>
              <a:defRPr/>
            </a:pPr>
            <a:r>
              <a:rPr lang="ru-RU" sz="1800" i="1" dirty="0" smtClean="0">
                <a:solidFill>
                  <a:srgbClr val="006600"/>
                </a:solidFill>
              </a:rPr>
              <a:t> повышение уровня медицинского обслуживания – разработка и выпуск высокоэффективных лекарственных средств и медицинского оборудования;</a:t>
            </a:r>
          </a:p>
          <a:p>
            <a:pPr algn="just">
              <a:buFontTx/>
              <a:buChar char="-"/>
              <a:defRPr/>
            </a:pPr>
            <a:r>
              <a:rPr lang="ru-RU" sz="1800" i="1" dirty="0" smtClean="0">
                <a:solidFill>
                  <a:srgbClr val="006600"/>
                </a:solidFill>
              </a:rPr>
              <a:t>Обеспечение лекарств. Безопасности государства и частичное </a:t>
            </a:r>
            <a:r>
              <a:rPr lang="ru-RU" sz="1800" i="1" dirty="0" err="1" smtClean="0">
                <a:solidFill>
                  <a:srgbClr val="006600"/>
                </a:solidFill>
              </a:rPr>
              <a:t>импортозамещение</a:t>
            </a:r>
            <a:r>
              <a:rPr lang="ru-RU" sz="1800" i="1" dirty="0" smtClean="0">
                <a:solidFill>
                  <a:srgbClr val="006600"/>
                </a:solidFill>
              </a:rPr>
              <a:t> </a:t>
            </a:r>
            <a:r>
              <a:rPr lang="ru-RU" sz="1800" i="1" dirty="0" err="1" smtClean="0">
                <a:solidFill>
                  <a:srgbClr val="006600"/>
                </a:solidFill>
              </a:rPr>
              <a:t>фармсубстанций</a:t>
            </a:r>
            <a:r>
              <a:rPr lang="ru-RU" sz="1800" i="1" dirty="0" smtClean="0">
                <a:solidFill>
                  <a:srgbClr val="006600"/>
                </a:solidFill>
              </a:rPr>
              <a:t> и ГЛФ</a:t>
            </a:r>
          </a:p>
          <a:p>
            <a:pPr algn="just">
              <a:buFontTx/>
              <a:buChar char="-"/>
              <a:defRPr/>
            </a:pPr>
            <a:r>
              <a:rPr lang="ru-RU" sz="1800" i="1" dirty="0" smtClean="0">
                <a:solidFill>
                  <a:srgbClr val="006600"/>
                </a:solidFill>
              </a:rPr>
              <a:t>Наличию средств контроля безопасности жизни –тесты по определению наркотиков, производство систем безопасности полета «черные ящики».  </a:t>
            </a:r>
          </a:p>
        </p:txBody>
      </p:sp>
      <p:pic>
        <p:nvPicPr>
          <p:cNvPr id="6554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463" y="203200"/>
            <a:ext cx="957262"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0650" y="188913"/>
            <a:ext cx="12985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
          <p:cNvSpPr>
            <a:spLocks noChangeArrowheads="1"/>
          </p:cNvSpPr>
          <p:nvPr/>
        </p:nvSpPr>
        <p:spPr bwMode="auto">
          <a:xfrm>
            <a:off x="468313" y="1557338"/>
            <a:ext cx="2155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ru-RU" altLang="ru-RU" sz="2400" b="1">
                <a:solidFill>
                  <a:srgbClr val="000099"/>
                </a:solidFill>
                <a:latin typeface="Times New Roman" panose="02020603050405020304" pitchFamily="18" charset="0"/>
              </a:rPr>
              <a:t>Анализ проб-</a:t>
            </a:r>
          </a:p>
          <a:p>
            <a:pPr eaLnBrk="1" hangingPunct="1">
              <a:lnSpc>
                <a:spcPct val="90000"/>
              </a:lnSpc>
            </a:pPr>
            <a:r>
              <a:rPr lang="ru-RU" altLang="ru-RU" sz="2400" b="1">
                <a:solidFill>
                  <a:srgbClr val="000099"/>
                </a:solidFill>
                <a:latin typeface="Times New Roman" panose="02020603050405020304" pitchFamily="18" charset="0"/>
              </a:rPr>
              <a:t>лемы и поста-</a:t>
            </a:r>
          </a:p>
          <a:p>
            <a:pPr eaLnBrk="1" hangingPunct="1">
              <a:lnSpc>
                <a:spcPct val="90000"/>
              </a:lnSpc>
            </a:pPr>
            <a:r>
              <a:rPr lang="ru-RU" altLang="ru-RU" sz="2400" b="1">
                <a:solidFill>
                  <a:srgbClr val="000099"/>
                </a:solidFill>
                <a:latin typeface="Times New Roman" panose="02020603050405020304" pitchFamily="18" charset="0"/>
              </a:rPr>
              <a:t>новка задачи</a:t>
            </a:r>
          </a:p>
        </p:txBody>
      </p:sp>
      <p:sp>
        <p:nvSpPr>
          <p:cNvPr id="66563" name="Rectangle 12"/>
          <p:cNvSpPr>
            <a:spLocks noChangeArrowheads="1"/>
          </p:cNvSpPr>
          <p:nvPr/>
        </p:nvSpPr>
        <p:spPr bwMode="auto">
          <a:xfrm>
            <a:off x="3705225" y="1700213"/>
            <a:ext cx="2144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400" b="1">
                <a:solidFill>
                  <a:srgbClr val="000099"/>
                </a:solidFill>
                <a:latin typeface="Times New Roman" panose="02020603050405020304" pitchFamily="18" charset="0"/>
              </a:rPr>
              <a:t>Исследования</a:t>
            </a:r>
          </a:p>
        </p:txBody>
      </p:sp>
      <p:sp>
        <p:nvSpPr>
          <p:cNvPr id="66564" name="Rectangle 14"/>
          <p:cNvSpPr>
            <a:spLocks noChangeArrowheads="1"/>
          </p:cNvSpPr>
          <p:nvPr/>
        </p:nvSpPr>
        <p:spPr bwMode="auto">
          <a:xfrm>
            <a:off x="6948488" y="1628775"/>
            <a:ext cx="25019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ru-RU" altLang="ru-RU" sz="2400" b="1">
                <a:solidFill>
                  <a:srgbClr val="000099"/>
                </a:solidFill>
                <a:latin typeface="Times New Roman" panose="02020603050405020304" pitchFamily="18" charset="0"/>
              </a:rPr>
              <a:t>Разработка новой продукции</a:t>
            </a:r>
          </a:p>
        </p:txBody>
      </p:sp>
      <p:sp>
        <p:nvSpPr>
          <p:cNvPr id="66565" name="Rectangle 19"/>
          <p:cNvSpPr>
            <a:spLocks noChangeArrowheads="1"/>
          </p:cNvSpPr>
          <p:nvPr/>
        </p:nvSpPr>
        <p:spPr bwMode="auto">
          <a:xfrm>
            <a:off x="395288" y="3429000"/>
            <a:ext cx="2786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b="1">
                <a:solidFill>
                  <a:srgbClr val="000099"/>
                </a:solidFill>
                <a:latin typeface="Times New Roman" panose="02020603050405020304" pitchFamily="18" charset="0"/>
              </a:rPr>
              <a:t>Работа с заказ-чиками по прин-ципу «обратной связи»</a:t>
            </a:r>
          </a:p>
        </p:txBody>
      </p:sp>
      <p:pic>
        <p:nvPicPr>
          <p:cNvPr id="6" name="Picture 24" descr="DSC0026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6238" y="2565400"/>
            <a:ext cx="388778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7"/>
          <p:cNvSpPr>
            <a:spLocks noChangeArrowheads="1"/>
          </p:cNvSpPr>
          <p:nvPr/>
        </p:nvSpPr>
        <p:spPr bwMode="auto">
          <a:xfrm rot="10800000">
            <a:off x="2843213"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568" name="Rectangle 8"/>
          <p:cNvSpPr>
            <a:spLocks noChangeArrowheads="1"/>
          </p:cNvSpPr>
          <p:nvPr/>
        </p:nvSpPr>
        <p:spPr bwMode="auto">
          <a:xfrm rot="10800000">
            <a:off x="2843213" y="5445125"/>
            <a:ext cx="2160587" cy="71438"/>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569" name="Rectangle 9"/>
          <p:cNvSpPr>
            <a:spLocks noChangeArrowheads="1"/>
          </p:cNvSpPr>
          <p:nvPr/>
        </p:nvSpPr>
        <p:spPr bwMode="auto">
          <a:xfrm rot="5400000">
            <a:off x="1978819" y="4509294"/>
            <a:ext cx="1800225"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570" name="Rectangle 10"/>
          <p:cNvSpPr>
            <a:spLocks noChangeArrowheads="1"/>
          </p:cNvSpPr>
          <p:nvPr/>
        </p:nvSpPr>
        <p:spPr bwMode="auto">
          <a:xfrm rot="5400000">
            <a:off x="5939631" y="4580732"/>
            <a:ext cx="1800225" cy="71438"/>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571" name="Rectangle 11"/>
          <p:cNvSpPr>
            <a:spLocks noChangeArrowheads="1"/>
          </p:cNvSpPr>
          <p:nvPr/>
        </p:nvSpPr>
        <p:spPr bwMode="auto">
          <a:xfrm rot="-5400000">
            <a:off x="2123282" y="3212306"/>
            <a:ext cx="1511300"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572" name="Rectangle 12"/>
          <p:cNvSpPr>
            <a:spLocks noChangeArrowheads="1"/>
          </p:cNvSpPr>
          <p:nvPr/>
        </p:nvSpPr>
        <p:spPr bwMode="auto">
          <a:xfrm rot="5400000" flipH="1">
            <a:off x="6048375" y="3248025"/>
            <a:ext cx="15843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573" name="Rectangle 13"/>
          <p:cNvSpPr>
            <a:spLocks noChangeArrowheads="1"/>
          </p:cNvSpPr>
          <p:nvPr/>
        </p:nvSpPr>
        <p:spPr bwMode="auto">
          <a:xfrm>
            <a:off x="4859338"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574" name="Rectangle 14"/>
          <p:cNvSpPr>
            <a:spLocks noChangeArrowheads="1"/>
          </p:cNvSpPr>
          <p:nvPr/>
        </p:nvSpPr>
        <p:spPr bwMode="auto">
          <a:xfrm>
            <a:off x="5003800" y="5445125"/>
            <a:ext cx="18002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1" name="Rectangle 8"/>
          <p:cNvSpPr>
            <a:spLocks noChangeArrowheads="1"/>
          </p:cNvSpPr>
          <p:nvPr/>
        </p:nvSpPr>
        <p:spPr bwMode="auto">
          <a:xfrm>
            <a:off x="647700" y="149225"/>
            <a:ext cx="8496300" cy="1422400"/>
          </a:xfrm>
          <a:prstGeom prst="rect">
            <a:avLst/>
          </a:prstGeom>
          <a:noFill/>
          <a:ln w="9525">
            <a:noFill/>
            <a:miter lim="800000"/>
            <a:headEnd/>
            <a:tailEnd/>
          </a:ln>
          <a:effectLst/>
        </p:spPr>
        <p:txBody>
          <a:bodyPr>
            <a:spAutoFit/>
          </a:bodyPr>
          <a:lstStyle/>
          <a:p>
            <a:pPr algn="ctr">
              <a:lnSpc>
                <a:spcPct val="90000"/>
              </a:lnSpc>
              <a:defRPr/>
            </a:pPr>
            <a:r>
              <a:rPr lang="ru-RU" sz="2400" b="1" dirty="0">
                <a:solidFill>
                  <a:srgbClr val="000099"/>
                </a:solidFill>
                <a:effectLst>
                  <a:outerShdw blurRad="38100" dist="38100" dir="2700000" algn="tl">
                    <a:srgbClr val="C0C0C0"/>
                  </a:outerShdw>
                </a:effectLst>
                <a:latin typeface="Times New Roman" pitchFamily="18" charset="0"/>
              </a:rPr>
              <a:t>Научно-производственный центр пищевых технологий работает по принципу полного инновационного цикла, включающего  разработку, исследование  и производство добавок</a:t>
            </a:r>
          </a:p>
        </p:txBody>
      </p:sp>
      <p:sp>
        <p:nvSpPr>
          <p:cNvPr id="66576" name="Rectangle 18"/>
          <p:cNvSpPr>
            <a:spLocks noChangeArrowheads="1"/>
          </p:cNvSpPr>
          <p:nvPr/>
        </p:nvSpPr>
        <p:spPr bwMode="auto">
          <a:xfrm>
            <a:off x="539750" y="5734050"/>
            <a:ext cx="2484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b="1">
                <a:solidFill>
                  <a:srgbClr val="000099"/>
                </a:solidFill>
                <a:latin typeface="Times New Roman" panose="02020603050405020304" pitchFamily="18" charset="0"/>
              </a:rPr>
              <a:t>Организация производства </a:t>
            </a:r>
          </a:p>
        </p:txBody>
      </p:sp>
      <p:sp>
        <p:nvSpPr>
          <p:cNvPr id="66577" name="AutoShape 23"/>
          <p:cNvSpPr>
            <a:spLocks noChangeArrowheads="1"/>
          </p:cNvSpPr>
          <p:nvPr/>
        </p:nvSpPr>
        <p:spPr bwMode="auto">
          <a:xfrm rot="-5400000">
            <a:off x="900113" y="501332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78" name="AutoShape 24"/>
          <p:cNvSpPr>
            <a:spLocks noChangeArrowheads="1"/>
          </p:cNvSpPr>
          <p:nvPr/>
        </p:nvSpPr>
        <p:spPr bwMode="auto">
          <a:xfrm rot="-5400000">
            <a:off x="1547813" y="501332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79" name="AutoShape 25"/>
          <p:cNvSpPr>
            <a:spLocks noChangeArrowheads="1"/>
          </p:cNvSpPr>
          <p:nvPr/>
        </p:nvSpPr>
        <p:spPr bwMode="auto">
          <a:xfrm rot="-5400000">
            <a:off x="1258887" y="5229226"/>
            <a:ext cx="576263" cy="576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0" name="AutoShape 26"/>
          <p:cNvSpPr>
            <a:spLocks noChangeArrowheads="1"/>
          </p:cNvSpPr>
          <p:nvPr/>
        </p:nvSpPr>
        <p:spPr bwMode="auto">
          <a:xfrm rot="-5400000">
            <a:off x="1044575" y="270827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1" name="AutoShape 27"/>
          <p:cNvSpPr>
            <a:spLocks noChangeArrowheads="1"/>
          </p:cNvSpPr>
          <p:nvPr/>
        </p:nvSpPr>
        <p:spPr bwMode="auto">
          <a:xfrm rot="-5400000">
            <a:off x="1692275" y="270827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2" name="AutoShape 28"/>
          <p:cNvSpPr>
            <a:spLocks noChangeArrowheads="1"/>
          </p:cNvSpPr>
          <p:nvPr/>
        </p:nvSpPr>
        <p:spPr bwMode="auto">
          <a:xfrm rot="-5400000">
            <a:off x="1403350" y="2924175"/>
            <a:ext cx="576263"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3" name="AutoShape 29"/>
          <p:cNvSpPr>
            <a:spLocks noChangeArrowheads="1"/>
          </p:cNvSpPr>
          <p:nvPr/>
        </p:nvSpPr>
        <p:spPr bwMode="auto">
          <a:xfrm>
            <a:off x="2484438" y="1557338"/>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4" name="AutoShape 30"/>
          <p:cNvSpPr>
            <a:spLocks noChangeArrowheads="1"/>
          </p:cNvSpPr>
          <p:nvPr/>
        </p:nvSpPr>
        <p:spPr bwMode="auto">
          <a:xfrm>
            <a:off x="3132138" y="162877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5" name="AutoShape 31"/>
          <p:cNvSpPr>
            <a:spLocks noChangeArrowheads="1"/>
          </p:cNvSpPr>
          <p:nvPr/>
        </p:nvSpPr>
        <p:spPr bwMode="auto">
          <a:xfrm>
            <a:off x="2771775" y="1844675"/>
            <a:ext cx="576263"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6" name="AutoShape 32"/>
          <p:cNvSpPr>
            <a:spLocks noChangeArrowheads="1"/>
          </p:cNvSpPr>
          <p:nvPr/>
        </p:nvSpPr>
        <p:spPr bwMode="auto">
          <a:xfrm>
            <a:off x="6372225" y="162877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7" name="AutoShape 33"/>
          <p:cNvSpPr>
            <a:spLocks noChangeArrowheads="1"/>
          </p:cNvSpPr>
          <p:nvPr/>
        </p:nvSpPr>
        <p:spPr bwMode="auto">
          <a:xfrm>
            <a:off x="5795963" y="162877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8" name="AutoShape 34"/>
          <p:cNvSpPr>
            <a:spLocks noChangeArrowheads="1"/>
          </p:cNvSpPr>
          <p:nvPr/>
        </p:nvSpPr>
        <p:spPr bwMode="auto">
          <a:xfrm>
            <a:off x="6084888" y="1916113"/>
            <a:ext cx="576262" cy="576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89" name="Rectangle 16"/>
          <p:cNvSpPr>
            <a:spLocks noChangeArrowheads="1"/>
          </p:cNvSpPr>
          <p:nvPr/>
        </p:nvSpPr>
        <p:spPr bwMode="auto">
          <a:xfrm>
            <a:off x="6804025" y="3500438"/>
            <a:ext cx="21955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ru-RU" altLang="ru-RU" sz="2400" b="1">
                <a:solidFill>
                  <a:srgbClr val="000099"/>
                </a:solidFill>
                <a:latin typeface="Times New Roman" panose="02020603050405020304" pitchFamily="18" charset="0"/>
              </a:rPr>
              <a:t>Разработка и утверждение полного </a:t>
            </a:r>
          </a:p>
          <a:p>
            <a:pPr eaLnBrk="1" hangingPunct="1">
              <a:lnSpc>
                <a:spcPct val="90000"/>
              </a:lnSpc>
            </a:pPr>
            <a:r>
              <a:rPr lang="ru-RU" altLang="ru-RU" sz="2400" b="1">
                <a:solidFill>
                  <a:srgbClr val="000099"/>
                </a:solidFill>
                <a:latin typeface="Times New Roman" panose="02020603050405020304" pitchFamily="18" charset="0"/>
              </a:rPr>
              <a:t>пакета ТНПА</a:t>
            </a:r>
          </a:p>
        </p:txBody>
      </p:sp>
      <p:sp>
        <p:nvSpPr>
          <p:cNvPr id="66590" name="Rectangle 17"/>
          <p:cNvSpPr>
            <a:spLocks noChangeArrowheads="1"/>
          </p:cNvSpPr>
          <p:nvPr/>
        </p:nvSpPr>
        <p:spPr bwMode="auto">
          <a:xfrm>
            <a:off x="4356100" y="573405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b="1">
                <a:solidFill>
                  <a:srgbClr val="000099"/>
                </a:solidFill>
                <a:latin typeface="Times New Roman" panose="02020603050405020304" pitchFamily="18" charset="0"/>
              </a:rPr>
              <a:t>Проведение Государственной гигиенической регистрации</a:t>
            </a:r>
            <a:endParaRPr lang="ru-RU" altLang="ru-RU" sz="2400">
              <a:solidFill>
                <a:srgbClr val="000099"/>
              </a:solidFill>
              <a:latin typeface="Times New Roman" panose="02020603050405020304" pitchFamily="18" charset="0"/>
            </a:endParaRPr>
          </a:p>
        </p:txBody>
      </p:sp>
      <p:sp>
        <p:nvSpPr>
          <p:cNvPr id="66591" name="AutoShape 37"/>
          <p:cNvSpPr>
            <a:spLocks noChangeArrowheads="1"/>
          </p:cNvSpPr>
          <p:nvPr/>
        </p:nvSpPr>
        <p:spPr bwMode="auto">
          <a:xfrm rot="-5400000">
            <a:off x="900113" y="501332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92" name="AutoShape 38"/>
          <p:cNvSpPr>
            <a:spLocks noChangeArrowheads="1"/>
          </p:cNvSpPr>
          <p:nvPr/>
        </p:nvSpPr>
        <p:spPr bwMode="auto">
          <a:xfrm rot="-5400000">
            <a:off x="1258887" y="5229226"/>
            <a:ext cx="576263" cy="576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93" name="AutoShape 39"/>
          <p:cNvSpPr>
            <a:spLocks noChangeArrowheads="1"/>
          </p:cNvSpPr>
          <p:nvPr/>
        </p:nvSpPr>
        <p:spPr bwMode="auto">
          <a:xfrm rot="-5400000">
            <a:off x="1547813" y="501332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94" name="AutoShape 40"/>
          <p:cNvSpPr>
            <a:spLocks noChangeArrowheads="1"/>
          </p:cNvSpPr>
          <p:nvPr/>
        </p:nvSpPr>
        <p:spPr bwMode="auto">
          <a:xfrm rot="-5400000">
            <a:off x="900113" y="501332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95" name="AutoShape 41"/>
          <p:cNvSpPr>
            <a:spLocks noChangeArrowheads="1"/>
          </p:cNvSpPr>
          <p:nvPr/>
        </p:nvSpPr>
        <p:spPr bwMode="auto">
          <a:xfrm rot="-5400000">
            <a:off x="1258887" y="5229226"/>
            <a:ext cx="576263" cy="576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96" name="AutoShape 42"/>
          <p:cNvSpPr>
            <a:spLocks noChangeArrowheads="1"/>
          </p:cNvSpPr>
          <p:nvPr/>
        </p:nvSpPr>
        <p:spPr bwMode="auto">
          <a:xfrm rot="-5400000">
            <a:off x="900113" y="501332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97" name="AutoShape 43"/>
          <p:cNvSpPr>
            <a:spLocks noChangeArrowheads="1"/>
          </p:cNvSpPr>
          <p:nvPr/>
        </p:nvSpPr>
        <p:spPr bwMode="auto">
          <a:xfrm rot="-5400000">
            <a:off x="1258887" y="5229226"/>
            <a:ext cx="576263" cy="576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98" name="AutoShape 44"/>
          <p:cNvSpPr>
            <a:spLocks noChangeArrowheads="1"/>
          </p:cNvSpPr>
          <p:nvPr/>
        </p:nvSpPr>
        <p:spPr bwMode="auto">
          <a:xfrm rot="-5400000">
            <a:off x="1547813" y="501332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599" name="AutoShape 45"/>
          <p:cNvSpPr>
            <a:spLocks noChangeArrowheads="1"/>
          </p:cNvSpPr>
          <p:nvPr/>
        </p:nvSpPr>
        <p:spPr bwMode="auto">
          <a:xfrm rot="-5400000">
            <a:off x="900113" y="5013325"/>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0" name="AutoShape 46"/>
          <p:cNvSpPr>
            <a:spLocks noChangeArrowheads="1"/>
          </p:cNvSpPr>
          <p:nvPr/>
        </p:nvSpPr>
        <p:spPr bwMode="auto">
          <a:xfrm rot="-5400000">
            <a:off x="1258887" y="5229226"/>
            <a:ext cx="576263" cy="576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1" name="AutoShape 47"/>
          <p:cNvSpPr>
            <a:spLocks noChangeArrowheads="1"/>
          </p:cNvSpPr>
          <p:nvPr/>
        </p:nvSpPr>
        <p:spPr bwMode="auto">
          <a:xfrm rot="5400000">
            <a:off x="7740650" y="4941888"/>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2" name="AutoShape 48"/>
          <p:cNvSpPr>
            <a:spLocks noChangeArrowheads="1"/>
          </p:cNvSpPr>
          <p:nvPr/>
        </p:nvSpPr>
        <p:spPr bwMode="auto">
          <a:xfrm rot="5400000">
            <a:off x="7092950" y="4941888"/>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3" name="AutoShape 49"/>
          <p:cNvSpPr>
            <a:spLocks noChangeArrowheads="1"/>
          </p:cNvSpPr>
          <p:nvPr/>
        </p:nvSpPr>
        <p:spPr bwMode="auto">
          <a:xfrm rot="5400000">
            <a:off x="7451726" y="5157787"/>
            <a:ext cx="576262"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4" name="AutoShape 50"/>
          <p:cNvSpPr>
            <a:spLocks noChangeArrowheads="1"/>
          </p:cNvSpPr>
          <p:nvPr/>
        </p:nvSpPr>
        <p:spPr bwMode="auto">
          <a:xfrm rot="5400000">
            <a:off x="7740650" y="2781300"/>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5" name="AutoShape 51"/>
          <p:cNvSpPr>
            <a:spLocks noChangeArrowheads="1"/>
          </p:cNvSpPr>
          <p:nvPr/>
        </p:nvSpPr>
        <p:spPr bwMode="auto">
          <a:xfrm rot="5400000">
            <a:off x="7092950" y="2781300"/>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6" name="AutoShape 52"/>
          <p:cNvSpPr>
            <a:spLocks noChangeArrowheads="1"/>
          </p:cNvSpPr>
          <p:nvPr/>
        </p:nvSpPr>
        <p:spPr bwMode="auto">
          <a:xfrm rot="5400000">
            <a:off x="7451725" y="2997200"/>
            <a:ext cx="576263"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7" name="AutoShape 53"/>
          <p:cNvSpPr>
            <a:spLocks noChangeArrowheads="1"/>
          </p:cNvSpPr>
          <p:nvPr/>
        </p:nvSpPr>
        <p:spPr bwMode="auto">
          <a:xfrm rot="10800000">
            <a:off x="3421063" y="5734050"/>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8" name="AutoShape 54"/>
          <p:cNvSpPr>
            <a:spLocks noChangeArrowheads="1"/>
          </p:cNvSpPr>
          <p:nvPr/>
        </p:nvSpPr>
        <p:spPr bwMode="auto">
          <a:xfrm rot="10800000">
            <a:off x="2773363" y="5734050"/>
            <a:ext cx="647700"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09" name="AutoShape 55"/>
          <p:cNvSpPr>
            <a:spLocks noChangeArrowheads="1"/>
          </p:cNvSpPr>
          <p:nvPr/>
        </p:nvSpPr>
        <p:spPr bwMode="auto">
          <a:xfrm rot="10800000">
            <a:off x="3132138" y="5949950"/>
            <a:ext cx="576262"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6610" name="Rectangle 56"/>
          <p:cNvSpPr>
            <a:spLocks noChangeArrowheads="1"/>
          </p:cNvSpPr>
          <p:nvPr/>
        </p:nvSpPr>
        <p:spPr bwMode="auto">
          <a:xfrm rot="10800000">
            <a:off x="2843213"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11" name="Rectangle 57"/>
          <p:cNvSpPr>
            <a:spLocks noChangeArrowheads="1"/>
          </p:cNvSpPr>
          <p:nvPr/>
        </p:nvSpPr>
        <p:spPr bwMode="auto">
          <a:xfrm>
            <a:off x="4859338"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12" name="Rectangle 58"/>
          <p:cNvSpPr>
            <a:spLocks noChangeArrowheads="1"/>
          </p:cNvSpPr>
          <p:nvPr/>
        </p:nvSpPr>
        <p:spPr bwMode="auto">
          <a:xfrm rot="5400000" flipH="1">
            <a:off x="6048375" y="3248025"/>
            <a:ext cx="15843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13" name="Rectangle 59"/>
          <p:cNvSpPr>
            <a:spLocks noChangeArrowheads="1"/>
          </p:cNvSpPr>
          <p:nvPr/>
        </p:nvSpPr>
        <p:spPr bwMode="auto">
          <a:xfrm rot="10800000">
            <a:off x="2843213"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14" name="Rectangle 60"/>
          <p:cNvSpPr>
            <a:spLocks noChangeArrowheads="1"/>
          </p:cNvSpPr>
          <p:nvPr/>
        </p:nvSpPr>
        <p:spPr bwMode="auto">
          <a:xfrm>
            <a:off x="4859338"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15" name="Rectangle 16"/>
          <p:cNvSpPr>
            <a:spLocks noChangeArrowheads="1"/>
          </p:cNvSpPr>
          <p:nvPr/>
        </p:nvSpPr>
        <p:spPr bwMode="auto">
          <a:xfrm>
            <a:off x="6804025" y="3500438"/>
            <a:ext cx="21955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ru-RU" altLang="ru-RU" sz="2400" b="1">
                <a:solidFill>
                  <a:srgbClr val="000099"/>
                </a:solidFill>
                <a:latin typeface="Times New Roman" panose="02020603050405020304" pitchFamily="18" charset="0"/>
              </a:rPr>
              <a:t>Разработка и утверждение полного </a:t>
            </a:r>
          </a:p>
          <a:p>
            <a:pPr eaLnBrk="1" hangingPunct="1">
              <a:lnSpc>
                <a:spcPct val="90000"/>
              </a:lnSpc>
            </a:pPr>
            <a:r>
              <a:rPr lang="ru-RU" altLang="ru-RU" sz="2400" b="1">
                <a:solidFill>
                  <a:srgbClr val="000099"/>
                </a:solidFill>
                <a:latin typeface="Times New Roman" panose="02020603050405020304" pitchFamily="18" charset="0"/>
              </a:rPr>
              <a:t>пакета ТНПА</a:t>
            </a:r>
          </a:p>
        </p:txBody>
      </p:sp>
      <p:sp>
        <p:nvSpPr>
          <p:cNvPr id="66616" name="Rectangle 62"/>
          <p:cNvSpPr>
            <a:spLocks noChangeArrowheads="1"/>
          </p:cNvSpPr>
          <p:nvPr/>
        </p:nvSpPr>
        <p:spPr bwMode="auto">
          <a:xfrm rot="5400000" flipH="1">
            <a:off x="6048375" y="3248025"/>
            <a:ext cx="15843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17" name="Rectangle 63"/>
          <p:cNvSpPr>
            <a:spLocks noChangeArrowheads="1"/>
          </p:cNvSpPr>
          <p:nvPr/>
        </p:nvSpPr>
        <p:spPr bwMode="auto">
          <a:xfrm rot="10800000">
            <a:off x="2843213"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18" name="Rectangle 64"/>
          <p:cNvSpPr>
            <a:spLocks noChangeArrowheads="1"/>
          </p:cNvSpPr>
          <p:nvPr/>
        </p:nvSpPr>
        <p:spPr bwMode="auto">
          <a:xfrm>
            <a:off x="4859338"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19" name="Rectangle 65"/>
          <p:cNvSpPr>
            <a:spLocks noChangeArrowheads="1"/>
          </p:cNvSpPr>
          <p:nvPr/>
        </p:nvSpPr>
        <p:spPr bwMode="auto">
          <a:xfrm rot="-5400000">
            <a:off x="2123282" y="3212306"/>
            <a:ext cx="1511300"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20" name="Rectangle 16"/>
          <p:cNvSpPr>
            <a:spLocks noChangeArrowheads="1"/>
          </p:cNvSpPr>
          <p:nvPr/>
        </p:nvSpPr>
        <p:spPr bwMode="auto">
          <a:xfrm>
            <a:off x="6804025" y="3500438"/>
            <a:ext cx="21955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ru-RU" altLang="ru-RU" sz="2400" b="1">
                <a:solidFill>
                  <a:srgbClr val="000099"/>
                </a:solidFill>
                <a:latin typeface="Times New Roman" panose="02020603050405020304" pitchFamily="18" charset="0"/>
              </a:rPr>
              <a:t>Разработка и утверждение полного </a:t>
            </a:r>
          </a:p>
          <a:p>
            <a:pPr eaLnBrk="1" hangingPunct="1">
              <a:lnSpc>
                <a:spcPct val="90000"/>
              </a:lnSpc>
            </a:pPr>
            <a:r>
              <a:rPr lang="ru-RU" altLang="ru-RU" sz="2400" b="1">
                <a:solidFill>
                  <a:srgbClr val="000099"/>
                </a:solidFill>
                <a:latin typeface="Times New Roman" panose="02020603050405020304" pitchFamily="18" charset="0"/>
              </a:rPr>
              <a:t>пакета ТНПА</a:t>
            </a:r>
          </a:p>
        </p:txBody>
      </p:sp>
      <p:sp>
        <p:nvSpPr>
          <p:cNvPr id="66621" name="Rectangle 67"/>
          <p:cNvSpPr>
            <a:spLocks noChangeArrowheads="1"/>
          </p:cNvSpPr>
          <p:nvPr/>
        </p:nvSpPr>
        <p:spPr bwMode="auto">
          <a:xfrm rot="5400000" flipH="1">
            <a:off x="6048375" y="3248025"/>
            <a:ext cx="15843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22" name="Rectangle 68"/>
          <p:cNvSpPr>
            <a:spLocks noChangeArrowheads="1"/>
          </p:cNvSpPr>
          <p:nvPr/>
        </p:nvSpPr>
        <p:spPr bwMode="auto">
          <a:xfrm rot="10800000">
            <a:off x="2843213"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23" name="Rectangle 69"/>
          <p:cNvSpPr>
            <a:spLocks noChangeArrowheads="1"/>
          </p:cNvSpPr>
          <p:nvPr/>
        </p:nvSpPr>
        <p:spPr bwMode="auto">
          <a:xfrm>
            <a:off x="4859338"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24" name="Rectangle 70"/>
          <p:cNvSpPr>
            <a:spLocks noChangeArrowheads="1"/>
          </p:cNvSpPr>
          <p:nvPr/>
        </p:nvSpPr>
        <p:spPr bwMode="auto">
          <a:xfrm rot="5400000">
            <a:off x="1978819" y="4509294"/>
            <a:ext cx="1800225"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25" name="Rectangle 71"/>
          <p:cNvSpPr>
            <a:spLocks noChangeArrowheads="1"/>
          </p:cNvSpPr>
          <p:nvPr/>
        </p:nvSpPr>
        <p:spPr bwMode="auto">
          <a:xfrm rot="-5400000">
            <a:off x="2123282" y="3212306"/>
            <a:ext cx="1511300"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26" name="Rectangle 16"/>
          <p:cNvSpPr>
            <a:spLocks noChangeArrowheads="1"/>
          </p:cNvSpPr>
          <p:nvPr/>
        </p:nvSpPr>
        <p:spPr bwMode="auto">
          <a:xfrm>
            <a:off x="6804025" y="3500438"/>
            <a:ext cx="21955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ru-RU" altLang="ru-RU" sz="2400" b="1">
                <a:solidFill>
                  <a:srgbClr val="000099"/>
                </a:solidFill>
                <a:latin typeface="Times New Roman" panose="02020603050405020304" pitchFamily="18" charset="0"/>
              </a:rPr>
              <a:t>Разработка и утверждение полного </a:t>
            </a:r>
          </a:p>
          <a:p>
            <a:pPr eaLnBrk="1" hangingPunct="1">
              <a:lnSpc>
                <a:spcPct val="90000"/>
              </a:lnSpc>
            </a:pPr>
            <a:r>
              <a:rPr lang="ru-RU" altLang="ru-RU" sz="2400" b="1">
                <a:solidFill>
                  <a:srgbClr val="000099"/>
                </a:solidFill>
                <a:latin typeface="Times New Roman" panose="02020603050405020304" pitchFamily="18" charset="0"/>
              </a:rPr>
              <a:t>пакета ТНПА</a:t>
            </a:r>
          </a:p>
        </p:txBody>
      </p:sp>
      <p:sp>
        <p:nvSpPr>
          <p:cNvPr id="66627" name="Rectangle 73"/>
          <p:cNvSpPr>
            <a:spLocks noChangeArrowheads="1"/>
          </p:cNvSpPr>
          <p:nvPr/>
        </p:nvSpPr>
        <p:spPr bwMode="auto">
          <a:xfrm rot="5400000" flipH="1">
            <a:off x="6048375" y="3248025"/>
            <a:ext cx="15843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28" name="Rectangle 74"/>
          <p:cNvSpPr>
            <a:spLocks noChangeArrowheads="1"/>
          </p:cNvSpPr>
          <p:nvPr/>
        </p:nvSpPr>
        <p:spPr bwMode="auto">
          <a:xfrm rot="10800000">
            <a:off x="2843213"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29" name="Rectangle 75"/>
          <p:cNvSpPr>
            <a:spLocks noChangeArrowheads="1"/>
          </p:cNvSpPr>
          <p:nvPr/>
        </p:nvSpPr>
        <p:spPr bwMode="auto">
          <a:xfrm>
            <a:off x="4859338"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0" name="Rectangle 76"/>
          <p:cNvSpPr>
            <a:spLocks noChangeArrowheads="1"/>
          </p:cNvSpPr>
          <p:nvPr/>
        </p:nvSpPr>
        <p:spPr bwMode="auto">
          <a:xfrm rot="10800000">
            <a:off x="2843213" y="5445125"/>
            <a:ext cx="2160587" cy="71438"/>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1" name="Rectangle 77"/>
          <p:cNvSpPr>
            <a:spLocks noChangeArrowheads="1"/>
          </p:cNvSpPr>
          <p:nvPr/>
        </p:nvSpPr>
        <p:spPr bwMode="auto">
          <a:xfrm rot="5400000">
            <a:off x="1978819" y="4509294"/>
            <a:ext cx="1800225"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2" name="Rectangle 78"/>
          <p:cNvSpPr>
            <a:spLocks noChangeArrowheads="1"/>
          </p:cNvSpPr>
          <p:nvPr/>
        </p:nvSpPr>
        <p:spPr bwMode="auto">
          <a:xfrm rot="-5400000">
            <a:off x="2123282" y="3212306"/>
            <a:ext cx="1511300"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3" name="Rectangle 16"/>
          <p:cNvSpPr>
            <a:spLocks noChangeArrowheads="1"/>
          </p:cNvSpPr>
          <p:nvPr/>
        </p:nvSpPr>
        <p:spPr bwMode="auto">
          <a:xfrm>
            <a:off x="6804025" y="3500438"/>
            <a:ext cx="21955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ru-RU" altLang="ru-RU" sz="2400" b="1">
                <a:solidFill>
                  <a:srgbClr val="000099"/>
                </a:solidFill>
                <a:latin typeface="Times New Roman" panose="02020603050405020304" pitchFamily="18" charset="0"/>
              </a:rPr>
              <a:t>Разработка и утверждение полного </a:t>
            </a:r>
          </a:p>
          <a:p>
            <a:pPr eaLnBrk="1" hangingPunct="1">
              <a:lnSpc>
                <a:spcPct val="90000"/>
              </a:lnSpc>
            </a:pPr>
            <a:r>
              <a:rPr lang="ru-RU" altLang="ru-RU" sz="2400" b="1">
                <a:solidFill>
                  <a:srgbClr val="000099"/>
                </a:solidFill>
                <a:latin typeface="Times New Roman" panose="02020603050405020304" pitchFamily="18" charset="0"/>
              </a:rPr>
              <a:t>пакета ТНПА</a:t>
            </a:r>
          </a:p>
        </p:txBody>
      </p:sp>
      <p:sp>
        <p:nvSpPr>
          <p:cNvPr id="66634" name="Rectangle 80"/>
          <p:cNvSpPr>
            <a:spLocks noChangeArrowheads="1"/>
          </p:cNvSpPr>
          <p:nvPr/>
        </p:nvSpPr>
        <p:spPr bwMode="auto">
          <a:xfrm rot="5400000" flipH="1">
            <a:off x="6048375" y="3248025"/>
            <a:ext cx="15843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5" name="Rectangle 81"/>
          <p:cNvSpPr>
            <a:spLocks noChangeArrowheads="1"/>
          </p:cNvSpPr>
          <p:nvPr/>
        </p:nvSpPr>
        <p:spPr bwMode="auto">
          <a:xfrm rot="10800000">
            <a:off x="2843213"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6" name="Rectangle 82"/>
          <p:cNvSpPr>
            <a:spLocks noChangeArrowheads="1"/>
          </p:cNvSpPr>
          <p:nvPr/>
        </p:nvSpPr>
        <p:spPr bwMode="auto">
          <a:xfrm>
            <a:off x="4859338"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7" name="Rectangle 83"/>
          <p:cNvSpPr>
            <a:spLocks noChangeArrowheads="1"/>
          </p:cNvSpPr>
          <p:nvPr/>
        </p:nvSpPr>
        <p:spPr bwMode="auto">
          <a:xfrm>
            <a:off x="5003800" y="5445125"/>
            <a:ext cx="18002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8" name="Rectangle 84"/>
          <p:cNvSpPr>
            <a:spLocks noChangeArrowheads="1"/>
          </p:cNvSpPr>
          <p:nvPr/>
        </p:nvSpPr>
        <p:spPr bwMode="auto">
          <a:xfrm rot="10800000">
            <a:off x="2843213" y="5445125"/>
            <a:ext cx="2160587" cy="71438"/>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39" name="Rectangle 85"/>
          <p:cNvSpPr>
            <a:spLocks noChangeArrowheads="1"/>
          </p:cNvSpPr>
          <p:nvPr/>
        </p:nvSpPr>
        <p:spPr bwMode="auto">
          <a:xfrm rot="5400000">
            <a:off x="1978819" y="4509294"/>
            <a:ext cx="1800225"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40" name="Rectangle 86"/>
          <p:cNvSpPr>
            <a:spLocks noChangeArrowheads="1"/>
          </p:cNvSpPr>
          <p:nvPr/>
        </p:nvSpPr>
        <p:spPr bwMode="auto">
          <a:xfrm rot="-5400000">
            <a:off x="2123282" y="3212306"/>
            <a:ext cx="1511300"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41" name="Rectangle 16"/>
          <p:cNvSpPr>
            <a:spLocks noChangeArrowheads="1"/>
          </p:cNvSpPr>
          <p:nvPr/>
        </p:nvSpPr>
        <p:spPr bwMode="auto">
          <a:xfrm>
            <a:off x="6804025" y="3500438"/>
            <a:ext cx="21955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ru-RU" altLang="ru-RU" sz="2400" b="1">
                <a:solidFill>
                  <a:srgbClr val="000099"/>
                </a:solidFill>
                <a:latin typeface="Times New Roman" panose="02020603050405020304" pitchFamily="18" charset="0"/>
              </a:rPr>
              <a:t>Разработка и утверждение полного </a:t>
            </a:r>
          </a:p>
          <a:p>
            <a:pPr eaLnBrk="1" hangingPunct="1">
              <a:lnSpc>
                <a:spcPct val="90000"/>
              </a:lnSpc>
            </a:pPr>
            <a:r>
              <a:rPr lang="ru-RU" altLang="ru-RU" sz="2400" b="1">
                <a:solidFill>
                  <a:srgbClr val="000099"/>
                </a:solidFill>
                <a:latin typeface="Times New Roman" panose="02020603050405020304" pitchFamily="18" charset="0"/>
              </a:rPr>
              <a:t>пакета ТНПА</a:t>
            </a:r>
          </a:p>
        </p:txBody>
      </p:sp>
      <p:sp>
        <p:nvSpPr>
          <p:cNvPr id="66642" name="Rectangle 88"/>
          <p:cNvSpPr>
            <a:spLocks noChangeArrowheads="1"/>
          </p:cNvSpPr>
          <p:nvPr/>
        </p:nvSpPr>
        <p:spPr bwMode="auto">
          <a:xfrm rot="5400000" flipH="1">
            <a:off x="6048375" y="3248025"/>
            <a:ext cx="15843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43" name="Rectangle 89"/>
          <p:cNvSpPr>
            <a:spLocks noChangeArrowheads="1"/>
          </p:cNvSpPr>
          <p:nvPr/>
        </p:nvSpPr>
        <p:spPr bwMode="auto">
          <a:xfrm rot="10800000">
            <a:off x="2843213"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6644" name="Rectangle 90"/>
          <p:cNvSpPr>
            <a:spLocks noChangeArrowheads="1"/>
          </p:cNvSpPr>
          <p:nvPr/>
        </p:nvSpPr>
        <p:spPr bwMode="auto">
          <a:xfrm>
            <a:off x="4859338" y="2492375"/>
            <a:ext cx="20161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2000"/>
                                        <p:tgtEl>
                                          <p:spTgt spid="21"/>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5472113" y="2209800"/>
            <a:ext cx="3671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000">
                <a:latin typeface="Times New Roman" panose="02020603050405020304" pitchFamily="18" charset="0"/>
                <a:cs typeface="Times New Roman" panose="02020603050405020304" pitchFamily="18" charset="0"/>
              </a:rPr>
              <a:t> </a:t>
            </a:r>
            <a:endParaRPr lang="ru-RU" altLang="ru-RU">
              <a:cs typeface="Times New Roman" panose="02020603050405020304" pitchFamily="18" charset="0"/>
            </a:endParaRPr>
          </a:p>
        </p:txBody>
      </p:sp>
      <p:sp>
        <p:nvSpPr>
          <p:cNvPr id="10252" name="Text Box 12"/>
          <p:cNvSpPr txBox="1">
            <a:spLocks noChangeArrowheads="1"/>
          </p:cNvSpPr>
          <p:nvPr/>
        </p:nvSpPr>
        <p:spPr bwMode="auto">
          <a:xfrm>
            <a:off x="0" y="-71438"/>
            <a:ext cx="9144000" cy="169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ru-RU" altLang="ru-RU" sz="1600" b="1">
              <a:solidFill>
                <a:schemeClr val="accent2"/>
              </a:solidFill>
              <a:latin typeface="Times New Roman" panose="02020603050405020304" pitchFamily="18" charset="0"/>
              <a:cs typeface="Times New Roman" panose="02020603050405020304" pitchFamily="18" charset="0"/>
            </a:endParaRPr>
          </a:p>
          <a:p>
            <a:pPr algn="ctr" eaLnBrk="1" hangingPunct="1"/>
            <a:endParaRPr lang="ru-RU" altLang="ru-RU" sz="800" b="1">
              <a:solidFill>
                <a:srgbClr val="000066"/>
              </a:solidFill>
              <a:cs typeface="Times New Roman" panose="02020603050405020304" pitchFamily="18" charset="0"/>
            </a:endParaRPr>
          </a:p>
          <a:p>
            <a:pPr algn="ctr" eaLnBrk="1" hangingPunct="1"/>
            <a:r>
              <a:rPr lang="ru-RU" altLang="ru-RU" sz="2000">
                <a:solidFill>
                  <a:srgbClr val="000066"/>
                </a:solidFill>
                <a:latin typeface="Times New Roman" panose="02020603050405020304" pitchFamily="18" charset="0"/>
                <a:cs typeface="Times New Roman" panose="02020603050405020304" pitchFamily="18" charset="0"/>
              </a:rPr>
              <a:t>Основное направление деятельности ЦПТ – разработка и реализация  пищевых добавок, предназначенных для улучшения качества готовых хлебобулочных изделий и обогащения готовых продуктов питания необходимыми макро- и микронутриентами</a:t>
            </a:r>
          </a:p>
        </p:txBody>
      </p:sp>
      <p:sp>
        <p:nvSpPr>
          <p:cNvPr id="67588" name="AutoShape 13"/>
          <p:cNvSpPr>
            <a:spLocks noChangeArrowheads="1"/>
          </p:cNvSpPr>
          <p:nvPr/>
        </p:nvSpPr>
        <p:spPr bwMode="auto">
          <a:xfrm flipH="1">
            <a:off x="0" y="2743200"/>
            <a:ext cx="2195513" cy="1368425"/>
          </a:xfrm>
          <a:prstGeom prst="horizontalScroll">
            <a:avLst>
              <a:gd name="adj" fmla="val 12500"/>
            </a:avLst>
          </a:prstGeom>
          <a:gradFill rotWithShape="1">
            <a:gsLst>
              <a:gs pos="0">
                <a:srgbClr val="99CCFF"/>
              </a:gs>
              <a:gs pos="100000">
                <a:schemeClr val="bg1"/>
              </a:gs>
            </a:gsLst>
            <a:lin ang="0" scaled="1"/>
          </a:gradFill>
          <a:ln w="31750">
            <a:solidFill>
              <a:srgbClr val="9900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solidFill>
                  <a:srgbClr val="990033"/>
                </a:solidFill>
                <a:latin typeface="Times New Roman" panose="02020603050405020304" pitchFamily="18" charset="0"/>
              </a:rPr>
              <a:t>О</a:t>
            </a:r>
            <a:r>
              <a:rPr lang="en-US" altLang="ru-RU" b="1">
                <a:solidFill>
                  <a:srgbClr val="990033"/>
                </a:solidFill>
                <a:latin typeface="Times New Roman" panose="02020603050405020304" pitchFamily="18" charset="0"/>
              </a:rPr>
              <a:t>богатительные  </a:t>
            </a:r>
            <a:endParaRPr lang="ru-RU" altLang="ru-RU" b="1">
              <a:solidFill>
                <a:srgbClr val="990033"/>
              </a:solidFill>
              <a:latin typeface="Times New Roman" panose="02020603050405020304" pitchFamily="18" charset="0"/>
            </a:endParaRPr>
          </a:p>
          <a:p>
            <a:pPr algn="ctr" eaLnBrk="1" hangingPunct="1"/>
            <a:r>
              <a:rPr lang="en-US" altLang="ru-RU" b="1">
                <a:solidFill>
                  <a:srgbClr val="990033"/>
                </a:solidFill>
                <a:latin typeface="Times New Roman" panose="02020603050405020304" pitchFamily="18" charset="0"/>
              </a:rPr>
              <a:t>фитодобавки</a:t>
            </a:r>
            <a:endParaRPr lang="ru-RU" altLang="ru-RU" b="1">
              <a:solidFill>
                <a:srgbClr val="990033"/>
              </a:solidFill>
              <a:latin typeface="Times New Roman" panose="02020603050405020304" pitchFamily="18" charset="0"/>
            </a:endParaRPr>
          </a:p>
          <a:p>
            <a:pPr algn="ctr" eaLnBrk="1" hangingPunct="1"/>
            <a:endParaRPr lang="ru-RU" altLang="ru-RU" b="1">
              <a:solidFill>
                <a:srgbClr val="990033"/>
              </a:solidFill>
              <a:latin typeface="Times New Roman" panose="02020603050405020304" pitchFamily="18" charset="0"/>
            </a:endParaRPr>
          </a:p>
        </p:txBody>
      </p:sp>
      <p:sp>
        <p:nvSpPr>
          <p:cNvPr id="67589" name="AutoShape 14"/>
          <p:cNvSpPr>
            <a:spLocks noChangeArrowheads="1"/>
          </p:cNvSpPr>
          <p:nvPr/>
        </p:nvSpPr>
        <p:spPr bwMode="auto">
          <a:xfrm flipH="1">
            <a:off x="0" y="1557338"/>
            <a:ext cx="2195513" cy="1295400"/>
          </a:xfrm>
          <a:prstGeom prst="horizontalScroll">
            <a:avLst>
              <a:gd name="adj" fmla="val 12500"/>
            </a:avLst>
          </a:prstGeom>
          <a:gradFill rotWithShape="1">
            <a:gsLst>
              <a:gs pos="0">
                <a:srgbClr val="99CCFF"/>
              </a:gs>
              <a:gs pos="100000">
                <a:schemeClr val="bg1"/>
              </a:gs>
            </a:gsLst>
            <a:lin ang="5400000" scaled="1"/>
          </a:gradFill>
          <a:ln w="31750">
            <a:solidFill>
              <a:srgbClr val="000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ru-RU" altLang="ru-RU">
              <a:solidFill>
                <a:srgbClr val="0000FF"/>
              </a:solidFill>
              <a:latin typeface="Times New Roman" panose="02020603050405020304" pitchFamily="18" charset="0"/>
            </a:endParaRPr>
          </a:p>
          <a:p>
            <a:pPr algn="ctr" eaLnBrk="1" hangingPunct="1"/>
            <a:r>
              <a:rPr lang="en-US" altLang="ru-RU" b="1">
                <a:solidFill>
                  <a:srgbClr val="000066"/>
                </a:solidFill>
                <a:latin typeface="Times New Roman" panose="02020603050405020304" pitchFamily="18" charset="0"/>
              </a:rPr>
              <a:t>Технологические</a:t>
            </a:r>
            <a:endParaRPr lang="ru-RU" altLang="ru-RU" b="1">
              <a:solidFill>
                <a:srgbClr val="000066"/>
              </a:solidFill>
              <a:latin typeface="Times New Roman" panose="02020603050405020304" pitchFamily="18" charset="0"/>
            </a:endParaRPr>
          </a:p>
          <a:p>
            <a:pPr algn="ctr" eaLnBrk="1" hangingPunct="1"/>
            <a:r>
              <a:rPr lang="en-US" altLang="ru-RU" b="1">
                <a:solidFill>
                  <a:srgbClr val="000066"/>
                </a:solidFill>
                <a:latin typeface="Times New Roman" panose="02020603050405020304" pitchFamily="18" charset="0"/>
              </a:rPr>
              <a:t> добавки</a:t>
            </a:r>
            <a:endParaRPr lang="ru-RU" altLang="ru-RU" b="1">
              <a:solidFill>
                <a:srgbClr val="000066"/>
              </a:solidFill>
              <a:latin typeface="Times New Roman" panose="02020603050405020304" pitchFamily="18" charset="0"/>
            </a:endParaRPr>
          </a:p>
          <a:p>
            <a:pPr algn="ctr" eaLnBrk="1" hangingPunct="1"/>
            <a:endParaRPr lang="ru-RU" altLang="ru-RU" b="1">
              <a:solidFill>
                <a:srgbClr val="990033"/>
              </a:solidFill>
              <a:latin typeface="Times New Roman" panose="02020603050405020304" pitchFamily="18" charset="0"/>
            </a:endParaRPr>
          </a:p>
        </p:txBody>
      </p:sp>
      <p:sp>
        <p:nvSpPr>
          <p:cNvPr id="67590" name="AutoShape 15"/>
          <p:cNvSpPr>
            <a:spLocks noChangeArrowheads="1"/>
          </p:cNvSpPr>
          <p:nvPr/>
        </p:nvSpPr>
        <p:spPr bwMode="auto">
          <a:xfrm flipH="1">
            <a:off x="0" y="2743200"/>
            <a:ext cx="2195513" cy="1368425"/>
          </a:xfrm>
          <a:prstGeom prst="horizontalScroll">
            <a:avLst>
              <a:gd name="adj" fmla="val 12500"/>
            </a:avLst>
          </a:prstGeom>
          <a:gradFill rotWithShape="1">
            <a:gsLst>
              <a:gs pos="0">
                <a:srgbClr val="99CCFF"/>
              </a:gs>
              <a:gs pos="100000">
                <a:schemeClr val="bg1"/>
              </a:gs>
            </a:gsLst>
            <a:lin ang="0" scaled="1"/>
          </a:gradFill>
          <a:ln w="31750">
            <a:solidFill>
              <a:srgbClr val="000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solidFill>
                  <a:srgbClr val="000066"/>
                </a:solidFill>
                <a:latin typeface="Times New Roman" panose="02020603050405020304" pitchFamily="18" charset="0"/>
              </a:rPr>
              <a:t>О</a:t>
            </a:r>
            <a:r>
              <a:rPr lang="en-US" altLang="ru-RU" b="1">
                <a:solidFill>
                  <a:srgbClr val="000066"/>
                </a:solidFill>
                <a:latin typeface="Times New Roman" panose="02020603050405020304" pitchFamily="18" charset="0"/>
              </a:rPr>
              <a:t>богатительные  </a:t>
            </a:r>
            <a:endParaRPr lang="ru-RU" altLang="ru-RU" b="1">
              <a:solidFill>
                <a:srgbClr val="000066"/>
              </a:solidFill>
              <a:latin typeface="Times New Roman" panose="02020603050405020304" pitchFamily="18" charset="0"/>
            </a:endParaRPr>
          </a:p>
          <a:p>
            <a:pPr algn="ctr" eaLnBrk="1" hangingPunct="1"/>
            <a:r>
              <a:rPr lang="en-US" altLang="ru-RU" b="1">
                <a:solidFill>
                  <a:srgbClr val="000066"/>
                </a:solidFill>
                <a:latin typeface="Times New Roman" panose="02020603050405020304" pitchFamily="18" charset="0"/>
              </a:rPr>
              <a:t>фитодобавки</a:t>
            </a:r>
            <a:endParaRPr lang="ru-RU" altLang="ru-RU" b="1">
              <a:solidFill>
                <a:srgbClr val="000066"/>
              </a:solidFill>
              <a:latin typeface="Times New Roman" panose="02020603050405020304" pitchFamily="18" charset="0"/>
            </a:endParaRPr>
          </a:p>
          <a:p>
            <a:pPr algn="ctr" eaLnBrk="1" hangingPunct="1"/>
            <a:endParaRPr lang="ru-RU" altLang="ru-RU" b="1">
              <a:solidFill>
                <a:schemeClr val="accent2"/>
              </a:solidFill>
              <a:latin typeface="Times New Roman" panose="02020603050405020304" pitchFamily="18" charset="0"/>
            </a:endParaRPr>
          </a:p>
        </p:txBody>
      </p:sp>
      <p:sp>
        <p:nvSpPr>
          <p:cNvPr id="67591" name="AutoShape 16"/>
          <p:cNvSpPr>
            <a:spLocks noChangeArrowheads="1"/>
          </p:cNvSpPr>
          <p:nvPr/>
        </p:nvSpPr>
        <p:spPr bwMode="auto">
          <a:xfrm flipH="1">
            <a:off x="0" y="4038600"/>
            <a:ext cx="2209800" cy="1368425"/>
          </a:xfrm>
          <a:prstGeom prst="horizontalScroll">
            <a:avLst>
              <a:gd name="adj" fmla="val 12500"/>
            </a:avLst>
          </a:prstGeom>
          <a:gradFill rotWithShape="1">
            <a:gsLst>
              <a:gs pos="0">
                <a:srgbClr val="99CCFF"/>
              </a:gs>
              <a:gs pos="100000">
                <a:schemeClr val="bg1"/>
              </a:gs>
            </a:gsLst>
            <a:lin ang="5400000" scaled="1"/>
          </a:gradFill>
          <a:ln w="31750">
            <a:solidFill>
              <a:srgbClr val="000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ru-RU" altLang="ru-RU" b="1">
              <a:solidFill>
                <a:srgbClr val="0033CC"/>
              </a:solidFill>
              <a:latin typeface="Times New Roman" panose="02020603050405020304" pitchFamily="18" charset="0"/>
            </a:endParaRPr>
          </a:p>
          <a:p>
            <a:pPr algn="ctr" eaLnBrk="1" hangingPunct="1"/>
            <a:r>
              <a:rPr lang="ru-RU" altLang="ru-RU" b="1">
                <a:solidFill>
                  <a:srgbClr val="000066"/>
                </a:solidFill>
                <a:latin typeface="Times New Roman" panose="02020603050405020304" pitchFamily="18" charset="0"/>
              </a:rPr>
              <a:t>Приправы сухие</a:t>
            </a:r>
          </a:p>
          <a:p>
            <a:pPr algn="ctr" eaLnBrk="1" hangingPunct="1"/>
            <a:r>
              <a:rPr lang="ru-RU" altLang="ru-RU" b="1">
                <a:solidFill>
                  <a:srgbClr val="000066"/>
                </a:solidFill>
                <a:latin typeface="Times New Roman" panose="02020603050405020304" pitchFamily="18" charset="0"/>
              </a:rPr>
              <a:t> «АППЕТИТНЫЕ»</a:t>
            </a:r>
          </a:p>
          <a:p>
            <a:pPr algn="ctr" eaLnBrk="1" hangingPunct="1"/>
            <a:endParaRPr lang="ru-RU" altLang="ru-RU" b="1">
              <a:solidFill>
                <a:srgbClr val="990033"/>
              </a:solidFill>
              <a:latin typeface="Times New Roman" panose="02020603050405020304" pitchFamily="18" charset="0"/>
            </a:endParaRPr>
          </a:p>
        </p:txBody>
      </p:sp>
      <p:sp>
        <p:nvSpPr>
          <p:cNvPr id="67592" name="AutoShape 17"/>
          <p:cNvSpPr>
            <a:spLocks noChangeArrowheads="1"/>
          </p:cNvSpPr>
          <p:nvPr/>
        </p:nvSpPr>
        <p:spPr bwMode="auto">
          <a:xfrm flipH="1">
            <a:off x="0" y="5257800"/>
            <a:ext cx="2195513" cy="1368425"/>
          </a:xfrm>
          <a:prstGeom prst="horizontalScroll">
            <a:avLst>
              <a:gd name="adj" fmla="val 12500"/>
            </a:avLst>
          </a:prstGeom>
          <a:gradFill rotWithShape="1">
            <a:gsLst>
              <a:gs pos="0">
                <a:srgbClr val="99CCFF"/>
              </a:gs>
              <a:gs pos="100000">
                <a:schemeClr val="bg1"/>
              </a:gs>
            </a:gsLst>
            <a:lin ang="5400000" scaled="1"/>
          </a:gradFill>
          <a:ln w="31750">
            <a:solidFill>
              <a:srgbClr val="000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ru-RU" altLang="ru-RU"/>
          </a:p>
        </p:txBody>
      </p:sp>
      <p:sp>
        <p:nvSpPr>
          <p:cNvPr id="67593" name="Text Box 18"/>
          <p:cNvSpPr txBox="1">
            <a:spLocks noChangeArrowheads="1"/>
          </p:cNvSpPr>
          <p:nvPr/>
        </p:nvSpPr>
        <p:spPr bwMode="auto">
          <a:xfrm>
            <a:off x="0" y="5410200"/>
            <a:ext cx="202406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700" b="1">
                <a:solidFill>
                  <a:srgbClr val="000066"/>
                </a:solidFill>
                <a:latin typeface="Times New Roman" panose="02020603050405020304" pitchFamily="18" charset="0"/>
                <a:cs typeface="Times New Roman" panose="02020603050405020304" pitchFamily="18" charset="0"/>
              </a:rPr>
              <a:t>Смеси для людей </a:t>
            </a:r>
          </a:p>
          <a:p>
            <a:pPr eaLnBrk="1" hangingPunct="1"/>
            <a:r>
              <a:rPr lang="ru-RU" altLang="ru-RU" sz="1700" b="1">
                <a:solidFill>
                  <a:srgbClr val="000066"/>
                </a:solidFill>
                <a:latin typeface="Times New Roman" panose="02020603050405020304" pitchFamily="18" charset="0"/>
                <a:cs typeface="Times New Roman" panose="02020603050405020304" pitchFamily="18" charset="0"/>
              </a:rPr>
              <a:t>с нарушением бел-</a:t>
            </a:r>
          </a:p>
          <a:p>
            <a:pPr eaLnBrk="1" hangingPunct="1"/>
            <a:r>
              <a:rPr lang="ru-RU" altLang="ru-RU" sz="1700" b="1">
                <a:solidFill>
                  <a:srgbClr val="000066"/>
                </a:solidFill>
                <a:latin typeface="Times New Roman" panose="02020603050405020304" pitchFamily="18" charset="0"/>
                <a:cs typeface="Times New Roman" panose="02020603050405020304" pitchFamily="18" charset="0"/>
              </a:rPr>
              <a:t>кового и углевод-</a:t>
            </a:r>
          </a:p>
          <a:p>
            <a:pPr eaLnBrk="1" hangingPunct="1"/>
            <a:r>
              <a:rPr lang="ru-RU" altLang="ru-RU" sz="1700" b="1">
                <a:solidFill>
                  <a:srgbClr val="000066"/>
                </a:solidFill>
                <a:latin typeface="Times New Roman" panose="02020603050405020304" pitchFamily="18" charset="0"/>
                <a:cs typeface="Times New Roman" panose="02020603050405020304" pitchFamily="18" charset="0"/>
              </a:rPr>
              <a:t>ного обменов</a:t>
            </a:r>
          </a:p>
        </p:txBody>
      </p:sp>
      <p:sp>
        <p:nvSpPr>
          <p:cNvPr id="67594" name="AutoShape 19"/>
          <p:cNvSpPr>
            <a:spLocks noChangeArrowheads="1"/>
          </p:cNvSpPr>
          <p:nvPr/>
        </p:nvSpPr>
        <p:spPr bwMode="auto">
          <a:xfrm>
            <a:off x="6948488" y="1412875"/>
            <a:ext cx="2195512" cy="1296988"/>
          </a:xfrm>
          <a:prstGeom prst="horizontalScroll">
            <a:avLst>
              <a:gd name="adj" fmla="val 12500"/>
            </a:avLst>
          </a:prstGeom>
          <a:gradFill rotWithShape="1">
            <a:gsLst>
              <a:gs pos="0">
                <a:srgbClr val="99CCFF"/>
              </a:gs>
              <a:gs pos="100000">
                <a:schemeClr val="bg1"/>
              </a:gs>
            </a:gsLst>
            <a:lin ang="0" scaled="1"/>
          </a:gradFill>
          <a:ln w="31750">
            <a:solidFill>
              <a:srgbClr val="000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5000"/>
              </a:lnSpc>
            </a:pPr>
            <a:r>
              <a:rPr lang="ru-RU" altLang="ru-RU" b="1">
                <a:solidFill>
                  <a:srgbClr val="000066"/>
                </a:solidFill>
                <a:latin typeface="Times New Roman" panose="02020603050405020304" pitchFamily="18" charset="0"/>
              </a:rPr>
              <a:t>Специализирован-</a:t>
            </a:r>
          </a:p>
          <a:p>
            <a:pPr eaLnBrk="1" hangingPunct="1">
              <a:lnSpc>
                <a:spcPct val="85000"/>
              </a:lnSpc>
            </a:pPr>
            <a:r>
              <a:rPr lang="ru-RU" altLang="ru-RU" b="1">
                <a:solidFill>
                  <a:srgbClr val="000066"/>
                </a:solidFill>
                <a:latin typeface="Times New Roman" panose="02020603050405020304" pitchFamily="18" charset="0"/>
              </a:rPr>
              <a:t>ные смеси для </a:t>
            </a:r>
          </a:p>
          <a:p>
            <a:pPr eaLnBrk="1" hangingPunct="1">
              <a:lnSpc>
                <a:spcPct val="85000"/>
              </a:lnSpc>
            </a:pPr>
            <a:r>
              <a:rPr lang="ru-RU" altLang="ru-RU" b="1">
                <a:solidFill>
                  <a:srgbClr val="000066"/>
                </a:solidFill>
                <a:latin typeface="Times New Roman" panose="02020603050405020304" pitchFamily="18" charset="0"/>
              </a:rPr>
              <a:t>питания людей </a:t>
            </a:r>
          </a:p>
          <a:p>
            <a:pPr eaLnBrk="1" hangingPunct="1">
              <a:lnSpc>
                <a:spcPct val="85000"/>
              </a:lnSpc>
            </a:pPr>
            <a:r>
              <a:rPr lang="ru-RU" altLang="ru-RU" b="1">
                <a:solidFill>
                  <a:srgbClr val="000066"/>
                </a:solidFill>
                <a:latin typeface="Times New Roman" panose="02020603050405020304" pitchFamily="18" charset="0"/>
              </a:rPr>
              <a:t>пожилого возраста</a:t>
            </a:r>
          </a:p>
        </p:txBody>
      </p:sp>
      <p:sp>
        <p:nvSpPr>
          <p:cNvPr id="67595" name="AutoShape 20"/>
          <p:cNvSpPr>
            <a:spLocks noChangeArrowheads="1"/>
          </p:cNvSpPr>
          <p:nvPr/>
        </p:nvSpPr>
        <p:spPr bwMode="auto">
          <a:xfrm>
            <a:off x="6948488" y="2743200"/>
            <a:ext cx="2195512" cy="1368425"/>
          </a:xfrm>
          <a:prstGeom prst="horizontalScroll">
            <a:avLst>
              <a:gd name="adj" fmla="val 12500"/>
            </a:avLst>
          </a:prstGeom>
          <a:gradFill rotWithShape="1">
            <a:gsLst>
              <a:gs pos="0">
                <a:srgbClr val="99CCFF"/>
              </a:gs>
              <a:gs pos="100000">
                <a:schemeClr val="bg1"/>
              </a:gs>
            </a:gsLst>
            <a:lin ang="0" scaled="1"/>
          </a:gradFill>
          <a:ln w="31750">
            <a:solidFill>
              <a:srgbClr val="000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10261" name="Rectangle 21"/>
          <p:cNvSpPr>
            <a:spLocks noChangeArrowheads="1"/>
          </p:cNvSpPr>
          <p:nvPr/>
        </p:nvSpPr>
        <p:spPr bwMode="auto">
          <a:xfrm>
            <a:off x="7235825" y="2924175"/>
            <a:ext cx="1616075" cy="923925"/>
          </a:xfrm>
          <a:prstGeom prst="rect">
            <a:avLst/>
          </a:prstGeom>
          <a:noFill/>
          <a:ln>
            <a:noFill/>
          </a:ln>
          <a:effectLst/>
          <a:extLst/>
        </p:spPr>
        <p:txBody>
          <a:bodyPr lIns="91433" tIns="45717" rIns="91433" bIns="45717">
            <a:spAutoFit/>
          </a:bodyPr>
          <a:lstStyle/>
          <a:p>
            <a:pPr>
              <a:defRPr/>
            </a:pPr>
            <a:r>
              <a:rPr lang="ru-RU" b="1" dirty="0">
                <a:solidFill>
                  <a:srgbClr val="000066"/>
                </a:solidFill>
                <a:effectLst>
                  <a:outerShdw blurRad="38100" dist="38100" dir="2700000" algn="tl">
                    <a:srgbClr val="C0C0C0"/>
                  </a:outerShdw>
                </a:effectLst>
                <a:latin typeface="Times New Roman" pitchFamily="18" charset="0"/>
              </a:rPr>
              <a:t>В</a:t>
            </a:r>
            <a:r>
              <a:rPr lang="en-US" b="1" dirty="0" err="1">
                <a:solidFill>
                  <a:srgbClr val="000066"/>
                </a:solidFill>
                <a:effectLst>
                  <a:outerShdw blurRad="38100" dist="38100" dir="2700000" algn="tl">
                    <a:srgbClr val="C0C0C0"/>
                  </a:outerShdw>
                </a:effectLst>
                <a:latin typeface="Times New Roman" pitchFamily="18" charset="0"/>
              </a:rPr>
              <a:t>итаминно</a:t>
            </a:r>
            <a:r>
              <a:rPr lang="en-US" b="1" dirty="0">
                <a:solidFill>
                  <a:srgbClr val="000066"/>
                </a:solidFill>
                <a:effectLst>
                  <a:outerShdw blurRad="38100" dist="38100" dir="2700000" algn="tl">
                    <a:srgbClr val="C0C0C0"/>
                  </a:outerShdw>
                </a:effectLst>
                <a:latin typeface="Times New Roman" pitchFamily="18" charset="0"/>
              </a:rPr>
              <a:t>-</a:t>
            </a:r>
            <a:endParaRPr lang="ru-RU" b="1" dirty="0">
              <a:solidFill>
                <a:srgbClr val="000066"/>
              </a:solidFill>
              <a:effectLst>
                <a:outerShdw blurRad="38100" dist="38100" dir="2700000" algn="tl">
                  <a:srgbClr val="C0C0C0"/>
                </a:outerShdw>
              </a:effectLst>
              <a:latin typeface="Times New Roman" pitchFamily="18" charset="0"/>
            </a:endParaRPr>
          </a:p>
          <a:p>
            <a:pPr>
              <a:defRPr/>
            </a:pPr>
            <a:r>
              <a:rPr lang="en-US" b="1" dirty="0" err="1">
                <a:solidFill>
                  <a:srgbClr val="000066"/>
                </a:solidFill>
                <a:effectLst>
                  <a:outerShdw blurRad="38100" dist="38100" dir="2700000" algn="tl">
                    <a:srgbClr val="C0C0C0"/>
                  </a:outerShdw>
                </a:effectLst>
                <a:latin typeface="Times New Roman" pitchFamily="18" charset="0"/>
              </a:rPr>
              <a:t>минеральные</a:t>
            </a:r>
            <a:r>
              <a:rPr lang="en-US" b="1" dirty="0">
                <a:solidFill>
                  <a:srgbClr val="000066"/>
                </a:solidFill>
                <a:effectLst>
                  <a:outerShdw blurRad="38100" dist="38100" dir="2700000" algn="tl">
                    <a:srgbClr val="C0C0C0"/>
                  </a:outerShdw>
                </a:effectLst>
                <a:latin typeface="Times New Roman" pitchFamily="18" charset="0"/>
              </a:rPr>
              <a:t> </a:t>
            </a:r>
            <a:endParaRPr lang="ru-RU" b="1" dirty="0">
              <a:solidFill>
                <a:srgbClr val="000066"/>
              </a:solidFill>
              <a:effectLst>
                <a:outerShdw blurRad="38100" dist="38100" dir="2700000" algn="tl">
                  <a:srgbClr val="C0C0C0"/>
                </a:outerShdw>
              </a:effectLst>
              <a:latin typeface="Times New Roman" pitchFamily="18" charset="0"/>
            </a:endParaRPr>
          </a:p>
          <a:p>
            <a:pPr>
              <a:defRPr/>
            </a:pPr>
            <a:r>
              <a:rPr lang="en-US" b="1" dirty="0" err="1">
                <a:solidFill>
                  <a:srgbClr val="000066"/>
                </a:solidFill>
                <a:effectLst>
                  <a:outerShdw blurRad="38100" dist="38100" dir="2700000" algn="tl">
                    <a:srgbClr val="C0C0C0"/>
                  </a:outerShdw>
                </a:effectLst>
                <a:latin typeface="Times New Roman" pitchFamily="18" charset="0"/>
              </a:rPr>
              <a:t>премиксы</a:t>
            </a:r>
            <a:endParaRPr lang="ru-RU" b="1" dirty="0">
              <a:solidFill>
                <a:srgbClr val="000066"/>
              </a:solidFill>
              <a:effectLst>
                <a:outerShdw blurRad="38100" dist="38100" dir="2700000" algn="tl">
                  <a:srgbClr val="C0C0C0"/>
                </a:outerShdw>
              </a:effectLst>
              <a:latin typeface="Times New Roman" pitchFamily="18" charset="0"/>
            </a:endParaRPr>
          </a:p>
        </p:txBody>
      </p:sp>
      <p:sp>
        <p:nvSpPr>
          <p:cNvPr id="67597" name="AutoShape 22"/>
          <p:cNvSpPr>
            <a:spLocks noChangeArrowheads="1"/>
          </p:cNvSpPr>
          <p:nvPr/>
        </p:nvSpPr>
        <p:spPr bwMode="auto">
          <a:xfrm>
            <a:off x="6948488" y="3962400"/>
            <a:ext cx="2195512" cy="1368425"/>
          </a:xfrm>
          <a:prstGeom prst="horizontalScroll">
            <a:avLst>
              <a:gd name="adj" fmla="val 12500"/>
            </a:avLst>
          </a:prstGeom>
          <a:gradFill rotWithShape="1">
            <a:gsLst>
              <a:gs pos="0">
                <a:srgbClr val="99CCFF"/>
              </a:gs>
              <a:gs pos="100000">
                <a:schemeClr val="bg1"/>
              </a:gs>
            </a:gsLst>
            <a:lin ang="5400000" scaled="1"/>
          </a:gradFill>
          <a:ln w="31750">
            <a:solidFill>
              <a:srgbClr val="000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7598" name="Text Box 23"/>
          <p:cNvSpPr txBox="1">
            <a:spLocks noChangeArrowheads="1"/>
          </p:cNvSpPr>
          <p:nvPr/>
        </p:nvSpPr>
        <p:spPr bwMode="auto">
          <a:xfrm>
            <a:off x="7162800" y="4191000"/>
            <a:ext cx="2124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0066"/>
                </a:solidFill>
                <a:latin typeface="Times New Roman" panose="02020603050405020304" pitchFamily="18" charset="0"/>
                <a:cs typeface="Times New Roman" panose="02020603050405020304" pitchFamily="18" charset="0"/>
              </a:rPr>
              <a:t>Добавки антиоксидантно-</a:t>
            </a:r>
          </a:p>
          <a:p>
            <a:pPr eaLnBrk="1" hangingPunct="1"/>
            <a:r>
              <a:rPr lang="ru-RU" altLang="ru-RU" b="1">
                <a:solidFill>
                  <a:srgbClr val="000066"/>
                </a:solidFill>
                <a:latin typeface="Times New Roman" panose="02020603050405020304" pitchFamily="18" charset="0"/>
                <a:cs typeface="Times New Roman" panose="02020603050405020304" pitchFamily="18" charset="0"/>
              </a:rPr>
              <a:t>го профиля</a:t>
            </a:r>
            <a:endParaRPr lang="en-US" altLang="ru-RU" b="1">
              <a:solidFill>
                <a:srgbClr val="000066"/>
              </a:solidFill>
              <a:latin typeface="Times New Roman" panose="02020603050405020304" pitchFamily="18" charset="0"/>
              <a:cs typeface="Times New Roman" panose="02020603050405020304" pitchFamily="18" charset="0"/>
            </a:endParaRPr>
          </a:p>
          <a:p>
            <a:pPr algn="ctr" eaLnBrk="1" hangingPunct="1"/>
            <a:endParaRPr lang="ru-RU" altLang="ru-RU" b="1">
              <a:solidFill>
                <a:schemeClr val="accent2"/>
              </a:solidFill>
              <a:latin typeface="Times New Roman" panose="02020603050405020304" pitchFamily="18" charset="0"/>
              <a:cs typeface="Times New Roman" panose="02020603050405020304" pitchFamily="18" charset="0"/>
            </a:endParaRPr>
          </a:p>
        </p:txBody>
      </p:sp>
      <p:sp>
        <p:nvSpPr>
          <p:cNvPr id="10264" name="AutoShape 24"/>
          <p:cNvSpPr>
            <a:spLocks noChangeArrowheads="1"/>
          </p:cNvSpPr>
          <p:nvPr/>
        </p:nvSpPr>
        <p:spPr bwMode="auto">
          <a:xfrm>
            <a:off x="6948488" y="5257800"/>
            <a:ext cx="2195512" cy="1368425"/>
          </a:xfrm>
          <a:prstGeom prst="horizontalScroll">
            <a:avLst>
              <a:gd name="adj" fmla="val 12500"/>
            </a:avLst>
          </a:prstGeom>
          <a:gradFill rotWithShape="1">
            <a:gsLst>
              <a:gs pos="0">
                <a:srgbClr val="99CCFF"/>
              </a:gs>
              <a:gs pos="100000">
                <a:schemeClr val="bg1"/>
              </a:gs>
            </a:gsLst>
            <a:lin ang="5400000" scaled="1"/>
          </a:gradFill>
          <a:ln w="31750">
            <a:solidFill>
              <a:srgbClr val="000080"/>
            </a:solidFill>
            <a:round/>
            <a:headEnd/>
            <a:tailEnd/>
          </a:ln>
          <a:effectLst/>
          <a:extLst/>
        </p:spPr>
        <p:txBody>
          <a:bodyPr wrap="none" anchor="ctr"/>
          <a:lstStyle/>
          <a:p>
            <a:pPr>
              <a:defRPr/>
            </a:pPr>
            <a:endParaRPr lang="ru-RU">
              <a:effectLst>
                <a:outerShdw blurRad="38100" dist="38100" dir="2700000" algn="tl">
                  <a:srgbClr val="FFFFFF"/>
                </a:outerShdw>
              </a:effectLst>
              <a:latin typeface="Times New Roman" pitchFamily="18" charset="0"/>
              <a:cs typeface="+mn-cs"/>
            </a:endParaRPr>
          </a:p>
        </p:txBody>
      </p:sp>
      <p:sp>
        <p:nvSpPr>
          <p:cNvPr id="67600" name="Text Box 25"/>
          <p:cNvSpPr txBox="1">
            <a:spLocks noChangeArrowheads="1"/>
          </p:cNvSpPr>
          <p:nvPr/>
        </p:nvSpPr>
        <p:spPr bwMode="auto">
          <a:xfrm>
            <a:off x="7164388" y="5516563"/>
            <a:ext cx="2122487"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700" b="1">
                <a:solidFill>
                  <a:srgbClr val="000066"/>
                </a:solidFill>
                <a:latin typeface="Times New Roman" panose="02020603050405020304" pitchFamily="18" charset="0"/>
                <a:cs typeface="Times New Roman" panose="02020603050405020304" pitchFamily="18" charset="0"/>
              </a:rPr>
              <a:t>Специализирован-</a:t>
            </a:r>
          </a:p>
          <a:p>
            <a:pPr eaLnBrk="1" hangingPunct="1"/>
            <a:r>
              <a:rPr lang="ru-RU" altLang="ru-RU" sz="1700" b="1">
                <a:solidFill>
                  <a:srgbClr val="000066"/>
                </a:solidFill>
                <a:latin typeface="Times New Roman" panose="02020603050405020304" pitchFamily="18" charset="0"/>
                <a:cs typeface="Times New Roman" panose="02020603050405020304" pitchFamily="18" charset="0"/>
              </a:rPr>
              <a:t>ные смеси для пи-</a:t>
            </a:r>
          </a:p>
          <a:p>
            <a:pPr eaLnBrk="1" hangingPunct="1"/>
            <a:r>
              <a:rPr lang="ru-RU" altLang="ru-RU" sz="1700" b="1">
                <a:solidFill>
                  <a:srgbClr val="000066"/>
                </a:solidFill>
                <a:latin typeface="Times New Roman" panose="02020603050405020304" pitchFamily="18" charset="0"/>
                <a:cs typeface="Times New Roman" panose="02020603050405020304" pitchFamily="18" charset="0"/>
              </a:rPr>
              <a:t>тания школьников</a:t>
            </a:r>
          </a:p>
        </p:txBody>
      </p:sp>
      <p:pic>
        <p:nvPicPr>
          <p:cNvPr id="67601" name="Picture 4" descr="2_60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0563" y="1773238"/>
            <a:ext cx="2413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1027" descr="ANd9GcTn_n5daUcO51jOC_87ZBrKBnM7_HrFwqPql98KshskJAl8cPK6DQ"/>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500438"/>
            <a:ext cx="2133600"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Picture 1028" descr="72261180_petrushk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9975" y="1773238"/>
            <a:ext cx="1944688"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1030" descr="ANd9GcRBo-fVTrdxkftzldpYvRFwVRHENqE8ETy9UL8SLNXAtS-r6mUuO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84438" y="4941888"/>
            <a:ext cx="172720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5" name="Picture 1057" descr="ANd9GcQP-F49mQ-MKizYMHe0lHg6KGO6sh3xwF2Y6ei-fkN0YFwRRcA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3438" y="5300663"/>
            <a:ext cx="194151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6" name="Picture 18" descr="boya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55875" y="3644900"/>
            <a:ext cx="14398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wedge">
                                      <p:cBhvr>
                                        <p:cTn id="7" dur="20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dirty="0" smtClean="0"/>
              <a:t>Прямые продажи</a:t>
            </a:r>
            <a:endParaRPr lang="ru-RU" dirty="0"/>
          </a:p>
        </p:txBody>
      </p:sp>
      <p:sp>
        <p:nvSpPr>
          <p:cNvPr id="13315" name="Содержимое 2"/>
          <p:cNvSpPr>
            <a:spLocks noGrp="1"/>
          </p:cNvSpPr>
          <p:nvPr>
            <p:ph idx="1"/>
          </p:nvPr>
        </p:nvSpPr>
        <p:spPr/>
        <p:txBody>
          <a:bodyPr/>
          <a:lstStyle/>
          <a:p>
            <a:pPr>
              <a:buFont typeface="Wingdings 3" panose="05040102010807070707" pitchFamily="18" charset="2"/>
              <a:buNone/>
            </a:pPr>
            <a:r>
              <a:rPr lang="ru-RU" altLang="ru-RU" sz="1400" smtClean="0"/>
              <a:t>Суть личных продаж сводится к тому, чтобы превратить торгового агента из простого приемщика заказов от потребителей в их активного добытчика. Организация личных продаж основывается на использовании двух основных подходов:</a:t>
            </a:r>
          </a:p>
          <a:p>
            <a:r>
              <a:rPr lang="ru-RU" altLang="ru-RU" sz="1400" b="1" smtClean="0"/>
              <a:t>ориентация на продажи:</a:t>
            </a:r>
            <a:r>
              <a:rPr lang="ru-RU" altLang="ru-RU" sz="1400" smtClean="0"/>
              <a:t> метод агрессивных продаж, предусматривающий дискредитацию конкурентов, преувеличение достоинств собственных товаров и скидки за немедленную покупку. Девиз такого подхода: «Продажи любой ценой»;</a:t>
            </a:r>
          </a:p>
          <a:p>
            <a:r>
              <a:rPr lang="ru-RU" altLang="ru-RU" sz="1400" b="1" smtClean="0"/>
              <a:t>ориентация на клиента:</a:t>
            </a:r>
            <a:r>
              <a:rPr lang="ru-RU" altLang="ru-RU" sz="1400" smtClean="0"/>
              <a:t> метод участия в решении проблем клиентов. Базируется на выявлении нужд потенциальных клиентов и предложении способов их удовлетворения. Девиз такого подхода: «Продажи через сотрудничество».</a:t>
            </a:r>
          </a:p>
          <a:p>
            <a:pPr>
              <a:buFont typeface="Wingdings 3" panose="05040102010807070707" pitchFamily="18" charset="2"/>
              <a:buNone/>
            </a:pPr>
            <a:r>
              <a:rPr lang="ru-RU" altLang="ru-RU" sz="1400" smtClean="0"/>
              <a:t>Личные продажи обладают целым рядом преимуществ, среди которых можно выделить:</a:t>
            </a:r>
          </a:p>
          <a:p>
            <a:r>
              <a:rPr lang="ru-RU" altLang="ru-RU" sz="1400" smtClean="0"/>
              <a:t>индивидуальный подход к каждому потребителю и возможность передачи значительного объема информации;</a:t>
            </a:r>
          </a:p>
          <a:p>
            <a:r>
              <a:rPr lang="ru-RU" altLang="ru-RU" sz="1400" smtClean="0"/>
              <a:t>меньший, чем в рекламе, размер издержек, не приносящих финансового результата;</a:t>
            </a:r>
          </a:p>
          <a:p>
            <a:r>
              <a:rPr lang="ru-RU" altLang="ru-RU" sz="1400" smtClean="0"/>
              <a:t>обратная связь с потребителями, позволяющая своевременно корректировать рекламные кампании и производственный процесс.</a:t>
            </a:r>
          </a:p>
          <a:p>
            <a:pPr>
              <a:buFont typeface="Wingdings 3" panose="05040102010807070707" pitchFamily="18" charset="2"/>
              <a:buNone/>
            </a:pPr>
            <a:r>
              <a:rPr lang="ru-RU" altLang="ru-RU" sz="1400" smtClean="0"/>
              <a:t>Основным </a:t>
            </a:r>
            <a:r>
              <a:rPr lang="ru-RU" altLang="ru-RU" sz="1400" i="1" smtClean="0"/>
              <a:t>недостатком</a:t>
            </a:r>
            <a:r>
              <a:rPr lang="ru-RU" altLang="ru-RU" sz="1400" smtClean="0"/>
              <a:t> личных продаж является более высокий уровень оборотных издержек, чем в традиционной торговле, так как отношения внутри торговой сети часто строятся по принципу «пирамиды». Личные продажи наиболее эффективны тогда, когда продавец обладает эксклюзивным товаром на рынке.</a:t>
            </a:r>
          </a:p>
          <a:p>
            <a:pPr>
              <a:buFont typeface="Wingdings 3" panose="05040102010807070707" pitchFamily="18" charset="2"/>
              <a:buNone/>
            </a:pPr>
            <a:endParaRPr lang="ru-RU" altLang="ru-RU" sz="1400"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Булочка абрикосовая с крошкой_Плисса"/>
          <p:cNvPicPr>
            <a:picLocks noChangeAspect="1" noChangeArrowheads="1"/>
          </p:cNvPicPr>
          <p:nvPr>
            <p:ph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179388" y="2060575"/>
            <a:ext cx="1439862" cy="1022350"/>
          </a:xfrm>
          <a:noFill/>
        </p:spPr>
      </p:pic>
      <p:pic>
        <p:nvPicPr>
          <p:cNvPr id="7171" name="Picture 3" descr="Пышки сдобные с изюмом"/>
          <p:cNvPicPr>
            <a:picLocks noChangeAspect="1" noChangeArrowheads="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6245225" y="2014538"/>
            <a:ext cx="1336675" cy="1038225"/>
          </a:xfrm>
          <a:noFill/>
        </p:spPr>
      </p:pic>
      <p:pic>
        <p:nvPicPr>
          <p:cNvPr id="7172" name="Picture 4" descr="Плюшка «Вилейская» с сахаром"/>
          <p:cNvPicPr>
            <a:picLocks noChangeAspect="1" noChangeArrowheads="1"/>
          </p:cNvPicPr>
          <p:nvPr>
            <p:ph sz="quarter" idx="4294967295"/>
          </p:nvPr>
        </p:nvPicPr>
        <p:blipFill>
          <a:blip r:embed="rId4" cstate="email">
            <a:extLst>
              <a:ext uri="{28A0092B-C50C-407E-A947-70E740481C1C}">
                <a14:useLocalDpi xmlns:a14="http://schemas.microsoft.com/office/drawing/2010/main"/>
              </a:ext>
            </a:extLst>
          </a:blip>
          <a:srcRect/>
          <a:stretch>
            <a:fillRect/>
          </a:stretch>
        </p:blipFill>
        <p:spPr>
          <a:xfrm>
            <a:off x="1531938" y="2014538"/>
            <a:ext cx="1404937" cy="1008062"/>
          </a:xfrm>
          <a:noFill/>
        </p:spPr>
      </p:pic>
      <p:pic>
        <p:nvPicPr>
          <p:cNvPr id="7173" name="Picture 5" descr="кекс копия"/>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76375" y="3573463"/>
            <a:ext cx="187007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булочки копия"/>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7400" y="3605213"/>
            <a:ext cx="18002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пирог маковый с повидлом копия"/>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11413" y="5218113"/>
            <a:ext cx="20891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IMG_0299-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0825" y="5237163"/>
            <a:ext cx="2160588"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12"/>
          <p:cNvSpPr txBox="1">
            <a:spLocks noChangeArrowheads="1"/>
          </p:cNvSpPr>
          <p:nvPr/>
        </p:nvSpPr>
        <p:spPr bwMode="auto">
          <a:xfrm>
            <a:off x="460375" y="1268413"/>
            <a:ext cx="18446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200" b="1">
                <a:solidFill>
                  <a:srgbClr val="000099"/>
                </a:solidFill>
                <a:latin typeface="Times New Roman" panose="02020603050405020304" pitchFamily="18" charset="0"/>
                <a:cs typeface="Times New Roman" panose="02020603050405020304" pitchFamily="18" charset="0"/>
              </a:rPr>
              <a:t>серия </a:t>
            </a:r>
          </a:p>
          <a:p>
            <a:pPr algn="ctr" eaLnBrk="1" hangingPunct="1"/>
            <a:r>
              <a:rPr lang="ru-RU" altLang="ru-RU" sz="2200" b="1">
                <a:solidFill>
                  <a:srgbClr val="000099"/>
                </a:solidFill>
                <a:latin typeface="Times New Roman" panose="02020603050405020304" pitchFamily="18" charset="0"/>
                <a:cs typeface="Times New Roman" panose="02020603050405020304" pitchFamily="18" charset="0"/>
              </a:rPr>
              <a:t>«Парацельс»</a:t>
            </a:r>
          </a:p>
        </p:txBody>
      </p:sp>
      <p:sp>
        <p:nvSpPr>
          <p:cNvPr id="68618" name="Text Box 13"/>
          <p:cNvSpPr txBox="1">
            <a:spLocks noChangeArrowheads="1"/>
          </p:cNvSpPr>
          <p:nvPr/>
        </p:nvSpPr>
        <p:spPr bwMode="auto">
          <a:xfrm>
            <a:off x="7015163" y="1268413"/>
            <a:ext cx="16811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200" b="1">
                <a:solidFill>
                  <a:srgbClr val="000099"/>
                </a:solidFill>
                <a:latin typeface="Times New Roman" panose="02020603050405020304" pitchFamily="18" charset="0"/>
                <a:cs typeface="Times New Roman" panose="02020603050405020304" pitchFamily="18" charset="0"/>
              </a:rPr>
              <a:t>серия</a:t>
            </a:r>
          </a:p>
          <a:p>
            <a:pPr algn="ctr" eaLnBrk="1" hangingPunct="1"/>
            <a:r>
              <a:rPr lang="ru-RU" altLang="ru-RU" sz="2200" b="1">
                <a:solidFill>
                  <a:srgbClr val="000099"/>
                </a:solidFill>
                <a:latin typeface="Times New Roman" panose="02020603050405020304" pitchFamily="18" charset="0"/>
                <a:cs typeface="Times New Roman" panose="02020603050405020304" pitchFamily="18" charset="0"/>
              </a:rPr>
              <a:t> «Фригори»</a:t>
            </a:r>
          </a:p>
        </p:txBody>
      </p:sp>
      <p:sp>
        <p:nvSpPr>
          <p:cNvPr id="68619" name="Text Box 14"/>
          <p:cNvSpPr txBox="1">
            <a:spLocks noChangeArrowheads="1"/>
          </p:cNvSpPr>
          <p:nvPr/>
        </p:nvSpPr>
        <p:spPr bwMode="auto">
          <a:xfrm>
            <a:off x="2624138" y="1268413"/>
            <a:ext cx="17430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200" b="1">
                <a:solidFill>
                  <a:srgbClr val="000099"/>
                </a:solidFill>
                <a:latin typeface="Times New Roman" panose="02020603050405020304" pitchFamily="18" charset="0"/>
                <a:cs typeface="Times New Roman" panose="02020603050405020304" pitchFamily="18" charset="0"/>
              </a:rPr>
              <a:t>серия </a:t>
            </a:r>
          </a:p>
          <a:p>
            <a:pPr algn="ctr" eaLnBrk="1" hangingPunct="1"/>
            <a:r>
              <a:rPr lang="ru-RU" altLang="ru-RU" sz="2200" b="1">
                <a:solidFill>
                  <a:srgbClr val="000099"/>
                </a:solidFill>
                <a:latin typeface="Times New Roman" panose="02020603050405020304" pitchFamily="18" charset="0"/>
                <a:cs typeface="Times New Roman" panose="02020603050405020304" pitchFamily="18" charset="0"/>
              </a:rPr>
              <a:t>«Славянка</a:t>
            </a:r>
            <a:r>
              <a:rPr lang="ru-RU" altLang="ru-RU" sz="2400" b="1">
                <a:solidFill>
                  <a:srgbClr val="000099"/>
                </a:solidFill>
                <a:latin typeface="Times New Roman" panose="02020603050405020304" pitchFamily="18" charset="0"/>
                <a:cs typeface="Times New Roman" panose="02020603050405020304" pitchFamily="18" charset="0"/>
              </a:rPr>
              <a:t>»</a:t>
            </a:r>
          </a:p>
        </p:txBody>
      </p:sp>
      <p:sp>
        <p:nvSpPr>
          <p:cNvPr id="68620" name="Text Box 15"/>
          <p:cNvSpPr txBox="1">
            <a:spLocks noChangeArrowheads="1"/>
          </p:cNvSpPr>
          <p:nvPr/>
        </p:nvSpPr>
        <p:spPr bwMode="auto">
          <a:xfrm>
            <a:off x="4995863" y="1268413"/>
            <a:ext cx="14017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200" b="1">
                <a:solidFill>
                  <a:srgbClr val="000099"/>
                </a:solidFill>
                <a:latin typeface="Times New Roman" panose="02020603050405020304" pitchFamily="18" charset="0"/>
                <a:cs typeface="Times New Roman" panose="02020603050405020304" pitchFamily="18" charset="0"/>
              </a:rPr>
              <a:t>серия</a:t>
            </a:r>
          </a:p>
          <a:p>
            <a:pPr algn="ctr" eaLnBrk="1" hangingPunct="1"/>
            <a:r>
              <a:rPr lang="ru-RU" altLang="ru-RU" sz="2200" b="1">
                <a:solidFill>
                  <a:srgbClr val="000099"/>
                </a:solidFill>
                <a:latin typeface="Times New Roman" panose="02020603050405020304" pitchFamily="18" charset="0"/>
                <a:cs typeface="Times New Roman" panose="02020603050405020304" pitchFamily="18" charset="0"/>
              </a:rPr>
              <a:t>«Плисса»</a:t>
            </a:r>
          </a:p>
        </p:txBody>
      </p:sp>
      <p:sp>
        <p:nvSpPr>
          <p:cNvPr id="68621" name="Rectangle 16"/>
          <p:cNvSpPr>
            <a:spLocks noChangeArrowheads="1"/>
          </p:cNvSpPr>
          <p:nvPr/>
        </p:nvSpPr>
        <p:spPr bwMode="auto">
          <a:xfrm>
            <a:off x="3351213" y="45815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ru-RU" altLang="ru-RU" b="1">
                <a:solidFill>
                  <a:srgbClr val="000099"/>
                </a:solidFill>
                <a:latin typeface="Times New Roman" panose="02020603050405020304" pitchFamily="18" charset="0"/>
              </a:rPr>
              <a:t>Щучинский РАЙПО</a:t>
            </a:r>
            <a:endParaRPr lang="en-US" altLang="ru-RU" b="1">
              <a:solidFill>
                <a:srgbClr val="000099"/>
              </a:solidFill>
              <a:latin typeface="Times New Roman" panose="02020603050405020304" pitchFamily="18" charset="0"/>
            </a:endParaRPr>
          </a:p>
        </p:txBody>
      </p:sp>
      <p:pic>
        <p:nvPicPr>
          <p:cNvPr id="7185" name="Picture 17" descr="плюшка московская12 копия"/>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72000" y="5229225"/>
            <a:ext cx="21240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18" descr="булка copy копия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32588" y="5229225"/>
            <a:ext cx="19431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4" name="Rectangle 20"/>
          <p:cNvSpPr>
            <a:spLocks noChangeArrowheads="1"/>
          </p:cNvSpPr>
          <p:nvPr/>
        </p:nvSpPr>
        <p:spPr bwMode="auto">
          <a:xfrm flipH="1">
            <a:off x="2916238" y="2205038"/>
            <a:ext cx="1511300"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25" name="Rectangle 21"/>
          <p:cNvSpPr>
            <a:spLocks noChangeArrowheads="1"/>
          </p:cNvSpPr>
          <p:nvPr/>
        </p:nvSpPr>
        <p:spPr bwMode="auto">
          <a:xfrm rot="16200000" flipH="1">
            <a:off x="2375694" y="4112419"/>
            <a:ext cx="1008063"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7190" name="Picture 2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916238" y="2276475"/>
            <a:ext cx="30956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7" name="Rectangle 23"/>
          <p:cNvSpPr>
            <a:spLocks noChangeArrowheads="1"/>
          </p:cNvSpPr>
          <p:nvPr/>
        </p:nvSpPr>
        <p:spPr bwMode="auto">
          <a:xfrm flipH="1">
            <a:off x="2916238" y="4581525"/>
            <a:ext cx="1584325"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28" name="Rectangle 24"/>
          <p:cNvSpPr>
            <a:spLocks noChangeArrowheads="1"/>
          </p:cNvSpPr>
          <p:nvPr/>
        </p:nvSpPr>
        <p:spPr bwMode="auto">
          <a:xfrm rot="5400000" flipH="1">
            <a:off x="5436395" y="2780506"/>
            <a:ext cx="1223962" cy="73025"/>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29" name="Rectangle 25"/>
          <p:cNvSpPr>
            <a:spLocks noChangeArrowheads="1"/>
          </p:cNvSpPr>
          <p:nvPr/>
        </p:nvSpPr>
        <p:spPr bwMode="auto">
          <a:xfrm rot="16200000" flipH="1">
            <a:off x="5327650" y="3897313"/>
            <a:ext cx="1439863"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30" name="Rectangle 26"/>
          <p:cNvSpPr>
            <a:spLocks noChangeArrowheads="1"/>
          </p:cNvSpPr>
          <p:nvPr/>
        </p:nvSpPr>
        <p:spPr bwMode="auto">
          <a:xfrm>
            <a:off x="4500563" y="2205038"/>
            <a:ext cx="1584325"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31" name="Rectangle 27"/>
          <p:cNvSpPr>
            <a:spLocks noChangeArrowheads="1"/>
          </p:cNvSpPr>
          <p:nvPr/>
        </p:nvSpPr>
        <p:spPr bwMode="auto">
          <a:xfrm>
            <a:off x="4427538" y="4581525"/>
            <a:ext cx="1646237" cy="71438"/>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32" name="Rectangle 28"/>
          <p:cNvSpPr>
            <a:spLocks noChangeArrowheads="1"/>
          </p:cNvSpPr>
          <p:nvPr/>
        </p:nvSpPr>
        <p:spPr bwMode="auto">
          <a:xfrm rot="5400000" flipH="1">
            <a:off x="2159001" y="2889250"/>
            <a:ext cx="1439862" cy="714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33" name="AutoShape 29"/>
          <p:cNvSpPr>
            <a:spLocks noChangeArrowheads="1"/>
          </p:cNvSpPr>
          <p:nvPr/>
        </p:nvSpPr>
        <p:spPr bwMode="auto">
          <a:xfrm rot="5400000">
            <a:off x="1443038" y="727075"/>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34" name="AutoShape 30"/>
          <p:cNvSpPr>
            <a:spLocks noChangeArrowheads="1"/>
          </p:cNvSpPr>
          <p:nvPr/>
        </p:nvSpPr>
        <p:spPr bwMode="auto">
          <a:xfrm rot="5400000">
            <a:off x="722313" y="727075"/>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35" name="AutoShape 31"/>
          <p:cNvSpPr>
            <a:spLocks noChangeArrowheads="1"/>
          </p:cNvSpPr>
          <p:nvPr/>
        </p:nvSpPr>
        <p:spPr bwMode="auto">
          <a:xfrm rot="5400000">
            <a:off x="1081088"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36" name="AutoShape 32"/>
          <p:cNvSpPr>
            <a:spLocks noChangeArrowheads="1"/>
          </p:cNvSpPr>
          <p:nvPr/>
        </p:nvSpPr>
        <p:spPr bwMode="auto">
          <a:xfrm rot="5400000">
            <a:off x="7850188"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37" name="AutoShape 33"/>
          <p:cNvSpPr>
            <a:spLocks noChangeArrowheads="1"/>
          </p:cNvSpPr>
          <p:nvPr/>
        </p:nvSpPr>
        <p:spPr bwMode="auto">
          <a:xfrm rot="5400000">
            <a:off x="7129463"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38" name="AutoShape 34"/>
          <p:cNvSpPr>
            <a:spLocks noChangeArrowheads="1"/>
          </p:cNvSpPr>
          <p:nvPr/>
        </p:nvSpPr>
        <p:spPr bwMode="auto">
          <a:xfrm rot="5400000">
            <a:off x="7489825" y="871538"/>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39" name="AutoShape 35"/>
          <p:cNvSpPr>
            <a:spLocks noChangeArrowheads="1"/>
          </p:cNvSpPr>
          <p:nvPr/>
        </p:nvSpPr>
        <p:spPr bwMode="auto">
          <a:xfrm rot="5400000">
            <a:off x="5762625"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40" name="AutoShape 36"/>
          <p:cNvSpPr>
            <a:spLocks noChangeArrowheads="1"/>
          </p:cNvSpPr>
          <p:nvPr/>
        </p:nvSpPr>
        <p:spPr bwMode="auto">
          <a:xfrm rot="5400000">
            <a:off x="5041900"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41" name="AutoShape 37"/>
          <p:cNvSpPr>
            <a:spLocks noChangeArrowheads="1"/>
          </p:cNvSpPr>
          <p:nvPr/>
        </p:nvSpPr>
        <p:spPr bwMode="auto">
          <a:xfrm rot="5400000">
            <a:off x="5402263" y="871538"/>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42" name="AutoShape 38"/>
          <p:cNvSpPr>
            <a:spLocks noChangeArrowheads="1"/>
          </p:cNvSpPr>
          <p:nvPr/>
        </p:nvSpPr>
        <p:spPr bwMode="auto">
          <a:xfrm rot="5400000">
            <a:off x="3602038"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43" name="AutoShape 39"/>
          <p:cNvSpPr>
            <a:spLocks noChangeArrowheads="1"/>
          </p:cNvSpPr>
          <p:nvPr/>
        </p:nvSpPr>
        <p:spPr bwMode="auto">
          <a:xfrm rot="5400000">
            <a:off x="2881313"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44" name="AutoShape 40"/>
          <p:cNvSpPr>
            <a:spLocks noChangeArrowheads="1"/>
          </p:cNvSpPr>
          <p:nvPr/>
        </p:nvSpPr>
        <p:spPr bwMode="auto">
          <a:xfrm rot="5400000">
            <a:off x="3241675" y="871538"/>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45" name="Rectangle 41"/>
          <p:cNvSpPr>
            <a:spLocks noChangeArrowheads="1"/>
          </p:cNvSpPr>
          <p:nvPr/>
        </p:nvSpPr>
        <p:spPr bwMode="auto">
          <a:xfrm>
            <a:off x="5021263" y="4870450"/>
            <a:ext cx="305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solidFill>
                  <a:srgbClr val="000099"/>
                </a:solidFill>
                <a:latin typeface="Times New Roman" panose="02020603050405020304" pitchFamily="18" charset="0"/>
              </a:rPr>
              <a:t>РУПП «Могилевхлебпром»</a:t>
            </a:r>
          </a:p>
        </p:txBody>
      </p:sp>
      <p:sp>
        <p:nvSpPr>
          <p:cNvPr id="68646" name="Rectangle 42"/>
          <p:cNvSpPr>
            <a:spLocks noChangeArrowheads="1"/>
          </p:cNvSpPr>
          <p:nvPr/>
        </p:nvSpPr>
        <p:spPr bwMode="auto">
          <a:xfrm>
            <a:off x="1108075" y="4868863"/>
            <a:ext cx="269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solidFill>
                  <a:srgbClr val="000099"/>
                </a:solidFill>
                <a:latin typeface="Times New Roman" panose="02020603050405020304" pitchFamily="18" charset="0"/>
              </a:rPr>
              <a:t>КУП «Минскхлебпром»</a:t>
            </a:r>
          </a:p>
        </p:txBody>
      </p:sp>
      <p:sp>
        <p:nvSpPr>
          <p:cNvPr id="68647" name="Rectangle 43"/>
          <p:cNvSpPr>
            <a:spLocks noChangeArrowheads="1"/>
          </p:cNvSpPr>
          <p:nvPr/>
        </p:nvSpPr>
        <p:spPr bwMode="auto">
          <a:xfrm rot="5400000" flipH="1">
            <a:off x="1731962" y="5837238"/>
            <a:ext cx="1368425"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48" name="Rectangle 44"/>
          <p:cNvSpPr>
            <a:spLocks noChangeArrowheads="1"/>
          </p:cNvSpPr>
          <p:nvPr/>
        </p:nvSpPr>
        <p:spPr bwMode="auto">
          <a:xfrm rot="5400000" flipH="1">
            <a:off x="3892550" y="5837238"/>
            <a:ext cx="1368425"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49" name="Rectangle 45"/>
          <p:cNvSpPr>
            <a:spLocks noChangeArrowheads="1"/>
          </p:cNvSpPr>
          <p:nvPr/>
        </p:nvSpPr>
        <p:spPr bwMode="auto">
          <a:xfrm rot="5400000" flipH="1">
            <a:off x="6051550" y="5837238"/>
            <a:ext cx="1368425"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50" name="AutoShape 46"/>
          <p:cNvSpPr>
            <a:spLocks noChangeArrowheads="1"/>
          </p:cNvSpPr>
          <p:nvPr/>
        </p:nvSpPr>
        <p:spPr bwMode="auto">
          <a:xfrm rot="5400000">
            <a:off x="722313" y="727075"/>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51" name="AutoShape 47"/>
          <p:cNvSpPr>
            <a:spLocks noChangeArrowheads="1"/>
          </p:cNvSpPr>
          <p:nvPr/>
        </p:nvSpPr>
        <p:spPr bwMode="auto">
          <a:xfrm rot="5400000">
            <a:off x="1081088"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52" name="AutoShape 48"/>
          <p:cNvSpPr>
            <a:spLocks noChangeArrowheads="1"/>
          </p:cNvSpPr>
          <p:nvPr/>
        </p:nvSpPr>
        <p:spPr bwMode="auto">
          <a:xfrm rot="5400000">
            <a:off x="722313" y="727075"/>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53" name="AutoShape 49"/>
          <p:cNvSpPr>
            <a:spLocks noChangeArrowheads="1"/>
          </p:cNvSpPr>
          <p:nvPr/>
        </p:nvSpPr>
        <p:spPr bwMode="auto">
          <a:xfrm rot="5400000">
            <a:off x="1441450" y="727075"/>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54" name="AutoShape 50"/>
          <p:cNvSpPr>
            <a:spLocks noChangeArrowheads="1"/>
          </p:cNvSpPr>
          <p:nvPr/>
        </p:nvSpPr>
        <p:spPr bwMode="auto">
          <a:xfrm rot="5400000">
            <a:off x="1079500" y="798513"/>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8655" name="AutoShape 51"/>
          <p:cNvSpPr>
            <a:spLocks noChangeArrowheads="1"/>
          </p:cNvSpPr>
          <p:nvPr/>
        </p:nvSpPr>
        <p:spPr bwMode="auto">
          <a:xfrm rot="5400000">
            <a:off x="720725" y="727075"/>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pic>
        <p:nvPicPr>
          <p:cNvPr id="7221" name="Picture 53" descr="Булочки «Рулетики маковые»"/>
          <p:cNvPicPr>
            <a:picLocks noChangeAspect="1" noChangeArrowheads="1"/>
          </p:cNvPicPr>
          <p:nvPr>
            <p:ph sz="quarter" idx="4294967295"/>
          </p:nvPr>
        </p:nvPicPr>
        <p:blipFill>
          <a:blip r:embed="rId12" cstate="email">
            <a:extLst>
              <a:ext uri="{28A0092B-C50C-407E-A947-70E740481C1C}">
                <a14:useLocalDpi xmlns:a14="http://schemas.microsoft.com/office/drawing/2010/main"/>
              </a:ext>
            </a:extLst>
          </a:blip>
          <a:srcRect/>
          <a:stretch>
            <a:fillRect/>
          </a:stretch>
        </p:blipFill>
        <p:spPr>
          <a:xfrm>
            <a:off x="7380288" y="2060575"/>
            <a:ext cx="1439862" cy="1060450"/>
          </a:xfrm>
          <a:noFill/>
        </p:spPr>
      </p:pic>
      <p:sp>
        <p:nvSpPr>
          <p:cNvPr id="68657" name="Rectangle 54"/>
          <p:cNvSpPr>
            <a:spLocks noChangeArrowheads="1"/>
          </p:cNvSpPr>
          <p:nvPr/>
        </p:nvSpPr>
        <p:spPr bwMode="auto">
          <a:xfrm>
            <a:off x="250825" y="3067050"/>
            <a:ext cx="2732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a:solidFill>
                  <a:srgbClr val="000099"/>
                </a:solidFill>
                <a:latin typeface="Times New Roman" panose="02020603050405020304" pitchFamily="18" charset="0"/>
              </a:rPr>
              <a:t>РУПП </a:t>
            </a:r>
            <a:r>
              <a:rPr lang="ru-RU" altLang="ru-RU" sz="1600" b="1">
                <a:solidFill>
                  <a:srgbClr val="000099"/>
                </a:solidFill>
                <a:latin typeface="Times New Roman" panose="02020603050405020304" pitchFamily="18" charset="0"/>
              </a:rPr>
              <a:t>«</a:t>
            </a:r>
            <a:r>
              <a:rPr lang="en-US" altLang="ru-RU" sz="1600" b="1">
                <a:solidFill>
                  <a:srgbClr val="000099"/>
                </a:solidFill>
                <a:latin typeface="Times New Roman" panose="02020603050405020304" pitchFamily="18" charset="0"/>
              </a:rPr>
              <a:t>Витебскхлебпром</a:t>
            </a:r>
            <a:r>
              <a:rPr lang="ru-RU" altLang="ru-RU" sz="1600" b="1">
                <a:solidFill>
                  <a:srgbClr val="000099"/>
                </a:solidFill>
                <a:latin typeface="Times New Roman" panose="02020603050405020304" pitchFamily="18" charset="0"/>
              </a:rPr>
              <a:t>»</a:t>
            </a:r>
            <a:r>
              <a:rPr lang="en-US" altLang="ru-RU" b="1">
                <a:solidFill>
                  <a:srgbClr val="0000FF"/>
                </a:solidFill>
                <a:latin typeface="Times New Roman" panose="02020603050405020304" pitchFamily="18" charset="0"/>
              </a:rPr>
              <a:t> </a:t>
            </a:r>
          </a:p>
        </p:txBody>
      </p:sp>
      <p:sp>
        <p:nvSpPr>
          <p:cNvPr id="68658" name="Rectangle 55"/>
          <p:cNvSpPr>
            <a:spLocks noChangeArrowheads="1"/>
          </p:cNvSpPr>
          <p:nvPr/>
        </p:nvSpPr>
        <p:spPr bwMode="auto">
          <a:xfrm>
            <a:off x="6084888" y="3067050"/>
            <a:ext cx="273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a:solidFill>
                  <a:srgbClr val="000099"/>
                </a:solidFill>
                <a:latin typeface="Times New Roman" panose="02020603050405020304" pitchFamily="18" charset="0"/>
              </a:rPr>
              <a:t>РУПП </a:t>
            </a:r>
            <a:r>
              <a:rPr lang="ru-RU" altLang="ru-RU" sz="1600" b="1">
                <a:solidFill>
                  <a:srgbClr val="000099"/>
                </a:solidFill>
                <a:latin typeface="Times New Roman" panose="02020603050405020304" pitchFamily="18" charset="0"/>
              </a:rPr>
              <a:t>«</a:t>
            </a:r>
            <a:r>
              <a:rPr lang="en-US" altLang="ru-RU" sz="1600" b="1">
                <a:solidFill>
                  <a:srgbClr val="000099"/>
                </a:solidFill>
                <a:latin typeface="Times New Roman" panose="02020603050405020304" pitchFamily="18" charset="0"/>
              </a:rPr>
              <a:t>Витебскхлебпром</a:t>
            </a:r>
            <a:r>
              <a:rPr lang="ru-RU" altLang="ru-RU" sz="1600" b="1">
                <a:solidFill>
                  <a:srgbClr val="000099"/>
                </a:solidFill>
                <a:latin typeface="Times New Roman" panose="02020603050405020304" pitchFamily="18" charset="0"/>
              </a:rPr>
              <a:t>»</a:t>
            </a:r>
            <a:r>
              <a:rPr lang="en-US" altLang="ru-RU" b="1">
                <a:solidFill>
                  <a:srgbClr val="000099"/>
                </a:solidFill>
                <a:latin typeface="Times New Roman" panose="02020603050405020304" pitchFamily="18" charset="0"/>
              </a:rPr>
              <a:t> </a:t>
            </a:r>
          </a:p>
        </p:txBody>
      </p:sp>
      <p:sp>
        <p:nvSpPr>
          <p:cNvPr id="7225" name="Rectangle 57"/>
          <p:cNvSpPr>
            <a:spLocks noGrp="1" noChangeArrowheads="1"/>
          </p:cNvSpPr>
          <p:nvPr>
            <p:ph type="title" sz="quarter" idx="4294967295"/>
          </p:nvPr>
        </p:nvSpPr>
        <p:spPr bwMode="auto">
          <a:xfrm>
            <a:off x="468313" y="0"/>
            <a:ext cx="8229600" cy="908050"/>
          </a:xfrm>
          <a:extLst/>
        </p:spPr>
        <p:txBody>
          <a:bodyPr wrap="square" lIns="91440" tIns="45720" rIns="91440" bIns="45720" numCol="1" anchorCtr="0" compatLnSpc="1">
            <a:prstTxWarp prst="textNoShape">
              <a:avLst/>
            </a:prstTxWarp>
          </a:bodyPr>
          <a:lstStyle/>
          <a:p>
            <a:pPr eaLnBrk="1" hangingPunct="1">
              <a:lnSpc>
                <a:spcPct val="95000"/>
              </a:lnSpc>
              <a:defRPr/>
            </a:pPr>
            <a:r>
              <a:rPr lang="ru-RU" sz="1800" smtClean="0">
                <a:solidFill>
                  <a:srgbClr val="000099"/>
                </a:solidFill>
                <a:effectLst/>
                <a:latin typeface="Times New Roman" pitchFamily="18" charset="0"/>
              </a:rPr>
              <a:t>Технологические добавки,</a:t>
            </a:r>
            <a:br>
              <a:rPr lang="ru-RU" sz="1800" smtClean="0">
                <a:solidFill>
                  <a:srgbClr val="000099"/>
                </a:solidFill>
                <a:effectLst/>
                <a:latin typeface="Times New Roman" pitchFamily="18" charset="0"/>
              </a:rPr>
            </a:br>
            <a:r>
              <a:rPr lang="ru-RU" sz="1400" smtClean="0">
                <a:solidFill>
                  <a:srgbClr val="000099"/>
                </a:solidFill>
                <a:effectLst/>
                <a:latin typeface="Times New Roman" pitchFamily="18" charset="0"/>
              </a:rPr>
              <a:t>корректирующие свойства муки с пониженными хлебопекарными свойствами</a:t>
            </a:r>
          </a:p>
        </p:txBody>
      </p:sp>
      <p:sp>
        <p:nvSpPr>
          <p:cNvPr id="68660" name="Rectangle 58"/>
          <p:cNvSpPr>
            <a:spLocks noChangeArrowheads="1"/>
          </p:cNvSpPr>
          <p:nvPr/>
        </p:nvSpPr>
        <p:spPr bwMode="auto">
          <a:xfrm rot="5400000" flipH="1">
            <a:off x="1092200" y="2489200"/>
            <a:ext cx="10080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8661" name="Rectangle 59"/>
          <p:cNvSpPr>
            <a:spLocks noChangeArrowheads="1"/>
          </p:cNvSpPr>
          <p:nvPr/>
        </p:nvSpPr>
        <p:spPr bwMode="auto">
          <a:xfrm rot="5400000" flipH="1">
            <a:off x="6877050" y="2492375"/>
            <a:ext cx="10080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225"/>
                                        </p:tgtEl>
                                        <p:attrNameLst>
                                          <p:attrName>style.visibility</p:attrName>
                                        </p:attrNameLst>
                                      </p:cBhvr>
                                      <p:to>
                                        <p:strVal val="visible"/>
                                      </p:to>
                                    </p:set>
                                    <p:anim calcmode="lin" valueType="num">
                                      <p:cBhvr>
                                        <p:cTn id="7" dur="500" fill="hold"/>
                                        <p:tgtEl>
                                          <p:spTgt spid="7225"/>
                                        </p:tgtEl>
                                        <p:attrNameLst>
                                          <p:attrName>ppt_w</p:attrName>
                                        </p:attrNameLst>
                                      </p:cBhvr>
                                      <p:tavLst>
                                        <p:tav tm="0">
                                          <p:val>
                                            <p:fltVal val="0"/>
                                          </p:val>
                                        </p:tav>
                                        <p:tav tm="100000">
                                          <p:val>
                                            <p:strVal val="#ppt_w"/>
                                          </p:val>
                                        </p:tav>
                                      </p:tavLst>
                                    </p:anim>
                                    <p:anim calcmode="lin" valueType="num">
                                      <p:cBhvr>
                                        <p:cTn id="8" dur="500" fill="hold"/>
                                        <p:tgtEl>
                                          <p:spTgt spid="7225"/>
                                        </p:tgtEl>
                                        <p:attrNameLst>
                                          <p:attrName>ppt_h</p:attrName>
                                        </p:attrNameLst>
                                      </p:cBhvr>
                                      <p:tavLst>
                                        <p:tav tm="0">
                                          <p:val>
                                            <p:fltVal val="0"/>
                                          </p:val>
                                        </p:tav>
                                        <p:tav tm="100000">
                                          <p:val>
                                            <p:strVal val="#ppt_h"/>
                                          </p:val>
                                        </p:tav>
                                      </p:tavLst>
                                    </p:anim>
                                    <p:animEffect transition="in" filter="fade">
                                      <p:cBhvr>
                                        <p:cTn id="9" dur="500"/>
                                        <p:tgtEl>
                                          <p:spTgt spid="7225"/>
                                        </p:tgtEl>
                                      </p:cBhvr>
                                    </p:animEffect>
                                  </p:childTnLst>
                                </p:cTn>
                              </p:par>
                              <p:par>
                                <p:cTn id="10" presetID="21" presetClass="entr" presetSubtype="4" fill="hold" nodeType="withEffect">
                                  <p:stCondLst>
                                    <p:cond delay="0"/>
                                  </p:stCondLst>
                                  <p:childTnLst>
                                    <p:set>
                                      <p:cBhvr>
                                        <p:cTn id="11" dur="1" fill="hold">
                                          <p:stCondLst>
                                            <p:cond delay="0"/>
                                          </p:stCondLst>
                                        </p:cTn>
                                        <p:tgtEl>
                                          <p:spTgt spid="7190"/>
                                        </p:tgtEl>
                                        <p:attrNameLst>
                                          <p:attrName>style.visibility</p:attrName>
                                        </p:attrNameLst>
                                      </p:cBhvr>
                                      <p:to>
                                        <p:strVal val="visible"/>
                                      </p:to>
                                    </p:set>
                                    <p:animEffect transition="in" filter="wheel(4)">
                                      <p:cBhvr>
                                        <p:cTn id="12" dur="2000"/>
                                        <p:tgtEl>
                                          <p:spTgt spid="7190"/>
                                        </p:tgtEl>
                                      </p:cBhvr>
                                    </p:animEffect>
                                  </p:childTnLst>
                                </p:cTn>
                              </p:par>
                              <p:par>
                                <p:cTn id="13" presetID="21" presetClass="entr" presetSubtype="4" fill="hold" nodeType="withEffect">
                                  <p:stCondLst>
                                    <p:cond delay="0"/>
                                  </p:stCondLst>
                                  <p:childTnLst>
                                    <p:set>
                                      <p:cBhvr>
                                        <p:cTn id="14" dur="1" fill="hold">
                                          <p:stCondLst>
                                            <p:cond delay="0"/>
                                          </p:stCondLst>
                                        </p:cTn>
                                        <p:tgtEl>
                                          <p:spTgt spid="7173"/>
                                        </p:tgtEl>
                                        <p:attrNameLst>
                                          <p:attrName>style.visibility</p:attrName>
                                        </p:attrNameLst>
                                      </p:cBhvr>
                                      <p:to>
                                        <p:strVal val="visible"/>
                                      </p:to>
                                    </p:set>
                                    <p:animEffect transition="in" filter="wheel(4)">
                                      <p:cBhvr>
                                        <p:cTn id="15" dur="2000"/>
                                        <p:tgtEl>
                                          <p:spTgt spid="7173"/>
                                        </p:tgtEl>
                                      </p:cBhvr>
                                    </p:animEffect>
                                  </p:childTnLst>
                                </p:cTn>
                              </p:par>
                              <p:par>
                                <p:cTn id="16" presetID="21" presetClass="entr" presetSubtype="4"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wheel(4)">
                                      <p:cBhvr>
                                        <p:cTn id="18" dur="2000"/>
                                        <p:tgtEl>
                                          <p:spTgt spid="7174"/>
                                        </p:tgtEl>
                                      </p:cBhvr>
                                    </p:animEffect>
                                  </p:childTnLst>
                                </p:cTn>
                              </p:par>
                              <p:par>
                                <p:cTn id="19" presetID="21" presetClass="entr" presetSubtype="4" fill="hold" nodeType="with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wheel(4)">
                                      <p:cBhvr>
                                        <p:cTn id="21" dur="2000"/>
                                        <p:tgtEl>
                                          <p:spTgt spid="7176"/>
                                        </p:tgtEl>
                                      </p:cBhvr>
                                    </p:animEffect>
                                  </p:childTnLst>
                                </p:cTn>
                              </p:par>
                              <p:par>
                                <p:cTn id="22" presetID="21" presetClass="entr" presetSubtype="4" fill="hold" nodeType="withEffect">
                                  <p:stCondLst>
                                    <p:cond delay="0"/>
                                  </p:stCondLst>
                                  <p:childTnLst>
                                    <p:set>
                                      <p:cBhvr>
                                        <p:cTn id="23" dur="1" fill="hold">
                                          <p:stCondLst>
                                            <p:cond delay="0"/>
                                          </p:stCondLst>
                                        </p:cTn>
                                        <p:tgtEl>
                                          <p:spTgt spid="7175"/>
                                        </p:tgtEl>
                                        <p:attrNameLst>
                                          <p:attrName>style.visibility</p:attrName>
                                        </p:attrNameLst>
                                      </p:cBhvr>
                                      <p:to>
                                        <p:strVal val="visible"/>
                                      </p:to>
                                    </p:set>
                                    <p:animEffect transition="in" filter="wheel(4)">
                                      <p:cBhvr>
                                        <p:cTn id="24" dur="2000"/>
                                        <p:tgtEl>
                                          <p:spTgt spid="7175"/>
                                        </p:tgtEl>
                                      </p:cBhvr>
                                    </p:animEffect>
                                  </p:childTnLst>
                                </p:cTn>
                              </p:par>
                              <p:par>
                                <p:cTn id="25" presetID="21" presetClass="entr" presetSubtype="4" fill="hold" nodeType="withEffect">
                                  <p:stCondLst>
                                    <p:cond delay="0"/>
                                  </p:stCondLst>
                                  <p:childTnLst>
                                    <p:set>
                                      <p:cBhvr>
                                        <p:cTn id="26" dur="1" fill="hold">
                                          <p:stCondLst>
                                            <p:cond delay="0"/>
                                          </p:stCondLst>
                                        </p:cTn>
                                        <p:tgtEl>
                                          <p:spTgt spid="7185"/>
                                        </p:tgtEl>
                                        <p:attrNameLst>
                                          <p:attrName>style.visibility</p:attrName>
                                        </p:attrNameLst>
                                      </p:cBhvr>
                                      <p:to>
                                        <p:strVal val="visible"/>
                                      </p:to>
                                    </p:set>
                                    <p:animEffect transition="in" filter="wheel(4)">
                                      <p:cBhvr>
                                        <p:cTn id="27" dur="2000"/>
                                        <p:tgtEl>
                                          <p:spTgt spid="7185"/>
                                        </p:tgtEl>
                                      </p:cBhvr>
                                    </p:animEffect>
                                  </p:childTnLst>
                                </p:cTn>
                              </p:par>
                              <p:par>
                                <p:cTn id="28" presetID="21" presetClass="entr" presetSubtype="4" fill="hold" nodeType="withEffect">
                                  <p:stCondLst>
                                    <p:cond delay="0"/>
                                  </p:stCondLst>
                                  <p:childTnLst>
                                    <p:set>
                                      <p:cBhvr>
                                        <p:cTn id="29" dur="1" fill="hold">
                                          <p:stCondLst>
                                            <p:cond delay="0"/>
                                          </p:stCondLst>
                                        </p:cTn>
                                        <p:tgtEl>
                                          <p:spTgt spid="7186"/>
                                        </p:tgtEl>
                                        <p:attrNameLst>
                                          <p:attrName>style.visibility</p:attrName>
                                        </p:attrNameLst>
                                      </p:cBhvr>
                                      <p:to>
                                        <p:strVal val="visible"/>
                                      </p:to>
                                    </p:set>
                                    <p:animEffect transition="in" filter="wheel(4)">
                                      <p:cBhvr>
                                        <p:cTn id="30" dur="2000"/>
                                        <p:tgtEl>
                                          <p:spTgt spid="7186"/>
                                        </p:tgtEl>
                                      </p:cBhvr>
                                    </p:animEffect>
                                  </p:childTnLst>
                                </p:cTn>
                              </p:par>
                              <p:par>
                                <p:cTn id="31" presetID="21" presetClass="entr" presetSubtype="4" fill="hold" nodeType="withEffect">
                                  <p:stCondLst>
                                    <p:cond delay="0"/>
                                  </p:stCondLst>
                                  <p:childTnLst>
                                    <p:set>
                                      <p:cBhvr>
                                        <p:cTn id="32" dur="1" fill="hold">
                                          <p:stCondLst>
                                            <p:cond delay="0"/>
                                          </p:stCondLst>
                                        </p:cTn>
                                        <p:tgtEl>
                                          <p:spTgt spid="7170"/>
                                        </p:tgtEl>
                                        <p:attrNameLst>
                                          <p:attrName>style.visibility</p:attrName>
                                        </p:attrNameLst>
                                      </p:cBhvr>
                                      <p:to>
                                        <p:strVal val="visible"/>
                                      </p:to>
                                    </p:set>
                                    <p:animEffect transition="in" filter="wheel(4)">
                                      <p:cBhvr>
                                        <p:cTn id="33" dur="2000"/>
                                        <p:tgtEl>
                                          <p:spTgt spid="7170"/>
                                        </p:tgtEl>
                                      </p:cBhvr>
                                    </p:animEffect>
                                  </p:childTnLst>
                                </p:cTn>
                              </p:par>
                              <p:par>
                                <p:cTn id="34" presetID="21" presetClass="entr" presetSubtype="4" fill="hold" nodeType="withEffect">
                                  <p:stCondLst>
                                    <p:cond delay="0"/>
                                  </p:stCondLst>
                                  <p:childTnLst>
                                    <p:set>
                                      <p:cBhvr>
                                        <p:cTn id="35" dur="1" fill="hold">
                                          <p:stCondLst>
                                            <p:cond delay="0"/>
                                          </p:stCondLst>
                                        </p:cTn>
                                        <p:tgtEl>
                                          <p:spTgt spid="7172"/>
                                        </p:tgtEl>
                                        <p:attrNameLst>
                                          <p:attrName>style.visibility</p:attrName>
                                        </p:attrNameLst>
                                      </p:cBhvr>
                                      <p:to>
                                        <p:strVal val="visible"/>
                                      </p:to>
                                    </p:set>
                                    <p:animEffect transition="in" filter="wheel(4)">
                                      <p:cBhvr>
                                        <p:cTn id="36" dur="2000"/>
                                        <p:tgtEl>
                                          <p:spTgt spid="7172"/>
                                        </p:tgtEl>
                                      </p:cBhvr>
                                    </p:animEffect>
                                  </p:childTnLst>
                                </p:cTn>
                              </p:par>
                              <p:par>
                                <p:cTn id="37" presetID="21" presetClass="entr" presetSubtype="4" fill="hold" nodeType="withEffect">
                                  <p:stCondLst>
                                    <p:cond delay="0"/>
                                  </p:stCondLst>
                                  <p:childTnLst>
                                    <p:set>
                                      <p:cBhvr>
                                        <p:cTn id="38" dur="1" fill="hold">
                                          <p:stCondLst>
                                            <p:cond delay="0"/>
                                          </p:stCondLst>
                                        </p:cTn>
                                        <p:tgtEl>
                                          <p:spTgt spid="7171"/>
                                        </p:tgtEl>
                                        <p:attrNameLst>
                                          <p:attrName>style.visibility</p:attrName>
                                        </p:attrNameLst>
                                      </p:cBhvr>
                                      <p:to>
                                        <p:strVal val="visible"/>
                                      </p:to>
                                    </p:set>
                                    <p:animEffect transition="in" filter="wheel(4)">
                                      <p:cBhvr>
                                        <p:cTn id="39" dur="2000"/>
                                        <p:tgtEl>
                                          <p:spTgt spid="7171"/>
                                        </p:tgtEl>
                                      </p:cBhvr>
                                    </p:animEffect>
                                  </p:childTnLst>
                                </p:cTn>
                              </p:par>
                              <p:par>
                                <p:cTn id="40" presetID="21" presetClass="entr" presetSubtype="4" fill="hold" nodeType="withEffect">
                                  <p:stCondLst>
                                    <p:cond delay="0"/>
                                  </p:stCondLst>
                                  <p:childTnLst>
                                    <p:set>
                                      <p:cBhvr>
                                        <p:cTn id="41" dur="1" fill="hold">
                                          <p:stCondLst>
                                            <p:cond delay="0"/>
                                          </p:stCondLst>
                                        </p:cTn>
                                        <p:tgtEl>
                                          <p:spTgt spid="7221"/>
                                        </p:tgtEl>
                                        <p:attrNameLst>
                                          <p:attrName>style.visibility</p:attrName>
                                        </p:attrNameLst>
                                      </p:cBhvr>
                                      <p:to>
                                        <p:strVal val="visible"/>
                                      </p:to>
                                    </p:set>
                                    <p:animEffect transition="in" filter="wheel(4)">
                                      <p:cBhvr>
                                        <p:cTn id="42" dur="2000"/>
                                        <p:tgtEl>
                                          <p:spTgt spid="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10_196_step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391711">
            <a:off x="5181600" y="1295400"/>
            <a:ext cx="9493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ChangeArrowheads="1"/>
          </p:cNvSpPr>
          <p:nvPr/>
        </p:nvSpPr>
        <p:spPr bwMode="auto">
          <a:xfrm>
            <a:off x="4211638" y="1989138"/>
            <a:ext cx="4932362" cy="4868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69636" name="Picture 4" descr="10_196_step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84647">
            <a:off x="7924800" y="5181600"/>
            <a:ext cx="969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10_196_step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84717">
            <a:off x="4724400" y="5105400"/>
            <a:ext cx="11334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10_196_step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67200" y="4343400"/>
            <a:ext cx="952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descr="яблоко"/>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05400" y="2057400"/>
            <a:ext cx="3887788"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8" descr="10_196_step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24800" y="1143000"/>
            <a:ext cx="102711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9" descr="10_196_step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62600" y="5334000"/>
            <a:ext cx="10795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0" descr="10_196_step1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148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1" descr="10_196_step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74319">
            <a:off x="7086600" y="5334000"/>
            <a:ext cx="9334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2" descr="10_196_step1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114800" y="2438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13" descr="10_196_step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8600" y="1600200"/>
            <a:ext cx="952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14" descr="10_196_step1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659563" y="5300663"/>
            <a:ext cx="5048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5" descr="10_196_step6"/>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019800" y="1143000"/>
            <a:ext cx="9318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Picture 16" descr="10_196_step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48488" y="1125538"/>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23" descr="Хлеб Стрелецкий copy-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3850" y="4076700"/>
            <a:ext cx="143986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6" name="Picture 24" descr="IMG_0417"/>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23850" y="1773238"/>
            <a:ext cx="143986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7" name="Picture 25" descr="IMG_034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23850" y="5229225"/>
            <a:ext cx="143986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8" name="Picture 26" descr="лепешка1 copy"/>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908175" y="620713"/>
            <a:ext cx="143986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9" name="Picture 27" descr="IMG_0404"/>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23850" y="620713"/>
            <a:ext cx="1439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0" name="Picture 28" descr="хлеб Огненский"/>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23850" y="2924175"/>
            <a:ext cx="1439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5" name="Rectangle 6"/>
          <p:cNvSpPr>
            <a:spLocks noChangeArrowheads="1"/>
          </p:cNvSpPr>
          <p:nvPr/>
        </p:nvSpPr>
        <p:spPr bwMode="auto">
          <a:xfrm>
            <a:off x="0" y="6213475"/>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4572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572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572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572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solidFill>
                  <a:srgbClr val="000099"/>
                </a:solidFill>
                <a:latin typeface="Times New Roman" panose="02020603050405020304" pitchFamily="18" charset="0"/>
              </a:rPr>
              <a:t>Поликомпонентные гомогенные порошкообразные смеси на основе высушенного и измельченного фитосырья</a:t>
            </a:r>
            <a:endParaRPr lang="en-US" altLang="ru-RU">
              <a:solidFill>
                <a:srgbClr val="000099"/>
              </a:solidFill>
              <a:latin typeface="Times New Roman" panose="02020603050405020304" pitchFamily="18" charset="0"/>
            </a:endParaRPr>
          </a:p>
        </p:txBody>
      </p:sp>
      <p:sp>
        <p:nvSpPr>
          <p:cNvPr id="69656" name="Rectangle 30"/>
          <p:cNvSpPr>
            <a:spLocks noChangeArrowheads="1"/>
          </p:cNvSpPr>
          <p:nvPr/>
        </p:nvSpPr>
        <p:spPr bwMode="auto">
          <a:xfrm>
            <a:off x="2476500" y="5300663"/>
            <a:ext cx="218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solidFill>
                  <a:srgbClr val="000099"/>
                </a:solidFill>
                <a:latin typeface="Times New Roman" panose="02020603050405020304" pitchFamily="18" charset="0"/>
              </a:rPr>
              <a:t>КУП </a:t>
            </a:r>
          </a:p>
          <a:p>
            <a:pPr algn="ctr" eaLnBrk="1" hangingPunct="1"/>
            <a:r>
              <a:rPr lang="ru-RU" altLang="ru-RU" b="1">
                <a:solidFill>
                  <a:srgbClr val="000099"/>
                </a:solidFill>
                <a:latin typeface="Times New Roman" panose="02020603050405020304" pitchFamily="18" charset="0"/>
              </a:rPr>
              <a:t>«Минскхлебпром»</a:t>
            </a:r>
            <a:r>
              <a:rPr lang="en-US" altLang="ru-RU" b="1">
                <a:solidFill>
                  <a:srgbClr val="000099"/>
                </a:solidFill>
                <a:latin typeface="Times New Roman" panose="02020603050405020304" pitchFamily="18" charset="0"/>
              </a:rPr>
              <a:t> </a:t>
            </a:r>
            <a:endParaRPr lang="ru-RU" altLang="ru-RU" b="1">
              <a:solidFill>
                <a:srgbClr val="000099"/>
              </a:solidFill>
              <a:latin typeface="Times New Roman" panose="02020603050405020304" pitchFamily="18" charset="0"/>
            </a:endParaRPr>
          </a:p>
        </p:txBody>
      </p:sp>
      <p:sp>
        <p:nvSpPr>
          <p:cNvPr id="69657" name="Rectangle 31"/>
          <p:cNvSpPr>
            <a:spLocks noChangeArrowheads="1"/>
          </p:cNvSpPr>
          <p:nvPr/>
        </p:nvSpPr>
        <p:spPr bwMode="auto">
          <a:xfrm>
            <a:off x="2263775" y="2492375"/>
            <a:ext cx="2273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solidFill>
                  <a:srgbClr val="000099"/>
                </a:solidFill>
                <a:latin typeface="Times New Roman" panose="02020603050405020304" pitchFamily="18" charset="0"/>
              </a:rPr>
              <a:t>РУП </a:t>
            </a:r>
          </a:p>
          <a:p>
            <a:pPr algn="ctr" eaLnBrk="1" hangingPunct="1"/>
            <a:r>
              <a:rPr lang="ru-RU" altLang="ru-RU" b="1">
                <a:solidFill>
                  <a:srgbClr val="000099"/>
                </a:solidFill>
                <a:latin typeface="Times New Roman" panose="02020603050405020304" pitchFamily="18" charset="0"/>
              </a:rPr>
              <a:t>«Борисовхлебпром»</a:t>
            </a:r>
          </a:p>
        </p:txBody>
      </p:sp>
      <p:sp>
        <p:nvSpPr>
          <p:cNvPr id="44064" name="Rectangle 32"/>
          <p:cNvSpPr>
            <a:spLocks noChangeArrowheads="1"/>
          </p:cNvSpPr>
          <p:nvPr/>
        </p:nvSpPr>
        <p:spPr bwMode="auto">
          <a:xfrm>
            <a:off x="3419475" y="549275"/>
            <a:ext cx="5978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200" b="1">
                <a:solidFill>
                  <a:srgbClr val="000099"/>
                </a:solidFill>
                <a:latin typeface="Times New Roman" panose="02020603050405020304" pitchFamily="18" charset="0"/>
              </a:rPr>
              <a:t>«Садко»,</a:t>
            </a:r>
            <a:r>
              <a:rPr lang="ru-RU" altLang="ru-RU" sz="2200">
                <a:solidFill>
                  <a:srgbClr val="000099"/>
                </a:solidFill>
                <a:latin typeface="Times New Roman" panose="02020603050405020304" pitchFamily="18" charset="0"/>
              </a:rPr>
              <a:t> </a:t>
            </a:r>
            <a:r>
              <a:rPr lang="ru-RU" altLang="ru-RU" sz="2200" b="1">
                <a:solidFill>
                  <a:srgbClr val="000099"/>
                </a:solidFill>
                <a:latin typeface="Times New Roman" panose="02020603050405020304" pitchFamily="18" charset="0"/>
              </a:rPr>
              <a:t>«Солнечный доктор», </a:t>
            </a:r>
            <a:r>
              <a:rPr lang="ru-RU" altLang="ru-RU" sz="2200">
                <a:solidFill>
                  <a:srgbClr val="000099"/>
                </a:solidFill>
                <a:latin typeface="Times New Roman" panose="02020603050405020304" pitchFamily="18" charset="0"/>
              </a:rPr>
              <a:t> </a:t>
            </a:r>
            <a:r>
              <a:rPr lang="ru-RU" altLang="ru-RU" sz="2200" b="1">
                <a:solidFill>
                  <a:srgbClr val="000099"/>
                </a:solidFill>
                <a:latin typeface="Times New Roman" panose="02020603050405020304" pitchFamily="18" charset="0"/>
              </a:rPr>
              <a:t>«Нектар», «Здравушка»,</a:t>
            </a:r>
            <a:r>
              <a:rPr lang="ru-RU" altLang="ru-RU" b="1">
                <a:solidFill>
                  <a:srgbClr val="000099"/>
                </a:solidFill>
              </a:rPr>
              <a:t> </a:t>
            </a:r>
            <a:r>
              <a:rPr lang="ru-RU" altLang="ru-RU" sz="2200" b="1">
                <a:solidFill>
                  <a:srgbClr val="000099"/>
                </a:solidFill>
                <a:latin typeface="Times New Roman" panose="02020603050405020304" pitchFamily="18" charset="0"/>
              </a:rPr>
              <a:t>«Мальва»,</a:t>
            </a:r>
            <a:r>
              <a:rPr lang="ru-RU" altLang="ru-RU" sz="2200">
                <a:solidFill>
                  <a:srgbClr val="000099"/>
                </a:solidFill>
                <a:latin typeface="Times New Roman" panose="02020603050405020304" pitchFamily="18" charset="0"/>
              </a:rPr>
              <a:t> «</a:t>
            </a:r>
            <a:r>
              <a:rPr lang="ru-RU" altLang="ru-RU" sz="2200" b="1">
                <a:solidFill>
                  <a:srgbClr val="000099"/>
                </a:solidFill>
                <a:latin typeface="Times New Roman" panose="02020603050405020304" pitchFamily="18" charset="0"/>
              </a:rPr>
              <a:t>Янтарь»,</a:t>
            </a:r>
            <a:r>
              <a:rPr lang="ru-RU" altLang="ru-RU" sz="2200">
                <a:solidFill>
                  <a:srgbClr val="000099"/>
                </a:solidFill>
                <a:latin typeface="Times New Roman" panose="02020603050405020304" pitchFamily="18" charset="0"/>
              </a:rPr>
              <a:t> </a:t>
            </a:r>
            <a:r>
              <a:rPr lang="ru-RU" altLang="ru-RU" sz="2200" b="1">
                <a:solidFill>
                  <a:srgbClr val="000099"/>
                </a:solidFill>
                <a:latin typeface="Times New Roman" panose="02020603050405020304" pitchFamily="18" charset="0"/>
              </a:rPr>
              <a:t>«Бриз»</a:t>
            </a:r>
          </a:p>
        </p:txBody>
      </p:sp>
      <p:sp>
        <p:nvSpPr>
          <p:cNvPr id="69659" name="AutoShape 33"/>
          <p:cNvSpPr>
            <a:spLocks noChangeArrowheads="1"/>
          </p:cNvSpPr>
          <p:nvPr/>
        </p:nvSpPr>
        <p:spPr bwMode="auto">
          <a:xfrm rot="5400000">
            <a:off x="2378075" y="1735138"/>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9660" name="AutoShape 34"/>
          <p:cNvSpPr>
            <a:spLocks noChangeArrowheads="1"/>
          </p:cNvSpPr>
          <p:nvPr/>
        </p:nvSpPr>
        <p:spPr bwMode="auto">
          <a:xfrm>
            <a:off x="1828800" y="21336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9661" name="AutoShape 35"/>
          <p:cNvSpPr>
            <a:spLocks noChangeArrowheads="1"/>
          </p:cNvSpPr>
          <p:nvPr/>
        </p:nvSpPr>
        <p:spPr bwMode="auto">
          <a:xfrm>
            <a:off x="1835150" y="29972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9662" name="AutoShape 36"/>
          <p:cNvSpPr>
            <a:spLocks noChangeArrowheads="1"/>
          </p:cNvSpPr>
          <p:nvPr/>
        </p:nvSpPr>
        <p:spPr bwMode="auto">
          <a:xfrm>
            <a:off x="1835150" y="42926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9663" name="AutoShape 37"/>
          <p:cNvSpPr>
            <a:spLocks noChangeArrowheads="1"/>
          </p:cNvSpPr>
          <p:nvPr/>
        </p:nvSpPr>
        <p:spPr bwMode="auto">
          <a:xfrm>
            <a:off x="1835150" y="5373688"/>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9664" name="Rectangle 38"/>
          <p:cNvSpPr>
            <a:spLocks noChangeArrowheads="1"/>
          </p:cNvSpPr>
          <p:nvPr/>
        </p:nvSpPr>
        <p:spPr bwMode="auto">
          <a:xfrm>
            <a:off x="2332038" y="4149725"/>
            <a:ext cx="2319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solidFill>
                  <a:srgbClr val="000099"/>
                </a:solidFill>
                <a:latin typeface="Times New Roman" panose="02020603050405020304" pitchFamily="18" charset="0"/>
              </a:rPr>
              <a:t>РУПП </a:t>
            </a:r>
          </a:p>
          <a:p>
            <a:pPr algn="ctr" eaLnBrk="1" hangingPunct="1"/>
            <a:r>
              <a:rPr lang="ru-RU" altLang="ru-RU" b="1">
                <a:solidFill>
                  <a:srgbClr val="000099"/>
                </a:solidFill>
                <a:latin typeface="Times New Roman" panose="02020603050405020304" pitchFamily="18" charset="0"/>
              </a:rPr>
              <a:t>«Витебскхлебпром»</a:t>
            </a:r>
            <a:r>
              <a:rPr lang="en-US" altLang="ru-RU" b="1">
                <a:solidFill>
                  <a:srgbClr val="000099"/>
                </a:solidFill>
                <a:latin typeface="Times New Roman" panose="02020603050405020304" pitchFamily="18" charset="0"/>
              </a:rPr>
              <a:t> </a:t>
            </a:r>
          </a:p>
        </p:txBody>
      </p:sp>
      <p:sp>
        <p:nvSpPr>
          <p:cNvPr id="69665" name="Rectangle 39"/>
          <p:cNvSpPr>
            <a:spLocks noChangeArrowheads="1"/>
          </p:cNvSpPr>
          <p:nvPr/>
        </p:nvSpPr>
        <p:spPr bwMode="auto">
          <a:xfrm flipH="1">
            <a:off x="323850" y="1628775"/>
            <a:ext cx="14398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9666" name="Rectangle 40"/>
          <p:cNvSpPr>
            <a:spLocks noChangeArrowheads="1"/>
          </p:cNvSpPr>
          <p:nvPr/>
        </p:nvSpPr>
        <p:spPr bwMode="auto">
          <a:xfrm flipH="1">
            <a:off x="323850" y="2781300"/>
            <a:ext cx="14398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9667" name="Rectangle 41"/>
          <p:cNvSpPr>
            <a:spLocks noChangeArrowheads="1"/>
          </p:cNvSpPr>
          <p:nvPr/>
        </p:nvSpPr>
        <p:spPr bwMode="auto">
          <a:xfrm flipH="1">
            <a:off x="323850" y="3933825"/>
            <a:ext cx="14398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9668" name="Rectangle 42"/>
          <p:cNvSpPr>
            <a:spLocks noChangeArrowheads="1"/>
          </p:cNvSpPr>
          <p:nvPr/>
        </p:nvSpPr>
        <p:spPr bwMode="auto">
          <a:xfrm flipH="1">
            <a:off x="323850" y="5084763"/>
            <a:ext cx="1439863" cy="144462"/>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9669" name="Rectangle 43"/>
          <p:cNvSpPr>
            <a:spLocks noChangeArrowheads="1"/>
          </p:cNvSpPr>
          <p:nvPr/>
        </p:nvSpPr>
        <p:spPr bwMode="auto">
          <a:xfrm rot="5400000" flipH="1">
            <a:off x="1296194" y="1088232"/>
            <a:ext cx="1079500" cy="144462"/>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9670" name="Rectangle 44"/>
          <p:cNvSpPr>
            <a:spLocks noChangeArrowheads="1"/>
          </p:cNvSpPr>
          <p:nvPr/>
        </p:nvSpPr>
        <p:spPr bwMode="auto">
          <a:xfrm>
            <a:off x="38100" y="19050"/>
            <a:ext cx="926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b="1">
                <a:solidFill>
                  <a:srgbClr val="000099"/>
                </a:solidFill>
              </a:rPr>
              <a:t>Обогатительные добавки - концентраты пищевых волокон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4064"/>
                                        </p:tgtEl>
                                        <p:attrNameLst>
                                          <p:attrName>style.visibility</p:attrName>
                                        </p:attrNameLst>
                                      </p:cBhvr>
                                      <p:to>
                                        <p:strVal val="visible"/>
                                      </p:to>
                                    </p:set>
                                    <p:animEffect transition="in" filter="dissolve">
                                      <p:cBhvr>
                                        <p:cTn id="7" dur="500"/>
                                        <p:tgtEl>
                                          <p:spTgt spid="44064"/>
                                        </p:tgtEl>
                                      </p:cBhvr>
                                    </p:animEffect>
                                  </p:childTnLst>
                                </p:cTn>
                              </p:par>
                              <p:par>
                                <p:cTn id="8" presetID="21" presetClass="entr" presetSubtype="4" fill="hold" nodeType="withEffect">
                                  <p:stCondLst>
                                    <p:cond delay="0"/>
                                  </p:stCondLst>
                                  <p:childTnLst>
                                    <p:set>
                                      <p:cBhvr>
                                        <p:cTn id="9" dur="1" fill="hold">
                                          <p:stCondLst>
                                            <p:cond delay="0"/>
                                          </p:stCondLst>
                                        </p:cTn>
                                        <p:tgtEl>
                                          <p:spTgt spid="44058"/>
                                        </p:tgtEl>
                                        <p:attrNameLst>
                                          <p:attrName>style.visibility</p:attrName>
                                        </p:attrNameLst>
                                      </p:cBhvr>
                                      <p:to>
                                        <p:strVal val="visible"/>
                                      </p:to>
                                    </p:set>
                                    <p:animEffect transition="in" filter="wheel(4)">
                                      <p:cBhvr>
                                        <p:cTn id="10" dur="2000"/>
                                        <p:tgtEl>
                                          <p:spTgt spid="44058"/>
                                        </p:tgtEl>
                                      </p:cBhvr>
                                    </p:animEffect>
                                  </p:childTnLst>
                                </p:cTn>
                              </p:par>
                              <p:par>
                                <p:cTn id="11" presetID="21" presetClass="entr" presetSubtype="4" fill="hold" nodeType="withEffect">
                                  <p:stCondLst>
                                    <p:cond delay="0"/>
                                  </p:stCondLst>
                                  <p:childTnLst>
                                    <p:set>
                                      <p:cBhvr>
                                        <p:cTn id="12" dur="1" fill="hold">
                                          <p:stCondLst>
                                            <p:cond delay="0"/>
                                          </p:stCondLst>
                                        </p:cTn>
                                        <p:tgtEl>
                                          <p:spTgt spid="44059"/>
                                        </p:tgtEl>
                                        <p:attrNameLst>
                                          <p:attrName>style.visibility</p:attrName>
                                        </p:attrNameLst>
                                      </p:cBhvr>
                                      <p:to>
                                        <p:strVal val="visible"/>
                                      </p:to>
                                    </p:set>
                                    <p:animEffect transition="in" filter="wheel(4)">
                                      <p:cBhvr>
                                        <p:cTn id="13" dur="2000"/>
                                        <p:tgtEl>
                                          <p:spTgt spid="44059"/>
                                        </p:tgtEl>
                                      </p:cBhvr>
                                    </p:animEffect>
                                  </p:childTnLst>
                                </p:cTn>
                              </p:par>
                              <p:par>
                                <p:cTn id="14" presetID="21" presetClass="entr" presetSubtype="4" fill="hold" nodeType="withEffect">
                                  <p:stCondLst>
                                    <p:cond delay="0"/>
                                  </p:stCondLst>
                                  <p:childTnLst>
                                    <p:set>
                                      <p:cBhvr>
                                        <p:cTn id="15" dur="1" fill="hold">
                                          <p:stCondLst>
                                            <p:cond delay="0"/>
                                          </p:stCondLst>
                                        </p:cTn>
                                        <p:tgtEl>
                                          <p:spTgt spid="44056"/>
                                        </p:tgtEl>
                                        <p:attrNameLst>
                                          <p:attrName>style.visibility</p:attrName>
                                        </p:attrNameLst>
                                      </p:cBhvr>
                                      <p:to>
                                        <p:strVal val="visible"/>
                                      </p:to>
                                    </p:set>
                                    <p:animEffect transition="in" filter="wheel(4)">
                                      <p:cBhvr>
                                        <p:cTn id="16" dur="2000"/>
                                        <p:tgtEl>
                                          <p:spTgt spid="44056"/>
                                        </p:tgtEl>
                                      </p:cBhvr>
                                    </p:animEffect>
                                  </p:childTnLst>
                                </p:cTn>
                              </p:par>
                              <p:par>
                                <p:cTn id="17" presetID="21" presetClass="entr" presetSubtype="4" fill="hold" nodeType="withEffect">
                                  <p:stCondLst>
                                    <p:cond delay="0"/>
                                  </p:stCondLst>
                                  <p:childTnLst>
                                    <p:set>
                                      <p:cBhvr>
                                        <p:cTn id="18" dur="1" fill="hold">
                                          <p:stCondLst>
                                            <p:cond delay="0"/>
                                          </p:stCondLst>
                                        </p:cTn>
                                        <p:tgtEl>
                                          <p:spTgt spid="44060"/>
                                        </p:tgtEl>
                                        <p:attrNameLst>
                                          <p:attrName>style.visibility</p:attrName>
                                        </p:attrNameLst>
                                      </p:cBhvr>
                                      <p:to>
                                        <p:strVal val="visible"/>
                                      </p:to>
                                    </p:set>
                                    <p:animEffect transition="in" filter="wheel(4)">
                                      <p:cBhvr>
                                        <p:cTn id="19" dur="2000"/>
                                        <p:tgtEl>
                                          <p:spTgt spid="44060"/>
                                        </p:tgtEl>
                                      </p:cBhvr>
                                    </p:animEffect>
                                  </p:childTnLst>
                                </p:cTn>
                              </p:par>
                              <p:par>
                                <p:cTn id="20" presetID="21" presetClass="entr" presetSubtype="4" fill="hold" nodeType="withEffect">
                                  <p:stCondLst>
                                    <p:cond delay="0"/>
                                  </p:stCondLst>
                                  <p:childTnLst>
                                    <p:set>
                                      <p:cBhvr>
                                        <p:cTn id="21" dur="1" fill="hold">
                                          <p:stCondLst>
                                            <p:cond delay="0"/>
                                          </p:stCondLst>
                                        </p:cTn>
                                        <p:tgtEl>
                                          <p:spTgt spid="44055"/>
                                        </p:tgtEl>
                                        <p:attrNameLst>
                                          <p:attrName>style.visibility</p:attrName>
                                        </p:attrNameLst>
                                      </p:cBhvr>
                                      <p:to>
                                        <p:strVal val="visible"/>
                                      </p:to>
                                    </p:set>
                                    <p:animEffect transition="in" filter="wheel(4)">
                                      <p:cBhvr>
                                        <p:cTn id="22" dur="2000"/>
                                        <p:tgtEl>
                                          <p:spTgt spid="44055"/>
                                        </p:tgtEl>
                                      </p:cBhvr>
                                    </p:animEffect>
                                  </p:childTnLst>
                                </p:cTn>
                              </p:par>
                              <p:par>
                                <p:cTn id="23" presetID="21" presetClass="entr" presetSubtype="4" fill="hold" nodeType="withEffect">
                                  <p:stCondLst>
                                    <p:cond delay="0"/>
                                  </p:stCondLst>
                                  <p:childTnLst>
                                    <p:set>
                                      <p:cBhvr>
                                        <p:cTn id="24" dur="1" fill="hold">
                                          <p:stCondLst>
                                            <p:cond delay="0"/>
                                          </p:stCondLst>
                                        </p:cTn>
                                        <p:tgtEl>
                                          <p:spTgt spid="44057"/>
                                        </p:tgtEl>
                                        <p:attrNameLst>
                                          <p:attrName>style.visibility</p:attrName>
                                        </p:attrNameLst>
                                      </p:cBhvr>
                                      <p:to>
                                        <p:strVal val="visible"/>
                                      </p:to>
                                    </p:set>
                                    <p:animEffect transition="in" filter="wheel(4)">
                                      <p:cBhvr>
                                        <p:cTn id="25" dur="2000"/>
                                        <p:tgtEl>
                                          <p:spTgt spid="4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6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шарики"/>
          <p:cNvPicPr>
            <a:picLocks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1828800" y="1600200"/>
            <a:ext cx="5400675" cy="3900488"/>
          </a:xfrm>
          <a:noFill/>
        </p:spPr>
      </p:pic>
      <p:sp>
        <p:nvSpPr>
          <p:cNvPr id="70659" name="Rectangle 3"/>
          <p:cNvSpPr>
            <a:spLocks noChangeArrowheads="1"/>
          </p:cNvSpPr>
          <p:nvPr/>
        </p:nvSpPr>
        <p:spPr bwMode="auto">
          <a:xfrm>
            <a:off x="539750" y="1125538"/>
            <a:ext cx="2895600" cy="1447800"/>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0660" name="Rectangle 5"/>
          <p:cNvSpPr>
            <a:spLocks noChangeArrowheads="1"/>
          </p:cNvSpPr>
          <p:nvPr/>
        </p:nvSpPr>
        <p:spPr bwMode="auto">
          <a:xfrm>
            <a:off x="5508625" y="1125538"/>
            <a:ext cx="2895600" cy="1447800"/>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43014" name="Rectangle 6"/>
          <p:cNvSpPr>
            <a:spLocks noChangeArrowheads="1"/>
          </p:cNvSpPr>
          <p:nvPr/>
        </p:nvSpPr>
        <p:spPr bwMode="auto">
          <a:xfrm>
            <a:off x="1619250" y="0"/>
            <a:ext cx="6138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800" b="1">
                <a:solidFill>
                  <a:srgbClr val="000099"/>
                </a:solidFill>
                <a:latin typeface="Times New Roman" panose="02020603050405020304" pitchFamily="18" charset="0"/>
              </a:rPr>
              <a:t>Витаминно-минеральные премиксы</a:t>
            </a:r>
          </a:p>
        </p:txBody>
      </p:sp>
      <p:sp>
        <p:nvSpPr>
          <p:cNvPr id="70662" name="Rectangle 7"/>
          <p:cNvSpPr>
            <a:spLocks noChangeArrowheads="1"/>
          </p:cNvSpPr>
          <p:nvPr/>
        </p:nvSpPr>
        <p:spPr bwMode="auto">
          <a:xfrm>
            <a:off x="611188" y="836613"/>
            <a:ext cx="2679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800" b="1">
                <a:solidFill>
                  <a:srgbClr val="000099"/>
                </a:solidFill>
                <a:latin typeface="Times New Roman" panose="02020603050405020304" pitchFamily="18" charset="0"/>
              </a:rPr>
              <a:t>«Арбарвит – 1»</a:t>
            </a:r>
          </a:p>
        </p:txBody>
      </p:sp>
      <p:sp>
        <p:nvSpPr>
          <p:cNvPr id="70663" name="Rectangle 8"/>
          <p:cNvSpPr>
            <a:spLocks noChangeArrowheads="1"/>
          </p:cNvSpPr>
          <p:nvPr/>
        </p:nvSpPr>
        <p:spPr bwMode="auto">
          <a:xfrm>
            <a:off x="5651500" y="836613"/>
            <a:ext cx="2679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800" b="1">
                <a:solidFill>
                  <a:srgbClr val="000099"/>
                </a:solidFill>
                <a:latin typeface="Times New Roman" panose="02020603050405020304" pitchFamily="18" charset="0"/>
              </a:rPr>
              <a:t>«Арбарвит – 2»</a:t>
            </a:r>
          </a:p>
        </p:txBody>
      </p:sp>
      <p:sp>
        <p:nvSpPr>
          <p:cNvPr id="70664" name="Rectangle 9"/>
          <p:cNvSpPr>
            <a:spLocks noChangeArrowheads="1"/>
          </p:cNvSpPr>
          <p:nvPr/>
        </p:nvSpPr>
        <p:spPr bwMode="auto">
          <a:xfrm>
            <a:off x="457200" y="1219200"/>
            <a:ext cx="3009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0099"/>
                </a:solidFill>
                <a:latin typeface="Times New Roman" panose="02020603050405020304" pitchFamily="18" charset="0"/>
              </a:rPr>
              <a:t>обогащает хлебобулочные</a:t>
            </a:r>
          </a:p>
          <a:p>
            <a:pPr eaLnBrk="1" hangingPunct="1"/>
            <a:r>
              <a:rPr lang="ru-RU" altLang="ru-RU" b="1">
                <a:solidFill>
                  <a:srgbClr val="000099"/>
                </a:solidFill>
                <a:latin typeface="Times New Roman" panose="02020603050405020304" pitchFamily="18" charset="0"/>
              </a:rPr>
              <a:t>изделия фолиевой кисло-</a:t>
            </a:r>
          </a:p>
          <a:p>
            <a:pPr eaLnBrk="1" hangingPunct="1"/>
            <a:r>
              <a:rPr lang="ru-RU" altLang="ru-RU" b="1">
                <a:solidFill>
                  <a:srgbClr val="000099"/>
                </a:solidFill>
                <a:latin typeface="Times New Roman" panose="02020603050405020304" pitchFamily="18" charset="0"/>
              </a:rPr>
              <a:t>той, железом, витаминами </a:t>
            </a:r>
          </a:p>
          <a:p>
            <a:pPr eaLnBrk="1" hangingPunct="1"/>
            <a:r>
              <a:rPr lang="ru-RU" altLang="ru-RU" b="1">
                <a:solidFill>
                  <a:srgbClr val="000099"/>
                </a:solidFill>
                <a:latin typeface="Times New Roman" panose="02020603050405020304" pitchFamily="18" charset="0"/>
              </a:rPr>
              <a:t>группы В</a:t>
            </a:r>
          </a:p>
        </p:txBody>
      </p:sp>
      <p:sp>
        <p:nvSpPr>
          <p:cNvPr id="70665" name="Text Box 10"/>
          <p:cNvSpPr txBox="1">
            <a:spLocks noChangeArrowheads="1"/>
          </p:cNvSpPr>
          <p:nvPr/>
        </p:nvSpPr>
        <p:spPr bwMode="auto">
          <a:xfrm>
            <a:off x="468313" y="4292600"/>
            <a:ext cx="1052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600" b="1">
                <a:solidFill>
                  <a:srgbClr val="000099"/>
                </a:solidFill>
                <a:latin typeface="Times New Roman" panose="02020603050405020304" pitchFamily="18" charset="0"/>
              </a:rPr>
              <a:t>г. Кобрин</a:t>
            </a:r>
          </a:p>
        </p:txBody>
      </p:sp>
      <p:sp>
        <p:nvSpPr>
          <p:cNvPr id="70666" name="Rectangle 16"/>
          <p:cNvSpPr>
            <a:spLocks noChangeArrowheads="1"/>
          </p:cNvSpPr>
          <p:nvPr/>
        </p:nvSpPr>
        <p:spPr bwMode="auto">
          <a:xfrm rot="5400000" flipH="1">
            <a:off x="1404144" y="5661819"/>
            <a:ext cx="1295400" cy="287338"/>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43025" name="Picture 17" descr="Рисунок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513" y="5157788"/>
            <a:ext cx="17526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8" descr="Рисунок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5181600"/>
            <a:ext cx="17526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19" descr="Рисунок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35825" y="5157788"/>
            <a:ext cx="17526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0" name="Rectangle 20"/>
          <p:cNvSpPr>
            <a:spLocks noChangeArrowheads="1"/>
          </p:cNvSpPr>
          <p:nvPr/>
        </p:nvSpPr>
        <p:spPr bwMode="auto">
          <a:xfrm rot="5400000" flipH="1">
            <a:off x="6444457" y="5661819"/>
            <a:ext cx="1295400" cy="287337"/>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0671" name="Text Box 21"/>
          <p:cNvSpPr txBox="1">
            <a:spLocks noChangeArrowheads="1"/>
          </p:cNvSpPr>
          <p:nvPr/>
        </p:nvSpPr>
        <p:spPr bwMode="auto">
          <a:xfrm>
            <a:off x="7524750" y="4221163"/>
            <a:ext cx="1155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600" b="1">
                <a:solidFill>
                  <a:srgbClr val="000099"/>
                </a:solidFill>
                <a:latin typeface="Times New Roman" panose="02020603050405020304" pitchFamily="18" charset="0"/>
              </a:rPr>
              <a:t>г. Вилейка</a:t>
            </a:r>
          </a:p>
        </p:txBody>
      </p:sp>
      <p:sp>
        <p:nvSpPr>
          <p:cNvPr id="70672" name="Text Box 22"/>
          <p:cNvSpPr txBox="1">
            <a:spLocks noChangeArrowheads="1"/>
          </p:cNvSpPr>
          <p:nvPr/>
        </p:nvSpPr>
        <p:spPr bwMode="auto">
          <a:xfrm>
            <a:off x="3924300" y="6092825"/>
            <a:ext cx="1352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600" b="1">
                <a:solidFill>
                  <a:srgbClr val="000099"/>
                </a:solidFill>
                <a:latin typeface="Times New Roman" panose="02020603050405020304" pitchFamily="18" charset="0"/>
              </a:rPr>
              <a:t>г. Солигорск</a:t>
            </a:r>
          </a:p>
        </p:txBody>
      </p:sp>
      <p:pic>
        <p:nvPicPr>
          <p:cNvPr id="43031" name="Picture 23" descr="Рисунок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388" y="5157788"/>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4" name="Rectangle 24"/>
          <p:cNvSpPr>
            <a:spLocks noChangeArrowheads="1"/>
          </p:cNvSpPr>
          <p:nvPr/>
        </p:nvSpPr>
        <p:spPr bwMode="auto">
          <a:xfrm>
            <a:off x="5435600" y="1268413"/>
            <a:ext cx="3038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0099"/>
                </a:solidFill>
                <a:latin typeface="Times New Roman" panose="02020603050405020304" pitchFamily="18" charset="0"/>
              </a:rPr>
              <a:t>обогащает хлебобулочные </a:t>
            </a:r>
          </a:p>
          <a:p>
            <a:pPr eaLnBrk="1" hangingPunct="1"/>
            <a:r>
              <a:rPr lang="ru-RU" altLang="ru-RU" b="1">
                <a:solidFill>
                  <a:srgbClr val="000099"/>
                </a:solidFill>
                <a:latin typeface="Times New Roman" panose="02020603050405020304" pitchFamily="18" charset="0"/>
              </a:rPr>
              <a:t>изделия фолиевой кисло-</a:t>
            </a:r>
          </a:p>
          <a:p>
            <a:pPr eaLnBrk="1" hangingPunct="1"/>
            <a:r>
              <a:rPr lang="ru-RU" altLang="ru-RU" b="1">
                <a:solidFill>
                  <a:srgbClr val="000099"/>
                </a:solidFill>
                <a:latin typeface="Times New Roman" panose="02020603050405020304" pitchFamily="18" charset="0"/>
              </a:rPr>
              <a:t>той, витаминами группы В</a:t>
            </a:r>
          </a:p>
        </p:txBody>
      </p:sp>
      <p:sp>
        <p:nvSpPr>
          <p:cNvPr id="70675" name="AutoShape 25"/>
          <p:cNvSpPr>
            <a:spLocks noChangeArrowheads="1"/>
          </p:cNvSpPr>
          <p:nvPr/>
        </p:nvSpPr>
        <p:spPr bwMode="auto">
          <a:xfrm rot="5400000">
            <a:off x="722313" y="4543425"/>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0676" name="AutoShape 26"/>
          <p:cNvSpPr>
            <a:spLocks noChangeArrowheads="1"/>
          </p:cNvSpPr>
          <p:nvPr/>
        </p:nvSpPr>
        <p:spPr bwMode="auto">
          <a:xfrm rot="5400000">
            <a:off x="7850188" y="44704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0677" name="AutoShape 27"/>
          <p:cNvSpPr>
            <a:spLocks noChangeArrowheads="1"/>
          </p:cNvSpPr>
          <p:nvPr/>
        </p:nvSpPr>
        <p:spPr bwMode="auto">
          <a:xfrm rot="10800000">
            <a:off x="4114800" y="5410200"/>
            <a:ext cx="1008063" cy="7921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lnTo>
                  <a:pt x="10800" y="0"/>
                </a:lnTo>
                <a:close/>
              </a:path>
            </a:pathLst>
          </a:custGeom>
          <a:gradFill rotWithShape="1">
            <a:gsLst>
              <a:gs pos="0">
                <a:schemeClr val="bg1"/>
              </a:gs>
              <a:gs pos="100000">
                <a:srgbClr val="0000FF"/>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3036" name="AutoShape 28"/>
          <p:cNvSpPr>
            <a:spLocks noChangeArrowheads="1"/>
          </p:cNvSpPr>
          <p:nvPr/>
        </p:nvSpPr>
        <p:spPr bwMode="auto">
          <a:xfrm rot="5400000">
            <a:off x="1893094" y="562769"/>
            <a:ext cx="460375"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3037" name="AutoShape 29"/>
          <p:cNvSpPr>
            <a:spLocks noChangeArrowheads="1"/>
          </p:cNvSpPr>
          <p:nvPr/>
        </p:nvSpPr>
        <p:spPr bwMode="auto">
          <a:xfrm rot="5400000">
            <a:off x="1531144" y="634207"/>
            <a:ext cx="460375"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3038" name="AutoShape 30"/>
          <p:cNvSpPr>
            <a:spLocks noChangeArrowheads="1"/>
          </p:cNvSpPr>
          <p:nvPr/>
        </p:nvSpPr>
        <p:spPr bwMode="auto">
          <a:xfrm rot="5400000">
            <a:off x="1172369" y="562769"/>
            <a:ext cx="460375"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3039" name="AutoShape 31"/>
          <p:cNvSpPr>
            <a:spLocks noChangeArrowheads="1"/>
          </p:cNvSpPr>
          <p:nvPr/>
        </p:nvSpPr>
        <p:spPr bwMode="auto">
          <a:xfrm rot="5400000">
            <a:off x="7150894" y="562769"/>
            <a:ext cx="460375"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3040" name="AutoShape 32"/>
          <p:cNvSpPr>
            <a:spLocks noChangeArrowheads="1"/>
          </p:cNvSpPr>
          <p:nvPr/>
        </p:nvSpPr>
        <p:spPr bwMode="auto">
          <a:xfrm rot="5400000">
            <a:off x="6788944" y="634207"/>
            <a:ext cx="460375"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3041" name="AutoShape 33"/>
          <p:cNvSpPr>
            <a:spLocks noChangeArrowheads="1"/>
          </p:cNvSpPr>
          <p:nvPr/>
        </p:nvSpPr>
        <p:spPr bwMode="auto">
          <a:xfrm rot="5400000">
            <a:off x="6430169" y="562769"/>
            <a:ext cx="460375"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pic>
        <p:nvPicPr>
          <p:cNvPr id="43042" name="Picture 34" descr="выставка копия"/>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2852738"/>
            <a:ext cx="1800225"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3" name="Picture 35" descr="хлеб пшеничный с витаминами cop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35825" y="2943225"/>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86" name="Rectangle 36"/>
          <p:cNvSpPr>
            <a:spLocks noChangeArrowheads="1"/>
          </p:cNvSpPr>
          <p:nvPr/>
        </p:nvSpPr>
        <p:spPr bwMode="auto">
          <a:xfrm>
            <a:off x="388938" y="2514600"/>
            <a:ext cx="1490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ru-RU" altLang="ru-RU" sz="1600" b="1">
                <a:solidFill>
                  <a:srgbClr val="000099"/>
                </a:solidFill>
                <a:latin typeface="Times New Roman" panose="02020603050405020304" pitchFamily="18" charset="0"/>
              </a:rPr>
              <a:t>г. Барановичи</a:t>
            </a:r>
            <a:endParaRPr lang="en-US" altLang="ru-RU" sz="1600" b="1">
              <a:solidFill>
                <a:srgbClr val="000099"/>
              </a:solidFill>
              <a:latin typeface="Times New Roman" panose="02020603050405020304" pitchFamily="18" charset="0"/>
            </a:endParaRPr>
          </a:p>
        </p:txBody>
      </p:sp>
      <p:sp>
        <p:nvSpPr>
          <p:cNvPr id="70687" name="Rectangle 37"/>
          <p:cNvSpPr>
            <a:spLocks noChangeArrowheads="1"/>
          </p:cNvSpPr>
          <p:nvPr/>
        </p:nvSpPr>
        <p:spPr bwMode="auto">
          <a:xfrm>
            <a:off x="7375525" y="2444750"/>
            <a:ext cx="1050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600" b="1">
                <a:solidFill>
                  <a:srgbClr val="000099"/>
                </a:solidFill>
                <a:latin typeface="Times New Roman" panose="02020603050405020304" pitchFamily="18" charset="0"/>
              </a:rPr>
              <a:t>г. Кобрин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diamond(in)">
                                      <p:cBhvr>
                                        <p:cTn id="7" dur="2000"/>
                                        <p:tgtEl>
                                          <p:spTgt spid="43014"/>
                                        </p:tgtEl>
                                      </p:cBhvr>
                                    </p:animEffect>
                                  </p:childTnLst>
                                </p:cTn>
                              </p:par>
                              <p:par>
                                <p:cTn id="8" presetID="19" presetClass="emph" presetSubtype="0" fill="hold" grpId="0" nodeType="withEffect">
                                  <p:stCondLst>
                                    <p:cond delay="0"/>
                                  </p:stCondLst>
                                  <p:childTnLst>
                                    <p:animClr clrSpc="rgb" dir="cw">
                                      <p:cBhvr override="childStyle">
                                        <p:cTn id="9" dur="500" fill="hold"/>
                                        <p:tgtEl>
                                          <p:spTgt spid="43038"/>
                                        </p:tgtEl>
                                        <p:attrNameLst>
                                          <p:attrName>style.color</p:attrName>
                                        </p:attrNameLst>
                                      </p:cBhvr>
                                      <p:to>
                                        <a:schemeClr val="accent2"/>
                                      </p:to>
                                    </p:animClr>
                                    <p:animClr clrSpc="rgb" dir="cw">
                                      <p:cBhvr>
                                        <p:cTn id="10" dur="500" fill="hold"/>
                                        <p:tgtEl>
                                          <p:spTgt spid="43038"/>
                                        </p:tgtEl>
                                        <p:attrNameLst>
                                          <p:attrName>fillcolor</p:attrName>
                                        </p:attrNameLst>
                                      </p:cBhvr>
                                      <p:to>
                                        <a:schemeClr val="accent2"/>
                                      </p:to>
                                    </p:animClr>
                                    <p:set>
                                      <p:cBhvr>
                                        <p:cTn id="11" dur="500" fill="hold"/>
                                        <p:tgtEl>
                                          <p:spTgt spid="43038"/>
                                        </p:tgtEl>
                                        <p:attrNameLst>
                                          <p:attrName>fill.type</p:attrName>
                                        </p:attrNameLst>
                                      </p:cBhvr>
                                      <p:to>
                                        <p:strVal val="solid"/>
                                      </p:to>
                                    </p:set>
                                    <p:set>
                                      <p:cBhvr>
                                        <p:cTn id="12" dur="500" fill="hold"/>
                                        <p:tgtEl>
                                          <p:spTgt spid="43038"/>
                                        </p:tgtEl>
                                        <p:attrNameLst>
                                          <p:attrName>fill.on</p:attrName>
                                        </p:attrNameLst>
                                      </p:cBhvr>
                                      <p:to>
                                        <p:strVal val="true"/>
                                      </p:to>
                                    </p:set>
                                  </p:childTnLst>
                                </p:cTn>
                              </p:par>
                              <p:par>
                                <p:cTn id="13" presetID="19" presetClass="emph" presetSubtype="0" fill="hold" grpId="0" nodeType="withEffect">
                                  <p:stCondLst>
                                    <p:cond delay="0"/>
                                  </p:stCondLst>
                                  <p:childTnLst>
                                    <p:animClr clrSpc="rgb" dir="cw">
                                      <p:cBhvr override="childStyle">
                                        <p:cTn id="14" dur="500" fill="hold"/>
                                        <p:tgtEl>
                                          <p:spTgt spid="43037"/>
                                        </p:tgtEl>
                                        <p:attrNameLst>
                                          <p:attrName>style.color</p:attrName>
                                        </p:attrNameLst>
                                      </p:cBhvr>
                                      <p:to>
                                        <a:schemeClr val="accent2"/>
                                      </p:to>
                                    </p:animClr>
                                    <p:animClr clrSpc="rgb" dir="cw">
                                      <p:cBhvr>
                                        <p:cTn id="15" dur="500" fill="hold"/>
                                        <p:tgtEl>
                                          <p:spTgt spid="43037"/>
                                        </p:tgtEl>
                                        <p:attrNameLst>
                                          <p:attrName>fillcolor</p:attrName>
                                        </p:attrNameLst>
                                      </p:cBhvr>
                                      <p:to>
                                        <a:schemeClr val="accent2"/>
                                      </p:to>
                                    </p:animClr>
                                    <p:set>
                                      <p:cBhvr>
                                        <p:cTn id="16" dur="500" fill="hold"/>
                                        <p:tgtEl>
                                          <p:spTgt spid="43037"/>
                                        </p:tgtEl>
                                        <p:attrNameLst>
                                          <p:attrName>fill.type</p:attrName>
                                        </p:attrNameLst>
                                      </p:cBhvr>
                                      <p:to>
                                        <p:strVal val="solid"/>
                                      </p:to>
                                    </p:set>
                                    <p:set>
                                      <p:cBhvr>
                                        <p:cTn id="17" dur="500" fill="hold"/>
                                        <p:tgtEl>
                                          <p:spTgt spid="43037"/>
                                        </p:tgtEl>
                                        <p:attrNameLst>
                                          <p:attrName>fill.on</p:attrName>
                                        </p:attrNameLst>
                                      </p:cBhvr>
                                      <p:to>
                                        <p:strVal val="true"/>
                                      </p:to>
                                    </p:set>
                                  </p:childTnLst>
                                </p:cTn>
                              </p:par>
                              <p:par>
                                <p:cTn id="18" presetID="19" presetClass="emph" presetSubtype="0" fill="hold" grpId="0" nodeType="withEffect">
                                  <p:stCondLst>
                                    <p:cond delay="0"/>
                                  </p:stCondLst>
                                  <p:childTnLst>
                                    <p:animClr clrSpc="rgb" dir="cw">
                                      <p:cBhvr override="childStyle">
                                        <p:cTn id="19" dur="500" fill="hold"/>
                                        <p:tgtEl>
                                          <p:spTgt spid="43036"/>
                                        </p:tgtEl>
                                        <p:attrNameLst>
                                          <p:attrName>style.color</p:attrName>
                                        </p:attrNameLst>
                                      </p:cBhvr>
                                      <p:to>
                                        <a:schemeClr val="accent2"/>
                                      </p:to>
                                    </p:animClr>
                                    <p:animClr clrSpc="rgb" dir="cw">
                                      <p:cBhvr>
                                        <p:cTn id="20" dur="500" fill="hold"/>
                                        <p:tgtEl>
                                          <p:spTgt spid="43036"/>
                                        </p:tgtEl>
                                        <p:attrNameLst>
                                          <p:attrName>fillcolor</p:attrName>
                                        </p:attrNameLst>
                                      </p:cBhvr>
                                      <p:to>
                                        <a:schemeClr val="accent2"/>
                                      </p:to>
                                    </p:animClr>
                                    <p:set>
                                      <p:cBhvr>
                                        <p:cTn id="21" dur="500" fill="hold"/>
                                        <p:tgtEl>
                                          <p:spTgt spid="43036"/>
                                        </p:tgtEl>
                                        <p:attrNameLst>
                                          <p:attrName>fill.type</p:attrName>
                                        </p:attrNameLst>
                                      </p:cBhvr>
                                      <p:to>
                                        <p:strVal val="solid"/>
                                      </p:to>
                                    </p:set>
                                    <p:set>
                                      <p:cBhvr>
                                        <p:cTn id="22" dur="500" fill="hold"/>
                                        <p:tgtEl>
                                          <p:spTgt spid="43036"/>
                                        </p:tgtEl>
                                        <p:attrNameLst>
                                          <p:attrName>fill.on</p:attrName>
                                        </p:attrNameLst>
                                      </p:cBhvr>
                                      <p:to>
                                        <p:strVal val="true"/>
                                      </p:to>
                                    </p:set>
                                  </p:childTnLst>
                                </p:cTn>
                              </p:par>
                              <p:par>
                                <p:cTn id="23" presetID="19" presetClass="emph" presetSubtype="0" fill="hold" grpId="0" nodeType="withEffect">
                                  <p:stCondLst>
                                    <p:cond delay="0"/>
                                  </p:stCondLst>
                                  <p:childTnLst>
                                    <p:animClr clrSpc="rgb" dir="cw">
                                      <p:cBhvr override="childStyle">
                                        <p:cTn id="24" dur="500" fill="hold"/>
                                        <p:tgtEl>
                                          <p:spTgt spid="43041"/>
                                        </p:tgtEl>
                                        <p:attrNameLst>
                                          <p:attrName>style.color</p:attrName>
                                        </p:attrNameLst>
                                      </p:cBhvr>
                                      <p:to>
                                        <a:schemeClr val="accent2"/>
                                      </p:to>
                                    </p:animClr>
                                    <p:animClr clrSpc="rgb" dir="cw">
                                      <p:cBhvr>
                                        <p:cTn id="25" dur="500" fill="hold"/>
                                        <p:tgtEl>
                                          <p:spTgt spid="43041"/>
                                        </p:tgtEl>
                                        <p:attrNameLst>
                                          <p:attrName>fillcolor</p:attrName>
                                        </p:attrNameLst>
                                      </p:cBhvr>
                                      <p:to>
                                        <a:schemeClr val="accent2"/>
                                      </p:to>
                                    </p:animClr>
                                    <p:set>
                                      <p:cBhvr>
                                        <p:cTn id="26" dur="500" fill="hold"/>
                                        <p:tgtEl>
                                          <p:spTgt spid="43041"/>
                                        </p:tgtEl>
                                        <p:attrNameLst>
                                          <p:attrName>fill.type</p:attrName>
                                        </p:attrNameLst>
                                      </p:cBhvr>
                                      <p:to>
                                        <p:strVal val="solid"/>
                                      </p:to>
                                    </p:set>
                                    <p:set>
                                      <p:cBhvr>
                                        <p:cTn id="27" dur="500" fill="hold"/>
                                        <p:tgtEl>
                                          <p:spTgt spid="43041"/>
                                        </p:tgtEl>
                                        <p:attrNameLst>
                                          <p:attrName>fill.on</p:attrName>
                                        </p:attrNameLst>
                                      </p:cBhvr>
                                      <p:to>
                                        <p:strVal val="true"/>
                                      </p:to>
                                    </p:set>
                                  </p:childTnLst>
                                </p:cTn>
                              </p:par>
                              <p:par>
                                <p:cTn id="28" presetID="19" presetClass="emph" presetSubtype="0" fill="hold" grpId="0" nodeType="withEffect">
                                  <p:stCondLst>
                                    <p:cond delay="0"/>
                                  </p:stCondLst>
                                  <p:childTnLst>
                                    <p:animClr clrSpc="rgb" dir="cw">
                                      <p:cBhvr override="childStyle">
                                        <p:cTn id="29" dur="500" fill="hold"/>
                                        <p:tgtEl>
                                          <p:spTgt spid="43040"/>
                                        </p:tgtEl>
                                        <p:attrNameLst>
                                          <p:attrName>style.color</p:attrName>
                                        </p:attrNameLst>
                                      </p:cBhvr>
                                      <p:to>
                                        <a:schemeClr val="accent2"/>
                                      </p:to>
                                    </p:animClr>
                                    <p:animClr clrSpc="rgb" dir="cw">
                                      <p:cBhvr>
                                        <p:cTn id="30" dur="500" fill="hold"/>
                                        <p:tgtEl>
                                          <p:spTgt spid="43040"/>
                                        </p:tgtEl>
                                        <p:attrNameLst>
                                          <p:attrName>fillcolor</p:attrName>
                                        </p:attrNameLst>
                                      </p:cBhvr>
                                      <p:to>
                                        <a:schemeClr val="accent2"/>
                                      </p:to>
                                    </p:animClr>
                                    <p:set>
                                      <p:cBhvr>
                                        <p:cTn id="31" dur="500" fill="hold"/>
                                        <p:tgtEl>
                                          <p:spTgt spid="43040"/>
                                        </p:tgtEl>
                                        <p:attrNameLst>
                                          <p:attrName>fill.type</p:attrName>
                                        </p:attrNameLst>
                                      </p:cBhvr>
                                      <p:to>
                                        <p:strVal val="solid"/>
                                      </p:to>
                                    </p:set>
                                    <p:set>
                                      <p:cBhvr>
                                        <p:cTn id="32" dur="500" fill="hold"/>
                                        <p:tgtEl>
                                          <p:spTgt spid="43040"/>
                                        </p:tgtEl>
                                        <p:attrNameLst>
                                          <p:attrName>fill.on</p:attrName>
                                        </p:attrNameLst>
                                      </p:cBhvr>
                                      <p:to>
                                        <p:strVal val="true"/>
                                      </p:to>
                                    </p:set>
                                  </p:childTnLst>
                                </p:cTn>
                              </p:par>
                              <p:par>
                                <p:cTn id="33" presetID="19" presetClass="emph" presetSubtype="0" fill="hold" grpId="0" nodeType="withEffect">
                                  <p:stCondLst>
                                    <p:cond delay="0"/>
                                  </p:stCondLst>
                                  <p:childTnLst>
                                    <p:animClr clrSpc="rgb" dir="cw">
                                      <p:cBhvr override="childStyle">
                                        <p:cTn id="34" dur="500" fill="hold"/>
                                        <p:tgtEl>
                                          <p:spTgt spid="43039"/>
                                        </p:tgtEl>
                                        <p:attrNameLst>
                                          <p:attrName>style.color</p:attrName>
                                        </p:attrNameLst>
                                      </p:cBhvr>
                                      <p:to>
                                        <a:schemeClr val="accent2"/>
                                      </p:to>
                                    </p:animClr>
                                    <p:animClr clrSpc="rgb" dir="cw">
                                      <p:cBhvr>
                                        <p:cTn id="35" dur="500" fill="hold"/>
                                        <p:tgtEl>
                                          <p:spTgt spid="43039"/>
                                        </p:tgtEl>
                                        <p:attrNameLst>
                                          <p:attrName>fillcolor</p:attrName>
                                        </p:attrNameLst>
                                      </p:cBhvr>
                                      <p:to>
                                        <a:schemeClr val="accent2"/>
                                      </p:to>
                                    </p:animClr>
                                    <p:set>
                                      <p:cBhvr>
                                        <p:cTn id="36" dur="500" fill="hold"/>
                                        <p:tgtEl>
                                          <p:spTgt spid="43039"/>
                                        </p:tgtEl>
                                        <p:attrNameLst>
                                          <p:attrName>fill.type</p:attrName>
                                        </p:attrNameLst>
                                      </p:cBhvr>
                                      <p:to>
                                        <p:strVal val="solid"/>
                                      </p:to>
                                    </p:set>
                                    <p:set>
                                      <p:cBhvr>
                                        <p:cTn id="37" dur="500" fill="hold"/>
                                        <p:tgtEl>
                                          <p:spTgt spid="43039"/>
                                        </p:tgtEl>
                                        <p:attrNameLst>
                                          <p:attrName>fill.on</p:attrName>
                                        </p:attrNameLst>
                                      </p:cBhvr>
                                      <p:to>
                                        <p:strVal val="true"/>
                                      </p:to>
                                    </p:set>
                                  </p:childTnLst>
                                </p:cTn>
                              </p:par>
                              <p:par>
                                <p:cTn id="38" presetID="47" presetClass="entr" presetSubtype="0" fill="hold" nodeType="withEffect">
                                  <p:stCondLst>
                                    <p:cond delay="0"/>
                                  </p:stCondLst>
                                  <p:childTnLst>
                                    <p:set>
                                      <p:cBhvr>
                                        <p:cTn id="39" dur="1" fill="hold">
                                          <p:stCondLst>
                                            <p:cond delay="0"/>
                                          </p:stCondLst>
                                        </p:cTn>
                                        <p:tgtEl>
                                          <p:spTgt spid="43042"/>
                                        </p:tgtEl>
                                        <p:attrNameLst>
                                          <p:attrName>style.visibility</p:attrName>
                                        </p:attrNameLst>
                                      </p:cBhvr>
                                      <p:to>
                                        <p:strVal val="visible"/>
                                      </p:to>
                                    </p:set>
                                    <p:animEffect transition="in" filter="fade">
                                      <p:cBhvr>
                                        <p:cTn id="40" dur="1000"/>
                                        <p:tgtEl>
                                          <p:spTgt spid="43042"/>
                                        </p:tgtEl>
                                      </p:cBhvr>
                                    </p:animEffect>
                                    <p:anim calcmode="lin" valueType="num">
                                      <p:cBhvr>
                                        <p:cTn id="41" dur="1000" fill="hold"/>
                                        <p:tgtEl>
                                          <p:spTgt spid="43042"/>
                                        </p:tgtEl>
                                        <p:attrNameLst>
                                          <p:attrName>ppt_x</p:attrName>
                                        </p:attrNameLst>
                                      </p:cBhvr>
                                      <p:tavLst>
                                        <p:tav tm="0">
                                          <p:val>
                                            <p:strVal val="#ppt_x"/>
                                          </p:val>
                                        </p:tav>
                                        <p:tav tm="100000">
                                          <p:val>
                                            <p:strVal val="#ppt_x"/>
                                          </p:val>
                                        </p:tav>
                                      </p:tavLst>
                                    </p:anim>
                                    <p:anim calcmode="lin" valueType="num">
                                      <p:cBhvr>
                                        <p:cTn id="42" dur="1000" fill="hold"/>
                                        <p:tgtEl>
                                          <p:spTgt spid="4304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43031"/>
                                        </p:tgtEl>
                                        <p:attrNameLst>
                                          <p:attrName>style.visibility</p:attrName>
                                        </p:attrNameLst>
                                      </p:cBhvr>
                                      <p:to>
                                        <p:strVal val="visible"/>
                                      </p:to>
                                    </p:set>
                                    <p:animEffect transition="in" filter="fade">
                                      <p:cBhvr>
                                        <p:cTn id="45" dur="1000"/>
                                        <p:tgtEl>
                                          <p:spTgt spid="43031"/>
                                        </p:tgtEl>
                                      </p:cBhvr>
                                    </p:animEffect>
                                    <p:anim calcmode="lin" valueType="num">
                                      <p:cBhvr>
                                        <p:cTn id="46" dur="1000" fill="hold"/>
                                        <p:tgtEl>
                                          <p:spTgt spid="43031"/>
                                        </p:tgtEl>
                                        <p:attrNameLst>
                                          <p:attrName>ppt_x</p:attrName>
                                        </p:attrNameLst>
                                      </p:cBhvr>
                                      <p:tavLst>
                                        <p:tav tm="0">
                                          <p:val>
                                            <p:strVal val="#ppt_x"/>
                                          </p:val>
                                        </p:tav>
                                        <p:tav tm="100000">
                                          <p:val>
                                            <p:strVal val="#ppt_x"/>
                                          </p:val>
                                        </p:tav>
                                      </p:tavLst>
                                    </p:anim>
                                    <p:anim calcmode="lin" valueType="num">
                                      <p:cBhvr>
                                        <p:cTn id="47" dur="1000" fill="hold"/>
                                        <p:tgtEl>
                                          <p:spTgt spid="43031"/>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43025"/>
                                        </p:tgtEl>
                                        <p:attrNameLst>
                                          <p:attrName>style.visibility</p:attrName>
                                        </p:attrNameLst>
                                      </p:cBhvr>
                                      <p:to>
                                        <p:strVal val="visible"/>
                                      </p:to>
                                    </p:set>
                                    <p:animEffect transition="in" filter="fade">
                                      <p:cBhvr>
                                        <p:cTn id="50" dur="1000"/>
                                        <p:tgtEl>
                                          <p:spTgt spid="43025"/>
                                        </p:tgtEl>
                                      </p:cBhvr>
                                    </p:animEffect>
                                    <p:anim calcmode="lin" valueType="num">
                                      <p:cBhvr>
                                        <p:cTn id="51" dur="1000" fill="hold"/>
                                        <p:tgtEl>
                                          <p:spTgt spid="43025"/>
                                        </p:tgtEl>
                                        <p:attrNameLst>
                                          <p:attrName>ppt_x</p:attrName>
                                        </p:attrNameLst>
                                      </p:cBhvr>
                                      <p:tavLst>
                                        <p:tav tm="0">
                                          <p:val>
                                            <p:strVal val="#ppt_x"/>
                                          </p:val>
                                        </p:tav>
                                        <p:tav tm="100000">
                                          <p:val>
                                            <p:strVal val="#ppt_x"/>
                                          </p:val>
                                        </p:tav>
                                      </p:tavLst>
                                    </p:anim>
                                    <p:anim calcmode="lin" valueType="num">
                                      <p:cBhvr>
                                        <p:cTn id="52" dur="1000" fill="hold"/>
                                        <p:tgtEl>
                                          <p:spTgt spid="43025"/>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43026"/>
                                        </p:tgtEl>
                                        <p:attrNameLst>
                                          <p:attrName>style.visibility</p:attrName>
                                        </p:attrNameLst>
                                      </p:cBhvr>
                                      <p:to>
                                        <p:strVal val="visible"/>
                                      </p:to>
                                    </p:set>
                                    <p:animEffect transition="in" filter="fade">
                                      <p:cBhvr>
                                        <p:cTn id="55" dur="1000"/>
                                        <p:tgtEl>
                                          <p:spTgt spid="43026"/>
                                        </p:tgtEl>
                                      </p:cBhvr>
                                    </p:animEffect>
                                    <p:anim calcmode="lin" valueType="num">
                                      <p:cBhvr>
                                        <p:cTn id="56" dur="1000" fill="hold"/>
                                        <p:tgtEl>
                                          <p:spTgt spid="43026"/>
                                        </p:tgtEl>
                                        <p:attrNameLst>
                                          <p:attrName>ppt_x</p:attrName>
                                        </p:attrNameLst>
                                      </p:cBhvr>
                                      <p:tavLst>
                                        <p:tav tm="0">
                                          <p:val>
                                            <p:strVal val="#ppt_x"/>
                                          </p:val>
                                        </p:tav>
                                        <p:tav tm="100000">
                                          <p:val>
                                            <p:strVal val="#ppt_x"/>
                                          </p:val>
                                        </p:tav>
                                      </p:tavLst>
                                    </p:anim>
                                    <p:anim calcmode="lin" valueType="num">
                                      <p:cBhvr>
                                        <p:cTn id="57" dur="1000" fill="hold"/>
                                        <p:tgtEl>
                                          <p:spTgt spid="43026"/>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3027"/>
                                        </p:tgtEl>
                                        <p:attrNameLst>
                                          <p:attrName>style.visibility</p:attrName>
                                        </p:attrNameLst>
                                      </p:cBhvr>
                                      <p:to>
                                        <p:strVal val="visible"/>
                                      </p:to>
                                    </p:set>
                                    <p:animEffect transition="in" filter="fade">
                                      <p:cBhvr>
                                        <p:cTn id="60" dur="1000"/>
                                        <p:tgtEl>
                                          <p:spTgt spid="43027"/>
                                        </p:tgtEl>
                                      </p:cBhvr>
                                    </p:animEffect>
                                    <p:anim calcmode="lin" valueType="num">
                                      <p:cBhvr>
                                        <p:cTn id="61" dur="1000" fill="hold"/>
                                        <p:tgtEl>
                                          <p:spTgt spid="43027"/>
                                        </p:tgtEl>
                                        <p:attrNameLst>
                                          <p:attrName>ppt_x</p:attrName>
                                        </p:attrNameLst>
                                      </p:cBhvr>
                                      <p:tavLst>
                                        <p:tav tm="0">
                                          <p:val>
                                            <p:strVal val="#ppt_x"/>
                                          </p:val>
                                        </p:tav>
                                        <p:tav tm="100000">
                                          <p:val>
                                            <p:strVal val="#ppt_x"/>
                                          </p:val>
                                        </p:tav>
                                      </p:tavLst>
                                    </p:anim>
                                    <p:anim calcmode="lin" valueType="num">
                                      <p:cBhvr>
                                        <p:cTn id="62" dur="1000" fill="hold"/>
                                        <p:tgtEl>
                                          <p:spTgt spid="43027"/>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43043"/>
                                        </p:tgtEl>
                                        <p:attrNameLst>
                                          <p:attrName>style.visibility</p:attrName>
                                        </p:attrNameLst>
                                      </p:cBhvr>
                                      <p:to>
                                        <p:strVal val="visible"/>
                                      </p:to>
                                    </p:set>
                                    <p:animEffect transition="in" filter="fade">
                                      <p:cBhvr>
                                        <p:cTn id="65" dur="1000"/>
                                        <p:tgtEl>
                                          <p:spTgt spid="43043"/>
                                        </p:tgtEl>
                                      </p:cBhvr>
                                    </p:animEffect>
                                    <p:anim calcmode="lin" valueType="num">
                                      <p:cBhvr>
                                        <p:cTn id="66" dur="1000" fill="hold"/>
                                        <p:tgtEl>
                                          <p:spTgt spid="43043"/>
                                        </p:tgtEl>
                                        <p:attrNameLst>
                                          <p:attrName>ppt_x</p:attrName>
                                        </p:attrNameLst>
                                      </p:cBhvr>
                                      <p:tavLst>
                                        <p:tav tm="0">
                                          <p:val>
                                            <p:strVal val="#ppt_x"/>
                                          </p:val>
                                        </p:tav>
                                        <p:tav tm="100000">
                                          <p:val>
                                            <p:strVal val="#ppt_x"/>
                                          </p:val>
                                        </p:tav>
                                      </p:tavLst>
                                    </p:anim>
                                    <p:anim calcmode="lin" valueType="num">
                                      <p:cBhvr>
                                        <p:cTn id="67" dur="1000" fill="hold"/>
                                        <p:tgtEl>
                                          <p:spTgt spid="430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p:bldP spid="43036" grpId="0" animBg="1"/>
      <p:bldP spid="43037" grpId="0" animBg="1"/>
      <p:bldP spid="43038" grpId="0" animBg="1"/>
      <p:bldP spid="43039" grpId="0" animBg="1"/>
      <p:bldP spid="43040" grpId="0" animBg="1"/>
      <p:bldP spid="43041"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2" name="Picture 87" descr="девочка2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05200" y="1828800"/>
            <a:ext cx="23590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75"/>
          <p:cNvSpPr>
            <a:spLocks noChangeArrowheads="1"/>
          </p:cNvSpPr>
          <p:nvPr/>
        </p:nvSpPr>
        <p:spPr bwMode="auto">
          <a:xfrm rot="5400000">
            <a:off x="3352800" y="43434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84" name="Rectangle 7"/>
          <p:cNvSpPr>
            <a:spLocks noChangeArrowheads="1"/>
          </p:cNvSpPr>
          <p:nvPr/>
        </p:nvSpPr>
        <p:spPr bwMode="auto">
          <a:xfrm>
            <a:off x="1600200" y="1066800"/>
            <a:ext cx="5580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1685" name="Rectangle 26"/>
          <p:cNvSpPr>
            <a:spLocks noChangeArrowheads="1"/>
          </p:cNvSpPr>
          <p:nvPr/>
        </p:nvSpPr>
        <p:spPr bwMode="auto">
          <a:xfrm>
            <a:off x="4343400" y="2528888"/>
            <a:ext cx="27670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683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900" b="1">
                <a:solidFill>
                  <a:srgbClr val="FF0000"/>
                </a:solidFill>
                <a:latin typeface="Times New Roman" panose="02020603050405020304" pitchFamily="18" charset="0"/>
              </a:rPr>
              <a:t>«Даўгалецце - 16»</a:t>
            </a:r>
            <a:r>
              <a:rPr lang="ru-RU" altLang="ru-RU" sz="2000" b="1">
                <a:solidFill>
                  <a:srgbClr val="000099"/>
                </a:solidFill>
                <a:latin typeface="Times New Roman" panose="02020603050405020304" pitchFamily="18" charset="0"/>
              </a:rPr>
              <a:t> </a:t>
            </a:r>
          </a:p>
          <a:p>
            <a:pPr algn="ctr" eaLnBrk="1" hangingPunct="1">
              <a:lnSpc>
                <a:spcPct val="95000"/>
              </a:lnSpc>
            </a:pPr>
            <a:r>
              <a:rPr lang="ru-RU" altLang="ru-RU" sz="1400" b="1">
                <a:solidFill>
                  <a:srgbClr val="000099"/>
                </a:solidFill>
                <a:latin typeface="Times New Roman" panose="02020603050405020304" pitchFamily="18" charset="0"/>
              </a:rPr>
              <a:t>(обогащает готовое изде-</a:t>
            </a:r>
          </a:p>
          <a:p>
            <a:pPr algn="ctr" eaLnBrk="1" hangingPunct="1">
              <a:lnSpc>
                <a:spcPct val="95000"/>
              </a:lnSpc>
            </a:pPr>
            <a:r>
              <a:rPr lang="ru-RU" altLang="ru-RU" sz="1400" b="1">
                <a:solidFill>
                  <a:srgbClr val="000099"/>
                </a:solidFill>
                <a:latin typeface="Times New Roman" panose="02020603050405020304" pitchFamily="18" charset="0"/>
              </a:rPr>
              <a:t>лие витаминами груп-</a:t>
            </a:r>
          </a:p>
          <a:p>
            <a:pPr algn="ctr" eaLnBrk="1" hangingPunct="1">
              <a:lnSpc>
                <a:spcPct val="95000"/>
              </a:lnSpc>
            </a:pPr>
            <a:r>
              <a:rPr lang="ru-RU" altLang="ru-RU" sz="1400" b="1">
                <a:solidFill>
                  <a:srgbClr val="000099"/>
                </a:solidFill>
                <a:latin typeface="Times New Roman" panose="02020603050405020304" pitchFamily="18" charset="0"/>
              </a:rPr>
              <a:t>пы В, в т. ч. фолие-</a:t>
            </a:r>
          </a:p>
          <a:p>
            <a:pPr algn="ctr" eaLnBrk="1" hangingPunct="1">
              <a:lnSpc>
                <a:spcPct val="95000"/>
              </a:lnSpc>
            </a:pPr>
            <a:r>
              <a:rPr lang="ru-RU" altLang="ru-RU" sz="1400" b="1">
                <a:solidFill>
                  <a:srgbClr val="000099"/>
                </a:solidFill>
                <a:latin typeface="Times New Roman" panose="02020603050405020304" pitchFamily="18" charset="0"/>
              </a:rPr>
              <a:t>вой кислотой)</a:t>
            </a:r>
          </a:p>
        </p:txBody>
      </p:sp>
      <p:sp>
        <p:nvSpPr>
          <p:cNvPr id="71686" name="Rectangle 27"/>
          <p:cNvSpPr>
            <a:spLocks noChangeArrowheads="1"/>
          </p:cNvSpPr>
          <p:nvPr/>
        </p:nvSpPr>
        <p:spPr bwMode="auto">
          <a:xfrm>
            <a:off x="3352800" y="1447800"/>
            <a:ext cx="219233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b="1">
                <a:solidFill>
                  <a:srgbClr val="FF0000"/>
                </a:solidFill>
                <a:latin typeface="Times New Roman" panose="02020603050405020304" pitchFamily="18" charset="0"/>
              </a:rPr>
              <a:t>«Даўгалецце - 7»</a:t>
            </a:r>
            <a:r>
              <a:rPr lang="ru-RU" altLang="ru-RU" sz="2000" b="1">
                <a:solidFill>
                  <a:srgbClr val="000099"/>
                </a:solidFill>
                <a:latin typeface="Times New Roman" panose="02020603050405020304" pitchFamily="18" charset="0"/>
              </a:rPr>
              <a:t>  </a:t>
            </a:r>
          </a:p>
          <a:p>
            <a:pPr algn="ctr" eaLnBrk="1" hangingPunct="1"/>
            <a:r>
              <a:rPr lang="ru-RU" altLang="ru-RU" sz="1400" b="1">
                <a:solidFill>
                  <a:srgbClr val="000099"/>
                </a:solidFill>
                <a:latin typeface="Times New Roman" panose="02020603050405020304" pitchFamily="18" charset="0"/>
              </a:rPr>
              <a:t>(обогащает готовое </a:t>
            </a:r>
          </a:p>
          <a:p>
            <a:pPr algn="ctr" eaLnBrk="1" hangingPunct="1"/>
            <a:r>
              <a:rPr lang="ru-RU" altLang="ru-RU" sz="1400" b="1">
                <a:solidFill>
                  <a:srgbClr val="000099"/>
                </a:solidFill>
                <a:latin typeface="Times New Roman" panose="02020603050405020304" pitchFamily="18" charset="0"/>
              </a:rPr>
              <a:t>изделие пищевыми</a:t>
            </a:r>
          </a:p>
          <a:p>
            <a:pPr algn="ctr" eaLnBrk="1" hangingPunct="1"/>
            <a:r>
              <a:rPr lang="ru-RU" altLang="ru-RU" sz="1400" b="1">
                <a:solidFill>
                  <a:srgbClr val="000099"/>
                </a:solidFill>
                <a:latin typeface="Times New Roman" panose="02020603050405020304" pitchFamily="18" charset="0"/>
              </a:rPr>
              <a:t>Волокнами)</a:t>
            </a:r>
          </a:p>
        </p:txBody>
      </p:sp>
      <p:sp>
        <p:nvSpPr>
          <p:cNvPr id="71687" name="Rectangle 28"/>
          <p:cNvSpPr>
            <a:spLocks noChangeArrowheads="1"/>
          </p:cNvSpPr>
          <p:nvPr/>
        </p:nvSpPr>
        <p:spPr bwMode="auto">
          <a:xfrm>
            <a:off x="1970088" y="2590800"/>
            <a:ext cx="232092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900" b="1">
                <a:solidFill>
                  <a:srgbClr val="FF0000"/>
                </a:solidFill>
                <a:latin typeface="Times New Roman" panose="02020603050405020304" pitchFamily="18" charset="0"/>
              </a:rPr>
              <a:t>«Даўгалецце» - 10»</a:t>
            </a:r>
            <a:r>
              <a:rPr lang="ru-RU" altLang="ru-RU" sz="1400" b="1">
                <a:solidFill>
                  <a:srgbClr val="000099"/>
                </a:solidFill>
                <a:latin typeface="Times New Roman" panose="02020603050405020304" pitchFamily="18" charset="0"/>
              </a:rPr>
              <a:t> </a:t>
            </a:r>
          </a:p>
          <a:p>
            <a:pPr algn="ctr" eaLnBrk="1" hangingPunct="1"/>
            <a:r>
              <a:rPr lang="ru-RU" altLang="ru-RU" sz="1400" b="1">
                <a:solidFill>
                  <a:srgbClr val="000099"/>
                </a:solidFill>
                <a:latin typeface="Times New Roman" panose="02020603050405020304" pitchFamily="18" charset="0"/>
              </a:rPr>
              <a:t>обогащает готовое </a:t>
            </a:r>
          </a:p>
          <a:p>
            <a:pPr algn="ctr" eaLnBrk="1" hangingPunct="1"/>
            <a:r>
              <a:rPr lang="ru-RU" altLang="ru-RU" sz="1400" b="1">
                <a:solidFill>
                  <a:srgbClr val="000099"/>
                </a:solidFill>
                <a:latin typeface="Times New Roman" panose="02020603050405020304" pitchFamily="18" charset="0"/>
              </a:rPr>
              <a:t>изделие  аминокис-</a:t>
            </a:r>
          </a:p>
          <a:p>
            <a:pPr algn="ctr" eaLnBrk="1" hangingPunct="1"/>
            <a:r>
              <a:rPr lang="ru-RU" altLang="ru-RU" sz="1400" b="1">
                <a:solidFill>
                  <a:srgbClr val="000099"/>
                </a:solidFill>
                <a:latin typeface="Times New Roman" panose="02020603050405020304" pitchFamily="18" charset="0"/>
              </a:rPr>
              <a:t>лотами (лизин, таурин)</a:t>
            </a:r>
          </a:p>
        </p:txBody>
      </p:sp>
      <p:sp>
        <p:nvSpPr>
          <p:cNvPr id="71688" name="AutoShape 38"/>
          <p:cNvSpPr>
            <a:spLocks noChangeArrowheads="1"/>
          </p:cNvSpPr>
          <p:nvPr/>
        </p:nvSpPr>
        <p:spPr bwMode="auto">
          <a:xfrm>
            <a:off x="381000" y="51816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89" name="Rectangle 65"/>
          <p:cNvSpPr>
            <a:spLocks noChangeArrowheads="1"/>
          </p:cNvSpPr>
          <p:nvPr/>
        </p:nvSpPr>
        <p:spPr bwMode="auto">
          <a:xfrm>
            <a:off x="1804988" y="5405438"/>
            <a:ext cx="52959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600" b="1">
                <a:solidFill>
                  <a:srgbClr val="0000FF"/>
                </a:solidFill>
                <a:latin typeface="Times New Roman" panose="02020603050405020304" pitchFamily="18" charset="0"/>
              </a:rPr>
              <a:t>Смеси представляют собой сухие порошкообразные </a:t>
            </a:r>
          </a:p>
          <a:p>
            <a:pPr algn="ctr" eaLnBrk="1" hangingPunct="1"/>
            <a:r>
              <a:rPr lang="ru-RU" altLang="ru-RU" sz="1600" b="1">
                <a:solidFill>
                  <a:srgbClr val="0000FF"/>
                </a:solidFill>
                <a:latin typeface="Times New Roman" panose="02020603050405020304" pitchFamily="18" charset="0"/>
              </a:rPr>
              <a:t>смеси зерновых продуктов, овощей, фруктов, амино-</a:t>
            </a:r>
          </a:p>
          <a:p>
            <a:pPr algn="ctr" eaLnBrk="1" hangingPunct="1"/>
            <a:r>
              <a:rPr lang="ru-RU" altLang="ru-RU" sz="1600" b="1">
                <a:solidFill>
                  <a:srgbClr val="0000FF"/>
                </a:solidFill>
                <a:latin typeface="Times New Roman" panose="02020603050405020304" pitchFamily="18" charset="0"/>
              </a:rPr>
              <a:t>кислот с добавлением премикса витаминно-минераль-</a:t>
            </a:r>
          </a:p>
          <a:p>
            <a:pPr algn="ctr" eaLnBrk="1" hangingPunct="1"/>
            <a:r>
              <a:rPr lang="ru-RU" altLang="ru-RU" sz="1600" b="1">
                <a:solidFill>
                  <a:srgbClr val="0000FF"/>
                </a:solidFill>
                <a:latin typeface="Times New Roman" panose="02020603050405020304" pitchFamily="18" charset="0"/>
              </a:rPr>
              <a:t>ного «Арбарвит – 2», витаминов в чистом виде и </a:t>
            </a:r>
          </a:p>
          <a:p>
            <a:pPr algn="ctr" eaLnBrk="1" hangingPunct="1"/>
            <a:r>
              <a:rPr lang="ru-RU" altLang="ru-RU" sz="1600" b="1">
                <a:solidFill>
                  <a:srgbClr val="0000FF"/>
                </a:solidFill>
                <a:latin typeface="Times New Roman" panose="02020603050405020304" pitchFamily="18" charset="0"/>
              </a:rPr>
              <a:t>других компонентов. </a:t>
            </a:r>
          </a:p>
        </p:txBody>
      </p:sp>
      <p:sp>
        <p:nvSpPr>
          <p:cNvPr id="71690" name="AutoShape 70"/>
          <p:cNvSpPr>
            <a:spLocks noChangeArrowheads="1"/>
          </p:cNvSpPr>
          <p:nvPr/>
        </p:nvSpPr>
        <p:spPr bwMode="auto">
          <a:xfrm rot="5400000">
            <a:off x="4914900" y="43815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1" name="AutoShape 71"/>
          <p:cNvSpPr>
            <a:spLocks noChangeArrowheads="1"/>
          </p:cNvSpPr>
          <p:nvPr/>
        </p:nvSpPr>
        <p:spPr bwMode="auto">
          <a:xfrm rot="5400000">
            <a:off x="5067300" y="41529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2" name="AutoShape 72"/>
          <p:cNvSpPr>
            <a:spLocks noChangeArrowheads="1"/>
          </p:cNvSpPr>
          <p:nvPr/>
        </p:nvSpPr>
        <p:spPr bwMode="auto">
          <a:xfrm rot="5400000">
            <a:off x="4914900" y="38481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3" name="AutoShape 83"/>
          <p:cNvSpPr>
            <a:spLocks noChangeArrowheads="1"/>
          </p:cNvSpPr>
          <p:nvPr/>
        </p:nvSpPr>
        <p:spPr bwMode="auto">
          <a:xfrm rot="5400000">
            <a:off x="4114800" y="48768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4" name="AutoShape 84"/>
          <p:cNvSpPr>
            <a:spLocks noChangeArrowheads="1"/>
          </p:cNvSpPr>
          <p:nvPr/>
        </p:nvSpPr>
        <p:spPr bwMode="auto">
          <a:xfrm rot="5400000">
            <a:off x="4343400" y="46482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5" name="AutoShape 81"/>
          <p:cNvSpPr>
            <a:spLocks noChangeArrowheads="1"/>
          </p:cNvSpPr>
          <p:nvPr/>
        </p:nvSpPr>
        <p:spPr bwMode="auto">
          <a:xfrm rot="5400000">
            <a:off x="3886200" y="46482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6" name="AutoShape 85"/>
          <p:cNvSpPr>
            <a:spLocks noChangeArrowheads="1"/>
          </p:cNvSpPr>
          <p:nvPr/>
        </p:nvSpPr>
        <p:spPr bwMode="auto">
          <a:xfrm rot="5400000">
            <a:off x="4114800" y="43434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7" name="AutoShape 78"/>
          <p:cNvSpPr>
            <a:spLocks noChangeArrowheads="1"/>
          </p:cNvSpPr>
          <p:nvPr/>
        </p:nvSpPr>
        <p:spPr bwMode="auto">
          <a:xfrm rot="5400000">
            <a:off x="3200400" y="41148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8" name="AutoShape 82"/>
          <p:cNvSpPr>
            <a:spLocks noChangeArrowheads="1"/>
          </p:cNvSpPr>
          <p:nvPr/>
        </p:nvSpPr>
        <p:spPr bwMode="auto">
          <a:xfrm rot="5400000">
            <a:off x="3352800" y="38100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699" name="Rectangle 19"/>
          <p:cNvSpPr>
            <a:spLocks noChangeArrowheads="1"/>
          </p:cNvSpPr>
          <p:nvPr/>
        </p:nvSpPr>
        <p:spPr bwMode="auto">
          <a:xfrm>
            <a:off x="0" y="4572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600" b="1">
                <a:solidFill>
                  <a:srgbClr val="000099"/>
                </a:solidFill>
                <a:latin typeface="Times New Roman" panose="02020603050405020304" pitchFamily="18" charset="0"/>
              </a:rPr>
              <a:t>для использования при производстве хлебобулочных изделий, сладостей мучных (на основании песочного полуфабриката), кексов на химических разрыхлителях, с целью обогащения их биологически активными веществами, в том числе витаминами и аминокислотами, </a:t>
            </a:r>
          </a:p>
          <a:p>
            <a:pPr algn="ctr" eaLnBrk="1" hangingPunct="1"/>
            <a:r>
              <a:rPr lang="ru-RU" altLang="ru-RU" sz="1600" b="1">
                <a:solidFill>
                  <a:srgbClr val="000099"/>
                </a:solidFill>
                <a:latin typeface="Times New Roman" panose="02020603050405020304" pitchFamily="18" charset="0"/>
              </a:rPr>
              <a:t>для расширения ассортимента изделий диетического, в том числе и геродиетического, профиля</a:t>
            </a:r>
          </a:p>
        </p:txBody>
      </p:sp>
      <p:sp>
        <p:nvSpPr>
          <p:cNvPr id="71700" name="Text Box 88"/>
          <p:cNvSpPr txBox="1">
            <a:spLocks noChangeArrowheads="1"/>
          </p:cNvSpPr>
          <p:nvPr/>
        </p:nvSpPr>
        <p:spPr bwMode="auto">
          <a:xfrm>
            <a:off x="1981200" y="5029200"/>
            <a:ext cx="1557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b="1">
                <a:solidFill>
                  <a:srgbClr val="FF0000"/>
                </a:solidFill>
                <a:cs typeface="Times New Roman" panose="02020603050405020304" pitchFamily="18" charset="0"/>
              </a:rPr>
              <a:t>Янтарная кислота</a:t>
            </a:r>
          </a:p>
        </p:txBody>
      </p:sp>
      <p:sp>
        <p:nvSpPr>
          <p:cNvPr id="71701" name="Text Box 89"/>
          <p:cNvSpPr txBox="1">
            <a:spLocks noChangeArrowheads="1"/>
          </p:cNvSpPr>
          <p:nvPr/>
        </p:nvSpPr>
        <p:spPr bwMode="auto">
          <a:xfrm>
            <a:off x="228600" y="5943600"/>
            <a:ext cx="1700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b="1">
                <a:solidFill>
                  <a:srgbClr val="FF0000"/>
                </a:solidFill>
                <a:cs typeface="Times New Roman" panose="02020603050405020304" pitchFamily="18" charset="0"/>
              </a:rPr>
              <a:t>Яблочный порошок</a:t>
            </a:r>
          </a:p>
        </p:txBody>
      </p:sp>
      <p:sp>
        <p:nvSpPr>
          <p:cNvPr id="71702" name="Text Box 90"/>
          <p:cNvSpPr txBox="1">
            <a:spLocks noChangeArrowheads="1"/>
          </p:cNvSpPr>
          <p:nvPr/>
        </p:nvSpPr>
        <p:spPr bwMode="auto">
          <a:xfrm>
            <a:off x="5410200" y="5029200"/>
            <a:ext cx="1673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b="1">
                <a:solidFill>
                  <a:srgbClr val="FF0000"/>
                </a:solidFill>
                <a:cs typeface="Times New Roman" panose="02020603050405020304" pitchFamily="18" charset="0"/>
              </a:rPr>
              <a:t>Томатный порошок</a:t>
            </a:r>
          </a:p>
        </p:txBody>
      </p:sp>
      <p:sp>
        <p:nvSpPr>
          <p:cNvPr id="71703" name="Rectangle 91"/>
          <p:cNvSpPr>
            <a:spLocks noChangeArrowheads="1"/>
          </p:cNvSpPr>
          <p:nvPr/>
        </p:nvSpPr>
        <p:spPr bwMode="auto">
          <a:xfrm>
            <a:off x="304800" y="38100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b="1">
                <a:solidFill>
                  <a:srgbClr val="FF0000"/>
                </a:solidFill>
              </a:rPr>
              <a:t>Витаминно-мине-</a:t>
            </a:r>
          </a:p>
          <a:p>
            <a:pPr eaLnBrk="1" hangingPunct="1"/>
            <a:r>
              <a:rPr lang="ru-RU" altLang="ru-RU" sz="1200" b="1">
                <a:solidFill>
                  <a:srgbClr val="FF0000"/>
                </a:solidFill>
              </a:rPr>
              <a:t>ральный премикс</a:t>
            </a:r>
          </a:p>
          <a:p>
            <a:pPr eaLnBrk="1" hangingPunct="1"/>
            <a:r>
              <a:rPr lang="ru-RU" altLang="ru-RU" sz="1200" b="1">
                <a:solidFill>
                  <a:srgbClr val="FF0000"/>
                </a:solidFill>
              </a:rPr>
              <a:t> «Арбарвит – 2»</a:t>
            </a:r>
          </a:p>
        </p:txBody>
      </p:sp>
      <p:sp>
        <p:nvSpPr>
          <p:cNvPr id="71704" name="Text Box 92"/>
          <p:cNvSpPr txBox="1">
            <a:spLocks noChangeArrowheads="1"/>
          </p:cNvSpPr>
          <p:nvPr/>
        </p:nvSpPr>
        <p:spPr bwMode="auto">
          <a:xfrm>
            <a:off x="228600" y="1524000"/>
            <a:ext cx="1635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b="1">
                <a:solidFill>
                  <a:srgbClr val="FF0000"/>
                </a:solidFill>
                <a:cs typeface="Times New Roman" panose="02020603050405020304" pitchFamily="18" charset="0"/>
              </a:rPr>
              <a:t>Цветочная пыльца</a:t>
            </a:r>
          </a:p>
        </p:txBody>
      </p:sp>
      <p:sp>
        <p:nvSpPr>
          <p:cNvPr id="71705" name="Text Box 93"/>
          <p:cNvSpPr txBox="1">
            <a:spLocks noChangeArrowheads="1"/>
          </p:cNvSpPr>
          <p:nvPr/>
        </p:nvSpPr>
        <p:spPr bwMode="auto">
          <a:xfrm>
            <a:off x="7086600" y="6019800"/>
            <a:ext cx="1706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b="1">
                <a:solidFill>
                  <a:srgbClr val="FF0000"/>
                </a:solidFill>
                <a:cs typeface="Times New Roman" panose="02020603050405020304" pitchFamily="18" charset="0"/>
              </a:rPr>
              <a:t>Порошок из свеклы</a:t>
            </a:r>
          </a:p>
        </p:txBody>
      </p:sp>
      <p:sp>
        <p:nvSpPr>
          <p:cNvPr id="71706" name="Text Box 94"/>
          <p:cNvSpPr txBox="1">
            <a:spLocks noChangeArrowheads="1"/>
          </p:cNvSpPr>
          <p:nvPr/>
        </p:nvSpPr>
        <p:spPr bwMode="auto">
          <a:xfrm>
            <a:off x="7162800" y="1524000"/>
            <a:ext cx="1554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b="1">
                <a:solidFill>
                  <a:srgbClr val="FF0000"/>
                </a:solidFill>
                <a:cs typeface="Times New Roman" panose="02020603050405020304" pitchFamily="18" charset="0"/>
              </a:rPr>
              <a:t>Морковь сушеная</a:t>
            </a:r>
          </a:p>
        </p:txBody>
      </p:sp>
      <p:sp>
        <p:nvSpPr>
          <p:cNvPr id="71707" name="Text Box 97"/>
          <p:cNvSpPr txBox="1">
            <a:spLocks noChangeArrowheads="1"/>
          </p:cNvSpPr>
          <p:nvPr/>
        </p:nvSpPr>
        <p:spPr bwMode="auto">
          <a:xfrm>
            <a:off x="7010400" y="3886200"/>
            <a:ext cx="1931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b="1">
                <a:solidFill>
                  <a:srgbClr val="FF0000"/>
                </a:solidFill>
                <a:cs typeface="Times New Roman" panose="02020603050405020304" pitchFamily="18" charset="0"/>
              </a:rPr>
              <a:t>Аскорбиновая кислота</a:t>
            </a:r>
          </a:p>
        </p:txBody>
      </p:sp>
      <p:pic>
        <p:nvPicPr>
          <p:cNvPr id="46205" name="Picture 125" descr="свекла"/>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800" y="4876800"/>
            <a:ext cx="1219200" cy="1044575"/>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6206" name="Picture 126" descr="41423219_1237762002_1201517443_1193439347_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4876800"/>
            <a:ext cx="1219200" cy="96996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6207" name="Picture 127" descr="27797674_pomido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733800"/>
            <a:ext cx="1295400" cy="111125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6208" name="Picture 128" descr="2896721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81200" y="3733800"/>
            <a:ext cx="1219200" cy="1020763"/>
          </a:xfrm>
          <a:prstGeom prst="rect">
            <a:avLst/>
          </a:prstGeom>
          <a:gradFill rotWithShape="1">
            <a:gsLst>
              <a:gs pos="0">
                <a:srgbClr val="FFFF99"/>
              </a:gs>
              <a:gs pos="100000">
                <a:srgbClr val="FFFFFF"/>
              </a:gs>
            </a:gsLst>
            <a:path path="rect">
              <a:fillToRect t="100000" r="100000"/>
            </a:path>
          </a:gradFill>
          <a:ln w="76200">
            <a:solidFill>
              <a:srgbClr val="0000FF"/>
            </a:solidFill>
            <a:miter lim="800000"/>
            <a:headEnd/>
            <a:tailEnd/>
          </a:ln>
        </p:spPr>
      </p:pic>
      <p:pic>
        <p:nvPicPr>
          <p:cNvPr id="46209" name="Picture 129" descr="2993875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86600" y="2590800"/>
            <a:ext cx="1371600" cy="11557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6210" name="Picture 130" descr="big_447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2590800"/>
            <a:ext cx="1295400" cy="1044575"/>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6211" name="Picture 131" descr="carrto2_origi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15000" y="1524000"/>
            <a:ext cx="1295400" cy="100965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6212" name="Picture 132" descr="ANd9GcQL1AqZJJKXi3dXEqGBhZxhW8C9c3_7R4s3XLXvXTJOHli1p5i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81200" y="1524000"/>
            <a:ext cx="1295400" cy="1049338"/>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716" name="Rectangle 42"/>
          <p:cNvSpPr>
            <a:spLocks noChangeArrowheads="1"/>
          </p:cNvSpPr>
          <p:nvPr/>
        </p:nvSpPr>
        <p:spPr bwMode="auto">
          <a:xfrm>
            <a:off x="0" y="0"/>
            <a:ext cx="88931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700" b="1">
                <a:solidFill>
                  <a:srgbClr val="000099"/>
                </a:solidFill>
              </a:rPr>
              <a:t>СМЕСИ КОМПЛЕКСНЫЕ ОБОГАТИТЕЛЬНЫЕ ДЛЯ АКТИВНОГО ДОЛГОЛЕТИЯ</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6212"/>
                                        </p:tgtEl>
                                        <p:attrNameLst>
                                          <p:attrName>style.visibility</p:attrName>
                                        </p:attrNameLst>
                                      </p:cBhvr>
                                      <p:to>
                                        <p:strVal val="visible"/>
                                      </p:to>
                                    </p:set>
                                    <p:anim calcmode="lin" valueType="num">
                                      <p:cBhvr>
                                        <p:cTn id="7" dur="500" fill="hold"/>
                                        <p:tgtEl>
                                          <p:spTgt spid="46212"/>
                                        </p:tgtEl>
                                        <p:attrNameLst>
                                          <p:attrName>ppt_w</p:attrName>
                                        </p:attrNameLst>
                                      </p:cBhvr>
                                      <p:tavLst>
                                        <p:tav tm="0">
                                          <p:val>
                                            <p:fltVal val="0"/>
                                          </p:val>
                                        </p:tav>
                                        <p:tav tm="100000">
                                          <p:val>
                                            <p:strVal val="#ppt_w"/>
                                          </p:val>
                                        </p:tav>
                                      </p:tavLst>
                                    </p:anim>
                                    <p:anim calcmode="lin" valueType="num">
                                      <p:cBhvr>
                                        <p:cTn id="8" dur="500" fill="hold"/>
                                        <p:tgtEl>
                                          <p:spTgt spid="46212"/>
                                        </p:tgtEl>
                                        <p:attrNameLst>
                                          <p:attrName>ppt_h</p:attrName>
                                        </p:attrNameLst>
                                      </p:cBhvr>
                                      <p:tavLst>
                                        <p:tav tm="0">
                                          <p:val>
                                            <p:fltVal val="0"/>
                                          </p:val>
                                        </p:tav>
                                        <p:tav tm="100000">
                                          <p:val>
                                            <p:strVal val="#ppt_h"/>
                                          </p:val>
                                        </p:tav>
                                      </p:tavLst>
                                    </p:anim>
                                    <p:anim calcmode="lin" valueType="num">
                                      <p:cBhvr>
                                        <p:cTn id="9" dur="500" fill="hold"/>
                                        <p:tgtEl>
                                          <p:spTgt spid="46212"/>
                                        </p:tgtEl>
                                        <p:attrNameLst>
                                          <p:attrName>style.rotation</p:attrName>
                                        </p:attrNameLst>
                                      </p:cBhvr>
                                      <p:tavLst>
                                        <p:tav tm="0">
                                          <p:val>
                                            <p:fltVal val="360"/>
                                          </p:val>
                                        </p:tav>
                                        <p:tav tm="100000">
                                          <p:val>
                                            <p:fltVal val="0"/>
                                          </p:val>
                                        </p:tav>
                                      </p:tavLst>
                                    </p:anim>
                                    <p:animEffect transition="in" filter="fade">
                                      <p:cBhvr>
                                        <p:cTn id="10" dur="500"/>
                                        <p:tgtEl>
                                          <p:spTgt spid="46212"/>
                                        </p:tgtEl>
                                      </p:cBhvr>
                                    </p:animEffect>
                                  </p:childTnLst>
                                </p:cTn>
                              </p:par>
                            </p:childTnLst>
                          </p:cTn>
                        </p:par>
                        <p:par>
                          <p:cTn id="11" fill="hold" nodeType="afterGroup">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46211"/>
                                        </p:tgtEl>
                                        <p:attrNameLst>
                                          <p:attrName>style.visibility</p:attrName>
                                        </p:attrNameLst>
                                      </p:cBhvr>
                                      <p:to>
                                        <p:strVal val="visible"/>
                                      </p:to>
                                    </p:set>
                                    <p:anim calcmode="lin" valueType="num">
                                      <p:cBhvr>
                                        <p:cTn id="14" dur="500" fill="hold"/>
                                        <p:tgtEl>
                                          <p:spTgt spid="46211"/>
                                        </p:tgtEl>
                                        <p:attrNameLst>
                                          <p:attrName>ppt_w</p:attrName>
                                        </p:attrNameLst>
                                      </p:cBhvr>
                                      <p:tavLst>
                                        <p:tav tm="0">
                                          <p:val>
                                            <p:fltVal val="0"/>
                                          </p:val>
                                        </p:tav>
                                        <p:tav tm="100000">
                                          <p:val>
                                            <p:strVal val="#ppt_w"/>
                                          </p:val>
                                        </p:tav>
                                      </p:tavLst>
                                    </p:anim>
                                    <p:anim calcmode="lin" valueType="num">
                                      <p:cBhvr>
                                        <p:cTn id="15" dur="500" fill="hold"/>
                                        <p:tgtEl>
                                          <p:spTgt spid="46211"/>
                                        </p:tgtEl>
                                        <p:attrNameLst>
                                          <p:attrName>ppt_h</p:attrName>
                                        </p:attrNameLst>
                                      </p:cBhvr>
                                      <p:tavLst>
                                        <p:tav tm="0">
                                          <p:val>
                                            <p:fltVal val="0"/>
                                          </p:val>
                                        </p:tav>
                                        <p:tav tm="100000">
                                          <p:val>
                                            <p:strVal val="#ppt_h"/>
                                          </p:val>
                                        </p:tav>
                                      </p:tavLst>
                                    </p:anim>
                                    <p:anim calcmode="lin" valueType="num">
                                      <p:cBhvr>
                                        <p:cTn id="16" dur="500" fill="hold"/>
                                        <p:tgtEl>
                                          <p:spTgt spid="46211"/>
                                        </p:tgtEl>
                                        <p:attrNameLst>
                                          <p:attrName>style.rotation</p:attrName>
                                        </p:attrNameLst>
                                      </p:cBhvr>
                                      <p:tavLst>
                                        <p:tav tm="0">
                                          <p:val>
                                            <p:fltVal val="360"/>
                                          </p:val>
                                        </p:tav>
                                        <p:tav tm="100000">
                                          <p:val>
                                            <p:fltVal val="0"/>
                                          </p:val>
                                        </p:tav>
                                      </p:tavLst>
                                    </p:anim>
                                    <p:animEffect transition="in" filter="fade">
                                      <p:cBhvr>
                                        <p:cTn id="17" dur="500"/>
                                        <p:tgtEl>
                                          <p:spTgt spid="46211"/>
                                        </p:tgtEl>
                                      </p:cBhvr>
                                    </p:animEffect>
                                  </p:childTnLst>
                                </p:cTn>
                              </p:par>
                            </p:childTnLst>
                          </p:cTn>
                        </p:par>
                        <p:par>
                          <p:cTn id="18" fill="hold" nodeType="afterGroup">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46210"/>
                                        </p:tgtEl>
                                        <p:attrNameLst>
                                          <p:attrName>style.visibility</p:attrName>
                                        </p:attrNameLst>
                                      </p:cBhvr>
                                      <p:to>
                                        <p:strVal val="visible"/>
                                      </p:to>
                                    </p:set>
                                    <p:anim calcmode="lin" valueType="num">
                                      <p:cBhvr>
                                        <p:cTn id="21" dur="500" fill="hold"/>
                                        <p:tgtEl>
                                          <p:spTgt spid="46210"/>
                                        </p:tgtEl>
                                        <p:attrNameLst>
                                          <p:attrName>ppt_w</p:attrName>
                                        </p:attrNameLst>
                                      </p:cBhvr>
                                      <p:tavLst>
                                        <p:tav tm="0">
                                          <p:val>
                                            <p:fltVal val="0"/>
                                          </p:val>
                                        </p:tav>
                                        <p:tav tm="100000">
                                          <p:val>
                                            <p:strVal val="#ppt_w"/>
                                          </p:val>
                                        </p:tav>
                                      </p:tavLst>
                                    </p:anim>
                                    <p:anim calcmode="lin" valueType="num">
                                      <p:cBhvr>
                                        <p:cTn id="22" dur="500" fill="hold"/>
                                        <p:tgtEl>
                                          <p:spTgt spid="46210"/>
                                        </p:tgtEl>
                                        <p:attrNameLst>
                                          <p:attrName>ppt_h</p:attrName>
                                        </p:attrNameLst>
                                      </p:cBhvr>
                                      <p:tavLst>
                                        <p:tav tm="0">
                                          <p:val>
                                            <p:fltVal val="0"/>
                                          </p:val>
                                        </p:tav>
                                        <p:tav tm="100000">
                                          <p:val>
                                            <p:strVal val="#ppt_h"/>
                                          </p:val>
                                        </p:tav>
                                      </p:tavLst>
                                    </p:anim>
                                    <p:anim calcmode="lin" valueType="num">
                                      <p:cBhvr>
                                        <p:cTn id="23" dur="500" fill="hold"/>
                                        <p:tgtEl>
                                          <p:spTgt spid="46210"/>
                                        </p:tgtEl>
                                        <p:attrNameLst>
                                          <p:attrName>style.rotation</p:attrName>
                                        </p:attrNameLst>
                                      </p:cBhvr>
                                      <p:tavLst>
                                        <p:tav tm="0">
                                          <p:val>
                                            <p:fltVal val="360"/>
                                          </p:val>
                                        </p:tav>
                                        <p:tav tm="100000">
                                          <p:val>
                                            <p:fltVal val="0"/>
                                          </p:val>
                                        </p:tav>
                                      </p:tavLst>
                                    </p:anim>
                                    <p:animEffect transition="in" filter="fade">
                                      <p:cBhvr>
                                        <p:cTn id="24" dur="500"/>
                                        <p:tgtEl>
                                          <p:spTgt spid="46210"/>
                                        </p:tgtEl>
                                      </p:cBhvr>
                                    </p:animEffect>
                                  </p:childTnLst>
                                </p:cTn>
                              </p:par>
                            </p:childTnLst>
                          </p:cTn>
                        </p:par>
                        <p:par>
                          <p:cTn id="25" fill="hold" nodeType="afterGroup">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46209"/>
                                        </p:tgtEl>
                                        <p:attrNameLst>
                                          <p:attrName>style.visibility</p:attrName>
                                        </p:attrNameLst>
                                      </p:cBhvr>
                                      <p:to>
                                        <p:strVal val="visible"/>
                                      </p:to>
                                    </p:set>
                                    <p:anim calcmode="lin" valueType="num">
                                      <p:cBhvr>
                                        <p:cTn id="28" dur="500" fill="hold"/>
                                        <p:tgtEl>
                                          <p:spTgt spid="46209"/>
                                        </p:tgtEl>
                                        <p:attrNameLst>
                                          <p:attrName>ppt_w</p:attrName>
                                        </p:attrNameLst>
                                      </p:cBhvr>
                                      <p:tavLst>
                                        <p:tav tm="0">
                                          <p:val>
                                            <p:fltVal val="0"/>
                                          </p:val>
                                        </p:tav>
                                        <p:tav tm="100000">
                                          <p:val>
                                            <p:strVal val="#ppt_w"/>
                                          </p:val>
                                        </p:tav>
                                      </p:tavLst>
                                    </p:anim>
                                    <p:anim calcmode="lin" valueType="num">
                                      <p:cBhvr>
                                        <p:cTn id="29" dur="500" fill="hold"/>
                                        <p:tgtEl>
                                          <p:spTgt spid="46209"/>
                                        </p:tgtEl>
                                        <p:attrNameLst>
                                          <p:attrName>ppt_h</p:attrName>
                                        </p:attrNameLst>
                                      </p:cBhvr>
                                      <p:tavLst>
                                        <p:tav tm="0">
                                          <p:val>
                                            <p:fltVal val="0"/>
                                          </p:val>
                                        </p:tav>
                                        <p:tav tm="100000">
                                          <p:val>
                                            <p:strVal val="#ppt_h"/>
                                          </p:val>
                                        </p:tav>
                                      </p:tavLst>
                                    </p:anim>
                                    <p:anim calcmode="lin" valueType="num">
                                      <p:cBhvr>
                                        <p:cTn id="30" dur="500" fill="hold"/>
                                        <p:tgtEl>
                                          <p:spTgt spid="46209"/>
                                        </p:tgtEl>
                                        <p:attrNameLst>
                                          <p:attrName>style.rotation</p:attrName>
                                        </p:attrNameLst>
                                      </p:cBhvr>
                                      <p:tavLst>
                                        <p:tav tm="0">
                                          <p:val>
                                            <p:fltVal val="360"/>
                                          </p:val>
                                        </p:tav>
                                        <p:tav tm="100000">
                                          <p:val>
                                            <p:fltVal val="0"/>
                                          </p:val>
                                        </p:tav>
                                      </p:tavLst>
                                    </p:anim>
                                    <p:animEffect transition="in" filter="fade">
                                      <p:cBhvr>
                                        <p:cTn id="31" dur="500"/>
                                        <p:tgtEl>
                                          <p:spTgt spid="46209"/>
                                        </p:tgtEl>
                                      </p:cBhvr>
                                    </p:animEffect>
                                  </p:childTnLst>
                                </p:cTn>
                              </p:par>
                            </p:childTnLst>
                          </p:cTn>
                        </p:par>
                        <p:par>
                          <p:cTn id="32" fill="hold" nodeType="afterGroup">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46208"/>
                                        </p:tgtEl>
                                        <p:attrNameLst>
                                          <p:attrName>style.visibility</p:attrName>
                                        </p:attrNameLst>
                                      </p:cBhvr>
                                      <p:to>
                                        <p:strVal val="visible"/>
                                      </p:to>
                                    </p:set>
                                    <p:anim calcmode="lin" valueType="num">
                                      <p:cBhvr>
                                        <p:cTn id="35" dur="500" fill="hold"/>
                                        <p:tgtEl>
                                          <p:spTgt spid="46208"/>
                                        </p:tgtEl>
                                        <p:attrNameLst>
                                          <p:attrName>ppt_w</p:attrName>
                                        </p:attrNameLst>
                                      </p:cBhvr>
                                      <p:tavLst>
                                        <p:tav tm="0">
                                          <p:val>
                                            <p:fltVal val="0"/>
                                          </p:val>
                                        </p:tav>
                                        <p:tav tm="100000">
                                          <p:val>
                                            <p:strVal val="#ppt_w"/>
                                          </p:val>
                                        </p:tav>
                                      </p:tavLst>
                                    </p:anim>
                                    <p:anim calcmode="lin" valueType="num">
                                      <p:cBhvr>
                                        <p:cTn id="36" dur="500" fill="hold"/>
                                        <p:tgtEl>
                                          <p:spTgt spid="46208"/>
                                        </p:tgtEl>
                                        <p:attrNameLst>
                                          <p:attrName>ppt_h</p:attrName>
                                        </p:attrNameLst>
                                      </p:cBhvr>
                                      <p:tavLst>
                                        <p:tav tm="0">
                                          <p:val>
                                            <p:fltVal val="0"/>
                                          </p:val>
                                        </p:tav>
                                        <p:tav tm="100000">
                                          <p:val>
                                            <p:strVal val="#ppt_h"/>
                                          </p:val>
                                        </p:tav>
                                      </p:tavLst>
                                    </p:anim>
                                    <p:anim calcmode="lin" valueType="num">
                                      <p:cBhvr>
                                        <p:cTn id="37" dur="500" fill="hold"/>
                                        <p:tgtEl>
                                          <p:spTgt spid="46208"/>
                                        </p:tgtEl>
                                        <p:attrNameLst>
                                          <p:attrName>style.rotation</p:attrName>
                                        </p:attrNameLst>
                                      </p:cBhvr>
                                      <p:tavLst>
                                        <p:tav tm="0">
                                          <p:val>
                                            <p:fltVal val="360"/>
                                          </p:val>
                                        </p:tav>
                                        <p:tav tm="100000">
                                          <p:val>
                                            <p:fltVal val="0"/>
                                          </p:val>
                                        </p:tav>
                                      </p:tavLst>
                                    </p:anim>
                                    <p:animEffect transition="in" filter="fade">
                                      <p:cBhvr>
                                        <p:cTn id="38" dur="500"/>
                                        <p:tgtEl>
                                          <p:spTgt spid="46208"/>
                                        </p:tgtEl>
                                      </p:cBhvr>
                                    </p:animEffect>
                                  </p:childTnLst>
                                </p:cTn>
                              </p:par>
                            </p:childTnLst>
                          </p:cTn>
                        </p:par>
                        <p:par>
                          <p:cTn id="39" fill="hold" nodeType="afterGroup">
                            <p:stCondLst>
                              <p:cond delay="2500"/>
                            </p:stCondLst>
                            <p:childTnLst>
                              <p:par>
                                <p:cTn id="40" presetID="49" presetClass="entr" presetSubtype="0" decel="100000" fill="hold" nodeType="afterEffect">
                                  <p:stCondLst>
                                    <p:cond delay="0"/>
                                  </p:stCondLst>
                                  <p:childTnLst>
                                    <p:set>
                                      <p:cBhvr>
                                        <p:cTn id="41" dur="1" fill="hold">
                                          <p:stCondLst>
                                            <p:cond delay="0"/>
                                          </p:stCondLst>
                                        </p:cTn>
                                        <p:tgtEl>
                                          <p:spTgt spid="46207"/>
                                        </p:tgtEl>
                                        <p:attrNameLst>
                                          <p:attrName>style.visibility</p:attrName>
                                        </p:attrNameLst>
                                      </p:cBhvr>
                                      <p:to>
                                        <p:strVal val="visible"/>
                                      </p:to>
                                    </p:set>
                                    <p:anim calcmode="lin" valueType="num">
                                      <p:cBhvr>
                                        <p:cTn id="42" dur="500" fill="hold"/>
                                        <p:tgtEl>
                                          <p:spTgt spid="46207"/>
                                        </p:tgtEl>
                                        <p:attrNameLst>
                                          <p:attrName>ppt_w</p:attrName>
                                        </p:attrNameLst>
                                      </p:cBhvr>
                                      <p:tavLst>
                                        <p:tav tm="0">
                                          <p:val>
                                            <p:fltVal val="0"/>
                                          </p:val>
                                        </p:tav>
                                        <p:tav tm="100000">
                                          <p:val>
                                            <p:strVal val="#ppt_w"/>
                                          </p:val>
                                        </p:tav>
                                      </p:tavLst>
                                    </p:anim>
                                    <p:anim calcmode="lin" valueType="num">
                                      <p:cBhvr>
                                        <p:cTn id="43" dur="500" fill="hold"/>
                                        <p:tgtEl>
                                          <p:spTgt spid="46207"/>
                                        </p:tgtEl>
                                        <p:attrNameLst>
                                          <p:attrName>ppt_h</p:attrName>
                                        </p:attrNameLst>
                                      </p:cBhvr>
                                      <p:tavLst>
                                        <p:tav tm="0">
                                          <p:val>
                                            <p:fltVal val="0"/>
                                          </p:val>
                                        </p:tav>
                                        <p:tav tm="100000">
                                          <p:val>
                                            <p:strVal val="#ppt_h"/>
                                          </p:val>
                                        </p:tav>
                                      </p:tavLst>
                                    </p:anim>
                                    <p:anim calcmode="lin" valueType="num">
                                      <p:cBhvr>
                                        <p:cTn id="44" dur="500" fill="hold"/>
                                        <p:tgtEl>
                                          <p:spTgt spid="46207"/>
                                        </p:tgtEl>
                                        <p:attrNameLst>
                                          <p:attrName>style.rotation</p:attrName>
                                        </p:attrNameLst>
                                      </p:cBhvr>
                                      <p:tavLst>
                                        <p:tav tm="0">
                                          <p:val>
                                            <p:fltVal val="360"/>
                                          </p:val>
                                        </p:tav>
                                        <p:tav tm="100000">
                                          <p:val>
                                            <p:fltVal val="0"/>
                                          </p:val>
                                        </p:tav>
                                      </p:tavLst>
                                    </p:anim>
                                    <p:animEffect transition="in" filter="fade">
                                      <p:cBhvr>
                                        <p:cTn id="45" dur="500"/>
                                        <p:tgtEl>
                                          <p:spTgt spid="46207"/>
                                        </p:tgtEl>
                                      </p:cBhvr>
                                    </p:animEffect>
                                  </p:childTnLst>
                                </p:cTn>
                              </p:par>
                            </p:childTnLst>
                          </p:cTn>
                        </p:par>
                        <p:par>
                          <p:cTn id="46" fill="hold" nodeType="afterGroup">
                            <p:stCondLst>
                              <p:cond delay="3000"/>
                            </p:stCondLst>
                            <p:childTnLst>
                              <p:par>
                                <p:cTn id="47" presetID="49" presetClass="entr" presetSubtype="0" decel="100000" fill="hold" nodeType="afterEffect">
                                  <p:stCondLst>
                                    <p:cond delay="0"/>
                                  </p:stCondLst>
                                  <p:childTnLst>
                                    <p:set>
                                      <p:cBhvr>
                                        <p:cTn id="48" dur="1" fill="hold">
                                          <p:stCondLst>
                                            <p:cond delay="0"/>
                                          </p:stCondLst>
                                        </p:cTn>
                                        <p:tgtEl>
                                          <p:spTgt spid="46206"/>
                                        </p:tgtEl>
                                        <p:attrNameLst>
                                          <p:attrName>style.visibility</p:attrName>
                                        </p:attrNameLst>
                                      </p:cBhvr>
                                      <p:to>
                                        <p:strVal val="visible"/>
                                      </p:to>
                                    </p:set>
                                    <p:anim calcmode="lin" valueType="num">
                                      <p:cBhvr>
                                        <p:cTn id="49" dur="500" fill="hold"/>
                                        <p:tgtEl>
                                          <p:spTgt spid="46206"/>
                                        </p:tgtEl>
                                        <p:attrNameLst>
                                          <p:attrName>ppt_w</p:attrName>
                                        </p:attrNameLst>
                                      </p:cBhvr>
                                      <p:tavLst>
                                        <p:tav tm="0">
                                          <p:val>
                                            <p:fltVal val="0"/>
                                          </p:val>
                                        </p:tav>
                                        <p:tav tm="100000">
                                          <p:val>
                                            <p:strVal val="#ppt_w"/>
                                          </p:val>
                                        </p:tav>
                                      </p:tavLst>
                                    </p:anim>
                                    <p:anim calcmode="lin" valueType="num">
                                      <p:cBhvr>
                                        <p:cTn id="50" dur="500" fill="hold"/>
                                        <p:tgtEl>
                                          <p:spTgt spid="46206"/>
                                        </p:tgtEl>
                                        <p:attrNameLst>
                                          <p:attrName>ppt_h</p:attrName>
                                        </p:attrNameLst>
                                      </p:cBhvr>
                                      <p:tavLst>
                                        <p:tav tm="0">
                                          <p:val>
                                            <p:fltVal val="0"/>
                                          </p:val>
                                        </p:tav>
                                        <p:tav tm="100000">
                                          <p:val>
                                            <p:strVal val="#ppt_h"/>
                                          </p:val>
                                        </p:tav>
                                      </p:tavLst>
                                    </p:anim>
                                    <p:anim calcmode="lin" valueType="num">
                                      <p:cBhvr>
                                        <p:cTn id="51" dur="500" fill="hold"/>
                                        <p:tgtEl>
                                          <p:spTgt spid="46206"/>
                                        </p:tgtEl>
                                        <p:attrNameLst>
                                          <p:attrName>style.rotation</p:attrName>
                                        </p:attrNameLst>
                                      </p:cBhvr>
                                      <p:tavLst>
                                        <p:tav tm="0">
                                          <p:val>
                                            <p:fltVal val="360"/>
                                          </p:val>
                                        </p:tav>
                                        <p:tav tm="100000">
                                          <p:val>
                                            <p:fltVal val="0"/>
                                          </p:val>
                                        </p:tav>
                                      </p:tavLst>
                                    </p:anim>
                                    <p:animEffect transition="in" filter="fade">
                                      <p:cBhvr>
                                        <p:cTn id="52" dur="500"/>
                                        <p:tgtEl>
                                          <p:spTgt spid="46206"/>
                                        </p:tgtEl>
                                      </p:cBhvr>
                                    </p:animEffect>
                                  </p:childTnLst>
                                </p:cTn>
                              </p:par>
                            </p:childTnLst>
                          </p:cTn>
                        </p:par>
                        <p:par>
                          <p:cTn id="53" fill="hold" nodeType="afterGroup">
                            <p:stCondLst>
                              <p:cond delay="3500"/>
                            </p:stCondLst>
                            <p:childTnLst>
                              <p:par>
                                <p:cTn id="54" presetID="49" presetClass="entr" presetSubtype="0" decel="100000" fill="hold" nodeType="afterEffect">
                                  <p:stCondLst>
                                    <p:cond delay="0"/>
                                  </p:stCondLst>
                                  <p:childTnLst>
                                    <p:set>
                                      <p:cBhvr>
                                        <p:cTn id="55" dur="1" fill="hold">
                                          <p:stCondLst>
                                            <p:cond delay="0"/>
                                          </p:stCondLst>
                                        </p:cTn>
                                        <p:tgtEl>
                                          <p:spTgt spid="46205"/>
                                        </p:tgtEl>
                                        <p:attrNameLst>
                                          <p:attrName>style.visibility</p:attrName>
                                        </p:attrNameLst>
                                      </p:cBhvr>
                                      <p:to>
                                        <p:strVal val="visible"/>
                                      </p:to>
                                    </p:set>
                                    <p:anim calcmode="lin" valueType="num">
                                      <p:cBhvr>
                                        <p:cTn id="56" dur="500" fill="hold"/>
                                        <p:tgtEl>
                                          <p:spTgt spid="46205"/>
                                        </p:tgtEl>
                                        <p:attrNameLst>
                                          <p:attrName>ppt_w</p:attrName>
                                        </p:attrNameLst>
                                      </p:cBhvr>
                                      <p:tavLst>
                                        <p:tav tm="0">
                                          <p:val>
                                            <p:fltVal val="0"/>
                                          </p:val>
                                        </p:tav>
                                        <p:tav tm="100000">
                                          <p:val>
                                            <p:strVal val="#ppt_w"/>
                                          </p:val>
                                        </p:tav>
                                      </p:tavLst>
                                    </p:anim>
                                    <p:anim calcmode="lin" valueType="num">
                                      <p:cBhvr>
                                        <p:cTn id="57" dur="500" fill="hold"/>
                                        <p:tgtEl>
                                          <p:spTgt spid="46205"/>
                                        </p:tgtEl>
                                        <p:attrNameLst>
                                          <p:attrName>ppt_h</p:attrName>
                                        </p:attrNameLst>
                                      </p:cBhvr>
                                      <p:tavLst>
                                        <p:tav tm="0">
                                          <p:val>
                                            <p:fltVal val="0"/>
                                          </p:val>
                                        </p:tav>
                                        <p:tav tm="100000">
                                          <p:val>
                                            <p:strVal val="#ppt_h"/>
                                          </p:val>
                                        </p:tav>
                                      </p:tavLst>
                                    </p:anim>
                                    <p:anim calcmode="lin" valueType="num">
                                      <p:cBhvr>
                                        <p:cTn id="58" dur="500" fill="hold"/>
                                        <p:tgtEl>
                                          <p:spTgt spid="46205"/>
                                        </p:tgtEl>
                                        <p:attrNameLst>
                                          <p:attrName>style.rotation</p:attrName>
                                        </p:attrNameLst>
                                      </p:cBhvr>
                                      <p:tavLst>
                                        <p:tav tm="0">
                                          <p:val>
                                            <p:fltVal val="360"/>
                                          </p:val>
                                        </p:tav>
                                        <p:tav tm="100000">
                                          <p:val>
                                            <p:fltVal val="0"/>
                                          </p:val>
                                        </p:tav>
                                      </p:tavLst>
                                    </p:anim>
                                    <p:animEffect transition="in" filter="fade">
                                      <p:cBhvr>
                                        <p:cTn id="59" dur="500"/>
                                        <p:tgtEl>
                                          <p:spTgt spid="46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57" descr="ANd9GcQP-F49mQ-MKizYMHe0lHg6KGO6sh3xwF2Y6ei-fkN0YFwRRcA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34200" y="2057400"/>
            <a:ext cx="194151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1027" descr="ANd9GcTn_n5daUcO51jOC_87ZBrKBnM7_HrFwqPql98KshskJAl8cPK6DQ"/>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2743200"/>
            <a:ext cx="21336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028" descr="72261180_petrushk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4343400"/>
            <a:ext cx="24479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030" descr="ANd9GcRBo-fVTrdxkftzldpYvRFwVRHENqE8ETy9UL8SLNXAtS-r6mUuO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0" y="3276600"/>
            <a:ext cx="1712913"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4" descr="2_60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0600" y="1295400"/>
            <a:ext cx="2413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9"/>
          <p:cNvSpPr>
            <a:spLocks noChangeArrowheads="1"/>
          </p:cNvSpPr>
          <p:nvPr/>
        </p:nvSpPr>
        <p:spPr bwMode="auto">
          <a:xfrm>
            <a:off x="0" y="0"/>
            <a:ext cx="5580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72712" name="Picture 18" descr="boya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03921">
            <a:off x="7467600" y="1219200"/>
            <a:ext cx="936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2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4800" y="457200"/>
            <a:ext cx="442277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025"/>
          <p:cNvSpPr>
            <a:spLocks noChangeArrowheads="1"/>
          </p:cNvSpPr>
          <p:nvPr/>
        </p:nvSpPr>
        <p:spPr bwMode="auto">
          <a:xfrm>
            <a:off x="152400" y="5334000"/>
            <a:ext cx="4648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b="1">
                <a:solidFill>
                  <a:srgbClr val="000099"/>
                </a:solidFill>
                <a:latin typeface="Times New Roman" panose="02020603050405020304" pitchFamily="18" charset="0"/>
              </a:rPr>
              <a:t>Предназначены для использования при изготовлении хлебобулочных изделий повышенной пищевой и биологической ценности (обогащение селеном, вита-мином В2, флавоноидами) для питания людей по-жилого возраста и профилактического питания людей с сердечно-сосудистыми заболеваниями.</a:t>
            </a:r>
          </a:p>
        </p:txBody>
      </p:sp>
      <p:sp>
        <p:nvSpPr>
          <p:cNvPr id="72715" name="Rectangle 1026"/>
          <p:cNvSpPr>
            <a:spLocks noChangeArrowheads="1"/>
          </p:cNvSpPr>
          <p:nvPr/>
        </p:nvSpPr>
        <p:spPr bwMode="auto">
          <a:xfrm>
            <a:off x="4724400" y="4572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b="1">
                <a:solidFill>
                  <a:srgbClr val="000099"/>
                </a:solidFill>
                <a:latin typeface="Times New Roman" panose="02020603050405020304" pitchFamily="18" charset="0"/>
              </a:rPr>
              <a:t>Представляют собой порошкообразные сыпучие смеси из различных видов крупы, фруктового, овощного, пряно-ароматического сырья, селенметионина, витамина В2.</a:t>
            </a:r>
          </a:p>
        </p:txBody>
      </p:sp>
      <p:pic>
        <p:nvPicPr>
          <p:cNvPr id="72716" name="Picture 1031" descr="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05600" y="5029200"/>
            <a:ext cx="22098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7" name="TextBox 18"/>
          <p:cNvSpPr txBox="1">
            <a:spLocks noChangeArrowheads="1"/>
          </p:cNvSpPr>
          <p:nvPr/>
        </p:nvSpPr>
        <p:spPr bwMode="auto">
          <a:xfrm>
            <a:off x="285750" y="-3175"/>
            <a:ext cx="86439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600" b="1">
                <a:solidFill>
                  <a:schemeClr val="accent2"/>
                </a:solidFill>
                <a:latin typeface="Times New Roman" panose="02020603050405020304" pitchFamily="18" charset="0"/>
              </a:rPr>
              <a:t>СПЕЦИАЛИЗИРОВАННЫЕ СМЕСИ ДЛЯ ПИТАНИЯ ЛЮДЕЙ ПОЖИЛОГО ВОЗРАСТА</a:t>
            </a:r>
            <a:endParaRPr lang="ru-RU" altLang="ru-RU" sz="1600" b="1">
              <a:latin typeface="Times New Roman" panose="02020603050405020304" pitchFamily="18" charset="0"/>
            </a:endParaRPr>
          </a:p>
          <a:p>
            <a:pPr eaLnBrk="1" hangingPunct="1"/>
            <a:endParaRPr lang="ru-RU" alt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0.70"/>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5"/>
          <p:cNvSpPr>
            <a:spLocks noChangeArrowheads="1"/>
          </p:cNvSpPr>
          <p:nvPr/>
        </p:nvSpPr>
        <p:spPr bwMode="auto">
          <a:xfrm>
            <a:off x="5105400" y="3124200"/>
            <a:ext cx="3733800" cy="1066800"/>
          </a:xfrm>
          <a:prstGeom prst="horizontalScroll">
            <a:avLst>
              <a:gd name="adj" fmla="val 12500"/>
            </a:avLst>
          </a:prstGeom>
          <a:gradFill rotWithShape="1">
            <a:gsLst>
              <a:gs pos="0">
                <a:srgbClr val="99CCFF"/>
              </a:gs>
              <a:gs pos="100000">
                <a:schemeClr val="bg1"/>
              </a:gs>
            </a:gsLst>
            <a:lin ang="5400000" scaled="1"/>
          </a:gradFill>
          <a:ln w="31750">
            <a:solidFill>
              <a:srgbClr val="FF0000"/>
            </a:solidFill>
            <a:round/>
            <a:headEnd/>
            <a:tailEnd/>
          </a:ln>
          <a:effectLst/>
        </p:spPr>
        <p:txBody>
          <a:bodyPr wrap="none" anchor="ctr"/>
          <a:lstStyle/>
          <a:p>
            <a:pPr>
              <a:defRPr/>
            </a:pPr>
            <a:endParaRPr lang="ru-RU">
              <a:effectLst>
                <a:outerShdw blurRad="38100" dist="38100" dir="2700000" algn="tl">
                  <a:srgbClr val="FFFFFF"/>
                </a:outerShdw>
              </a:effectLst>
              <a:latin typeface="Times New Roman" pitchFamily="18" charset="0"/>
            </a:endParaRPr>
          </a:p>
        </p:txBody>
      </p:sp>
      <p:pic>
        <p:nvPicPr>
          <p:cNvPr id="5" name="Picture 2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609600"/>
            <a:ext cx="45259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15"/>
          <p:cNvSpPr>
            <a:spLocks noChangeArrowheads="1"/>
          </p:cNvSpPr>
          <p:nvPr/>
        </p:nvSpPr>
        <p:spPr bwMode="auto">
          <a:xfrm>
            <a:off x="0" y="0"/>
            <a:ext cx="5580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33" name="Rectangle 23"/>
          <p:cNvSpPr>
            <a:spLocks noChangeArrowheads="1"/>
          </p:cNvSpPr>
          <p:nvPr/>
        </p:nvSpPr>
        <p:spPr bwMode="auto">
          <a:xfrm>
            <a:off x="5181600" y="3352800"/>
            <a:ext cx="368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FF0000"/>
                </a:solidFill>
                <a:latin typeface="Times New Roman" panose="02020603050405020304" pitchFamily="18" charset="0"/>
              </a:rPr>
              <a:t>Их функциональное назначение- </a:t>
            </a:r>
          </a:p>
          <a:p>
            <a:pPr eaLnBrk="1" hangingPunct="1"/>
            <a:r>
              <a:rPr lang="ru-RU" altLang="ru-RU" b="1">
                <a:solidFill>
                  <a:srgbClr val="FF0000"/>
                </a:solidFill>
                <a:latin typeface="Times New Roman" panose="02020603050405020304" pitchFamily="18" charset="0"/>
              </a:rPr>
              <a:t>общеукрепляющее действие</a:t>
            </a:r>
            <a:r>
              <a:rPr lang="ru-RU" altLang="ru-RU">
                <a:latin typeface="Times New Roman" panose="02020603050405020304" pitchFamily="18" charset="0"/>
              </a:rPr>
              <a:t> </a:t>
            </a:r>
          </a:p>
        </p:txBody>
      </p:sp>
      <p:sp>
        <p:nvSpPr>
          <p:cNvPr id="73734" name="Rectangle 24"/>
          <p:cNvSpPr>
            <a:spLocks noChangeArrowheads="1"/>
          </p:cNvSpPr>
          <p:nvPr/>
        </p:nvSpPr>
        <p:spPr bwMode="auto">
          <a:xfrm>
            <a:off x="5138738" y="754063"/>
            <a:ext cx="40259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0099"/>
                </a:solidFill>
                <a:latin typeface="Times New Roman" panose="02020603050405020304" pitchFamily="18" charset="0"/>
              </a:rPr>
              <a:t>Витаминные комплексы для школь-</a:t>
            </a:r>
          </a:p>
          <a:p>
            <a:pPr eaLnBrk="1" hangingPunct="1"/>
            <a:r>
              <a:rPr lang="ru-RU" altLang="ru-RU" b="1">
                <a:solidFill>
                  <a:srgbClr val="000099"/>
                </a:solidFill>
                <a:latin typeface="Times New Roman" panose="02020603050405020304" pitchFamily="18" charset="0"/>
              </a:rPr>
              <a:t>ного питания серии «Пеликан» раз-</a:t>
            </a:r>
          </a:p>
          <a:p>
            <a:pPr eaLnBrk="1" hangingPunct="1"/>
            <a:r>
              <a:rPr lang="ru-RU" altLang="ru-RU" b="1">
                <a:solidFill>
                  <a:srgbClr val="000099"/>
                </a:solidFill>
                <a:latin typeface="Times New Roman" panose="02020603050405020304" pitchFamily="18" charset="0"/>
              </a:rPr>
              <a:t>работаны с учетом физических пот-</a:t>
            </a:r>
          </a:p>
          <a:p>
            <a:pPr eaLnBrk="1" hangingPunct="1"/>
            <a:r>
              <a:rPr lang="ru-RU" altLang="ru-RU" b="1">
                <a:solidFill>
                  <a:srgbClr val="000099"/>
                </a:solidFill>
                <a:latin typeface="Times New Roman" panose="02020603050405020304" pitchFamily="18" charset="0"/>
              </a:rPr>
              <a:t>ребностей подростков и предназна-</a:t>
            </a:r>
          </a:p>
          <a:p>
            <a:pPr eaLnBrk="1" hangingPunct="1"/>
            <a:r>
              <a:rPr lang="ru-RU" altLang="ru-RU" b="1">
                <a:solidFill>
                  <a:srgbClr val="000099"/>
                </a:solidFill>
                <a:latin typeface="Times New Roman" panose="02020603050405020304" pitchFamily="18" charset="0"/>
              </a:rPr>
              <a:t>чены для промышленного приме-</a:t>
            </a:r>
          </a:p>
          <a:p>
            <a:pPr eaLnBrk="1" hangingPunct="1"/>
            <a:r>
              <a:rPr lang="ru-RU" altLang="ru-RU" b="1">
                <a:solidFill>
                  <a:srgbClr val="000099"/>
                </a:solidFill>
                <a:latin typeface="Times New Roman" panose="02020603050405020304" pitchFamily="18" charset="0"/>
              </a:rPr>
              <a:t>нения при изготовлении специали-</a:t>
            </a:r>
          </a:p>
          <a:p>
            <a:pPr eaLnBrk="1" hangingPunct="1"/>
            <a:r>
              <a:rPr lang="ru-RU" altLang="ru-RU" b="1">
                <a:solidFill>
                  <a:srgbClr val="000099"/>
                </a:solidFill>
                <a:latin typeface="Times New Roman" panose="02020603050405020304" pitchFamily="18" charset="0"/>
              </a:rPr>
              <a:t>зированных пищевых продуктов. </a:t>
            </a:r>
          </a:p>
        </p:txBody>
      </p:sp>
      <p:sp>
        <p:nvSpPr>
          <p:cNvPr id="73735" name="Rectangle 22"/>
          <p:cNvSpPr>
            <a:spLocks noChangeArrowheads="1"/>
          </p:cNvSpPr>
          <p:nvPr/>
        </p:nvSpPr>
        <p:spPr bwMode="auto">
          <a:xfrm>
            <a:off x="5105400" y="4413250"/>
            <a:ext cx="4191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0099"/>
                </a:solidFill>
                <a:latin typeface="Times New Roman" panose="02020603050405020304" pitchFamily="18" charset="0"/>
              </a:rPr>
              <a:t>Применение витаминных комплек-</a:t>
            </a:r>
          </a:p>
          <a:p>
            <a:pPr eaLnBrk="1" hangingPunct="1"/>
            <a:r>
              <a:rPr lang="ru-RU" altLang="ru-RU" b="1">
                <a:solidFill>
                  <a:srgbClr val="000099"/>
                </a:solidFill>
                <a:latin typeface="Times New Roman" panose="02020603050405020304" pitchFamily="18" charset="0"/>
              </a:rPr>
              <a:t>сов для школьного питания серии «Пеликан»</a:t>
            </a:r>
            <a:r>
              <a:rPr lang="ru-RU" altLang="ru-RU">
                <a:latin typeface="Times New Roman" panose="02020603050405020304" pitchFamily="18" charset="0"/>
              </a:rPr>
              <a:t> </a:t>
            </a:r>
            <a:r>
              <a:rPr lang="ru-RU" altLang="ru-RU" b="1">
                <a:solidFill>
                  <a:srgbClr val="000099"/>
                </a:solidFill>
                <a:latin typeface="Times New Roman" panose="02020603050405020304" pitchFamily="18" charset="0"/>
              </a:rPr>
              <a:t>позволяет обогатить пищевые продукты витаминами группы В, железом и селеном. </a:t>
            </a:r>
          </a:p>
        </p:txBody>
      </p:sp>
      <p:sp>
        <p:nvSpPr>
          <p:cNvPr id="73736" name="Rectangle 27"/>
          <p:cNvSpPr>
            <a:spLocks noChangeArrowheads="1"/>
          </p:cNvSpPr>
          <p:nvPr/>
        </p:nvSpPr>
        <p:spPr bwMode="auto">
          <a:xfrm rot="5400000" flipH="1">
            <a:off x="3429000" y="4800600"/>
            <a:ext cx="30480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37" name="Rectangle 28"/>
          <p:cNvSpPr>
            <a:spLocks noChangeArrowheads="1"/>
          </p:cNvSpPr>
          <p:nvPr/>
        </p:nvSpPr>
        <p:spPr bwMode="auto">
          <a:xfrm rot="16200000" flipH="1">
            <a:off x="3505200" y="1905000"/>
            <a:ext cx="28956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38" name="Rectangle 29"/>
          <p:cNvSpPr>
            <a:spLocks noChangeArrowheads="1"/>
          </p:cNvSpPr>
          <p:nvPr/>
        </p:nvSpPr>
        <p:spPr bwMode="auto">
          <a:xfrm rot="5400000" flipH="1">
            <a:off x="3429000" y="4800600"/>
            <a:ext cx="30480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39" name="Rectangle 30"/>
          <p:cNvSpPr>
            <a:spLocks noChangeArrowheads="1"/>
          </p:cNvSpPr>
          <p:nvPr/>
        </p:nvSpPr>
        <p:spPr bwMode="auto">
          <a:xfrm rot="16200000" flipH="1">
            <a:off x="3505200" y="1905000"/>
            <a:ext cx="28956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0" name="Rectangle 31"/>
          <p:cNvSpPr>
            <a:spLocks noChangeArrowheads="1"/>
          </p:cNvSpPr>
          <p:nvPr/>
        </p:nvSpPr>
        <p:spPr bwMode="auto">
          <a:xfrm rot="5400000" flipH="1">
            <a:off x="-1219200" y="4800600"/>
            <a:ext cx="30480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1" name="Rectangle 32"/>
          <p:cNvSpPr>
            <a:spLocks noChangeArrowheads="1"/>
          </p:cNvSpPr>
          <p:nvPr/>
        </p:nvSpPr>
        <p:spPr bwMode="auto">
          <a:xfrm rot="16200000" flipH="1">
            <a:off x="-1143000" y="1905000"/>
            <a:ext cx="28956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2" name="Rectangle 33"/>
          <p:cNvSpPr>
            <a:spLocks noChangeArrowheads="1"/>
          </p:cNvSpPr>
          <p:nvPr/>
        </p:nvSpPr>
        <p:spPr bwMode="auto">
          <a:xfrm rot="10800000" flipH="1">
            <a:off x="2667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3" name="Rectangle 34"/>
          <p:cNvSpPr>
            <a:spLocks noChangeArrowheads="1"/>
          </p:cNvSpPr>
          <p:nvPr/>
        </p:nvSpPr>
        <p:spPr bwMode="auto">
          <a:xfrm flipH="1">
            <a:off x="14478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4" name="Rectangle 35"/>
          <p:cNvSpPr>
            <a:spLocks noChangeArrowheads="1"/>
          </p:cNvSpPr>
          <p:nvPr/>
        </p:nvSpPr>
        <p:spPr bwMode="auto">
          <a:xfrm flipH="1">
            <a:off x="3810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5" name="Rectangle 37"/>
          <p:cNvSpPr>
            <a:spLocks noChangeArrowheads="1"/>
          </p:cNvSpPr>
          <p:nvPr/>
        </p:nvSpPr>
        <p:spPr bwMode="auto">
          <a:xfrm rot="10800000" flipH="1">
            <a:off x="381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6" name="Rectangle 38"/>
          <p:cNvSpPr>
            <a:spLocks noChangeArrowheads="1"/>
          </p:cNvSpPr>
          <p:nvPr/>
        </p:nvSpPr>
        <p:spPr bwMode="auto">
          <a:xfrm flipH="1">
            <a:off x="14478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7" name="Rectangle 39"/>
          <p:cNvSpPr>
            <a:spLocks noChangeArrowheads="1"/>
          </p:cNvSpPr>
          <p:nvPr/>
        </p:nvSpPr>
        <p:spPr bwMode="auto">
          <a:xfrm rot="10800000" flipH="1">
            <a:off x="381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8" name="Rectangle 40"/>
          <p:cNvSpPr>
            <a:spLocks noChangeArrowheads="1"/>
          </p:cNvSpPr>
          <p:nvPr/>
        </p:nvSpPr>
        <p:spPr bwMode="auto">
          <a:xfrm rot="10800000" flipH="1">
            <a:off x="2667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49" name="Rectangle 41"/>
          <p:cNvSpPr>
            <a:spLocks noChangeArrowheads="1"/>
          </p:cNvSpPr>
          <p:nvPr/>
        </p:nvSpPr>
        <p:spPr bwMode="auto">
          <a:xfrm flipH="1">
            <a:off x="14478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0" name="Rectangle 42"/>
          <p:cNvSpPr>
            <a:spLocks noChangeArrowheads="1"/>
          </p:cNvSpPr>
          <p:nvPr/>
        </p:nvSpPr>
        <p:spPr bwMode="auto">
          <a:xfrm rot="10800000" flipH="1">
            <a:off x="381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1" name="Rectangle 43"/>
          <p:cNvSpPr>
            <a:spLocks noChangeArrowheads="1"/>
          </p:cNvSpPr>
          <p:nvPr/>
        </p:nvSpPr>
        <p:spPr bwMode="auto">
          <a:xfrm flipH="1">
            <a:off x="3810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2" name="Rectangle 44"/>
          <p:cNvSpPr>
            <a:spLocks noChangeArrowheads="1"/>
          </p:cNvSpPr>
          <p:nvPr/>
        </p:nvSpPr>
        <p:spPr bwMode="auto">
          <a:xfrm rot="10800000" flipH="1">
            <a:off x="2667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3" name="Rectangle 45"/>
          <p:cNvSpPr>
            <a:spLocks noChangeArrowheads="1"/>
          </p:cNvSpPr>
          <p:nvPr/>
        </p:nvSpPr>
        <p:spPr bwMode="auto">
          <a:xfrm flipH="1">
            <a:off x="14478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4" name="Rectangle 46"/>
          <p:cNvSpPr>
            <a:spLocks noChangeArrowheads="1"/>
          </p:cNvSpPr>
          <p:nvPr/>
        </p:nvSpPr>
        <p:spPr bwMode="auto">
          <a:xfrm rot="10800000" flipH="1">
            <a:off x="381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5" name="Rectangle 47"/>
          <p:cNvSpPr>
            <a:spLocks noChangeArrowheads="1"/>
          </p:cNvSpPr>
          <p:nvPr/>
        </p:nvSpPr>
        <p:spPr bwMode="auto">
          <a:xfrm flipH="1">
            <a:off x="38100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6" name="Rectangle 48"/>
          <p:cNvSpPr>
            <a:spLocks noChangeArrowheads="1"/>
          </p:cNvSpPr>
          <p:nvPr/>
        </p:nvSpPr>
        <p:spPr bwMode="auto">
          <a:xfrm rot="10800000" flipH="1">
            <a:off x="25908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7" name="Rectangle 49"/>
          <p:cNvSpPr>
            <a:spLocks noChangeArrowheads="1"/>
          </p:cNvSpPr>
          <p:nvPr/>
        </p:nvSpPr>
        <p:spPr bwMode="auto">
          <a:xfrm flipH="1">
            <a:off x="1600200" y="6172200"/>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8" name="Rectangle 50"/>
          <p:cNvSpPr>
            <a:spLocks noChangeArrowheads="1"/>
          </p:cNvSpPr>
          <p:nvPr/>
        </p:nvSpPr>
        <p:spPr bwMode="auto">
          <a:xfrm rot="10800000" flipH="1">
            <a:off x="304800" y="6172200"/>
            <a:ext cx="1295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59" name="Rectangle 51"/>
          <p:cNvSpPr>
            <a:spLocks noChangeArrowheads="1"/>
          </p:cNvSpPr>
          <p:nvPr/>
        </p:nvSpPr>
        <p:spPr bwMode="auto">
          <a:xfrm flipH="1">
            <a:off x="14478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0" name="Rectangle 52"/>
          <p:cNvSpPr>
            <a:spLocks noChangeArrowheads="1"/>
          </p:cNvSpPr>
          <p:nvPr/>
        </p:nvSpPr>
        <p:spPr bwMode="auto">
          <a:xfrm rot="10800000" flipH="1">
            <a:off x="381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1" name="Rectangle 53"/>
          <p:cNvSpPr>
            <a:spLocks noChangeArrowheads="1"/>
          </p:cNvSpPr>
          <p:nvPr/>
        </p:nvSpPr>
        <p:spPr bwMode="auto">
          <a:xfrm rot="10800000" flipH="1">
            <a:off x="2667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2" name="Rectangle 54"/>
          <p:cNvSpPr>
            <a:spLocks noChangeArrowheads="1"/>
          </p:cNvSpPr>
          <p:nvPr/>
        </p:nvSpPr>
        <p:spPr bwMode="auto">
          <a:xfrm flipH="1">
            <a:off x="14478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3" name="Rectangle 55"/>
          <p:cNvSpPr>
            <a:spLocks noChangeArrowheads="1"/>
          </p:cNvSpPr>
          <p:nvPr/>
        </p:nvSpPr>
        <p:spPr bwMode="auto">
          <a:xfrm rot="10800000" flipH="1">
            <a:off x="381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4" name="Rectangle 56"/>
          <p:cNvSpPr>
            <a:spLocks noChangeArrowheads="1"/>
          </p:cNvSpPr>
          <p:nvPr/>
        </p:nvSpPr>
        <p:spPr bwMode="auto">
          <a:xfrm flipH="1">
            <a:off x="3810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5" name="Rectangle 57"/>
          <p:cNvSpPr>
            <a:spLocks noChangeArrowheads="1"/>
          </p:cNvSpPr>
          <p:nvPr/>
        </p:nvSpPr>
        <p:spPr bwMode="auto">
          <a:xfrm rot="10800000" flipH="1">
            <a:off x="2667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6" name="Rectangle 58"/>
          <p:cNvSpPr>
            <a:spLocks noChangeArrowheads="1"/>
          </p:cNvSpPr>
          <p:nvPr/>
        </p:nvSpPr>
        <p:spPr bwMode="auto">
          <a:xfrm flipH="1">
            <a:off x="14478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7" name="Rectangle 59"/>
          <p:cNvSpPr>
            <a:spLocks noChangeArrowheads="1"/>
          </p:cNvSpPr>
          <p:nvPr/>
        </p:nvSpPr>
        <p:spPr bwMode="auto">
          <a:xfrm rot="10800000" flipH="1">
            <a:off x="381000" y="533400"/>
            <a:ext cx="1223963"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8" name="Rectangle 60"/>
          <p:cNvSpPr>
            <a:spLocks noChangeArrowheads="1"/>
          </p:cNvSpPr>
          <p:nvPr/>
        </p:nvSpPr>
        <p:spPr bwMode="auto">
          <a:xfrm flipH="1">
            <a:off x="7924800" y="533400"/>
            <a:ext cx="9191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69" name="Rectangle 63"/>
          <p:cNvSpPr>
            <a:spLocks noChangeArrowheads="1"/>
          </p:cNvSpPr>
          <p:nvPr/>
        </p:nvSpPr>
        <p:spPr bwMode="auto">
          <a:xfrm rot="10800000" flipH="1">
            <a:off x="5029200" y="533400"/>
            <a:ext cx="9191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0" name="Rectangle 66"/>
          <p:cNvSpPr>
            <a:spLocks noChangeArrowheads="1"/>
          </p:cNvSpPr>
          <p:nvPr/>
        </p:nvSpPr>
        <p:spPr bwMode="auto">
          <a:xfrm rot="10800000" flipH="1">
            <a:off x="7086600" y="533400"/>
            <a:ext cx="914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1" name="Rectangle 67"/>
          <p:cNvSpPr>
            <a:spLocks noChangeArrowheads="1"/>
          </p:cNvSpPr>
          <p:nvPr/>
        </p:nvSpPr>
        <p:spPr bwMode="auto">
          <a:xfrm flipH="1">
            <a:off x="5943600" y="533400"/>
            <a:ext cx="12239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2" name="Rectangle 82"/>
          <p:cNvSpPr>
            <a:spLocks noChangeArrowheads="1"/>
          </p:cNvSpPr>
          <p:nvPr/>
        </p:nvSpPr>
        <p:spPr bwMode="auto">
          <a:xfrm flipH="1">
            <a:off x="8072438" y="6172200"/>
            <a:ext cx="766762"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3" name="Rectangle 83"/>
          <p:cNvSpPr>
            <a:spLocks noChangeArrowheads="1"/>
          </p:cNvSpPr>
          <p:nvPr/>
        </p:nvSpPr>
        <p:spPr bwMode="auto">
          <a:xfrm rot="10800000" flipH="1">
            <a:off x="7239000" y="6172200"/>
            <a:ext cx="9144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4" name="Rectangle 84"/>
          <p:cNvSpPr>
            <a:spLocks noChangeArrowheads="1"/>
          </p:cNvSpPr>
          <p:nvPr/>
        </p:nvSpPr>
        <p:spPr bwMode="auto">
          <a:xfrm flipH="1">
            <a:off x="6096000" y="6172200"/>
            <a:ext cx="10715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5" name="Rectangle 85"/>
          <p:cNvSpPr>
            <a:spLocks noChangeArrowheads="1"/>
          </p:cNvSpPr>
          <p:nvPr/>
        </p:nvSpPr>
        <p:spPr bwMode="auto">
          <a:xfrm rot="10800000" flipH="1">
            <a:off x="5029200" y="6172200"/>
            <a:ext cx="10715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6" name="Rectangle 86"/>
          <p:cNvSpPr>
            <a:spLocks noChangeArrowheads="1"/>
          </p:cNvSpPr>
          <p:nvPr/>
        </p:nvSpPr>
        <p:spPr bwMode="auto">
          <a:xfrm flipH="1">
            <a:off x="1600200" y="6172200"/>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7" name="Rectangle 87"/>
          <p:cNvSpPr>
            <a:spLocks noChangeArrowheads="1"/>
          </p:cNvSpPr>
          <p:nvPr/>
        </p:nvSpPr>
        <p:spPr bwMode="auto">
          <a:xfrm rot="10800000" flipH="1">
            <a:off x="304800" y="6172200"/>
            <a:ext cx="1295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8" name="Rectangle 88"/>
          <p:cNvSpPr>
            <a:spLocks noChangeArrowheads="1"/>
          </p:cNvSpPr>
          <p:nvPr/>
        </p:nvSpPr>
        <p:spPr bwMode="auto">
          <a:xfrm rot="10800000" flipH="1">
            <a:off x="25908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79" name="Rectangle 89"/>
          <p:cNvSpPr>
            <a:spLocks noChangeArrowheads="1"/>
          </p:cNvSpPr>
          <p:nvPr/>
        </p:nvSpPr>
        <p:spPr bwMode="auto">
          <a:xfrm flipH="1">
            <a:off x="1600200" y="6172200"/>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0" name="Rectangle 90"/>
          <p:cNvSpPr>
            <a:spLocks noChangeArrowheads="1"/>
          </p:cNvSpPr>
          <p:nvPr/>
        </p:nvSpPr>
        <p:spPr bwMode="auto">
          <a:xfrm rot="10800000" flipH="1">
            <a:off x="304800" y="6172200"/>
            <a:ext cx="1295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1" name="Rectangle 91"/>
          <p:cNvSpPr>
            <a:spLocks noChangeArrowheads="1"/>
          </p:cNvSpPr>
          <p:nvPr/>
        </p:nvSpPr>
        <p:spPr bwMode="auto">
          <a:xfrm flipH="1">
            <a:off x="38100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2" name="Rectangle 92"/>
          <p:cNvSpPr>
            <a:spLocks noChangeArrowheads="1"/>
          </p:cNvSpPr>
          <p:nvPr/>
        </p:nvSpPr>
        <p:spPr bwMode="auto">
          <a:xfrm rot="10800000" flipH="1">
            <a:off x="25908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3" name="Rectangle 93"/>
          <p:cNvSpPr>
            <a:spLocks noChangeArrowheads="1"/>
          </p:cNvSpPr>
          <p:nvPr/>
        </p:nvSpPr>
        <p:spPr bwMode="auto">
          <a:xfrm flipH="1">
            <a:off x="1600200" y="6172200"/>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4" name="Rectangle 94"/>
          <p:cNvSpPr>
            <a:spLocks noChangeArrowheads="1"/>
          </p:cNvSpPr>
          <p:nvPr/>
        </p:nvSpPr>
        <p:spPr bwMode="auto">
          <a:xfrm rot="10800000" flipH="1">
            <a:off x="304800" y="6172200"/>
            <a:ext cx="1295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5" name="Rectangle 95"/>
          <p:cNvSpPr>
            <a:spLocks noChangeArrowheads="1"/>
          </p:cNvSpPr>
          <p:nvPr/>
        </p:nvSpPr>
        <p:spPr bwMode="auto">
          <a:xfrm rot="10800000" flipH="1">
            <a:off x="5029200" y="6172200"/>
            <a:ext cx="10715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6" name="Rectangle 96"/>
          <p:cNvSpPr>
            <a:spLocks noChangeArrowheads="1"/>
          </p:cNvSpPr>
          <p:nvPr/>
        </p:nvSpPr>
        <p:spPr bwMode="auto">
          <a:xfrm flipH="1">
            <a:off x="38100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7" name="Rectangle 97"/>
          <p:cNvSpPr>
            <a:spLocks noChangeArrowheads="1"/>
          </p:cNvSpPr>
          <p:nvPr/>
        </p:nvSpPr>
        <p:spPr bwMode="auto">
          <a:xfrm rot="10800000" flipH="1">
            <a:off x="25908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8" name="Rectangle 98"/>
          <p:cNvSpPr>
            <a:spLocks noChangeArrowheads="1"/>
          </p:cNvSpPr>
          <p:nvPr/>
        </p:nvSpPr>
        <p:spPr bwMode="auto">
          <a:xfrm flipH="1">
            <a:off x="1600200" y="6172200"/>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89" name="Rectangle 99"/>
          <p:cNvSpPr>
            <a:spLocks noChangeArrowheads="1"/>
          </p:cNvSpPr>
          <p:nvPr/>
        </p:nvSpPr>
        <p:spPr bwMode="auto">
          <a:xfrm rot="10800000" flipH="1">
            <a:off x="304800" y="6172200"/>
            <a:ext cx="1295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0" name="Rectangle 100"/>
          <p:cNvSpPr>
            <a:spLocks noChangeArrowheads="1"/>
          </p:cNvSpPr>
          <p:nvPr/>
        </p:nvSpPr>
        <p:spPr bwMode="auto">
          <a:xfrm flipH="1">
            <a:off x="6096000" y="6172200"/>
            <a:ext cx="10715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1" name="Rectangle 101"/>
          <p:cNvSpPr>
            <a:spLocks noChangeArrowheads="1"/>
          </p:cNvSpPr>
          <p:nvPr/>
        </p:nvSpPr>
        <p:spPr bwMode="auto">
          <a:xfrm rot="10800000" flipH="1">
            <a:off x="5029200" y="6172200"/>
            <a:ext cx="10715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2" name="Rectangle 102"/>
          <p:cNvSpPr>
            <a:spLocks noChangeArrowheads="1"/>
          </p:cNvSpPr>
          <p:nvPr/>
        </p:nvSpPr>
        <p:spPr bwMode="auto">
          <a:xfrm flipH="1">
            <a:off x="38100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3" name="Rectangle 103"/>
          <p:cNvSpPr>
            <a:spLocks noChangeArrowheads="1"/>
          </p:cNvSpPr>
          <p:nvPr/>
        </p:nvSpPr>
        <p:spPr bwMode="auto">
          <a:xfrm rot="10800000" flipH="1">
            <a:off x="25908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4" name="Rectangle 104"/>
          <p:cNvSpPr>
            <a:spLocks noChangeArrowheads="1"/>
          </p:cNvSpPr>
          <p:nvPr/>
        </p:nvSpPr>
        <p:spPr bwMode="auto">
          <a:xfrm flipH="1">
            <a:off x="1600200" y="6172200"/>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5" name="Rectangle 105"/>
          <p:cNvSpPr>
            <a:spLocks noChangeArrowheads="1"/>
          </p:cNvSpPr>
          <p:nvPr/>
        </p:nvSpPr>
        <p:spPr bwMode="auto">
          <a:xfrm rot="10800000" flipH="1">
            <a:off x="304800" y="6172200"/>
            <a:ext cx="1295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6" name="Rectangle 106"/>
          <p:cNvSpPr>
            <a:spLocks noChangeArrowheads="1"/>
          </p:cNvSpPr>
          <p:nvPr/>
        </p:nvSpPr>
        <p:spPr bwMode="auto">
          <a:xfrm rot="10800000" flipH="1">
            <a:off x="7239000" y="6172200"/>
            <a:ext cx="9144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7" name="Rectangle 107"/>
          <p:cNvSpPr>
            <a:spLocks noChangeArrowheads="1"/>
          </p:cNvSpPr>
          <p:nvPr/>
        </p:nvSpPr>
        <p:spPr bwMode="auto">
          <a:xfrm flipH="1">
            <a:off x="6096000" y="6172200"/>
            <a:ext cx="10715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8" name="Rectangle 108"/>
          <p:cNvSpPr>
            <a:spLocks noChangeArrowheads="1"/>
          </p:cNvSpPr>
          <p:nvPr/>
        </p:nvSpPr>
        <p:spPr bwMode="auto">
          <a:xfrm rot="10800000" flipH="1">
            <a:off x="5029200" y="6172200"/>
            <a:ext cx="10715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799" name="Rectangle 109"/>
          <p:cNvSpPr>
            <a:spLocks noChangeArrowheads="1"/>
          </p:cNvSpPr>
          <p:nvPr/>
        </p:nvSpPr>
        <p:spPr bwMode="auto">
          <a:xfrm flipH="1">
            <a:off x="38100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0" name="Rectangle 110"/>
          <p:cNvSpPr>
            <a:spLocks noChangeArrowheads="1"/>
          </p:cNvSpPr>
          <p:nvPr/>
        </p:nvSpPr>
        <p:spPr bwMode="auto">
          <a:xfrm rot="10800000" flipH="1">
            <a:off x="2590800"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1" name="Rectangle 111"/>
          <p:cNvSpPr>
            <a:spLocks noChangeArrowheads="1"/>
          </p:cNvSpPr>
          <p:nvPr/>
        </p:nvSpPr>
        <p:spPr bwMode="auto">
          <a:xfrm flipH="1">
            <a:off x="1600200" y="6172200"/>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2" name="Rectangle 112"/>
          <p:cNvSpPr>
            <a:spLocks noChangeArrowheads="1"/>
          </p:cNvSpPr>
          <p:nvPr/>
        </p:nvSpPr>
        <p:spPr bwMode="auto">
          <a:xfrm rot="10800000" flipH="1">
            <a:off x="304800" y="6172200"/>
            <a:ext cx="1295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3" name="Rectangle 113"/>
          <p:cNvSpPr>
            <a:spLocks noChangeArrowheads="1"/>
          </p:cNvSpPr>
          <p:nvPr/>
        </p:nvSpPr>
        <p:spPr bwMode="auto">
          <a:xfrm flipH="1">
            <a:off x="8077200" y="6172200"/>
            <a:ext cx="766763"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4" name="Rectangle 114"/>
          <p:cNvSpPr>
            <a:spLocks noChangeArrowheads="1"/>
          </p:cNvSpPr>
          <p:nvPr/>
        </p:nvSpPr>
        <p:spPr bwMode="auto">
          <a:xfrm rot="10800000" flipH="1">
            <a:off x="7243763" y="6172200"/>
            <a:ext cx="9144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5" name="Rectangle 115"/>
          <p:cNvSpPr>
            <a:spLocks noChangeArrowheads="1"/>
          </p:cNvSpPr>
          <p:nvPr/>
        </p:nvSpPr>
        <p:spPr bwMode="auto">
          <a:xfrm flipH="1">
            <a:off x="6100763" y="6172200"/>
            <a:ext cx="1071562"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6" name="Rectangle 116"/>
          <p:cNvSpPr>
            <a:spLocks noChangeArrowheads="1"/>
          </p:cNvSpPr>
          <p:nvPr/>
        </p:nvSpPr>
        <p:spPr bwMode="auto">
          <a:xfrm rot="10800000" flipH="1">
            <a:off x="5033963" y="6172200"/>
            <a:ext cx="1071562"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7" name="Rectangle 117"/>
          <p:cNvSpPr>
            <a:spLocks noChangeArrowheads="1"/>
          </p:cNvSpPr>
          <p:nvPr/>
        </p:nvSpPr>
        <p:spPr bwMode="auto">
          <a:xfrm flipH="1">
            <a:off x="3814763"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8" name="Rectangle 118"/>
          <p:cNvSpPr>
            <a:spLocks noChangeArrowheads="1"/>
          </p:cNvSpPr>
          <p:nvPr/>
        </p:nvSpPr>
        <p:spPr bwMode="auto">
          <a:xfrm rot="10800000" flipH="1">
            <a:off x="2595563" y="6172200"/>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09" name="Rectangle 119"/>
          <p:cNvSpPr>
            <a:spLocks noChangeArrowheads="1"/>
          </p:cNvSpPr>
          <p:nvPr/>
        </p:nvSpPr>
        <p:spPr bwMode="auto">
          <a:xfrm flipH="1">
            <a:off x="1604963" y="6172200"/>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10" name="Rectangle 120"/>
          <p:cNvSpPr>
            <a:spLocks noChangeArrowheads="1"/>
          </p:cNvSpPr>
          <p:nvPr/>
        </p:nvSpPr>
        <p:spPr bwMode="auto">
          <a:xfrm rot="10800000" flipH="1">
            <a:off x="309563" y="6172200"/>
            <a:ext cx="1295400" cy="14446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3811" name="TextBox 88"/>
          <p:cNvSpPr txBox="1">
            <a:spLocks noChangeArrowheads="1"/>
          </p:cNvSpPr>
          <p:nvPr/>
        </p:nvSpPr>
        <p:spPr bwMode="auto">
          <a:xfrm>
            <a:off x="285750" y="-23813"/>
            <a:ext cx="8929688"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800" b="1">
                <a:solidFill>
                  <a:srgbClr val="000099"/>
                </a:solidFill>
                <a:latin typeface="Times New Roman" panose="02020603050405020304" pitchFamily="18" charset="0"/>
              </a:rPr>
              <a:t>Добавки для школьного питания серии «Пеликан»</a:t>
            </a:r>
            <a:endParaRPr lang="ru-RU" altLang="ru-RU"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http://ogorodniksuper.ru/wp-content/uploads/2011/12/zolotaya-kukuruz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7600" y="2590800"/>
            <a:ext cx="12954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D:\Юля\Картинки\мешок гречки.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8600" y="3581400"/>
            <a:ext cx="8810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http://ogorodniksuper.ru/wp-content/uploads/2011/12/zolotaya-kukuruz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2438400"/>
            <a:ext cx="1357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D:\Юля\Картинки\1334742188_iz-makar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71800" y="1447800"/>
            <a:ext cx="3733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5"/>
          <p:cNvSpPr>
            <a:spLocks noChangeArrowheads="1"/>
          </p:cNvSpPr>
          <p:nvPr/>
        </p:nvSpPr>
        <p:spPr bwMode="auto">
          <a:xfrm>
            <a:off x="0" y="0"/>
            <a:ext cx="5580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13" name="Прямоугольник 10"/>
          <p:cNvSpPr>
            <a:spLocks noChangeArrowheads="1"/>
          </p:cNvSpPr>
          <p:nvPr/>
        </p:nvSpPr>
        <p:spPr bwMode="auto">
          <a:xfrm>
            <a:off x="212725" y="0"/>
            <a:ext cx="8801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6794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794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794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794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794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79450" algn="l"/>
              </a:tabLst>
              <a:defRPr>
                <a:solidFill>
                  <a:schemeClr val="tx1"/>
                </a:solidFill>
                <a:latin typeface="Arial" panose="020B0604020202020204" pitchFamily="34" charset="0"/>
                <a:cs typeface="Arial" panose="020B0604020202020204" pitchFamily="34" charset="0"/>
              </a:defRPr>
            </a:lvl9pPr>
          </a:lstStyle>
          <a:p>
            <a:pPr algn="ctr"/>
            <a:r>
              <a:rPr lang="ru-RU" altLang="ru-RU" sz="2800" b="1">
                <a:solidFill>
                  <a:srgbClr val="000099"/>
                </a:solidFill>
              </a:rPr>
              <a:t>Республиканская программа «Детское питание»</a:t>
            </a:r>
          </a:p>
        </p:txBody>
      </p:sp>
      <p:sp>
        <p:nvSpPr>
          <p:cNvPr id="14" name="Прямоугольник 11"/>
          <p:cNvSpPr>
            <a:spLocks noChangeArrowheads="1"/>
          </p:cNvSpPr>
          <p:nvPr/>
        </p:nvSpPr>
        <p:spPr bwMode="auto">
          <a:xfrm>
            <a:off x="0" y="3810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600" b="1">
                <a:solidFill>
                  <a:srgbClr val="000099"/>
                </a:solidFill>
              </a:rPr>
              <a:t>Задание</a:t>
            </a:r>
          </a:p>
          <a:p>
            <a:pPr algn="ctr" eaLnBrk="1" hangingPunct="1"/>
            <a:r>
              <a:rPr lang="ru-RU" altLang="ru-RU" sz="1600" b="1">
                <a:solidFill>
                  <a:srgbClr val="000099"/>
                </a:solidFill>
              </a:rPr>
              <a:t>«Разработать технологию производства макаронных изделий диетических и обогащенных для детей дошкольного и школьного возраста»</a:t>
            </a:r>
          </a:p>
        </p:txBody>
      </p:sp>
      <p:sp>
        <p:nvSpPr>
          <p:cNvPr id="15" name="Rectangle 2"/>
          <p:cNvSpPr>
            <a:spLocks noChangeArrowheads="1"/>
          </p:cNvSpPr>
          <p:nvPr/>
        </p:nvSpPr>
        <p:spPr bwMode="auto">
          <a:xfrm>
            <a:off x="228600" y="5486400"/>
            <a:ext cx="8650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4926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600" b="1">
                <a:solidFill>
                  <a:srgbClr val="000099"/>
                </a:solidFill>
                <a:cs typeface="Times New Roman" panose="02020603050405020304" pitchFamily="18" charset="0"/>
              </a:rPr>
              <a:t>Обогатительные добавки «Флагман»-1, «Флагман»-2  для производства </a:t>
            </a:r>
          </a:p>
          <a:p>
            <a:r>
              <a:rPr lang="ru-RU" altLang="ru-RU" sz="1600" b="1">
                <a:solidFill>
                  <a:srgbClr val="000099"/>
                </a:solidFill>
                <a:cs typeface="Times New Roman" panose="02020603050405020304" pitchFamily="18" charset="0"/>
              </a:rPr>
              <a:t>обогащенных макаронных изделий профилактического профиля с </a:t>
            </a:r>
          </a:p>
          <a:p>
            <a:r>
              <a:rPr lang="ru-RU" altLang="ru-RU" sz="1600" b="1">
                <a:solidFill>
                  <a:srgbClr val="000099"/>
                </a:solidFill>
                <a:cs typeface="Times New Roman" panose="02020603050405020304" pitchFamily="18" charset="0"/>
              </a:rPr>
              <a:t>повышенным содержанием витаминов группы В, железа и пищевых волокон.</a:t>
            </a:r>
            <a:endParaRPr lang="ru-RU" altLang="ru-RU" sz="1600" b="1">
              <a:solidFill>
                <a:srgbClr val="000099"/>
              </a:solidFill>
            </a:endParaRPr>
          </a:p>
        </p:txBody>
      </p:sp>
      <p:sp>
        <p:nvSpPr>
          <p:cNvPr id="16" name="Прямоугольник 14"/>
          <p:cNvSpPr>
            <a:spLocks noChangeArrowheads="1"/>
          </p:cNvSpPr>
          <p:nvPr/>
        </p:nvSpPr>
        <p:spPr bwMode="auto">
          <a:xfrm>
            <a:off x="762000" y="48006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altLang="ru-RU" sz="1600" b="1">
                <a:solidFill>
                  <a:srgbClr val="000099"/>
                </a:solidFill>
                <a:cs typeface="Times New Roman" panose="02020603050405020304" pitchFamily="18" charset="0"/>
              </a:rPr>
              <a:t>Смесь безглютеновая «Целивита» предназначена для производства диетических макаронных изделий для больных целиакией.</a:t>
            </a:r>
            <a:endParaRPr lang="ru-RU" altLang="ru-RU" sz="1600" b="1">
              <a:solidFill>
                <a:srgbClr val="000099"/>
              </a:solidFill>
            </a:endParaRPr>
          </a:p>
        </p:txBody>
      </p:sp>
      <p:sp>
        <p:nvSpPr>
          <p:cNvPr id="17" name="AutoShape 30"/>
          <p:cNvSpPr>
            <a:spLocks noChangeArrowheads="1"/>
          </p:cNvSpPr>
          <p:nvPr/>
        </p:nvSpPr>
        <p:spPr bwMode="auto">
          <a:xfrm>
            <a:off x="381000" y="48006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18" name="AutoShape 30"/>
          <p:cNvSpPr>
            <a:spLocks noChangeArrowheads="1"/>
          </p:cNvSpPr>
          <p:nvPr/>
        </p:nvSpPr>
        <p:spPr bwMode="auto">
          <a:xfrm>
            <a:off x="304800" y="55626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19" name="AutoShape 30"/>
          <p:cNvSpPr>
            <a:spLocks noChangeArrowheads="1"/>
          </p:cNvSpPr>
          <p:nvPr/>
        </p:nvSpPr>
        <p:spPr bwMode="auto">
          <a:xfrm>
            <a:off x="381000" y="4114800"/>
            <a:ext cx="457200" cy="495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pic>
        <p:nvPicPr>
          <p:cNvPr id="20" name="Picture 8" descr="http://img-fotki.yandex.ru/get/6501/166093945.0/0_83257_2e7a4037_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72400" y="1752600"/>
            <a:ext cx="914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7" name="Rectangle 36"/>
          <p:cNvSpPr>
            <a:spLocks noChangeArrowheads="1"/>
          </p:cNvSpPr>
          <p:nvPr/>
        </p:nvSpPr>
        <p:spPr bwMode="auto">
          <a:xfrm rot="10800000">
            <a:off x="2819400" y="1295400"/>
            <a:ext cx="1981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4768" name="Rectangle 37"/>
          <p:cNvSpPr>
            <a:spLocks noChangeArrowheads="1"/>
          </p:cNvSpPr>
          <p:nvPr/>
        </p:nvSpPr>
        <p:spPr bwMode="auto">
          <a:xfrm rot="16200000" flipV="1">
            <a:off x="2438400" y="1676400"/>
            <a:ext cx="9144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4769" name="Rectangle 37"/>
          <p:cNvSpPr>
            <a:spLocks noChangeArrowheads="1"/>
          </p:cNvSpPr>
          <p:nvPr/>
        </p:nvSpPr>
        <p:spPr bwMode="auto">
          <a:xfrm rot="5400000" flipV="1">
            <a:off x="2095500" y="3238500"/>
            <a:ext cx="1600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4770" name="Rectangle 36"/>
          <p:cNvSpPr>
            <a:spLocks noChangeArrowheads="1"/>
          </p:cNvSpPr>
          <p:nvPr/>
        </p:nvSpPr>
        <p:spPr bwMode="auto">
          <a:xfrm rot="10800000" flipH="1">
            <a:off x="5029200" y="1295400"/>
            <a:ext cx="17526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4771" name="Rectangle 37"/>
          <p:cNvSpPr>
            <a:spLocks noChangeArrowheads="1"/>
          </p:cNvSpPr>
          <p:nvPr/>
        </p:nvSpPr>
        <p:spPr bwMode="auto">
          <a:xfrm rot="16200000" flipV="1">
            <a:off x="6210300" y="1790700"/>
            <a:ext cx="11430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4772" name="Rectangle 37"/>
          <p:cNvSpPr>
            <a:spLocks noChangeArrowheads="1"/>
          </p:cNvSpPr>
          <p:nvPr/>
        </p:nvSpPr>
        <p:spPr bwMode="auto">
          <a:xfrm rot="5400000" flipV="1">
            <a:off x="5905500" y="3238500"/>
            <a:ext cx="17526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4773" name="Rectangle 36"/>
          <p:cNvSpPr>
            <a:spLocks noChangeArrowheads="1"/>
          </p:cNvSpPr>
          <p:nvPr/>
        </p:nvSpPr>
        <p:spPr bwMode="auto">
          <a:xfrm rot="10800000">
            <a:off x="2819400" y="4038600"/>
            <a:ext cx="24384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4774" name="Rectangle 36"/>
          <p:cNvSpPr>
            <a:spLocks noChangeArrowheads="1"/>
          </p:cNvSpPr>
          <p:nvPr/>
        </p:nvSpPr>
        <p:spPr bwMode="auto">
          <a:xfrm rot="10800000" flipH="1">
            <a:off x="5219700" y="4038600"/>
            <a:ext cx="1600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9" name="Прямоугольник 13"/>
          <p:cNvSpPr>
            <a:spLocks noChangeArrowheads="1"/>
          </p:cNvSpPr>
          <p:nvPr/>
        </p:nvSpPr>
        <p:spPr bwMode="auto">
          <a:xfrm>
            <a:off x="762000" y="4191000"/>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altLang="ru-RU" sz="1600" b="1">
                <a:solidFill>
                  <a:srgbClr val="000099"/>
                </a:solidFill>
                <a:cs typeface="Times New Roman" panose="02020603050405020304" pitchFamily="18" charset="0"/>
              </a:rPr>
              <a:t>Смесь низкобелковая «Добровита» для производства диетических макаронных изделий для больных фенилкетонурией.</a:t>
            </a:r>
            <a:endParaRPr lang="ru-RU" altLang="ru-RU" sz="1600" b="1">
              <a:solidFill>
                <a:srgbClr val="000099"/>
              </a:solidFill>
            </a:endParaRPr>
          </a:p>
        </p:txBody>
      </p:sp>
      <p:pic>
        <p:nvPicPr>
          <p:cNvPr id="74776" name="Picture 18" descr="D:\Юля\Картинки\повенок  копия.gi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57800" y="914400"/>
            <a:ext cx="27051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7" name="Picture 18" descr="D:\Юля\Картинки\повенок  копия.gif"/>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76400" y="990600"/>
            <a:ext cx="283051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D:\Юля\Картинки\мешок гречки.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505200"/>
            <a:ext cx="8810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http://img-fotki.yandex.ru/get/6501/166093945.0/0_83257_2e7a4037_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 y="1676400"/>
            <a:ext cx="914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par>
                          <p:cTn id="15" fill="hold" nodeType="afterGroup">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5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9" dur="25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0" dur="250" accel="50000" fill="hold">
                                          <p:stCondLst>
                                            <p:cond delay="250"/>
                                          </p:stCondLst>
                                        </p:cTn>
                                        <p:tgtEl>
                                          <p:spTgt spid="14"/>
                                        </p:tgtEl>
                                        <p:attrNameLst>
                                          <p:attrName>ppt_w</p:attrName>
                                        </p:attrNameLst>
                                      </p:cBhvr>
                                      <p:tavLst>
                                        <p:tav tm="0">
                                          <p:val>
                                            <p:strVal val="#ppt_w*.05"/>
                                          </p:val>
                                        </p:tav>
                                        <p:tav tm="100000">
                                          <p:val>
                                            <p:strVal val="#ppt_w"/>
                                          </p:val>
                                        </p:tav>
                                      </p:tavLst>
                                    </p:anim>
                                    <p:anim calcmode="lin" valueType="num">
                                      <p:cBhvr>
                                        <p:cTn id="21" dur="500" fill="hold"/>
                                        <p:tgtEl>
                                          <p:spTgt spid="14"/>
                                        </p:tgtEl>
                                        <p:attrNameLst>
                                          <p:attrName>ppt_h</p:attrName>
                                        </p:attrNameLst>
                                      </p:cBhvr>
                                      <p:tavLst>
                                        <p:tav tm="0">
                                          <p:val>
                                            <p:strVal val="#ppt_h"/>
                                          </p:val>
                                        </p:tav>
                                        <p:tav tm="100000">
                                          <p:val>
                                            <p:strVal val="#ppt_h"/>
                                          </p:val>
                                        </p:tav>
                                      </p:tavLst>
                                    </p:anim>
                                    <p:anim calcmode="lin" valueType="num">
                                      <p:cBhvr>
                                        <p:cTn id="22" dur="25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3" dur="25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4" dur="250" accel="50000" fill="hold">
                                          <p:stCondLst>
                                            <p:cond delay="250"/>
                                          </p:stCondLst>
                                        </p:cTn>
                                        <p:tgtEl>
                                          <p:spTgt spid="14"/>
                                        </p:tgtEl>
                                        <p:attrNameLst>
                                          <p:attrName>ppt_y</p:attrName>
                                        </p:attrNameLst>
                                      </p:cBhvr>
                                      <p:tavLst>
                                        <p:tav tm="0">
                                          <p:val>
                                            <p:strVal val="#ppt_y+.1"/>
                                          </p:val>
                                        </p:tav>
                                        <p:tav tm="100000">
                                          <p:val>
                                            <p:strVal val="#ppt_y"/>
                                          </p:val>
                                        </p:tav>
                                      </p:tavLst>
                                    </p:anim>
                                    <p:animEffect transition="in" filter="fade">
                                      <p:cBhvr>
                                        <p:cTn id="25" dur="500" decel="50000">
                                          <p:stCondLst>
                                            <p:cond delay="0"/>
                                          </p:stCondLst>
                                        </p:cTn>
                                        <p:tgtEl>
                                          <p:spTgt spid="14"/>
                                        </p:tgtEl>
                                      </p:cBhvr>
                                    </p:animEffect>
                                  </p:childTnLst>
                                </p:cTn>
                              </p:par>
                              <p:par>
                                <p:cTn id="26" presetID="35"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anim calcmode="lin" valueType="num">
                                      <p:cBhvr>
                                        <p:cTn id="29" dur="500" fill="hold"/>
                                        <p:tgtEl>
                                          <p:spTgt spid="33"/>
                                        </p:tgtEl>
                                        <p:attrNameLst>
                                          <p:attrName>style.rotation</p:attrName>
                                        </p:attrNameLst>
                                      </p:cBhvr>
                                      <p:tavLst>
                                        <p:tav tm="0">
                                          <p:val>
                                            <p:fltVal val="720"/>
                                          </p:val>
                                        </p:tav>
                                        <p:tav tm="100000">
                                          <p:val>
                                            <p:fltVal val="0"/>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 calcmode="lin" valueType="num">
                                      <p:cBhvr>
                                        <p:cTn id="31" dur="500" fill="hold"/>
                                        <p:tgtEl>
                                          <p:spTgt spid="33"/>
                                        </p:tgtEl>
                                        <p:attrNameLst>
                                          <p:attrName>ppt_w</p:attrName>
                                        </p:attrNameLst>
                                      </p:cBhvr>
                                      <p:tavLst>
                                        <p:tav tm="0">
                                          <p:val>
                                            <p:fltVal val="0"/>
                                          </p:val>
                                        </p:tav>
                                        <p:tav tm="100000">
                                          <p:val>
                                            <p:strVal val="#ppt_w"/>
                                          </p:val>
                                        </p:tav>
                                      </p:tavLst>
                                    </p:anim>
                                  </p:childTnLst>
                                </p:cTn>
                              </p:par>
                              <p:par>
                                <p:cTn id="32" presetID="35"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style.rotation</p:attrName>
                                        </p:attrNameLst>
                                      </p:cBhvr>
                                      <p:tavLst>
                                        <p:tav tm="0">
                                          <p:val>
                                            <p:fltVal val="720"/>
                                          </p:val>
                                        </p:tav>
                                        <p:tav tm="100000">
                                          <p:val>
                                            <p:fltVal val="0"/>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 calcmode="lin" valueType="num">
                                      <p:cBhvr>
                                        <p:cTn id="37" dur="500" fill="hold"/>
                                        <p:tgtEl>
                                          <p:spTgt spid="20"/>
                                        </p:tgtEl>
                                        <p:attrNameLst>
                                          <p:attrName>ppt_w</p:attrName>
                                        </p:attrNameLst>
                                      </p:cBhvr>
                                      <p:tavLst>
                                        <p:tav tm="0">
                                          <p:val>
                                            <p:fltVal val="0"/>
                                          </p:val>
                                        </p:tav>
                                        <p:tav tm="100000">
                                          <p:val>
                                            <p:strVal val="#ppt_w"/>
                                          </p:val>
                                        </p:tav>
                                      </p:tavLst>
                                    </p:anim>
                                  </p:childTnLst>
                                </p:cTn>
                              </p:par>
                              <p:par>
                                <p:cTn id="38" presetID="35"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anim calcmode="lin" valueType="num">
                                      <p:cBhvr>
                                        <p:cTn id="41" dur="500" fill="hold"/>
                                        <p:tgtEl>
                                          <p:spTgt spid="4"/>
                                        </p:tgtEl>
                                        <p:attrNameLst>
                                          <p:attrName>style.rotation</p:attrName>
                                        </p:attrNameLst>
                                      </p:cBhvr>
                                      <p:tavLst>
                                        <p:tav tm="0">
                                          <p:val>
                                            <p:fltVal val="720"/>
                                          </p:val>
                                        </p:tav>
                                        <p:tav tm="100000">
                                          <p:val>
                                            <p:fltVal val="0"/>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 calcmode="lin" valueType="num">
                                      <p:cBhvr>
                                        <p:cTn id="43" dur="500" fill="hold"/>
                                        <p:tgtEl>
                                          <p:spTgt spid="4"/>
                                        </p:tgtEl>
                                        <p:attrNameLst>
                                          <p:attrName>ppt_w</p:attrName>
                                        </p:attrNameLst>
                                      </p:cBhvr>
                                      <p:tavLst>
                                        <p:tav tm="0">
                                          <p:val>
                                            <p:fltVal val="0"/>
                                          </p:val>
                                        </p:tav>
                                        <p:tav tm="100000">
                                          <p:val>
                                            <p:strVal val="#ppt_w"/>
                                          </p:val>
                                        </p:tav>
                                      </p:tavLst>
                                    </p:anim>
                                  </p:childTnLst>
                                </p:cTn>
                              </p:par>
                              <p:par>
                                <p:cTn id="44" presetID="35"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anim calcmode="lin" valueType="num">
                                      <p:cBhvr>
                                        <p:cTn id="47" dur="500" fill="hold"/>
                                        <p:tgtEl>
                                          <p:spTgt spid="2"/>
                                        </p:tgtEl>
                                        <p:attrNameLst>
                                          <p:attrName>style.rotation</p:attrName>
                                        </p:attrNameLst>
                                      </p:cBhvr>
                                      <p:tavLst>
                                        <p:tav tm="0">
                                          <p:val>
                                            <p:fltVal val="720"/>
                                          </p:val>
                                        </p:tav>
                                        <p:tav tm="100000">
                                          <p:val>
                                            <p:fltVal val="0"/>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 calcmode="lin" valueType="num">
                                      <p:cBhvr>
                                        <p:cTn id="49" dur="500" fill="hold"/>
                                        <p:tgtEl>
                                          <p:spTgt spid="2"/>
                                        </p:tgtEl>
                                        <p:attrNameLst>
                                          <p:attrName>ppt_w</p:attrName>
                                        </p:attrNameLst>
                                      </p:cBhvr>
                                      <p:tavLst>
                                        <p:tav tm="0">
                                          <p:val>
                                            <p:fltVal val="0"/>
                                          </p:val>
                                        </p:tav>
                                        <p:tav tm="100000">
                                          <p:val>
                                            <p:strVal val="#ppt_w"/>
                                          </p:val>
                                        </p:tav>
                                      </p:tavLst>
                                    </p:anim>
                                  </p:childTnLst>
                                </p:cTn>
                              </p:par>
                              <p:par>
                                <p:cTn id="50" presetID="35"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anim calcmode="lin" valueType="num">
                                      <p:cBhvr>
                                        <p:cTn id="53" dur="500" fill="hold"/>
                                        <p:tgtEl>
                                          <p:spTgt spid="32"/>
                                        </p:tgtEl>
                                        <p:attrNameLst>
                                          <p:attrName>style.rotation</p:attrName>
                                        </p:attrNameLst>
                                      </p:cBhvr>
                                      <p:tavLst>
                                        <p:tav tm="0">
                                          <p:val>
                                            <p:fltVal val="720"/>
                                          </p:val>
                                        </p:tav>
                                        <p:tav tm="100000">
                                          <p:val>
                                            <p:fltVal val="0"/>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 calcmode="lin" valueType="num">
                                      <p:cBhvr>
                                        <p:cTn id="55" dur="500" fill="hold"/>
                                        <p:tgtEl>
                                          <p:spTgt spid="32"/>
                                        </p:tgtEl>
                                        <p:attrNameLst>
                                          <p:attrName>ppt_w</p:attrName>
                                        </p:attrNameLst>
                                      </p:cBhvr>
                                      <p:tavLst>
                                        <p:tav tm="0">
                                          <p:val>
                                            <p:fltVal val="0"/>
                                          </p:val>
                                        </p:tav>
                                        <p:tav tm="100000">
                                          <p:val>
                                            <p:strVal val="#ppt_w"/>
                                          </p:val>
                                        </p:tav>
                                      </p:tavLst>
                                    </p:anim>
                                  </p:childTnLst>
                                </p:cTn>
                              </p:par>
                              <p:par>
                                <p:cTn id="56" presetID="35"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anim calcmode="lin" valueType="num">
                                      <p:cBhvr>
                                        <p:cTn id="59" dur="500" fill="hold"/>
                                        <p:tgtEl>
                                          <p:spTgt spid="3"/>
                                        </p:tgtEl>
                                        <p:attrNameLst>
                                          <p:attrName>style.rotation</p:attrName>
                                        </p:attrNameLst>
                                      </p:cBhvr>
                                      <p:tavLst>
                                        <p:tav tm="0">
                                          <p:val>
                                            <p:fltVal val="720"/>
                                          </p:val>
                                        </p:tav>
                                        <p:tav tm="100000">
                                          <p:val>
                                            <p:fltVal val="0"/>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 calcmode="lin" valueType="num">
                                      <p:cBhvr>
                                        <p:cTn id="61" dur="500" fill="hold"/>
                                        <p:tgtEl>
                                          <p:spTgt spid="3"/>
                                        </p:tgtEl>
                                        <p:attrNameLst>
                                          <p:attrName>ppt_w</p:attrName>
                                        </p:attrNameLst>
                                      </p:cBhvr>
                                      <p:tavLst>
                                        <p:tav tm="0">
                                          <p:val>
                                            <p:fltVal val="0"/>
                                          </p:val>
                                        </p:tav>
                                        <p:tav tm="100000">
                                          <p:val>
                                            <p:strVal val="#ppt_w"/>
                                          </p:val>
                                        </p:tav>
                                      </p:tavLst>
                                    </p:anim>
                                  </p:childTnLst>
                                </p:cTn>
                              </p:par>
                              <p:par>
                                <p:cTn id="62" presetID="19" presetClass="entr" presetSubtype="1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0" fill="hold"/>
                                        <p:tgtEl>
                                          <p:spTgt spid="5"/>
                                        </p:tgtEl>
                                        <p:attrNameLst>
                                          <p:attrName>ppt_w</p:attrName>
                                        </p:attrNameLst>
                                      </p:cBhvr>
                                      <p:tavLst>
                                        <p:tav tm="0" fmla="#ppt_w*sin(2.5*pi*$)">
                                          <p:val>
                                            <p:fltVal val="0"/>
                                          </p:val>
                                        </p:tav>
                                        <p:tav tm="100000">
                                          <p:val>
                                            <p:fltVal val="1"/>
                                          </p:val>
                                        </p:tav>
                                      </p:tavLst>
                                    </p:anim>
                                    <p:anim calcmode="lin" valueType="num">
                                      <p:cBhvr>
                                        <p:cTn id="65" dur="5000" fill="hold"/>
                                        <p:tgtEl>
                                          <p:spTgt spid="5"/>
                                        </p:tgtEl>
                                        <p:attrNameLst>
                                          <p:attrName>ppt_h</p:attrName>
                                        </p:attrNameLst>
                                      </p:cBhvr>
                                      <p:tavLst>
                                        <p:tav tm="0">
                                          <p:val>
                                            <p:strVal val="#ppt_h"/>
                                          </p:val>
                                        </p:tav>
                                        <p:tav tm="100000">
                                          <p:val>
                                            <p:strVal val="#ppt_h"/>
                                          </p:val>
                                        </p:tav>
                                      </p:tavLst>
                                    </p:anim>
                                  </p:childTnLst>
                                </p:cTn>
                              </p:par>
                              <p:par>
                                <p:cTn id="66" presetID="29"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ppt_x</p:attrName>
                                        </p:attrNameLst>
                                      </p:cBhvr>
                                      <p:tavLst>
                                        <p:tav tm="0">
                                          <p:val>
                                            <p:strVal val="#ppt_x-.2"/>
                                          </p:val>
                                        </p:tav>
                                        <p:tav tm="100000">
                                          <p:val>
                                            <p:strVal val="#ppt_x"/>
                                          </p:val>
                                        </p:tav>
                                      </p:tavLst>
                                    </p:anim>
                                    <p:anim calcmode="lin" valueType="num">
                                      <p:cBhvr>
                                        <p:cTn id="69"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70" dur="500"/>
                                        <p:tgtEl>
                                          <p:spTgt spid="19"/>
                                        </p:tgtEl>
                                      </p:cBhvr>
                                    </p:animEffect>
                                  </p:childTnLst>
                                </p:cTn>
                              </p:par>
                              <p:par>
                                <p:cTn id="71" presetID="29"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500" fill="hold"/>
                                        <p:tgtEl>
                                          <p:spTgt spid="29"/>
                                        </p:tgtEl>
                                        <p:attrNameLst>
                                          <p:attrName>ppt_x</p:attrName>
                                        </p:attrNameLst>
                                      </p:cBhvr>
                                      <p:tavLst>
                                        <p:tav tm="0">
                                          <p:val>
                                            <p:strVal val="#ppt_x-.2"/>
                                          </p:val>
                                        </p:tav>
                                        <p:tav tm="100000">
                                          <p:val>
                                            <p:strVal val="#ppt_x"/>
                                          </p:val>
                                        </p:tav>
                                      </p:tavLst>
                                    </p:anim>
                                    <p:anim calcmode="lin" valueType="num">
                                      <p:cBhvr>
                                        <p:cTn id="74" dur="5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75" dur="500"/>
                                        <p:tgtEl>
                                          <p:spTgt spid="29"/>
                                        </p:tgtEl>
                                      </p:cBhvr>
                                    </p:animEffect>
                                  </p:childTnLst>
                                </p:cTn>
                              </p:par>
                              <p:par>
                                <p:cTn id="76" presetID="29"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1000" fill="hold"/>
                                        <p:tgtEl>
                                          <p:spTgt spid="17"/>
                                        </p:tgtEl>
                                        <p:attrNameLst>
                                          <p:attrName>ppt_x</p:attrName>
                                        </p:attrNameLst>
                                      </p:cBhvr>
                                      <p:tavLst>
                                        <p:tav tm="0">
                                          <p:val>
                                            <p:strVal val="#ppt_x-.2"/>
                                          </p:val>
                                        </p:tav>
                                        <p:tav tm="100000">
                                          <p:val>
                                            <p:strVal val="#ppt_x"/>
                                          </p:val>
                                        </p:tav>
                                      </p:tavLst>
                                    </p:anim>
                                    <p:anim calcmode="lin" valueType="num">
                                      <p:cBhvr>
                                        <p:cTn id="79"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17"/>
                                        </p:tgtEl>
                                      </p:cBhvr>
                                    </p:animEffect>
                                  </p:childTnLst>
                                </p:cTn>
                              </p:par>
                              <p:par>
                                <p:cTn id="81" presetID="29"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1000" fill="hold"/>
                                        <p:tgtEl>
                                          <p:spTgt spid="16"/>
                                        </p:tgtEl>
                                        <p:attrNameLst>
                                          <p:attrName>ppt_x</p:attrName>
                                        </p:attrNameLst>
                                      </p:cBhvr>
                                      <p:tavLst>
                                        <p:tav tm="0">
                                          <p:val>
                                            <p:strVal val="#ppt_x-.2"/>
                                          </p:val>
                                        </p:tav>
                                        <p:tav tm="100000">
                                          <p:val>
                                            <p:strVal val="#ppt_x"/>
                                          </p:val>
                                        </p:tav>
                                      </p:tavLst>
                                    </p:anim>
                                    <p:anim calcmode="lin" valueType="num">
                                      <p:cBhvr>
                                        <p:cTn id="8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85" dur="1000"/>
                                        <p:tgtEl>
                                          <p:spTgt spid="16"/>
                                        </p:tgtEl>
                                      </p:cBhvr>
                                    </p:animEffect>
                                  </p:childTnLst>
                                </p:cTn>
                              </p:par>
                              <p:par>
                                <p:cTn id="86" presetID="29"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1000" fill="hold"/>
                                        <p:tgtEl>
                                          <p:spTgt spid="18"/>
                                        </p:tgtEl>
                                        <p:attrNameLst>
                                          <p:attrName>ppt_x</p:attrName>
                                        </p:attrNameLst>
                                      </p:cBhvr>
                                      <p:tavLst>
                                        <p:tav tm="0">
                                          <p:val>
                                            <p:strVal val="#ppt_x-.2"/>
                                          </p:val>
                                        </p:tav>
                                        <p:tav tm="100000">
                                          <p:val>
                                            <p:strVal val="#ppt_x"/>
                                          </p:val>
                                        </p:tav>
                                      </p:tavLst>
                                    </p:anim>
                                    <p:anim calcmode="lin" valueType="num">
                                      <p:cBhvr>
                                        <p:cTn id="89"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0" dur="1000"/>
                                        <p:tgtEl>
                                          <p:spTgt spid="18"/>
                                        </p:tgtEl>
                                      </p:cBhvr>
                                    </p:animEffect>
                                  </p:childTnLst>
                                </p:cTn>
                              </p:par>
                              <p:par>
                                <p:cTn id="91" presetID="29"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 calcmode="lin" valueType="num">
                                      <p:cBhvr>
                                        <p:cTn id="93" dur="1000" fill="hold"/>
                                        <p:tgtEl>
                                          <p:spTgt spid="15"/>
                                        </p:tgtEl>
                                        <p:attrNameLst>
                                          <p:attrName>ppt_x</p:attrName>
                                        </p:attrNameLst>
                                      </p:cBhvr>
                                      <p:tavLst>
                                        <p:tav tm="0">
                                          <p:val>
                                            <p:strVal val="#ppt_x-.2"/>
                                          </p:val>
                                        </p:tav>
                                        <p:tav tm="100000">
                                          <p:val>
                                            <p:strVal val="#ppt_x"/>
                                          </p:val>
                                        </p:tav>
                                      </p:tavLst>
                                    </p:anim>
                                    <p:anim calcmode="lin" valueType="num">
                                      <p:cBhvr>
                                        <p:cTn id="9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animBg="1"/>
      <p:bldP spid="18"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4" descr="C:\Users\Юлия\Pictures\0-2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105400"/>
            <a:ext cx="167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4" descr="C:\Users\Юлия\Pictures\0-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5334000"/>
            <a:ext cx="17938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13" descr="БС_07"/>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1600200" y="4267200"/>
            <a:ext cx="1905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a:spLocks noChangeArrowheads="1"/>
          </p:cNvSpPr>
          <p:nvPr/>
        </p:nvSpPr>
        <p:spPr bwMode="auto">
          <a:xfrm>
            <a:off x="2514600" y="2133600"/>
            <a:ext cx="4191000" cy="461963"/>
          </a:xfrm>
          <a:prstGeom prst="rect">
            <a:avLst/>
          </a:prstGeom>
          <a:noFill/>
          <a:ln w="9525">
            <a:noFill/>
            <a:miter lim="800000"/>
            <a:headEnd/>
            <a:tailEnd/>
          </a:ln>
        </p:spPr>
        <p:txBody>
          <a:bodyPr>
            <a:spAutoFit/>
          </a:bodyPr>
          <a:lstStyle/>
          <a:p>
            <a:pPr algn="ctr">
              <a:defRPr/>
            </a:pPr>
            <a:r>
              <a:rPr lang="ru-RU" sz="2400" b="1" dirty="0">
                <a:solidFill>
                  <a:srgbClr val="000099"/>
                </a:solidFill>
              </a:rPr>
              <a:t>5 составов </a:t>
            </a:r>
            <a:r>
              <a:rPr lang="ru-RU" sz="2400" b="1" dirty="0" err="1">
                <a:solidFill>
                  <a:srgbClr val="000099"/>
                </a:solidFill>
                <a:latin typeface="+mj-lt"/>
              </a:rPr>
              <a:t>фитосолей</a:t>
            </a:r>
            <a:endParaRPr lang="ru-RU" sz="2400" dirty="0">
              <a:solidFill>
                <a:srgbClr val="000099"/>
              </a:solidFill>
              <a:latin typeface="+mj-lt"/>
            </a:endParaRPr>
          </a:p>
        </p:txBody>
      </p:sp>
      <p:sp>
        <p:nvSpPr>
          <p:cNvPr id="75782" name="Прямоугольник 3"/>
          <p:cNvSpPr>
            <a:spLocks noChangeArrowheads="1"/>
          </p:cNvSpPr>
          <p:nvPr/>
        </p:nvSpPr>
        <p:spPr bwMode="auto">
          <a:xfrm>
            <a:off x="3000375" y="6488113"/>
            <a:ext cx="335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3300"/>
                </a:solidFill>
                <a:latin typeface="Calibri" panose="020F0502020204030204" pitchFamily="34" charset="0"/>
              </a:rPr>
              <a:t>Базовый состав фитосоли</a:t>
            </a:r>
          </a:p>
        </p:txBody>
      </p:sp>
      <p:sp>
        <p:nvSpPr>
          <p:cNvPr id="75783" name="TextBox 5"/>
          <p:cNvSpPr txBox="1">
            <a:spLocks noChangeArrowheads="1"/>
          </p:cNvSpPr>
          <p:nvPr/>
        </p:nvSpPr>
        <p:spPr bwMode="auto">
          <a:xfrm>
            <a:off x="3214688" y="30718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latin typeface="Calibri" panose="020F0502020204030204" pitchFamily="34" charset="0"/>
            </a:endParaRPr>
          </a:p>
        </p:txBody>
      </p:sp>
      <p:pic>
        <p:nvPicPr>
          <p:cNvPr id="75784" name="Picture 10" descr="ФС-1_07"/>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304800" y="3505200"/>
            <a:ext cx="19748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4" descr="ФС-2_07"/>
          <p:cNvPicPr>
            <a:picLocks noChangeAspect="1" noChangeArrowheads="1"/>
          </p:cNvPicPr>
          <p:nvPr/>
        </p:nvPicPr>
        <p:blipFill>
          <a:blip r:embed="rId6" cstate="email">
            <a:lum bright="8000" contrast="26000"/>
            <a:extLst>
              <a:ext uri="{28A0092B-C50C-407E-A947-70E740481C1C}">
                <a14:useLocalDpi xmlns:a14="http://schemas.microsoft.com/office/drawing/2010/main"/>
              </a:ext>
            </a:extLst>
          </a:blip>
          <a:srcRect/>
          <a:stretch>
            <a:fillRect/>
          </a:stretch>
        </p:blipFill>
        <p:spPr bwMode="auto">
          <a:xfrm>
            <a:off x="5334000" y="4267200"/>
            <a:ext cx="1905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У1.g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7825" y="2438400"/>
            <a:ext cx="19081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Picture 15" descr="ФС-5_07"/>
          <p:cNvPicPr>
            <a:picLocks noChangeAspect="1" noChangeArrowheads="1"/>
          </p:cNvPicPr>
          <p:nvPr/>
        </p:nvPicPr>
        <p:blipFill>
          <a:blip r:embed="rId8" cstate="email">
            <a:lum bright="8000" contrast="20000"/>
            <a:extLst>
              <a:ext uri="{28A0092B-C50C-407E-A947-70E740481C1C}">
                <a14:useLocalDpi xmlns:a14="http://schemas.microsoft.com/office/drawing/2010/main"/>
              </a:ext>
            </a:extLst>
          </a:blip>
          <a:srcRect/>
          <a:stretch>
            <a:fillRect/>
          </a:stretch>
        </p:blipFill>
        <p:spPr bwMode="auto">
          <a:xfrm>
            <a:off x="3276600" y="3886200"/>
            <a:ext cx="23622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H:\У2.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76400" y="3429000"/>
            <a:ext cx="20701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a:spLocks noChangeArrowheads="1"/>
          </p:cNvSpPr>
          <p:nvPr/>
        </p:nvSpPr>
        <p:spPr bwMode="auto">
          <a:xfrm>
            <a:off x="457200" y="1600200"/>
            <a:ext cx="1814513" cy="338138"/>
          </a:xfrm>
          <a:prstGeom prst="rect">
            <a:avLst/>
          </a:prstGeom>
          <a:noFill/>
          <a:ln w="9525">
            <a:noFill/>
            <a:miter lim="800000"/>
            <a:headEnd/>
            <a:tailEnd/>
          </a:ln>
        </p:spPr>
        <p:txBody>
          <a:bodyPr wrap="none">
            <a:spAutoFit/>
          </a:bodyPr>
          <a:lstStyle/>
          <a:p>
            <a:pPr>
              <a:defRPr/>
            </a:pPr>
            <a:r>
              <a:rPr lang="ru-RU" sz="1600" b="1" dirty="0">
                <a:solidFill>
                  <a:srgbClr val="000099"/>
                </a:solidFill>
                <a:latin typeface="+mj-lt"/>
              </a:rPr>
              <a:t>«Универсум-1» </a:t>
            </a:r>
          </a:p>
        </p:txBody>
      </p:sp>
      <p:sp>
        <p:nvSpPr>
          <p:cNvPr id="17" name="Прямоугольник 16"/>
          <p:cNvSpPr>
            <a:spLocks noChangeArrowheads="1"/>
          </p:cNvSpPr>
          <p:nvPr/>
        </p:nvSpPr>
        <p:spPr bwMode="auto">
          <a:xfrm>
            <a:off x="2057400" y="6019800"/>
            <a:ext cx="177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0099"/>
                </a:solidFill>
                <a:latin typeface="Calibri" panose="020F0502020204030204" pitchFamily="34" charset="0"/>
              </a:rPr>
              <a:t>«Универсум-2» </a:t>
            </a:r>
          </a:p>
        </p:txBody>
      </p:sp>
      <p:sp>
        <p:nvSpPr>
          <p:cNvPr id="18" name="Прямоугольник 17"/>
          <p:cNvSpPr>
            <a:spLocks noChangeArrowheads="1"/>
          </p:cNvSpPr>
          <p:nvPr/>
        </p:nvSpPr>
        <p:spPr bwMode="auto">
          <a:xfrm>
            <a:off x="7086600" y="1524000"/>
            <a:ext cx="177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0099"/>
                </a:solidFill>
                <a:latin typeface="Calibri" panose="020F0502020204030204" pitchFamily="34" charset="0"/>
              </a:rPr>
              <a:t>«Универсум-7» </a:t>
            </a:r>
          </a:p>
        </p:txBody>
      </p:sp>
      <p:sp>
        <p:nvSpPr>
          <p:cNvPr id="19" name="Прямоугольник 18"/>
          <p:cNvSpPr>
            <a:spLocks noChangeArrowheads="1"/>
          </p:cNvSpPr>
          <p:nvPr/>
        </p:nvSpPr>
        <p:spPr bwMode="auto">
          <a:xfrm>
            <a:off x="5334000" y="6019800"/>
            <a:ext cx="177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solidFill>
                  <a:srgbClr val="000099"/>
                </a:solidFill>
                <a:latin typeface="Calibri" panose="020F0502020204030204" pitchFamily="34" charset="0"/>
              </a:rPr>
              <a:t>«Универсум-5» </a:t>
            </a:r>
          </a:p>
        </p:txBody>
      </p:sp>
      <p:sp>
        <p:nvSpPr>
          <p:cNvPr id="20" name="AutoShape 3"/>
          <p:cNvSpPr>
            <a:spLocks noChangeArrowheads="1"/>
          </p:cNvSpPr>
          <p:nvPr/>
        </p:nvSpPr>
        <p:spPr bwMode="gray">
          <a:xfrm rot="10800000">
            <a:off x="533400" y="1981200"/>
            <a:ext cx="1571625" cy="357188"/>
          </a:xfrm>
          <a:prstGeom prst="triangle">
            <a:avLst>
              <a:gd name="adj" fmla="val 53189"/>
            </a:avLst>
          </a:prstGeom>
          <a:gradFill rotWithShape="1">
            <a:gsLst>
              <a:gs pos="0">
                <a:srgbClr val="C00000"/>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21" name="AutoShape 3"/>
          <p:cNvSpPr>
            <a:spLocks noChangeArrowheads="1"/>
          </p:cNvSpPr>
          <p:nvPr/>
        </p:nvSpPr>
        <p:spPr bwMode="gray">
          <a:xfrm rot="10800000">
            <a:off x="3733800" y="2895600"/>
            <a:ext cx="1571625" cy="428625"/>
          </a:xfrm>
          <a:prstGeom prst="triangle">
            <a:avLst>
              <a:gd name="adj" fmla="val 53189"/>
            </a:avLst>
          </a:prstGeom>
          <a:gradFill rotWithShape="1">
            <a:gsLst>
              <a:gs pos="0">
                <a:srgbClr val="C00000"/>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22" name="AutoShape 3"/>
          <p:cNvSpPr>
            <a:spLocks noChangeArrowheads="1"/>
          </p:cNvSpPr>
          <p:nvPr/>
        </p:nvSpPr>
        <p:spPr bwMode="gray">
          <a:xfrm rot="10800000">
            <a:off x="5410200" y="2895600"/>
            <a:ext cx="1571625" cy="428625"/>
          </a:xfrm>
          <a:prstGeom prst="triangle">
            <a:avLst>
              <a:gd name="adj" fmla="val 53189"/>
            </a:avLst>
          </a:prstGeom>
          <a:gradFill rotWithShape="1">
            <a:gsLst>
              <a:gs pos="0">
                <a:srgbClr val="C00000"/>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23" name="AutoShape 3"/>
          <p:cNvSpPr>
            <a:spLocks noChangeArrowheads="1"/>
          </p:cNvSpPr>
          <p:nvPr/>
        </p:nvSpPr>
        <p:spPr bwMode="gray">
          <a:xfrm rot="10800000">
            <a:off x="7239000" y="1905000"/>
            <a:ext cx="1571625" cy="428625"/>
          </a:xfrm>
          <a:prstGeom prst="triangle">
            <a:avLst>
              <a:gd name="adj" fmla="val 53189"/>
            </a:avLst>
          </a:prstGeom>
          <a:gradFill rotWithShape="1">
            <a:gsLst>
              <a:gs pos="0">
                <a:srgbClr val="C00000"/>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24" name="Прямоугольник 23"/>
          <p:cNvSpPr>
            <a:spLocks noChangeArrowheads="1"/>
          </p:cNvSpPr>
          <p:nvPr/>
        </p:nvSpPr>
        <p:spPr bwMode="auto">
          <a:xfrm>
            <a:off x="3581400" y="1600200"/>
            <a:ext cx="2146300" cy="461963"/>
          </a:xfrm>
          <a:prstGeom prst="rect">
            <a:avLst/>
          </a:prstGeom>
          <a:noFill/>
          <a:ln w="9525">
            <a:noFill/>
            <a:miter lim="800000"/>
            <a:headEnd/>
            <a:tailEnd/>
          </a:ln>
        </p:spPr>
        <p:txBody>
          <a:bodyPr wrap="none">
            <a:spAutoFit/>
          </a:bodyPr>
          <a:lstStyle/>
          <a:p>
            <a:pPr>
              <a:defRPr/>
            </a:pPr>
            <a:r>
              <a:rPr lang="ru-RU" sz="2400" b="1" dirty="0">
                <a:solidFill>
                  <a:srgbClr val="000099"/>
                </a:solidFill>
                <a:latin typeface="+mj-lt"/>
              </a:rPr>
              <a:t>Разработаны</a:t>
            </a:r>
            <a:endParaRPr lang="ru-RU" sz="2400" dirty="0">
              <a:solidFill>
                <a:srgbClr val="000099"/>
              </a:solidFill>
              <a:latin typeface="+mj-lt"/>
            </a:endParaRPr>
          </a:p>
        </p:txBody>
      </p:sp>
      <p:sp>
        <p:nvSpPr>
          <p:cNvPr id="25" name="AutoShape 3"/>
          <p:cNvSpPr>
            <a:spLocks noChangeArrowheads="1"/>
          </p:cNvSpPr>
          <p:nvPr/>
        </p:nvSpPr>
        <p:spPr bwMode="gray">
          <a:xfrm rot="10800000">
            <a:off x="3352800" y="2971800"/>
            <a:ext cx="1571625"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26" name="AutoShape 3"/>
          <p:cNvSpPr>
            <a:spLocks noChangeArrowheads="1"/>
          </p:cNvSpPr>
          <p:nvPr/>
        </p:nvSpPr>
        <p:spPr bwMode="gray">
          <a:xfrm rot="10800000">
            <a:off x="4191000" y="2971800"/>
            <a:ext cx="1571625"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27" name="AutoShape 3"/>
          <p:cNvSpPr>
            <a:spLocks noChangeArrowheads="1"/>
          </p:cNvSpPr>
          <p:nvPr/>
        </p:nvSpPr>
        <p:spPr bwMode="gray">
          <a:xfrm rot="10800000">
            <a:off x="7086600" y="2057400"/>
            <a:ext cx="1190625"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28" name="AutoShape 3"/>
          <p:cNvSpPr>
            <a:spLocks noChangeArrowheads="1"/>
          </p:cNvSpPr>
          <p:nvPr/>
        </p:nvSpPr>
        <p:spPr bwMode="gray">
          <a:xfrm rot="10800000">
            <a:off x="7772400" y="2057400"/>
            <a:ext cx="1066800"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31" name="Прямоугольник 30"/>
          <p:cNvSpPr>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defRPr/>
            </a:pPr>
            <a:r>
              <a:rPr lang="ru-RU" b="1" dirty="0">
                <a:solidFill>
                  <a:srgbClr val="000099"/>
                </a:solidFill>
                <a:latin typeface="+mj-lt"/>
              </a:rPr>
              <a:t>Государственная Программа </a:t>
            </a:r>
          </a:p>
          <a:p>
            <a:pPr algn="ctr">
              <a:defRPr/>
            </a:pPr>
            <a:r>
              <a:rPr lang="ru-RU" b="1" dirty="0">
                <a:solidFill>
                  <a:srgbClr val="000099"/>
                </a:solidFill>
                <a:latin typeface="+mj-lt"/>
              </a:rPr>
              <a:t>«Освоение в производстве новых и высоких технологий»</a:t>
            </a:r>
          </a:p>
        </p:txBody>
      </p:sp>
      <p:sp>
        <p:nvSpPr>
          <p:cNvPr id="32" name="AutoShape 3"/>
          <p:cNvSpPr>
            <a:spLocks noChangeArrowheads="1"/>
          </p:cNvSpPr>
          <p:nvPr/>
        </p:nvSpPr>
        <p:spPr bwMode="gray">
          <a:xfrm rot="10800000">
            <a:off x="5257800" y="2971800"/>
            <a:ext cx="1190625"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33" name="AutoShape 3"/>
          <p:cNvSpPr>
            <a:spLocks noChangeArrowheads="1"/>
          </p:cNvSpPr>
          <p:nvPr/>
        </p:nvSpPr>
        <p:spPr bwMode="gray">
          <a:xfrm rot="10800000">
            <a:off x="5943600" y="2971800"/>
            <a:ext cx="1066800"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34" name="AutoShape 3"/>
          <p:cNvSpPr>
            <a:spLocks noChangeArrowheads="1"/>
          </p:cNvSpPr>
          <p:nvPr/>
        </p:nvSpPr>
        <p:spPr bwMode="gray">
          <a:xfrm rot="10800000">
            <a:off x="2057400" y="2895600"/>
            <a:ext cx="1190625"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35" name="AutoShape 3"/>
          <p:cNvSpPr>
            <a:spLocks noChangeArrowheads="1"/>
          </p:cNvSpPr>
          <p:nvPr/>
        </p:nvSpPr>
        <p:spPr bwMode="gray">
          <a:xfrm rot="10800000">
            <a:off x="2743200" y="2895600"/>
            <a:ext cx="1066800"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36" name="AutoShape 3"/>
          <p:cNvSpPr>
            <a:spLocks noChangeArrowheads="1"/>
          </p:cNvSpPr>
          <p:nvPr/>
        </p:nvSpPr>
        <p:spPr bwMode="gray">
          <a:xfrm rot="10800000">
            <a:off x="2209800" y="2895600"/>
            <a:ext cx="1571625" cy="428625"/>
          </a:xfrm>
          <a:prstGeom prst="triangle">
            <a:avLst>
              <a:gd name="adj" fmla="val 53189"/>
            </a:avLst>
          </a:prstGeom>
          <a:gradFill rotWithShape="1">
            <a:gsLst>
              <a:gs pos="0">
                <a:srgbClr val="C00000"/>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37" name="AutoShape 3"/>
          <p:cNvSpPr>
            <a:spLocks noChangeArrowheads="1"/>
          </p:cNvSpPr>
          <p:nvPr/>
        </p:nvSpPr>
        <p:spPr bwMode="gray">
          <a:xfrm rot="10800000">
            <a:off x="381000" y="2057400"/>
            <a:ext cx="1190625"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38" name="AutoShape 3"/>
          <p:cNvSpPr>
            <a:spLocks noChangeArrowheads="1"/>
          </p:cNvSpPr>
          <p:nvPr/>
        </p:nvSpPr>
        <p:spPr bwMode="gray">
          <a:xfrm rot="10800000">
            <a:off x="1066800" y="2057400"/>
            <a:ext cx="1066800" cy="357188"/>
          </a:xfrm>
          <a:prstGeom prst="triangle">
            <a:avLst>
              <a:gd name="adj" fmla="val 53189"/>
            </a:avLst>
          </a:prstGeom>
          <a:gradFill rotWithShape="1">
            <a:gsLst>
              <a:gs pos="0">
                <a:srgbClr val="000099"/>
              </a:gs>
              <a:gs pos="100000">
                <a:schemeClr val="tx2">
                  <a:gamma/>
                  <a:shade val="56078"/>
                  <a:invGamma/>
                  <a:alpha val="0"/>
                </a:schemeClr>
              </a:gs>
            </a:gsLst>
            <a:lin ang="5400000" scaled="1"/>
          </a:gradFill>
          <a:ln w="9525">
            <a:noFill/>
            <a:miter lim="800000"/>
            <a:headEnd/>
            <a:tailEnd/>
          </a:ln>
          <a:effectLst/>
        </p:spPr>
        <p:txBody>
          <a:bodyPr wrap="none" anchor="ctr"/>
          <a:lstStyle/>
          <a:p>
            <a:pPr fontAlgn="auto">
              <a:spcBef>
                <a:spcPts val="0"/>
              </a:spcBef>
              <a:spcAft>
                <a:spcPts val="0"/>
              </a:spcAft>
              <a:defRPr/>
            </a:pPr>
            <a:endParaRPr lang="ru-RU">
              <a:latin typeface="+mn-lt"/>
            </a:endParaRPr>
          </a:p>
        </p:txBody>
      </p:sp>
      <p:sp>
        <p:nvSpPr>
          <p:cNvPr id="40" name="Прямоугольник 39"/>
          <p:cNvSpPr/>
          <p:nvPr/>
        </p:nvSpPr>
        <p:spPr>
          <a:xfrm>
            <a:off x="228600" y="609600"/>
            <a:ext cx="8610600" cy="830263"/>
          </a:xfrm>
          <a:prstGeom prst="rect">
            <a:avLst/>
          </a:prstGeom>
        </p:spPr>
        <p:txBody>
          <a:bodyPr>
            <a:spAutoFit/>
          </a:bodyPr>
          <a:lstStyle/>
          <a:p>
            <a:pPr algn="ctr">
              <a:defRPr/>
            </a:pPr>
            <a:r>
              <a:rPr lang="ru-RU" sz="1600" b="1" dirty="0">
                <a:solidFill>
                  <a:srgbClr val="000099"/>
                </a:solidFill>
                <a:latin typeface="+mj-lt"/>
              </a:rPr>
              <a:t>Кооперационный проект «Разработка и освоение технологии производства </a:t>
            </a:r>
            <a:r>
              <a:rPr lang="ru-RU" sz="1600" b="1" dirty="0" err="1">
                <a:solidFill>
                  <a:srgbClr val="000099"/>
                </a:solidFill>
                <a:latin typeface="+mj-lt"/>
              </a:rPr>
              <a:t>фитосолей</a:t>
            </a:r>
            <a:r>
              <a:rPr lang="ru-RU" sz="1600" b="1" dirty="0">
                <a:solidFill>
                  <a:srgbClr val="000099"/>
                </a:solidFill>
                <a:latin typeface="+mj-lt"/>
              </a:rPr>
              <a:t> для коррекции повышенного порога вкусовой чувствительности к поваренной соли в целях предупреждения развития артериальной гипертензии»</a:t>
            </a:r>
            <a:endParaRPr lang="ru-RU" sz="1600" dirty="0">
              <a:solidFill>
                <a:srgbClr val="000099"/>
              </a:solidFill>
              <a:latin typeface="+mj-lt"/>
            </a:endParaRPr>
          </a:p>
        </p:txBody>
      </p:sp>
      <p:sp>
        <p:nvSpPr>
          <p:cNvPr id="41" name="Прямоугольник 40"/>
          <p:cNvSpPr/>
          <p:nvPr/>
        </p:nvSpPr>
        <p:spPr>
          <a:xfrm>
            <a:off x="3551238" y="5715000"/>
            <a:ext cx="1755775" cy="584200"/>
          </a:xfrm>
          <a:prstGeom prst="rect">
            <a:avLst/>
          </a:prstGeom>
        </p:spPr>
        <p:txBody>
          <a:bodyPr wrap="none">
            <a:spAutoFit/>
          </a:bodyPr>
          <a:lstStyle/>
          <a:p>
            <a:pPr algn="ctr">
              <a:defRPr/>
            </a:pPr>
            <a:r>
              <a:rPr lang="ru-RU" sz="1600" b="1" dirty="0">
                <a:solidFill>
                  <a:srgbClr val="000099"/>
                </a:solidFill>
                <a:latin typeface="+mj-lt"/>
              </a:rPr>
              <a:t>Базовый состав</a:t>
            </a:r>
          </a:p>
          <a:p>
            <a:pPr algn="ctr">
              <a:defRPr/>
            </a:pPr>
            <a:r>
              <a:rPr lang="ru-RU" sz="1600" b="1" dirty="0" err="1">
                <a:solidFill>
                  <a:srgbClr val="000099"/>
                </a:solidFill>
                <a:latin typeface="+mj-lt"/>
              </a:rPr>
              <a:t>фитосоли</a:t>
            </a:r>
            <a:endParaRPr lang="ru-RU" sz="1600" b="1" dirty="0">
              <a:solidFill>
                <a:srgbClr val="000099"/>
              </a:solidFill>
              <a:latin typeface="+mj-lt"/>
            </a:endParaRPr>
          </a:p>
        </p:txBody>
      </p:sp>
      <p:pic>
        <p:nvPicPr>
          <p:cNvPr id="75812" name="Picture 16" descr="ФС-7_07"/>
          <p:cNvPicPr>
            <a:picLocks noChangeAspect="1" noChangeArrowheads="1"/>
          </p:cNvPicPr>
          <p:nvPr/>
        </p:nvPicPr>
        <p:blipFill>
          <a:blip r:embed="rId10" cstate="email">
            <a:lum bright="12000" contrast="30000"/>
            <a:extLst>
              <a:ext uri="{28A0092B-C50C-407E-A947-70E740481C1C}">
                <a14:useLocalDpi xmlns:a14="http://schemas.microsoft.com/office/drawing/2010/main"/>
              </a:ext>
            </a:extLst>
          </a:blip>
          <a:srcRect/>
          <a:stretch>
            <a:fillRect/>
          </a:stretch>
        </p:blipFill>
        <p:spPr bwMode="auto">
          <a:xfrm>
            <a:off x="6781800" y="3429000"/>
            <a:ext cx="19812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H:\.gi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05600" y="2514600"/>
            <a:ext cx="190500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H:\У5.gi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81600" y="3429000"/>
            <a:ext cx="20574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2" descr="H:\базовая.gi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429000" y="3276600"/>
            <a:ext cx="2133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Scale>
                                      <p:cBhvr>
                                        <p:cTn id="7"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1"/>
                                        </p:tgtEl>
                                        <p:attrNameLst>
                                          <p:attrName>ppt_x</p:attrName>
                                          <p:attrName>ppt_y</p:attrName>
                                        </p:attrNameLst>
                                      </p:cBhvr>
                                    </p:animMotion>
                                    <p:animEffect transition="in" filter="fade">
                                      <p:cBhvr>
                                        <p:cTn id="9" dur="1000"/>
                                        <p:tgtEl>
                                          <p:spTgt spid="3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Scale>
                                      <p:cBhvr>
                                        <p:cTn id="12"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0"/>
                                        </p:tgtEl>
                                        <p:attrNameLst>
                                          <p:attrName>ppt_x</p:attrName>
                                          <p:attrName>ppt_y</p:attrName>
                                        </p:attrNameLst>
                                      </p:cBhvr>
                                    </p:animMotion>
                                    <p:animEffect transition="in" filter="fade">
                                      <p:cBhvr>
                                        <p:cTn id="14" dur="1000"/>
                                        <p:tgtEl>
                                          <p:spTgt spid="40"/>
                                        </p:tgtEl>
                                      </p:cBhvr>
                                    </p:animEffect>
                                  </p:childTnLst>
                                </p:cTn>
                              </p:par>
                            </p:childTnLst>
                          </p:cTn>
                        </p:par>
                        <p:par>
                          <p:cTn id="15" fill="hold" nodeType="afterGroup">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1" dur="1000" fill="hold"/>
                                        <p:tgtEl>
                                          <p:spTgt spid="24"/>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4"/>
                                        </p:tgtEl>
                                      </p:cBhvr>
                                    </p:animEffect>
                                  </p:childTnLst>
                                </p:cTn>
                              </p:par>
                            </p:childTnLst>
                          </p:cTn>
                        </p:par>
                        <p:par>
                          <p:cTn id="26" fill="hold" nodeType="afterGroup">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8"/>
                                        </p:tgtEl>
                                      </p:cBhvr>
                                    </p:animEffect>
                                  </p:childTnLst>
                                </p:cTn>
                              </p:par>
                              <p:par>
                                <p:cTn id="37" presetID="35"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style.rotation</p:attrName>
                                        </p:attrNameLst>
                                      </p:cBhvr>
                                      <p:tavLst>
                                        <p:tav tm="0">
                                          <p:val>
                                            <p:fltVal val="720"/>
                                          </p:val>
                                        </p:tav>
                                        <p:tav tm="100000">
                                          <p:val>
                                            <p:fltVal val="0"/>
                                          </p:val>
                                        </p:tav>
                                      </p:tavLst>
                                    </p:anim>
                                    <p:anim calcmode="lin" valueType="num">
                                      <p:cBhvr>
                                        <p:cTn id="41" dur="2000" fill="hold"/>
                                        <p:tgtEl>
                                          <p:spTgt spid="16"/>
                                        </p:tgtEl>
                                        <p:attrNameLst>
                                          <p:attrName>ppt_h</p:attrName>
                                        </p:attrNameLst>
                                      </p:cBhvr>
                                      <p:tavLst>
                                        <p:tav tm="0">
                                          <p:val>
                                            <p:fltVal val="0"/>
                                          </p:val>
                                        </p:tav>
                                        <p:tav tm="100000">
                                          <p:val>
                                            <p:strVal val="#ppt_h"/>
                                          </p:val>
                                        </p:tav>
                                      </p:tavLst>
                                    </p:anim>
                                    <p:anim calcmode="lin" valueType="num">
                                      <p:cBhvr>
                                        <p:cTn id="42" dur="2000" fill="hold"/>
                                        <p:tgtEl>
                                          <p:spTgt spid="16"/>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style.rotation</p:attrName>
                                        </p:attrNameLst>
                                      </p:cBhvr>
                                      <p:tavLst>
                                        <p:tav tm="0">
                                          <p:val>
                                            <p:fltVal val="720"/>
                                          </p:val>
                                        </p:tav>
                                        <p:tav tm="100000">
                                          <p:val>
                                            <p:fltVal val="0"/>
                                          </p:val>
                                        </p:tav>
                                      </p:tavLst>
                                    </p:anim>
                                    <p:anim calcmode="lin" valueType="num">
                                      <p:cBhvr>
                                        <p:cTn id="47" dur="2000" fill="hold"/>
                                        <p:tgtEl>
                                          <p:spTgt spid="13"/>
                                        </p:tgtEl>
                                        <p:attrNameLst>
                                          <p:attrName>ppt_h</p:attrName>
                                        </p:attrNameLst>
                                      </p:cBhvr>
                                      <p:tavLst>
                                        <p:tav tm="0">
                                          <p:val>
                                            <p:fltVal val="0"/>
                                          </p:val>
                                        </p:tav>
                                        <p:tav tm="100000">
                                          <p:val>
                                            <p:strVal val="#ppt_h"/>
                                          </p:val>
                                        </p:tav>
                                      </p:tavLst>
                                    </p:anim>
                                    <p:anim calcmode="lin" valueType="num">
                                      <p:cBhvr>
                                        <p:cTn id="48" dur="2000" fill="hold"/>
                                        <p:tgtEl>
                                          <p:spTgt spid="13"/>
                                        </p:tgtEl>
                                        <p:attrNameLst>
                                          <p:attrName>ppt_w</p:attrName>
                                        </p:attrNameLst>
                                      </p:cBhvr>
                                      <p:tavLst>
                                        <p:tav tm="0">
                                          <p:val>
                                            <p:fltVal val="0"/>
                                          </p:val>
                                        </p:tav>
                                        <p:tav tm="100000">
                                          <p:val>
                                            <p:strVal val="#ppt_w"/>
                                          </p:val>
                                        </p:tav>
                                      </p:tavLst>
                                    </p:anim>
                                  </p:childTnLst>
                                </p:cTn>
                              </p:par>
                              <p:par>
                                <p:cTn id="49" presetID="35"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anim calcmode="lin" valueType="num">
                                      <p:cBhvr>
                                        <p:cTn id="52" dur="2000" fill="hold"/>
                                        <p:tgtEl>
                                          <p:spTgt spid="17"/>
                                        </p:tgtEl>
                                        <p:attrNameLst>
                                          <p:attrName>style.rotation</p:attrName>
                                        </p:attrNameLst>
                                      </p:cBhvr>
                                      <p:tavLst>
                                        <p:tav tm="0">
                                          <p:val>
                                            <p:fltVal val="720"/>
                                          </p:val>
                                        </p:tav>
                                        <p:tav tm="100000">
                                          <p:val>
                                            <p:fltVal val="0"/>
                                          </p:val>
                                        </p:tav>
                                      </p:tavLst>
                                    </p:anim>
                                    <p:anim calcmode="lin" valueType="num">
                                      <p:cBhvr>
                                        <p:cTn id="53" dur="2000" fill="hold"/>
                                        <p:tgtEl>
                                          <p:spTgt spid="17"/>
                                        </p:tgtEl>
                                        <p:attrNameLst>
                                          <p:attrName>ppt_h</p:attrName>
                                        </p:attrNameLst>
                                      </p:cBhvr>
                                      <p:tavLst>
                                        <p:tav tm="0">
                                          <p:val>
                                            <p:fltVal val="0"/>
                                          </p:val>
                                        </p:tav>
                                        <p:tav tm="100000">
                                          <p:val>
                                            <p:strVal val="#ppt_h"/>
                                          </p:val>
                                        </p:tav>
                                      </p:tavLst>
                                    </p:anim>
                                    <p:anim calcmode="lin" valueType="num">
                                      <p:cBhvr>
                                        <p:cTn id="54" dur="2000" fill="hold"/>
                                        <p:tgtEl>
                                          <p:spTgt spid="17"/>
                                        </p:tgtEl>
                                        <p:attrNameLst>
                                          <p:attrName>ppt_w</p:attrName>
                                        </p:attrNameLst>
                                      </p:cBhvr>
                                      <p:tavLst>
                                        <p:tav tm="0">
                                          <p:val>
                                            <p:fltVal val="0"/>
                                          </p:val>
                                        </p:tav>
                                        <p:tav tm="100000">
                                          <p:val>
                                            <p:strVal val="#ppt_w"/>
                                          </p:val>
                                        </p:tav>
                                      </p:tavLst>
                                    </p:anim>
                                  </p:childTnLst>
                                </p:cTn>
                              </p:par>
                              <p:par>
                                <p:cTn id="55" presetID="35"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0"/>
                                        <p:tgtEl>
                                          <p:spTgt spid="15"/>
                                        </p:tgtEl>
                                      </p:cBhvr>
                                    </p:animEffect>
                                    <p:anim calcmode="lin" valueType="num">
                                      <p:cBhvr>
                                        <p:cTn id="58" dur="2000" fill="hold"/>
                                        <p:tgtEl>
                                          <p:spTgt spid="15"/>
                                        </p:tgtEl>
                                        <p:attrNameLst>
                                          <p:attrName>style.rotation</p:attrName>
                                        </p:attrNameLst>
                                      </p:cBhvr>
                                      <p:tavLst>
                                        <p:tav tm="0">
                                          <p:val>
                                            <p:fltVal val="720"/>
                                          </p:val>
                                        </p:tav>
                                        <p:tav tm="100000">
                                          <p:val>
                                            <p:fltVal val="0"/>
                                          </p:val>
                                        </p:tav>
                                      </p:tavLst>
                                    </p:anim>
                                    <p:anim calcmode="lin" valueType="num">
                                      <p:cBhvr>
                                        <p:cTn id="59" dur="2000" fill="hold"/>
                                        <p:tgtEl>
                                          <p:spTgt spid="15"/>
                                        </p:tgtEl>
                                        <p:attrNameLst>
                                          <p:attrName>ppt_h</p:attrName>
                                        </p:attrNameLst>
                                      </p:cBhvr>
                                      <p:tavLst>
                                        <p:tav tm="0">
                                          <p:val>
                                            <p:fltVal val="0"/>
                                          </p:val>
                                        </p:tav>
                                        <p:tav tm="100000">
                                          <p:val>
                                            <p:strVal val="#ppt_h"/>
                                          </p:val>
                                        </p:tav>
                                      </p:tavLst>
                                    </p:anim>
                                    <p:anim calcmode="lin" valueType="num">
                                      <p:cBhvr>
                                        <p:cTn id="60" dur="2000" fill="hold"/>
                                        <p:tgtEl>
                                          <p:spTgt spid="15"/>
                                        </p:tgtEl>
                                        <p:attrNameLst>
                                          <p:attrName>ppt_w</p:attrName>
                                        </p:attrNameLst>
                                      </p:cBhvr>
                                      <p:tavLst>
                                        <p:tav tm="0">
                                          <p:val>
                                            <p:fltVal val="0"/>
                                          </p:val>
                                        </p:tav>
                                        <p:tav tm="100000">
                                          <p:val>
                                            <p:strVal val="#ppt_w"/>
                                          </p:val>
                                        </p:tav>
                                      </p:tavLst>
                                    </p:anim>
                                  </p:childTnLst>
                                </p:cTn>
                              </p:par>
                              <p:par>
                                <p:cTn id="61" presetID="35"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000"/>
                                        <p:tgtEl>
                                          <p:spTgt spid="19"/>
                                        </p:tgtEl>
                                      </p:cBhvr>
                                    </p:animEffect>
                                    <p:anim calcmode="lin" valueType="num">
                                      <p:cBhvr>
                                        <p:cTn id="64" dur="2000" fill="hold"/>
                                        <p:tgtEl>
                                          <p:spTgt spid="19"/>
                                        </p:tgtEl>
                                        <p:attrNameLst>
                                          <p:attrName>style.rotation</p:attrName>
                                        </p:attrNameLst>
                                      </p:cBhvr>
                                      <p:tavLst>
                                        <p:tav tm="0">
                                          <p:val>
                                            <p:fltVal val="720"/>
                                          </p:val>
                                        </p:tav>
                                        <p:tav tm="100000">
                                          <p:val>
                                            <p:fltVal val="0"/>
                                          </p:val>
                                        </p:tav>
                                      </p:tavLst>
                                    </p:anim>
                                    <p:anim calcmode="lin" valueType="num">
                                      <p:cBhvr>
                                        <p:cTn id="65" dur="2000" fill="hold"/>
                                        <p:tgtEl>
                                          <p:spTgt spid="19"/>
                                        </p:tgtEl>
                                        <p:attrNameLst>
                                          <p:attrName>ppt_h</p:attrName>
                                        </p:attrNameLst>
                                      </p:cBhvr>
                                      <p:tavLst>
                                        <p:tav tm="0">
                                          <p:val>
                                            <p:fltVal val="0"/>
                                          </p:val>
                                        </p:tav>
                                        <p:tav tm="100000">
                                          <p:val>
                                            <p:strVal val="#ppt_h"/>
                                          </p:val>
                                        </p:tav>
                                      </p:tavLst>
                                    </p:anim>
                                    <p:anim calcmode="lin" valueType="num">
                                      <p:cBhvr>
                                        <p:cTn id="66" dur="2000" fill="hold"/>
                                        <p:tgtEl>
                                          <p:spTgt spid="19"/>
                                        </p:tgtEl>
                                        <p:attrNameLst>
                                          <p:attrName>ppt_w</p:attrName>
                                        </p:attrNameLst>
                                      </p:cBhvr>
                                      <p:tavLst>
                                        <p:tav tm="0">
                                          <p:val>
                                            <p:fltVal val="0"/>
                                          </p:val>
                                        </p:tav>
                                        <p:tav tm="100000">
                                          <p:val>
                                            <p:strVal val="#ppt_w"/>
                                          </p:val>
                                        </p:tav>
                                      </p:tavLst>
                                    </p:anim>
                                  </p:childTnLst>
                                </p:cTn>
                              </p:par>
                              <p:par>
                                <p:cTn id="67" presetID="35"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2000"/>
                                        <p:tgtEl>
                                          <p:spTgt spid="44"/>
                                        </p:tgtEl>
                                      </p:cBhvr>
                                    </p:animEffect>
                                    <p:anim calcmode="lin" valueType="num">
                                      <p:cBhvr>
                                        <p:cTn id="70" dur="2000" fill="hold"/>
                                        <p:tgtEl>
                                          <p:spTgt spid="44"/>
                                        </p:tgtEl>
                                        <p:attrNameLst>
                                          <p:attrName>style.rotation</p:attrName>
                                        </p:attrNameLst>
                                      </p:cBhvr>
                                      <p:tavLst>
                                        <p:tav tm="0">
                                          <p:val>
                                            <p:fltVal val="720"/>
                                          </p:val>
                                        </p:tav>
                                        <p:tav tm="100000">
                                          <p:val>
                                            <p:fltVal val="0"/>
                                          </p:val>
                                        </p:tav>
                                      </p:tavLst>
                                    </p:anim>
                                    <p:anim calcmode="lin" valueType="num">
                                      <p:cBhvr>
                                        <p:cTn id="71" dur="2000" fill="hold"/>
                                        <p:tgtEl>
                                          <p:spTgt spid="44"/>
                                        </p:tgtEl>
                                        <p:attrNameLst>
                                          <p:attrName>ppt_h</p:attrName>
                                        </p:attrNameLst>
                                      </p:cBhvr>
                                      <p:tavLst>
                                        <p:tav tm="0">
                                          <p:val>
                                            <p:fltVal val="0"/>
                                          </p:val>
                                        </p:tav>
                                        <p:tav tm="100000">
                                          <p:val>
                                            <p:strVal val="#ppt_h"/>
                                          </p:val>
                                        </p:tav>
                                      </p:tavLst>
                                    </p:anim>
                                    <p:anim calcmode="lin" valueType="num">
                                      <p:cBhvr>
                                        <p:cTn id="72" dur="2000" fill="hold"/>
                                        <p:tgtEl>
                                          <p:spTgt spid="44"/>
                                        </p:tgtEl>
                                        <p:attrNameLst>
                                          <p:attrName>ppt_w</p:attrName>
                                        </p:attrNameLst>
                                      </p:cBhvr>
                                      <p:tavLst>
                                        <p:tav tm="0">
                                          <p:val>
                                            <p:fltVal val="0"/>
                                          </p:val>
                                        </p:tav>
                                        <p:tav tm="100000">
                                          <p:val>
                                            <p:strVal val="#ppt_w"/>
                                          </p:val>
                                        </p:tav>
                                      </p:tavLst>
                                    </p:anim>
                                  </p:childTnLst>
                                </p:cTn>
                              </p:par>
                              <p:par>
                                <p:cTn id="73" presetID="35"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000"/>
                                        <p:tgtEl>
                                          <p:spTgt spid="18"/>
                                        </p:tgtEl>
                                      </p:cBhvr>
                                    </p:animEffect>
                                    <p:anim calcmode="lin" valueType="num">
                                      <p:cBhvr>
                                        <p:cTn id="76" dur="2000" fill="hold"/>
                                        <p:tgtEl>
                                          <p:spTgt spid="18"/>
                                        </p:tgtEl>
                                        <p:attrNameLst>
                                          <p:attrName>style.rotation</p:attrName>
                                        </p:attrNameLst>
                                      </p:cBhvr>
                                      <p:tavLst>
                                        <p:tav tm="0">
                                          <p:val>
                                            <p:fltVal val="720"/>
                                          </p:val>
                                        </p:tav>
                                        <p:tav tm="100000">
                                          <p:val>
                                            <p:fltVal val="0"/>
                                          </p:val>
                                        </p:tav>
                                      </p:tavLst>
                                    </p:anim>
                                    <p:anim calcmode="lin" valueType="num">
                                      <p:cBhvr>
                                        <p:cTn id="77" dur="2000" fill="hold"/>
                                        <p:tgtEl>
                                          <p:spTgt spid="18"/>
                                        </p:tgtEl>
                                        <p:attrNameLst>
                                          <p:attrName>ppt_h</p:attrName>
                                        </p:attrNameLst>
                                      </p:cBhvr>
                                      <p:tavLst>
                                        <p:tav tm="0">
                                          <p:val>
                                            <p:fltVal val="0"/>
                                          </p:val>
                                        </p:tav>
                                        <p:tav tm="100000">
                                          <p:val>
                                            <p:strVal val="#ppt_h"/>
                                          </p:val>
                                        </p:tav>
                                      </p:tavLst>
                                    </p:anim>
                                    <p:anim calcmode="lin" valueType="num">
                                      <p:cBhvr>
                                        <p:cTn id="78" dur="2000" fill="hold"/>
                                        <p:tgtEl>
                                          <p:spTgt spid="18"/>
                                        </p:tgtEl>
                                        <p:attrNameLst>
                                          <p:attrName>ppt_w</p:attrName>
                                        </p:attrNameLst>
                                      </p:cBhvr>
                                      <p:tavLst>
                                        <p:tav tm="0">
                                          <p:val>
                                            <p:fltVal val="0"/>
                                          </p:val>
                                        </p:tav>
                                        <p:tav tm="100000">
                                          <p:val>
                                            <p:strVal val="#ppt_w"/>
                                          </p:val>
                                        </p:tav>
                                      </p:tavLst>
                                    </p:anim>
                                  </p:childTnLst>
                                </p:cTn>
                              </p:par>
                              <p:par>
                                <p:cTn id="79" presetID="35"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2000"/>
                                        <p:tgtEl>
                                          <p:spTgt spid="43"/>
                                        </p:tgtEl>
                                      </p:cBhvr>
                                    </p:animEffect>
                                    <p:anim calcmode="lin" valueType="num">
                                      <p:cBhvr>
                                        <p:cTn id="82" dur="2000" fill="hold"/>
                                        <p:tgtEl>
                                          <p:spTgt spid="43"/>
                                        </p:tgtEl>
                                        <p:attrNameLst>
                                          <p:attrName>style.rotation</p:attrName>
                                        </p:attrNameLst>
                                      </p:cBhvr>
                                      <p:tavLst>
                                        <p:tav tm="0">
                                          <p:val>
                                            <p:fltVal val="720"/>
                                          </p:val>
                                        </p:tav>
                                        <p:tav tm="100000">
                                          <p:val>
                                            <p:fltVal val="0"/>
                                          </p:val>
                                        </p:tav>
                                      </p:tavLst>
                                    </p:anim>
                                    <p:anim calcmode="lin" valueType="num">
                                      <p:cBhvr>
                                        <p:cTn id="83" dur="2000" fill="hold"/>
                                        <p:tgtEl>
                                          <p:spTgt spid="43"/>
                                        </p:tgtEl>
                                        <p:attrNameLst>
                                          <p:attrName>ppt_h</p:attrName>
                                        </p:attrNameLst>
                                      </p:cBhvr>
                                      <p:tavLst>
                                        <p:tav tm="0">
                                          <p:val>
                                            <p:fltVal val="0"/>
                                          </p:val>
                                        </p:tav>
                                        <p:tav tm="100000">
                                          <p:val>
                                            <p:strVal val="#ppt_h"/>
                                          </p:val>
                                        </p:tav>
                                      </p:tavLst>
                                    </p:anim>
                                    <p:anim calcmode="lin" valueType="num">
                                      <p:cBhvr>
                                        <p:cTn id="84" dur="2000" fill="hold"/>
                                        <p:tgtEl>
                                          <p:spTgt spid="43"/>
                                        </p:tgtEl>
                                        <p:attrNameLst>
                                          <p:attrName>ppt_w</p:attrName>
                                        </p:attrNameLst>
                                      </p:cBhvr>
                                      <p:tavLst>
                                        <p:tav tm="0">
                                          <p:val>
                                            <p:fltVal val="0"/>
                                          </p:val>
                                        </p:tav>
                                        <p:tav tm="100000">
                                          <p:val>
                                            <p:strVal val="#ppt_w"/>
                                          </p:val>
                                        </p:tav>
                                      </p:tavLst>
                                    </p:anim>
                                  </p:childTnLst>
                                </p:cTn>
                              </p:par>
                              <p:par>
                                <p:cTn id="85" presetID="35"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2000"/>
                                        <p:tgtEl>
                                          <p:spTgt spid="41"/>
                                        </p:tgtEl>
                                      </p:cBhvr>
                                    </p:animEffect>
                                    <p:anim calcmode="lin" valueType="num">
                                      <p:cBhvr>
                                        <p:cTn id="88" dur="2000" fill="hold"/>
                                        <p:tgtEl>
                                          <p:spTgt spid="41"/>
                                        </p:tgtEl>
                                        <p:attrNameLst>
                                          <p:attrName>style.rotation</p:attrName>
                                        </p:attrNameLst>
                                      </p:cBhvr>
                                      <p:tavLst>
                                        <p:tav tm="0">
                                          <p:val>
                                            <p:fltVal val="720"/>
                                          </p:val>
                                        </p:tav>
                                        <p:tav tm="100000">
                                          <p:val>
                                            <p:fltVal val="0"/>
                                          </p:val>
                                        </p:tav>
                                      </p:tavLst>
                                    </p:anim>
                                    <p:anim calcmode="lin" valueType="num">
                                      <p:cBhvr>
                                        <p:cTn id="89" dur="2000" fill="hold"/>
                                        <p:tgtEl>
                                          <p:spTgt spid="41"/>
                                        </p:tgtEl>
                                        <p:attrNameLst>
                                          <p:attrName>ppt_h</p:attrName>
                                        </p:attrNameLst>
                                      </p:cBhvr>
                                      <p:tavLst>
                                        <p:tav tm="0">
                                          <p:val>
                                            <p:fltVal val="0"/>
                                          </p:val>
                                        </p:tav>
                                        <p:tav tm="100000">
                                          <p:val>
                                            <p:strVal val="#ppt_h"/>
                                          </p:val>
                                        </p:tav>
                                      </p:tavLst>
                                    </p:anim>
                                    <p:anim calcmode="lin" valueType="num">
                                      <p:cBhvr>
                                        <p:cTn id="90" dur="2000" fill="hold"/>
                                        <p:tgtEl>
                                          <p:spTgt spid="41"/>
                                        </p:tgtEl>
                                        <p:attrNameLst>
                                          <p:attrName>ppt_w</p:attrName>
                                        </p:attrNameLst>
                                      </p:cBhvr>
                                      <p:tavLst>
                                        <p:tav tm="0">
                                          <p:val>
                                            <p:fltVal val="0"/>
                                          </p:val>
                                        </p:tav>
                                        <p:tav tm="100000">
                                          <p:val>
                                            <p:strVal val="#ppt_w"/>
                                          </p:val>
                                        </p:tav>
                                      </p:tavLst>
                                    </p:anim>
                                  </p:childTnLst>
                                </p:cTn>
                              </p:par>
                              <p:par>
                                <p:cTn id="91" presetID="35" presetClass="entr" presetSubtype="0"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2000"/>
                                        <p:tgtEl>
                                          <p:spTgt spid="45"/>
                                        </p:tgtEl>
                                      </p:cBhvr>
                                    </p:animEffect>
                                    <p:anim calcmode="lin" valueType="num">
                                      <p:cBhvr>
                                        <p:cTn id="94" dur="2000" fill="hold"/>
                                        <p:tgtEl>
                                          <p:spTgt spid="45"/>
                                        </p:tgtEl>
                                        <p:attrNameLst>
                                          <p:attrName>style.rotation</p:attrName>
                                        </p:attrNameLst>
                                      </p:cBhvr>
                                      <p:tavLst>
                                        <p:tav tm="0">
                                          <p:val>
                                            <p:fltVal val="720"/>
                                          </p:val>
                                        </p:tav>
                                        <p:tav tm="100000">
                                          <p:val>
                                            <p:fltVal val="0"/>
                                          </p:val>
                                        </p:tav>
                                      </p:tavLst>
                                    </p:anim>
                                    <p:anim calcmode="lin" valueType="num">
                                      <p:cBhvr>
                                        <p:cTn id="95" dur="2000" fill="hold"/>
                                        <p:tgtEl>
                                          <p:spTgt spid="45"/>
                                        </p:tgtEl>
                                        <p:attrNameLst>
                                          <p:attrName>ppt_h</p:attrName>
                                        </p:attrNameLst>
                                      </p:cBhvr>
                                      <p:tavLst>
                                        <p:tav tm="0">
                                          <p:val>
                                            <p:fltVal val="0"/>
                                          </p:val>
                                        </p:tav>
                                        <p:tav tm="100000">
                                          <p:val>
                                            <p:strVal val="#ppt_h"/>
                                          </p:val>
                                        </p:tav>
                                      </p:tavLst>
                                    </p:anim>
                                    <p:anim calcmode="lin" valueType="num">
                                      <p:cBhvr>
                                        <p:cTn id="96" dur="2000" fill="hold"/>
                                        <p:tgtEl>
                                          <p:spTgt spid="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P spid="19" grpId="0"/>
      <p:bldP spid="24" grpId="0"/>
      <p:bldP spid="31" grpId="0"/>
      <p:bldP spid="40" grpId="0"/>
      <p:bldP spid="4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9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4495800"/>
            <a:ext cx="16764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7" descr="диплом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457200"/>
            <a:ext cx="156051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47800" y="1447800"/>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05" name="Object 2"/>
          <p:cNvGraphicFramePr>
            <a:graphicFrameLocks noChangeAspect="1"/>
          </p:cNvGraphicFramePr>
          <p:nvPr/>
        </p:nvGraphicFramePr>
        <p:xfrm>
          <a:off x="7086600" y="4572000"/>
          <a:ext cx="1600200" cy="1563688"/>
        </p:xfrm>
        <a:graphic>
          <a:graphicData uri="http://schemas.openxmlformats.org/presentationml/2006/ole">
            <mc:AlternateContent xmlns:mc="http://schemas.openxmlformats.org/markup-compatibility/2006">
              <mc:Choice xmlns:v="urn:schemas-microsoft-com:vml" Requires="v">
                <p:oleObj spid="_x0000_s76884" r:id="rId6" imgW="1322723" imgH="1292026" progId="">
                  <p:embed/>
                </p:oleObj>
              </mc:Choice>
              <mc:Fallback>
                <p:oleObj r:id="rId6" imgW="1322723" imgH="1292026"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572000"/>
                        <a:ext cx="16002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15" descr="Scan000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62800" y="457200"/>
            <a:ext cx="15001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Аврора 08 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6000" y="1447800"/>
            <a:ext cx="15446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Rectangle 5"/>
          <p:cNvSpPr>
            <a:spLocks noChangeArrowheads="1"/>
          </p:cNvSpPr>
          <p:nvPr/>
        </p:nvSpPr>
        <p:spPr bwMode="auto">
          <a:xfrm>
            <a:off x="0" y="0"/>
            <a:ext cx="5580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15" name="Picture 12" descr="диплом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29000" y="3200400"/>
            <a:ext cx="23622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диплом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791200" y="2743200"/>
            <a:ext cx="15478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descr="диплом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81600" y="3886200"/>
            <a:ext cx="15573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descr="диплом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981200" y="2743200"/>
            <a:ext cx="15319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descr="IMG_764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657600" y="685800"/>
            <a:ext cx="17875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Rectangle 22"/>
          <p:cNvSpPr>
            <a:spLocks noChangeArrowheads="1"/>
          </p:cNvSpPr>
          <p:nvPr/>
        </p:nvSpPr>
        <p:spPr bwMode="auto">
          <a:xfrm flipH="1">
            <a:off x="533400" y="533400"/>
            <a:ext cx="6858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15" name="Rectangle 23"/>
          <p:cNvSpPr>
            <a:spLocks noChangeArrowheads="1"/>
          </p:cNvSpPr>
          <p:nvPr/>
        </p:nvSpPr>
        <p:spPr bwMode="auto">
          <a:xfrm>
            <a:off x="1371600" y="533400"/>
            <a:ext cx="7620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16" name="Rectangle 26"/>
          <p:cNvSpPr>
            <a:spLocks noChangeArrowheads="1"/>
          </p:cNvSpPr>
          <p:nvPr/>
        </p:nvSpPr>
        <p:spPr bwMode="auto">
          <a:xfrm rot="5400000" flipH="1">
            <a:off x="139700" y="1003300"/>
            <a:ext cx="862013" cy="7461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17" name="Rectangle 27"/>
          <p:cNvSpPr>
            <a:spLocks noChangeArrowheads="1"/>
          </p:cNvSpPr>
          <p:nvPr/>
        </p:nvSpPr>
        <p:spPr bwMode="auto">
          <a:xfrm rot="16200000" flipH="1">
            <a:off x="-38100" y="2019300"/>
            <a:ext cx="12192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18" name="Rectangle 28"/>
          <p:cNvSpPr>
            <a:spLocks noChangeArrowheads="1"/>
          </p:cNvSpPr>
          <p:nvPr/>
        </p:nvSpPr>
        <p:spPr bwMode="auto">
          <a:xfrm flipH="1">
            <a:off x="533400" y="2590800"/>
            <a:ext cx="8382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19" name="Rectangle 29"/>
          <p:cNvSpPr>
            <a:spLocks noChangeArrowheads="1"/>
          </p:cNvSpPr>
          <p:nvPr/>
        </p:nvSpPr>
        <p:spPr bwMode="auto">
          <a:xfrm rot="5400000" flipH="1">
            <a:off x="924718" y="1818482"/>
            <a:ext cx="969963"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0" name="Rectangle 31"/>
          <p:cNvSpPr>
            <a:spLocks noChangeArrowheads="1"/>
          </p:cNvSpPr>
          <p:nvPr/>
        </p:nvSpPr>
        <p:spPr bwMode="auto">
          <a:xfrm flipH="1">
            <a:off x="2209800" y="1371600"/>
            <a:ext cx="7620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1" name="Rectangle 35"/>
          <p:cNvSpPr>
            <a:spLocks noChangeArrowheads="1"/>
          </p:cNvSpPr>
          <p:nvPr/>
        </p:nvSpPr>
        <p:spPr bwMode="auto">
          <a:xfrm flipH="1">
            <a:off x="3657600" y="685800"/>
            <a:ext cx="9906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2" name="Rectangle 36"/>
          <p:cNvSpPr>
            <a:spLocks noChangeArrowheads="1"/>
          </p:cNvSpPr>
          <p:nvPr/>
        </p:nvSpPr>
        <p:spPr bwMode="auto">
          <a:xfrm>
            <a:off x="4572000" y="685800"/>
            <a:ext cx="8382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3" name="Rectangle 37"/>
          <p:cNvSpPr>
            <a:spLocks noChangeArrowheads="1"/>
          </p:cNvSpPr>
          <p:nvPr/>
        </p:nvSpPr>
        <p:spPr bwMode="auto">
          <a:xfrm flipH="1">
            <a:off x="7162800" y="381000"/>
            <a:ext cx="8382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4" name="Rectangle 38"/>
          <p:cNvSpPr>
            <a:spLocks noChangeArrowheads="1"/>
          </p:cNvSpPr>
          <p:nvPr/>
        </p:nvSpPr>
        <p:spPr bwMode="auto">
          <a:xfrm>
            <a:off x="7924800" y="381000"/>
            <a:ext cx="7620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5" name="Rectangle 40"/>
          <p:cNvSpPr>
            <a:spLocks noChangeArrowheads="1"/>
          </p:cNvSpPr>
          <p:nvPr/>
        </p:nvSpPr>
        <p:spPr bwMode="auto">
          <a:xfrm>
            <a:off x="7696200" y="2590800"/>
            <a:ext cx="9906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6" name="Rectangle 45"/>
          <p:cNvSpPr>
            <a:spLocks noChangeArrowheads="1"/>
          </p:cNvSpPr>
          <p:nvPr/>
        </p:nvSpPr>
        <p:spPr bwMode="auto">
          <a:xfrm flipH="1">
            <a:off x="5715000" y="2667000"/>
            <a:ext cx="9144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7" name="Rectangle 46"/>
          <p:cNvSpPr>
            <a:spLocks noChangeArrowheads="1"/>
          </p:cNvSpPr>
          <p:nvPr/>
        </p:nvSpPr>
        <p:spPr bwMode="auto">
          <a:xfrm>
            <a:off x="6553200" y="2667000"/>
            <a:ext cx="7620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8" name="Rectangle 50"/>
          <p:cNvSpPr>
            <a:spLocks noChangeArrowheads="1"/>
          </p:cNvSpPr>
          <p:nvPr/>
        </p:nvSpPr>
        <p:spPr bwMode="auto">
          <a:xfrm>
            <a:off x="7315200" y="3657600"/>
            <a:ext cx="3810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29" name="Rectangle 52"/>
          <p:cNvSpPr>
            <a:spLocks noChangeArrowheads="1"/>
          </p:cNvSpPr>
          <p:nvPr/>
        </p:nvSpPr>
        <p:spPr bwMode="auto">
          <a:xfrm>
            <a:off x="6705600" y="4953000"/>
            <a:ext cx="6858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0" name="Rectangle 53"/>
          <p:cNvSpPr>
            <a:spLocks noChangeArrowheads="1"/>
          </p:cNvSpPr>
          <p:nvPr/>
        </p:nvSpPr>
        <p:spPr bwMode="auto">
          <a:xfrm rot="5400000" flipH="1">
            <a:off x="1257300" y="3314700"/>
            <a:ext cx="13716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1" name="Rectangle 54"/>
          <p:cNvSpPr>
            <a:spLocks noChangeArrowheads="1"/>
          </p:cNvSpPr>
          <p:nvPr/>
        </p:nvSpPr>
        <p:spPr bwMode="auto">
          <a:xfrm rot="16200000" flipH="1">
            <a:off x="1447800" y="4419600"/>
            <a:ext cx="9906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2" name="Rectangle 59"/>
          <p:cNvSpPr>
            <a:spLocks noChangeArrowheads="1"/>
          </p:cNvSpPr>
          <p:nvPr/>
        </p:nvSpPr>
        <p:spPr bwMode="auto">
          <a:xfrm rot="5400000" flipH="1">
            <a:off x="3172618" y="1170782"/>
            <a:ext cx="1046163"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3" name="Rectangle 60"/>
          <p:cNvSpPr>
            <a:spLocks noChangeArrowheads="1"/>
          </p:cNvSpPr>
          <p:nvPr/>
        </p:nvSpPr>
        <p:spPr bwMode="auto">
          <a:xfrm rot="16200000" flipH="1">
            <a:off x="2971800" y="2286000"/>
            <a:ext cx="14478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4" name="Rectangle 61"/>
          <p:cNvSpPr>
            <a:spLocks noChangeArrowheads="1"/>
          </p:cNvSpPr>
          <p:nvPr/>
        </p:nvSpPr>
        <p:spPr bwMode="auto">
          <a:xfrm rot="5400000" flipH="1">
            <a:off x="4876800" y="1143000"/>
            <a:ext cx="9906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5" name="Rectangle 62"/>
          <p:cNvSpPr>
            <a:spLocks noChangeArrowheads="1"/>
          </p:cNvSpPr>
          <p:nvPr/>
        </p:nvSpPr>
        <p:spPr bwMode="auto">
          <a:xfrm rot="16200000" flipH="1">
            <a:off x="4724400" y="2286000"/>
            <a:ext cx="12954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6" name="Rectangle 67"/>
          <p:cNvSpPr>
            <a:spLocks noChangeArrowheads="1"/>
          </p:cNvSpPr>
          <p:nvPr/>
        </p:nvSpPr>
        <p:spPr bwMode="auto">
          <a:xfrm rot="5400000" flipH="1">
            <a:off x="6867525" y="3114675"/>
            <a:ext cx="969963" cy="7461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7" name="Rectangle 68"/>
          <p:cNvSpPr>
            <a:spLocks noChangeArrowheads="1"/>
          </p:cNvSpPr>
          <p:nvPr/>
        </p:nvSpPr>
        <p:spPr bwMode="auto">
          <a:xfrm rot="16200000" flipH="1">
            <a:off x="6667500" y="4229100"/>
            <a:ext cx="13716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8" name="Rectangle 69"/>
          <p:cNvSpPr>
            <a:spLocks noChangeArrowheads="1"/>
          </p:cNvSpPr>
          <p:nvPr/>
        </p:nvSpPr>
        <p:spPr bwMode="auto">
          <a:xfrm rot="5400000" flipH="1">
            <a:off x="8162925" y="828675"/>
            <a:ext cx="969963" cy="7461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39" name="Rectangle 70"/>
          <p:cNvSpPr>
            <a:spLocks noChangeArrowheads="1"/>
          </p:cNvSpPr>
          <p:nvPr/>
        </p:nvSpPr>
        <p:spPr bwMode="auto">
          <a:xfrm rot="16200000" flipH="1">
            <a:off x="7962900" y="1866900"/>
            <a:ext cx="13716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0" name="Rectangle 71"/>
          <p:cNvSpPr>
            <a:spLocks noChangeArrowheads="1"/>
          </p:cNvSpPr>
          <p:nvPr/>
        </p:nvSpPr>
        <p:spPr bwMode="auto">
          <a:xfrm rot="5400000" flipH="1">
            <a:off x="2981325" y="3114675"/>
            <a:ext cx="969963" cy="74613"/>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1" name="Rectangle 72"/>
          <p:cNvSpPr>
            <a:spLocks noChangeArrowheads="1"/>
          </p:cNvSpPr>
          <p:nvPr/>
        </p:nvSpPr>
        <p:spPr bwMode="auto">
          <a:xfrm rot="16200000" flipH="1">
            <a:off x="3200400" y="3733800"/>
            <a:ext cx="5334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2" name="Rectangle 75"/>
          <p:cNvSpPr>
            <a:spLocks noChangeArrowheads="1"/>
          </p:cNvSpPr>
          <p:nvPr/>
        </p:nvSpPr>
        <p:spPr bwMode="auto">
          <a:xfrm rot="5400000" flipH="1">
            <a:off x="6819900" y="723900"/>
            <a:ext cx="7620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3" name="Rectangle 78"/>
          <p:cNvSpPr>
            <a:spLocks noChangeArrowheads="1"/>
          </p:cNvSpPr>
          <p:nvPr/>
        </p:nvSpPr>
        <p:spPr bwMode="auto">
          <a:xfrm rot="5400000" flipH="1">
            <a:off x="5181600" y="3276600"/>
            <a:ext cx="11430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4" name="Rectangle 82"/>
          <p:cNvSpPr>
            <a:spLocks noChangeArrowheads="1"/>
          </p:cNvSpPr>
          <p:nvPr/>
        </p:nvSpPr>
        <p:spPr bwMode="auto">
          <a:xfrm flipH="1">
            <a:off x="1905000" y="4876800"/>
            <a:ext cx="7620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5" name="Rectangle 84"/>
          <p:cNvSpPr>
            <a:spLocks noChangeArrowheads="1"/>
          </p:cNvSpPr>
          <p:nvPr/>
        </p:nvSpPr>
        <p:spPr bwMode="auto">
          <a:xfrm>
            <a:off x="2743200" y="2667000"/>
            <a:ext cx="6858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6" name="Rectangle 90"/>
          <p:cNvSpPr>
            <a:spLocks noChangeArrowheads="1"/>
          </p:cNvSpPr>
          <p:nvPr/>
        </p:nvSpPr>
        <p:spPr bwMode="auto">
          <a:xfrm>
            <a:off x="4572000" y="2971800"/>
            <a:ext cx="8382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7" name="Rectangle 91"/>
          <p:cNvSpPr>
            <a:spLocks noChangeArrowheads="1"/>
          </p:cNvSpPr>
          <p:nvPr/>
        </p:nvSpPr>
        <p:spPr bwMode="auto">
          <a:xfrm flipH="1">
            <a:off x="3657600" y="2971800"/>
            <a:ext cx="9906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8" name="Rectangle 94"/>
          <p:cNvSpPr>
            <a:spLocks noChangeArrowheads="1"/>
          </p:cNvSpPr>
          <p:nvPr/>
        </p:nvSpPr>
        <p:spPr bwMode="auto">
          <a:xfrm flipH="1">
            <a:off x="1981200" y="2667000"/>
            <a:ext cx="7620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49" name="Rectangle 100"/>
          <p:cNvSpPr>
            <a:spLocks noChangeArrowheads="1"/>
          </p:cNvSpPr>
          <p:nvPr/>
        </p:nvSpPr>
        <p:spPr bwMode="auto">
          <a:xfrm rot="5400000" flipH="1">
            <a:off x="1828800" y="762000"/>
            <a:ext cx="533400" cy="762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56" name="Picture 13" descr="img049"/>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590800" y="3886200"/>
            <a:ext cx="152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51" name="Rectangle 55"/>
          <p:cNvSpPr>
            <a:spLocks noChangeArrowheads="1"/>
          </p:cNvSpPr>
          <p:nvPr/>
        </p:nvSpPr>
        <p:spPr bwMode="auto">
          <a:xfrm rot="5400000" flipH="1">
            <a:off x="1981200" y="4419600"/>
            <a:ext cx="11430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52" name="Rectangle 81"/>
          <p:cNvSpPr>
            <a:spLocks noChangeArrowheads="1"/>
          </p:cNvSpPr>
          <p:nvPr/>
        </p:nvSpPr>
        <p:spPr bwMode="auto">
          <a:xfrm rot="5400000" flipH="1">
            <a:off x="3619500" y="4305300"/>
            <a:ext cx="10668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53" name="Rectangle 92"/>
          <p:cNvSpPr>
            <a:spLocks noChangeArrowheads="1"/>
          </p:cNvSpPr>
          <p:nvPr/>
        </p:nvSpPr>
        <p:spPr bwMode="auto">
          <a:xfrm rot="16200000" flipH="1">
            <a:off x="3467100" y="5448300"/>
            <a:ext cx="13716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54" name="AutoShape 102"/>
          <p:cNvSpPr>
            <a:spLocks noChangeArrowheads="1"/>
          </p:cNvSpPr>
          <p:nvPr/>
        </p:nvSpPr>
        <p:spPr bwMode="auto">
          <a:xfrm rot="5400000">
            <a:off x="2209800" y="6858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76855" name="AutoShape 103"/>
          <p:cNvSpPr>
            <a:spLocks noChangeArrowheads="1"/>
          </p:cNvSpPr>
          <p:nvPr/>
        </p:nvSpPr>
        <p:spPr bwMode="auto">
          <a:xfrm rot="5400000">
            <a:off x="3048000" y="19050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76856" name="AutoShape 104"/>
          <p:cNvSpPr>
            <a:spLocks noChangeArrowheads="1"/>
          </p:cNvSpPr>
          <p:nvPr/>
        </p:nvSpPr>
        <p:spPr bwMode="auto">
          <a:xfrm rot="5400000">
            <a:off x="6324600" y="6858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76857" name="AutoShape 105"/>
          <p:cNvSpPr>
            <a:spLocks noChangeArrowheads="1"/>
          </p:cNvSpPr>
          <p:nvPr/>
        </p:nvSpPr>
        <p:spPr bwMode="auto">
          <a:xfrm rot="5400000">
            <a:off x="5410200" y="19050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pic>
        <p:nvPicPr>
          <p:cNvPr id="76858" name="Picture 108" descr="6"/>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086600" y="3657600"/>
            <a:ext cx="17526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59" name="Rectangle 109"/>
          <p:cNvSpPr>
            <a:spLocks noChangeArrowheads="1"/>
          </p:cNvSpPr>
          <p:nvPr/>
        </p:nvSpPr>
        <p:spPr bwMode="auto">
          <a:xfrm rot="10800000" flipH="1">
            <a:off x="1447800" y="1371600"/>
            <a:ext cx="7620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60" name="Rectangle 110"/>
          <p:cNvSpPr>
            <a:spLocks noChangeArrowheads="1"/>
          </p:cNvSpPr>
          <p:nvPr/>
        </p:nvSpPr>
        <p:spPr bwMode="auto">
          <a:xfrm rot="5400000" flipH="1">
            <a:off x="2324100" y="1943100"/>
            <a:ext cx="12192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61" name="Rectangle 111"/>
          <p:cNvSpPr>
            <a:spLocks noChangeArrowheads="1"/>
          </p:cNvSpPr>
          <p:nvPr/>
        </p:nvSpPr>
        <p:spPr bwMode="auto">
          <a:xfrm rot="16200000" flipH="1">
            <a:off x="800100" y="2933700"/>
            <a:ext cx="12192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62" name="Rectangle 112"/>
          <p:cNvSpPr>
            <a:spLocks noChangeArrowheads="1"/>
          </p:cNvSpPr>
          <p:nvPr/>
        </p:nvSpPr>
        <p:spPr bwMode="auto">
          <a:xfrm rot="10800000" flipH="1">
            <a:off x="1371600" y="3581400"/>
            <a:ext cx="5334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76863" name="Picture 107" descr="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04800" y="3657600"/>
            <a:ext cx="18700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64" name="Rectangle 113"/>
          <p:cNvSpPr>
            <a:spLocks noChangeArrowheads="1"/>
          </p:cNvSpPr>
          <p:nvPr/>
        </p:nvSpPr>
        <p:spPr bwMode="auto">
          <a:xfrm rot="10800000" flipH="1">
            <a:off x="6096000" y="1371600"/>
            <a:ext cx="7620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65" name="Rectangle 114"/>
          <p:cNvSpPr>
            <a:spLocks noChangeArrowheads="1"/>
          </p:cNvSpPr>
          <p:nvPr/>
        </p:nvSpPr>
        <p:spPr bwMode="auto">
          <a:xfrm rot="5400000" flipH="1">
            <a:off x="7048500" y="2019300"/>
            <a:ext cx="12192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66" name="Rectangle 115"/>
          <p:cNvSpPr>
            <a:spLocks noChangeArrowheads="1"/>
          </p:cNvSpPr>
          <p:nvPr/>
        </p:nvSpPr>
        <p:spPr bwMode="auto">
          <a:xfrm rot="16200000" flipH="1">
            <a:off x="6972300" y="3009900"/>
            <a:ext cx="13716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67" name="Rectangle 116"/>
          <p:cNvSpPr>
            <a:spLocks noChangeArrowheads="1"/>
          </p:cNvSpPr>
          <p:nvPr/>
        </p:nvSpPr>
        <p:spPr bwMode="auto">
          <a:xfrm flipH="1">
            <a:off x="7391400" y="3657600"/>
            <a:ext cx="2286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68" name="Rectangle 117"/>
          <p:cNvSpPr>
            <a:spLocks noChangeArrowheads="1"/>
          </p:cNvSpPr>
          <p:nvPr/>
        </p:nvSpPr>
        <p:spPr bwMode="auto">
          <a:xfrm flipH="1">
            <a:off x="6858000" y="1371600"/>
            <a:ext cx="8382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69" name="Rectangle 118"/>
          <p:cNvSpPr>
            <a:spLocks noChangeArrowheads="1"/>
          </p:cNvSpPr>
          <p:nvPr/>
        </p:nvSpPr>
        <p:spPr bwMode="auto">
          <a:xfrm rot="5400000" flipH="1">
            <a:off x="5410200" y="1981200"/>
            <a:ext cx="12954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0" name="Rectangle 119"/>
          <p:cNvSpPr>
            <a:spLocks noChangeArrowheads="1"/>
          </p:cNvSpPr>
          <p:nvPr/>
        </p:nvSpPr>
        <p:spPr bwMode="auto">
          <a:xfrm flipH="1">
            <a:off x="3352800" y="3810000"/>
            <a:ext cx="7620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1" name="Rectangle 120"/>
          <p:cNvSpPr>
            <a:spLocks noChangeArrowheads="1"/>
          </p:cNvSpPr>
          <p:nvPr/>
        </p:nvSpPr>
        <p:spPr bwMode="auto">
          <a:xfrm rot="10800000" flipH="1">
            <a:off x="2514600" y="3810000"/>
            <a:ext cx="8382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2" name="Rectangle 121"/>
          <p:cNvSpPr>
            <a:spLocks noChangeArrowheads="1"/>
          </p:cNvSpPr>
          <p:nvPr/>
        </p:nvSpPr>
        <p:spPr bwMode="auto">
          <a:xfrm rot="10800000" flipH="1">
            <a:off x="2590800" y="6096000"/>
            <a:ext cx="7620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3" name="Rectangle 122"/>
          <p:cNvSpPr>
            <a:spLocks noChangeArrowheads="1"/>
          </p:cNvSpPr>
          <p:nvPr/>
        </p:nvSpPr>
        <p:spPr bwMode="auto">
          <a:xfrm rot="10800000" flipH="1">
            <a:off x="5105400" y="6096000"/>
            <a:ext cx="7620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4" name="Rectangle 123"/>
          <p:cNvSpPr>
            <a:spLocks noChangeArrowheads="1"/>
          </p:cNvSpPr>
          <p:nvPr/>
        </p:nvSpPr>
        <p:spPr bwMode="auto">
          <a:xfrm rot="16200000" flipH="1">
            <a:off x="1943100" y="5524500"/>
            <a:ext cx="12192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5" name="Rectangle 124"/>
          <p:cNvSpPr>
            <a:spLocks noChangeArrowheads="1"/>
          </p:cNvSpPr>
          <p:nvPr/>
        </p:nvSpPr>
        <p:spPr bwMode="auto">
          <a:xfrm rot="5400000" flipH="1">
            <a:off x="6210300" y="4381500"/>
            <a:ext cx="10668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6" name="Rectangle 125"/>
          <p:cNvSpPr>
            <a:spLocks noChangeArrowheads="1"/>
          </p:cNvSpPr>
          <p:nvPr/>
        </p:nvSpPr>
        <p:spPr bwMode="auto">
          <a:xfrm rot="16200000" flipH="1">
            <a:off x="6057900" y="5448300"/>
            <a:ext cx="13716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7" name="Rectangle 126"/>
          <p:cNvSpPr>
            <a:spLocks noChangeArrowheads="1"/>
          </p:cNvSpPr>
          <p:nvPr/>
        </p:nvSpPr>
        <p:spPr bwMode="auto">
          <a:xfrm rot="5400000" flipH="1">
            <a:off x="4610100" y="4381500"/>
            <a:ext cx="10668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8" name="Rectangle 127"/>
          <p:cNvSpPr>
            <a:spLocks noChangeArrowheads="1"/>
          </p:cNvSpPr>
          <p:nvPr/>
        </p:nvSpPr>
        <p:spPr bwMode="auto">
          <a:xfrm rot="16200000" flipH="1">
            <a:off x="4457700" y="5448300"/>
            <a:ext cx="1371600" cy="76200"/>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79" name="Rectangle 128"/>
          <p:cNvSpPr>
            <a:spLocks noChangeArrowheads="1"/>
          </p:cNvSpPr>
          <p:nvPr/>
        </p:nvSpPr>
        <p:spPr bwMode="auto">
          <a:xfrm flipH="1">
            <a:off x="3276600" y="6096000"/>
            <a:ext cx="9144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80" name="Rectangle 129"/>
          <p:cNvSpPr>
            <a:spLocks noChangeArrowheads="1"/>
          </p:cNvSpPr>
          <p:nvPr/>
        </p:nvSpPr>
        <p:spPr bwMode="auto">
          <a:xfrm flipH="1">
            <a:off x="5943600" y="3810000"/>
            <a:ext cx="8382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81" name="Rectangle 130"/>
          <p:cNvSpPr>
            <a:spLocks noChangeArrowheads="1"/>
          </p:cNvSpPr>
          <p:nvPr/>
        </p:nvSpPr>
        <p:spPr bwMode="auto">
          <a:xfrm rot="10800000" flipH="1">
            <a:off x="5105400" y="3810000"/>
            <a:ext cx="8382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6882" name="Rectangle 131"/>
          <p:cNvSpPr>
            <a:spLocks noChangeArrowheads="1"/>
          </p:cNvSpPr>
          <p:nvPr/>
        </p:nvSpPr>
        <p:spPr bwMode="auto">
          <a:xfrm flipH="1">
            <a:off x="6019800" y="6096000"/>
            <a:ext cx="762000" cy="762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89" name="Text Box 134"/>
          <p:cNvSpPr txBox="1">
            <a:spLocks noChangeArrowheads="1"/>
          </p:cNvSpPr>
          <p:nvPr/>
        </p:nvSpPr>
        <p:spPr bwMode="auto">
          <a:xfrm>
            <a:off x="457200" y="0"/>
            <a:ext cx="80279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700" b="1">
                <a:solidFill>
                  <a:srgbClr val="000099"/>
                </a:solidFill>
                <a:latin typeface="Times New Roman" panose="02020603050405020304" pitchFamily="18" charset="0"/>
              </a:rPr>
              <a:t>Продукция Научно-производственного центра пищевых технологий</a:t>
            </a:r>
          </a:p>
          <a:p>
            <a:pPr algn="ctr" eaLnBrk="1" hangingPunct="1"/>
            <a:r>
              <a:rPr lang="ru-RU" altLang="ru-RU" sz="1700" b="1">
                <a:solidFill>
                  <a:srgbClr val="000099"/>
                </a:solidFill>
                <a:latin typeface="Times New Roman" panose="02020603050405020304" pitchFamily="18" charset="0"/>
              </a:rPr>
              <a:t> нашла признание на международных выставках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down)">
                                      <p:cBhvr>
                                        <p:cTn id="7" dur="500"/>
                                        <p:tgtEl>
                                          <p:spTgt spid="89"/>
                                        </p:tgtEl>
                                      </p:cBhvr>
                                    </p:animEffect>
                                  </p:childTnLst>
                                </p:cTn>
                              </p:par>
                            </p:childTnLst>
                          </p:cTn>
                        </p:par>
                        <p:par>
                          <p:cTn id="8" fill="hold" nodeType="afterGroup">
                            <p:stCondLst>
                              <p:cond delay="500"/>
                            </p:stCondLst>
                            <p:childTnLst>
                              <p:par>
                                <p:cTn id="9" presetID="3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5" fill="hold" nodeType="afterGroup">
                            <p:stCondLst>
                              <p:cond delay="1500"/>
                            </p:stCondLst>
                            <p:childTnLst>
                              <p:par>
                                <p:cTn id="16" presetID="37"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900" decel="100000" fill="hold"/>
                                        <p:tgtEl>
                                          <p:spTgt spid="1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2" fill="hold" nodeType="afterGroup">
                            <p:stCondLst>
                              <p:cond delay="2500"/>
                            </p:stCondLst>
                            <p:childTnLst>
                              <p:par>
                                <p:cTn id="23" presetID="3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9" presetID="29"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par>
                                <p:cTn id="34" presetID="2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ppt_x</p:attrName>
                                        </p:attrNameLst>
                                      </p:cBhvr>
                                      <p:tavLst>
                                        <p:tav tm="0">
                                          <p:val>
                                            <p:strVal val="#ppt_x-.2"/>
                                          </p:val>
                                        </p:tav>
                                        <p:tav tm="100000">
                                          <p:val>
                                            <p:strVal val="#ppt_x"/>
                                          </p:val>
                                        </p:tav>
                                      </p:tavLst>
                                    </p:anim>
                                    <p:anim calcmode="lin" valueType="num">
                                      <p:cBhvr>
                                        <p:cTn id="3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8" dur="1000"/>
                                        <p:tgtEl>
                                          <p:spTgt spid="7"/>
                                        </p:tgtEl>
                                      </p:cBhvr>
                                    </p:animEffect>
                                  </p:childTnLst>
                                </p:cTn>
                              </p:par>
                              <p:par>
                                <p:cTn id="39" presetID="29"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ppt_x</p:attrName>
                                        </p:attrNameLst>
                                      </p:cBhvr>
                                      <p:tavLst>
                                        <p:tav tm="0">
                                          <p:val>
                                            <p:strVal val="#ppt_x-.2"/>
                                          </p:val>
                                        </p:tav>
                                        <p:tav tm="100000">
                                          <p:val>
                                            <p:strVal val="#ppt_x"/>
                                          </p:val>
                                        </p:tav>
                                      </p:tavLst>
                                    </p:anim>
                                    <p:anim calcmode="lin" valueType="num">
                                      <p:cBhvr>
                                        <p:cTn id="4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8"/>
                                        </p:tgtEl>
                                      </p:cBhvr>
                                    </p:animEffect>
                                  </p:childTnLst>
                                </p:cTn>
                              </p:par>
                              <p:par>
                                <p:cTn id="44" presetID="29"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ppt_x</p:attrName>
                                        </p:attrNameLst>
                                      </p:cBhvr>
                                      <p:tavLst>
                                        <p:tav tm="0">
                                          <p:val>
                                            <p:strVal val="#ppt_x-.2"/>
                                          </p:val>
                                        </p:tav>
                                        <p:tav tm="100000">
                                          <p:val>
                                            <p:strVal val="#ppt_x"/>
                                          </p:val>
                                        </p:tav>
                                      </p:tavLst>
                                    </p:anim>
                                    <p:anim calcmode="lin" valueType="num">
                                      <p:cBhvr>
                                        <p:cTn id="4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5"/>
                                        </p:tgtEl>
                                      </p:cBhvr>
                                    </p:animEffect>
                                  </p:childTnLst>
                                </p:cTn>
                              </p:par>
                              <p:par>
                                <p:cTn id="49" presetID="29"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ppt_x</p:attrName>
                                        </p:attrNameLst>
                                      </p:cBhvr>
                                      <p:tavLst>
                                        <p:tav tm="0">
                                          <p:val>
                                            <p:strVal val="#ppt_x-.2"/>
                                          </p:val>
                                        </p:tav>
                                        <p:tav tm="100000">
                                          <p:val>
                                            <p:strVal val="#ppt_x"/>
                                          </p:val>
                                        </p:tav>
                                      </p:tavLst>
                                    </p:anim>
                                    <p:anim calcmode="lin" valueType="num">
                                      <p:cBhvr>
                                        <p:cTn id="52"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6"/>
                                        </p:tgtEl>
                                      </p:cBhvr>
                                    </p:animEffect>
                                  </p:childTnLst>
                                </p:cTn>
                              </p:par>
                              <p:par>
                                <p:cTn id="54" presetID="22" presetClass="entr" presetSubtype="4"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down)">
                                      <p:cBhvr>
                                        <p:cTn id="56" dur="500"/>
                                        <p:tgtEl>
                                          <p:spTgt spid="56"/>
                                        </p:tgtEl>
                                      </p:cBhvr>
                                    </p:animEffect>
                                  </p:childTnLst>
                                </p:cTn>
                              </p:par>
                              <p:par>
                                <p:cTn id="57" presetID="22" presetClass="entr" presetSubtype="4"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Прямоугольник 1"/>
          <p:cNvSpPr>
            <a:spLocks noChangeArrowheads="1"/>
          </p:cNvSpPr>
          <p:nvPr/>
        </p:nvSpPr>
        <p:spPr bwMode="auto">
          <a:xfrm>
            <a:off x="900113" y="1500188"/>
            <a:ext cx="75596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algn="just" eaLnBrk="1" hangingPunct="1"/>
            <a:r>
              <a:rPr lang="ru-RU" altLang="ru-RU" b="1"/>
              <a:t>УП «Унитехпром БГУ является единственным государственным предприятием в Республике Беларусь, выпускающим вышеуказанную продукцию, качество которой не уступает зарубежным аналогам, а цена – на 15-30% ниже импортной, а имеющиеся производственные мощности предприятия в полном объеме могут обеспечить потребности хлебопекарной отрасли Республики Беларусь, что позволит отказаться от экспорта указанной продукции.</a:t>
            </a:r>
          </a:p>
          <a:p>
            <a:pPr algn="just" eaLnBrk="1" hangingPunct="1"/>
            <a:endParaRPr lang="ru-RU" altLang="ru-RU" b="1"/>
          </a:p>
        </p:txBody>
      </p:sp>
      <p:pic>
        <p:nvPicPr>
          <p:cNvPr id="77827" name="Рисунок 9" descr="Эмблема_УНИтехпром.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27950" y="531813"/>
            <a:ext cx="130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7" descr="герб БГ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8" y="188913"/>
            <a:ext cx="762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504056"/>
          </a:xfrm>
        </p:spPr>
        <p:txBody>
          <a:bodyPr>
            <a:normAutofit fontScale="90000"/>
          </a:bodyPr>
          <a:lstStyle/>
          <a:p>
            <a:pPr>
              <a:defRPr/>
            </a:pPr>
            <a:r>
              <a:rPr lang="ru-RU" dirty="0" smtClean="0"/>
              <a:t>Пропаганда продаж</a:t>
            </a:r>
            <a:br>
              <a:rPr lang="ru-RU" dirty="0" smtClean="0"/>
            </a:br>
            <a:endParaRPr lang="ru-RU" dirty="0"/>
          </a:p>
        </p:txBody>
      </p:sp>
      <p:sp>
        <p:nvSpPr>
          <p:cNvPr id="14339" name="Содержимое 2"/>
          <p:cNvSpPr>
            <a:spLocks noGrp="1"/>
          </p:cNvSpPr>
          <p:nvPr>
            <p:ph idx="1"/>
          </p:nvPr>
        </p:nvSpPr>
        <p:spPr>
          <a:xfrm>
            <a:off x="457200" y="765175"/>
            <a:ext cx="8229600" cy="5241925"/>
          </a:xfrm>
        </p:spPr>
        <p:txBody>
          <a:bodyPr/>
          <a:lstStyle/>
          <a:p>
            <a:pPr>
              <a:buFont typeface="Wingdings 3" panose="05040102010807070707" pitchFamily="18" charset="2"/>
              <a:buNone/>
            </a:pPr>
            <a:r>
              <a:rPr lang="ru-RU" altLang="ru-RU" sz="1400" smtClean="0"/>
              <a:t>Является разновидностью связей с общественностью, представляя собой неличное и не оплачиваемое спонсором стимулирование спроса на товар посредством распространения коммерчески важной или имиджевой информации как самостоятельно, так и через посредников.</a:t>
            </a:r>
          </a:p>
          <a:p>
            <a:pPr>
              <a:buFont typeface="Wingdings 3" panose="05040102010807070707" pitchFamily="18" charset="2"/>
              <a:buNone/>
            </a:pPr>
            <a:r>
              <a:rPr lang="ru-RU" altLang="ru-RU" sz="1400" smtClean="0"/>
              <a:t>Целью пропаганды является привлечение внимания потенциальных потребителей без затрат на рекламу.</a:t>
            </a:r>
          </a:p>
          <a:p>
            <a:r>
              <a:rPr lang="ru-RU" altLang="ru-RU" sz="1400" smtClean="0"/>
              <a:t>Основные инструменты пропаганды:</a:t>
            </a:r>
          </a:p>
          <a:p>
            <a:r>
              <a:rPr lang="ru-RU" altLang="ru-RU" sz="1400" i="1" smtClean="0"/>
              <a:t>выступления:</a:t>
            </a:r>
            <a:r>
              <a:rPr lang="ru-RU" altLang="ru-RU" sz="1400" smtClean="0"/>
              <a:t> участие представителей фирмы в открытии различных мероприятий, приветственные слова и т. п.;</a:t>
            </a:r>
          </a:p>
          <a:p>
            <a:r>
              <a:rPr lang="ru-RU" altLang="ru-RU" sz="1400" i="1" smtClean="0"/>
              <a:t>мероприятия:</a:t>
            </a:r>
            <a:r>
              <a:rPr lang="ru-RU" altLang="ru-RU" sz="1400" smtClean="0"/>
              <a:t> организация пресс-конференций и онлайновых встреч, проведение семинаров и юбилеев, участие в выставках, соревнованиях и конкурсах и др.;</a:t>
            </a:r>
          </a:p>
          <a:p>
            <a:r>
              <a:rPr lang="ru-RU" altLang="ru-RU" sz="1400" i="1" smtClean="0"/>
              <a:t>новости:</a:t>
            </a:r>
            <a:r>
              <a:rPr lang="ru-RU" altLang="ru-RU" sz="1400" smtClean="0"/>
              <a:t> предоставление средствам массовой информации благоприятных новостей о предприятии, его продукции и сотрудниках (пресс-релизы);</a:t>
            </a:r>
          </a:p>
          <a:p>
            <a:r>
              <a:rPr lang="ru-RU" altLang="ru-RU" sz="1400" i="1" smtClean="0"/>
              <a:t>публикации:</a:t>
            </a:r>
            <a:r>
              <a:rPr lang="ru-RU" altLang="ru-RU" sz="1400" smtClean="0"/>
              <a:t> годовые отчеты, информационные бюллетени, брошюры, журнальные или газетные статьи и иные печатные материалы, используемые в качестве инструментов влияния на целевые рынки;</a:t>
            </a:r>
          </a:p>
          <a:p>
            <a:r>
              <a:rPr lang="ru-RU" altLang="ru-RU" sz="1400" i="1" smtClean="0"/>
              <a:t>спонсорство:</a:t>
            </a:r>
            <a:r>
              <a:rPr lang="ru-RU" altLang="ru-RU" sz="1400" smtClean="0"/>
              <a:t> выделение времени, денежных и материальных ресурсов для содействия организации благотворительных, спортивных и иных общественно значимых мероприятий;</a:t>
            </a:r>
          </a:p>
          <a:p>
            <a:r>
              <a:rPr lang="ru-RU" altLang="ru-RU" sz="1400" i="1" smtClean="0"/>
              <a:t>средства идентификации:</a:t>
            </a:r>
            <a:r>
              <a:rPr lang="ru-RU" altLang="ru-RU" sz="1400" smtClean="0"/>
              <a:t> использование эмблемы (логотипа) предприятия, писчей бумаги с водяными и иными знаками, многоцветных печатей, визитных карточек, создание веб-сайтов, разработка единого стиля и дизайна помещений, введение униформы для сотрудников, распространение брошюр о предприятии и т. д.</a:t>
            </a:r>
          </a:p>
          <a:p>
            <a:endParaRPr lang="ru-RU" altLang="ru-RU" sz="1400" smtClean="0"/>
          </a:p>
          <a:p>
            <a:endParaRPr lang="ru-RU" altLang="ru-RU" sz="1400" smtClean="0"/>
          </a:p>
          <a:p>
            <a:pPr>
              <a:buFont typeface="Wingdings 3" panose="05040102010807070707" pitchFamily="18" charset="2"/>
              <a:buNone/>
            </a:pPr>
            <a:endParaRPr lang="ru-RU" altLang="ru-RU" sz="1400"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8" descr="http://www.unitehprom.by/i/content/suck/spiro.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2349500"/>
            <a:ext cx="31654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2" descr="/i/content/spiro/imgs/pristavk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375" y="2349500"/>
            <a:ext cx="19939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descr="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1500" y="1341438"/>
            <a:ext cx="31242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3"/>
          <p:cNvSpPr>
            <a:spLocks noChangeArrowheads="1"/>
          </p:cNvSpPr>
          <p:nvPr/>
        </p:nvSpPr>
        <p:spPr bwMode="auto">
          <a:xfrm>
            <a:off x="0" y="0"/>
            <a:ext cx="9144000" cy="400050"/>
          </a:xfrm>
          <a:prstGeom prst="rect">
            <a:avLst/>
          </a:prstGeom>
          <a:noFill/>
          <a:ln w="9525">
            <a:noFill/>
            <a:miter lim="800000"/>
            <a:headEnd/>
            <a:tailEnd/>
          </a:ln>
        </p:spPr>
        <p:txBody>
          <a:bodyPr>
            <a:spAutoFit/>
          </a:bodyPr>
          <a:lstStyle/>
          <a:p>
            <a:pPr algn="ctr">
              <a:spcBef>
                <a:spcPct val="50000"/>
              </a:spcBef>
              <a:defRPr/>
            </a:pPr>
            <a:r>
              <a:rPr lang="ru-RU" sz="2000" b="1">
                <a:solidFill>
                  <a:srgbClr val="000099"/>
                </a:solidFill>
                <a:effectLst>
                  <a:outerShdw blurRad="38100" dist="38100" dir="2700000" algn="tl">
                    <a:srgbClr val="C0C0C0"/>
                  </a:outerShdw>
                </a:effectLst>
              </a:rPr>
              <a:t>ЛАБОРАТОРИЯ РАЗРАБОТКИ ОБОРУДОВАНИЯ ДЛЯ СПИРОМЕТРИИ</a:t>
            </a:r>
          </a:p>
        </p:txBody>
      </p:sp>
      <p:sp>
        <p:nvSpPr>
          <p:cNvPr id="78854" name="AutoShape 40"/>
          <p:cNvSpPr>
            <a:spLocks noChangeArrowheads="1"/>
          </p:cNvSpPr>
          <p:nvPr/>
        </p:nvSpPr>
        <p:spPr bwMode="auto">
          <a:xfrm rot="5400000">
            <a:off x="700088" y="442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81" name="Прямоугольник 18"/>
          <p:cNvSpPr>
            <a:spLocks noChangeArrowheads="1"/>
          </p:cNvSpPr>
          <p:nvPr/>
        </p:nvSpPr>
        <p:spPr bwMode="auto">
          <a:xfrm>
            <a:off x="304800" y="5105400"/>
            <a:ext cx="84582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sz="1600" b="1">
                <a:solidFill>
                  <a:srgbClr val="000099"/>
                </a:solidFill>
              </a:rPr>
              <a:t>По точности измерений, функциональным возможностям, современному дизайну «МАС-1» не уступает лучшим мировым аналогам. Он измеряет и вычисляет свыше 40 параметров внешнего дыхания, сравнивает их с      	нормативами, выдает медицинское заключение, в том числе по тестам 			с фармакологической пробой.</a:t>
            </a:r>
            <a:endParaRPr lang="ru-RU" altLang="ru-RU" sz="1600" b="1" i="1">
              <a:solidFill>
                <a:srgbClr val="000099"/>
              </a:solidFill>
            </a:endParaRPr>
          </a:p>
        </p:txBody>
      </p:sp>
      <p:sp>
        <p:nvSpPr>
          <p:cNvPr id="7182" name="Прямоугольник 19"/>
          <p:cNvSpPr>
            <a:spLocks noChangeArrowheads="1"/>
          </p:cNvSpPr>
          <p:nvPr/>
        </p:nvSpPr>
        <p:spPr bwMode="auto">
          <a:xfrm>
            <a:off x="539750" y="1628775"/>
            <a:ext cx="467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sz="1600" b="1">
                <a:solidFill>
                  <a:srgbClr val="000099"/>
                </a:solidFill>
              </a:rPr>
              <a:t>Спирометр «МАС-1» - прибор для оценки состояния дыхательной системы человека</a:t>
            </a:r>
            <a:endParaRPr lang="ru-RU" altLang="ru-RU" sz="1600">
              <a:solidFill>
                <a:srgbClr val="000099"/>
              </a:solidFill>
            </a:endParaRPr>
          </a:p>
        </p:txBody>
      </p:sp>
      <p:sp>
        <p:nvSpPr>
          <p:cNvPr id="78857" name="AutoShape 40"/>
          <p:cNvSpPr>
            <a:spLocks noChangeArrowheads="1"/>
          </p:cNvSpPr>
          <p:nvPr/>
        </p:nvSpPr>
        <p:spPr bwMode="auto">
          <a:xfrm rot="5400000">
            <a:off x="1004888" y="442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58" name="AutoShape 40"/>
          <p:cNvSpPr>
            <a:spLocks noChangeArrowheads="1"/>
          </p:cNvSpPr>
          <p:nvPr/>
        </p:nvSpPr>
        <p:spPr bwMode="auto">
          <a:xfrm rot="5400000">
            <a:off x="852488" y="5953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59" name="AutoShape 40"/>
          <p:cNvSpPr>
            <a:spLocks noChangeArrowheads="1"/>
          </p:cNvSpPr>
          <p:nvPr/>
        </p:nvSpPr>
        <p:spPr bwMode="auto">
          <a:xfrm rot="5400000">
            <a:off x="7710488" y="442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60" name="AutoShape 40"/>
          <p:cNvSpPr>
            <a:spLocks noChangeArrowheads="1"/>
          </p:cNvSpPr>
          <p:nvPr/>
        </p:nvSpPr>
        <p:spPr bwMode="auto">
          <a:xfrm rot="5400000">
            <a:off x="8015288" y="442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61" name="AutoShape 40"/>
          <p:cNvSpPr>
            <a:spLocks noChangeArrowheads="1"/>
          </p:cNvSpPr>
          <p:nvPr/>
        </p:nvSpPr>
        <p:spPr bwMode="auto">
          <a:xfrm rot="5400000">
            <a:off x="7862888" y="5953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88" name="Прямоугольник 26"/>
          <p:cNvSpPr>
            <a:spLocks noChangeArrowheads="1"/>
          </p:cNvSpPr>
          <p:nvPr/>
        </p:nvSpPr>
        <p:spPr bwMode="auto">
          <a:xfrm>
            <a:off x="6248400" y="1371600"/>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ru-RU" altLang="ru-RU" sz="1600" b="1">
              <a:solidFill>
                <a:srgbClr val="000099"/>
              </a:solidFill>
            </a:endParaRPr>
          </a:p>
        </p:txBody>
      </p:sp>
      <p:sp>
        <p:nvSpPr>
          <p:cNvPr id="78863" name="Rectangle 85"/>
          <p:cNvSpPr>
            <a:spLocks noChangeArrowheads="1"/>
          </p:cNvSpPr>
          <p:nvPr/>
        </p:nvSpPr>
        <p:spPr bwMode="auto">
          <a:xfrm rot="5400000">
            <a:off x="5018087" y="3054351"/>
            <a:ext cx="1419225"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64" name="Rectangle 86"/>
          <p:cNvSpPr>
            <a:spLocks noChangeArrowheads="1"/>
          </p:cNvSpPr>
          <p:nvPr/>
        </p:nvSpPr>
        <p:spPr bwMode="auto">
          <a:xfrm rot="-5400000">
            <a:off x="5194300" y="1798638"/>
            <a:ext cx="1066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191" name="Прямоугольник 29"/>
          <p:cNvSpPr>
            <a:spLocks noChangeArrowheads="1"/>
          </p:cNvSpPr>
          <p:nvPr/>
        </p:nvSpPr>
        <p:spPr bwMode="auto">
          <a:xfrm>
            <a:off x="3197225" y="476250"/>
            <a:ext cx="302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sz="2400" b="1">
                <a:solidFill>
                  <a:srgbClr val="CC0000"/>
                </a:solidFill>
              </a:rPr>
              <a:t>Спирометр МАС-1 </a:t>
            </a:r>
          </a:p>
        </p:txBody>
      </p:sp>
      <p:sp>
        <p:nvSpPr>
          <p:cNvPr id="78866" name="AutoShape 40"/>
          <p:cNvSpPr>
            <a:spLocks noChangeArrowheads="1"/>
          </p:cNvSpPr>
          <p:nvPr/>
        </p:nvSpPr>
        <p:spPr bwMode="auto">
          <a:xfrm rot="5400000">
            <a:off x="6415088" y="442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67" name="AutoShape 40"/>
          <p:cNvSpPr>
            <a:spLocks noChangeArrowheads="1"/>
          </p:cNvSpPr>
          <p:nvPr/>
        </p:nvSpPr>
        <p:spPr bwMode="auto">
          <a:xfrm rot="5400000">
            <a:off x="6719888" y="442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68" name="AutoShape 40"/>
          <p:cNvSpPr>
            <a:spLocks noChangeArrowheads="1"/>
          </p:cNvSpPr>
          <p:nvPr/>
        </p:nvSpPr>
        <p:spPr bwMode="auto">
          <a:xfrm rot="5400000">
            <a:off x="6567488" y="5953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69" name="AutoShape 40"/>
          <p:cNvSpPr>
            <a:spLocks noChangeArrowheads="1"/>
          </p:cNvSpPr>
          <p:nvPr/>
        </p:nvSpPr>
        <p:spPr bwMode="auto">
          <a:xfrm rot="5400000">
            <a:off x="2528888" y="442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70" name="AutoShape 40"/>
          <p:cNvSpPr>
            <a:spLocks noChangeArrowheads="1"/>
          </p:cNvSpPr>
          <p:nvPr/>
        </p:nvSpPr>
        <p:spPr bwMode="auto">
          <a:xfrm rot="5400000">
            <a:off x="2833688" y="442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71" name="AutoShape 40"/>
          <p:cNvSpPr>
            <a:spLocks noChangeArrowheads="1"/>
          </p:cNvSpPr>
          <p:nvPr/>
        </p:nvSpPr>
        <p:spPr bwMode="auto">
          <a:xfrm rot="5400000">
            <a:off x="2681288" y="5953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98" name="AutoShape 40"/>
          <p:cNvSpPr>
            <a:spLocks noChangeArrowheads="1"/>
          </p:cNvSpPr>
          <p:nvPr/>
        </p:nvSpPr>
        <p:spPr bwMode="auto">
          <a:xfrm rot="5400000">
            <a:off x="3214688" y="823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199" name="AutoShape 40"/>
          <p:cNvSpPr>
            <a:spLocks noChangeArrowheads="1"/>
          </p:cNvSpPr>
          <p:nvPr/>
        </p:nvSpPr>
        <p:spPr bwMode="auto">
          <a:xfrm rot="5400000">
            <a:off x="3519488" y="823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200" name="AutoShape 40"/>
          <p:cNvSpPr>
            <a:spLocks noChangeArrowheads="1"/>
          </p:cNvSpPr>
          <p:nvPr/>
        </p:nvSpPr>
        <p:spPr bwMode="auto">
          <a:xfrm rot="5400000">
            <a:off x="3367088" y="9763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8875" name="Rectangle 85"/>
          <p:cNvSpPr>
            <a:spLocks noChangeArrowheads="1"/>
          </p:cNvSpPr>
          <p:nvPr/>
        </p:nvSpPr>
        <p:spPr bwMode="auto">
          <a:xfrm>
            <a:off x="7092950" y="3716338"/>
            <a:ext cx="17526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76" name="Rectangle 85"/>
          <p:cNvSpPr>
            <a:spLocks noChangeArrowheads="1"/>
          </p:cNvSpPr>
          <p:nvPr/>
        </p:nvSpPr>
        <p:spPr bwMode="auto">
          <a:xfrm flipH="1">
            <a:off x="5651500" y="3716338"/>
            <a:ext cx="14478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77" name="Rectangle 86"/>
          <p:cNvSpPr>
            <a:spLocks noChangeArrowheads="1"/>
          </p:cNvSpPr>
          <p:nvPr/>
        </p:nvSpPr>
        <p:spPr bwMode="auto">
          <a:xfrm rot="-5400000">
            <a:off x="8142288" y="1801813"/>
            <a:ext cx="1219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78" name="Rectangle 85"/>
          <p:cNvSpPr>
            <a:spLocks noChangeArrowheads="1"/>
          </p:cNvSpPr>
          <p:nvPr/>
        </p:nvSpPr>
        <p:spPr bwMode="auto">
          <a:xfrm rot="5400000">
            <a:off x="8042275" y="2982913"/>
            <a:ext cx="1419225"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79" name="Rectangle 85"/>
          <p:cNvSpPr>
            <a:spLocks noChangeArrowheads="1"/>
          </p:cNvSpPr>
          <p:nvPr/>
        </p:nvSpPr>
        <p:spPr bwMode="auto">
          <a:xfrm>
            <a:off x="6804025" y="1268413"/>
            <a:ext cx="19050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80" name="Rectangle 85"/>
          <p:cNvSpPr>
            <a:spLocks noChangeArrowheads="1"/>
          </p:cNvSpPr>
          <p:nvPr/>
        </p:nvSpPr>
        <p:spPr bwMode="auto">
          <a:xfrm flipH="1">
            <a:off x="5651500" y="1268413"/>
            <a:ext cx="1600200" cy="152400"/>
          </a:xfrm>
          <a:prstGeom prst="rect">
            <a:avLst/>
          </a:pr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207" name="Прямоугольник 46"/>
          <p:cNvSpPr>
            <a:spLocks noChangeArrowheads="1"/>
          </p:cNvSpPr>
          <p:nvPr/>
        </p:nvSpPr>
        <p:spPr bwMode="auto">
          <a:xfrm>
            <a:off x="6096000" y="990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solidFill>
                <a:srgbClr val="CC0000"/>
              </a:solidFill>
            </a:endParaRPr>
          </a:p>
        </p:txBody>
      </p:sp>
      <p:sp>
        <p:nvSpPr>
          <p:cNvPr id="7208" name="Прямоугольник 47"/>
          <p:cNvSpPr>
            <a:spLocks noChangeArrowheads="1"/>
          </p:cNvSpPr>
          <p:nvPr/>
        </p:nvSpPr>
        <p:spPr bwMode="auto">
          <a:xfrm>
            <a:off x="752475" y="1196975"/>
            <a:ext cx="2047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400" b="1" i="1">
                <a:solidFill>
                  <a:srgbClr val="CC0000"/>
                </a:solidFill>
              </a:rPr>
              <a:t>Назначение</a:t>
            </a:r>
            <a:r>
              <a:rPr lang="ru-RU" altLang="ru-RU" sz="2000" b="1" i="1">
                <a:solidFill>
                  <a:srgbClr val="CC0000"/>
                </a:solidFill>
              </a:rPr>
              <a:t> </a:t>
            </a:r>
          </a:p>
        </p:txBody>
      </p:sp>
      <p:sp>
        <p:nvSpPr>
          <p:cNvPr id="7209" name="AutoShape 40"/>
          <p:cNvSpPr>
            <a:spLocks noChangeArrowheads="1"/>
          </p:cNvSpPr>
          <p:nvPr/>
        </p:nvSpPr>
        <p:spPr bwMode="auto">
          <a:xfrm rot="5400000">
            <a:off x="5043488" y="823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210" name="AutoShape 40"/>
          <p:cNvSpPr>
            <a:spLocks noChangeArrowheads="1"/>
          </p:cNvSpPr>
          <p:nvPr/>
        </p:nvSpPr>
        <p:spPr bwMode="auto">
          <a:xfrm rot="5400000">
            <a:off x="5348288" y="8239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211" name="AutoShape 40"/>
          <p:cNvSpPr>
            <a:spLocks noChangeArrowheads="1"/>
          </p:cNvSpPr>
          <p:nvPr/>
        </p:nvSpPr>
        <p:spPr bwMode="auto">
          <a:xfrm rot="5400000">
            <a:off x="5195888" y="976312"/>
            <a:ext cx="3302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7212" name="Прямоугольник 43"/>
          <p:cNvSpPr>
            <a:spLocks noChangeArrowheads="1"/>
          </p:cNvSpPr>
          <p:nvPr/>
        </p:nvSpPr>
        <p:spPr bwMode="auto">
          <a:xfrm>
            <a:off x="3581400" y="4724400"/>
            <a:ext cx="197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b="1" i="1">
                <a:solidFill>
                  <a:srgbClr val="CC0000"/>
                </a:solidFill>
              </a:rPr>
              <a:t>Особенности</a:t>
            </a:r>
            <a:endParaRPr lang="ru-RU" altLang="ru-RU" sz="2000" b="1">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191"/>
                                        </p:tgtEl>
                                        <p:attrNameLst>
                                          <p:attrName>style.visibility</p:attrName>
                                        </p:attrNameLst>
                                      </p:cBhvr>
                                      <p:to>
                                        <p:strVal val="visible"/>
                                      </p:to>
                                    </p:set>
                                    <p:animEffect transition="in" filter="checkerboard(across)">
                                      <p:cBhvr>
                                        <p:cTn id="11" dur="500"/>
                                        <p:tgtEl>
                                          <p:spTgt spid="7191"/>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7198"/>
                                        </p:tgtEl>
                                        <p:attrNameLst>
                                          <p:attrName>style.visibility</p:attrName>
                                        </p:attrNameLst>
                                      </p:cBhvr>
                                      <p:to>
                                        <p:strVal val="visible"/>
                                      </p:to>
                                    </p:set>
                                    <p:animEffect transition="in" filter="box(in)">
                                      <p:cBhvr>
                                        <p:cTn id="14" dur="500"/>
                                        <p:tgtEl>
                                          <p:spTgt spid="7198"/>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7200"/>
                                        </p:tgtEl>
                                        <p:attrNameLst>
                                          <p:attrName>style.visibility</p:attrName>
                                        </p:attrNameLst>
                                      </p:cBhvr>
                                      <p:to>
                                        <p:strVal val="visible"/>
                                      </p:to>
                                    </p:set>
                                    <p:animEffect transition="in" filter="box(in)">
                                      <p:cBhvr>
                                        <p:cTn id="17" dur="500"/>
                                        <p:tgtEl>
                                          <p:spTgt spid="7200"/>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7199"/>
                                        </p:tgtEl>
                                        <p:attrNameLst>
                                          <p:attrName>style.visibility</p:attrName>
                                        </p:attrNameLst>
                                      </p:cBhvr>
                                      <p:to>
                                        <p:strVal val="visible"/>
                                      </p:to>
                                    </p:set>
                                    <p:animEffect transition="in" filter="box(in)">
                                      <p:cBhvr>
                                        <p:cTn id="20" dur="500"/>
                                        <p:tgtEl>
                                          <p:spTgt spid="719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209"/>
                                        </p:tgtEl>
                                        <p:attrNameLst>
                                          <p:attrName>style.visibility</p:attrName>
                                        </p:attrNameLst>
                                      </p:cBhvr>
                                      <p:to>
                                        <p:strVal val="visible"/>
                                      </p:to>
                                    </p:set>
                                    <p:animEffect transition="in" filter="box(in)">
                                      <p:cBhvr>
                                        <p:cTn id="23" dur="500"/>
                                        <p:tgtEl>
                                          <p:spTgt spid="7209"/>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7211"/>
                                        </p:tgtEl>
                                        <p:attrNameLst>
                                          <p:attrName>style.visibility</p:attrName>
                                        </p:attrNameLst>
                                      </p:cBhvr>
                                      <p:to>
                                        <p:strVal val="visible"/>
                                      </p:to>
                                    </p:set>
                                    <p:animEffect transition="in" filter="box(in)">
                                      <p:cBhvr>
                                        <p:cTn id="26" dur="500"/>
                                        <p:tgtEl>
                                          <p:spTgt spid="7211"/>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7210"/>
                                        </p:tgtEl>
                                        <p:attrNameLst>
                                          <p:attrName>style.visibility</p:attrName>
                                        </p:attrNameLst>
                                      </p:cBhvr>
                                      <p:to>
                                        <p:strVal val="visible"/>
                                      </p:to>
                                    </p:set>
                                    <p:animEffect transition="in" filter="box(in)">
                                      <p:cBhvr>
                                        <p:cTn id="29" dur="500"/>
                                        <p:tgtEl>
                                          <p:spTgt spid="7210"/>
                                        </p:tgtEl>
                                      </p:cBhvr>
                                    </p:animEffect>
                                  </p:childTnLst>
                                </p:cTn>
                              </p:par>
                              <p:par>
                                <p:cTn id="30" presetID="20" presetClass="entr" presetSubtype="0" fill="hold" nodeType="with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wedge">
                                      <p:cBhvr>
                                        <p:cTn id="32" dur="2000"/>
                                        <p:tgtEl>
                                          <p:spTgt spid="7172"/>
                                        </p:tgtEl>
                                      </p:cBhvr>
                                    </p:animEffect>
                                  </p:childTnLst>
                                </p:cTn>
                              </p:par>
                            </p:childTnLst>
                          </p:cTn>
                        </p:par>
                        <p:par>
                          <p:cTn id="33" fill="hold" nodeType="afterGroup">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7208"/>
                                        </p:tgtEl>
                                        <p:attrNameLst>
                                          <p:attrName>style.visibility</p:attrName>
                                        </p:attrNameLst>
                                      </p:cBhvr>
                                      <p:to>
                                        <p:strVal val="visible"/>
                                      </p:to>
                                    </p:set>
                                    <p:anim calcmode="lin" valueType="num">
                                      <p:cBhvr additive="base">
                                        <p:cTn id="36" dur="500" fill="hold"/>
                                        <p:tgtEl>
                                          <p:spTgt spid="7208"/>
                                        </p:tgtEl>
                                        <p:attrNameLst>
                                          <p:attrName>ppt_x</p:attrName>
                                        </p:attrNameLst>
                                      </p:cBhvr>
                                      <p:tavLst>
                                        <p:tav tm="0">
                                          <p:val>
                                            <p:strVal val="#ppt_x"/>
                                          </p:val>
                                        </p:tav>
                                        <p:tav tm="100000">
                                          <p:val>
                                            <p:strVal val="#ppt_x"/>
                                          </p:val>
                                        </p:tav>
                                      </p:tavLst>
                                    </p:anim>
                                    <p:anim calcmode="lin" valueType="num">
                                      <p:cBhvr additive="base">
                                        <p:cTn id="37" dur="500" fill="hold"/>
                                        <p:tgtEl>
                                          <p:spTgt spid="7208"/>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7182"/>
                                        </p:tgtEl>
                                        <p:attrNameLst>
                                          <p:attrName>style.visibility</p:attrName>
                                        </p:attrNameLst>
                                      </p:cBhvr>
                                      <p:to>
                                        <p:strVal val="visible"/>
                                      </p:to>
                                    </p:set>
                                    <p:anim calcmode="lin" valueType="num">
                                      <p:cBhvr additive="base">
                                        <p:cTn id="41" dur="500" fill="hold"/>
                                        <p:tgtEl>
                                          <p:spTgt spid="7182"/>
                                        </p:tgtEl>
                                        <p:attrNameLst>
                                          <p:attrName>ppt_x</p:attrName>
                                        </p:attrNameLst>
                                      </p:cBhvr>
                                      <p:tavLst>
                                        <p:tav tm="0">
                                          <p:val>
                                            <p:strVal val="#ppt_x"/>
                                          </p:val>
                                        </p:tav>
                                        <p:tav tm="100000">
                                          <p:val>
                                            <p:strVal val="#ppt_x"/>
                                          </p:val>
                                        </p:tav>
                                      </p:tavLst>
                                    </p:anim>
                                    <p:anim calcmode="lin" valueType="num">
                                      <p:cBhvr additive="base">
                                        <p:cTn id="42" dur="500" fill="hold"/>
                                        <p:tgtEl>
                                          <p:spTgt spid="718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nodePh="1">
                                  <p:stCondLst>
                                    <p:cond delay="0"/>
                                  </p:stCondLst>
                                  <p:endCondLst>
                                    <p:cond evt="begin" delay="0">
                                      <p:tn val="43"/>
                                    </p:cond>
                                  </p:endCondLst>
                                  <p:childTnLst>
                                    <p:set>
                                      <p:cBhvr>
                                        <p:cTn id="44" dur="1" fill="hold">
                                          <p:stCondLst>
                                            <p:cond delay="0"/>
                                          </p:stCondLst>
                                        </p:cTn>
                                        <p:tgtEl>
                                          <p:spTgt spid="7207"/>
                                        </p:tgtEl>
                                        <p:attrNameLst>
                                          <p:attrName>style.visibility</p:attrName>
                                        </p:attrNameLst>
                                      </p:cBhvr>
                                      <p:to>
                                        <p:strVal val="visible"/>
                                      </p:to>
                                    </p:set>
                                    <p:anim calcmode="lin" valueType="num">
                                      <p:cBhvr additive="base">
                                        <p:cTn id="45" dur="500" fill="hold"/>
                                        <p:tgtEl>
                                          <p:spTgt spid="7207"/>
                                        </p:tgtEl>
                                        <p:attrNameLst>
                                          <p:attrName>ppt_x</p:attrName>
                                        </p:attrNameLst>
                                      </p:cBhvr>
                                      <p:tavLst>
                                        <p:tav tm="0">
                                          <p:val>
                                            <p:strVal val="#ppt_x"/>
                                          </p:val>
                                        </p:tav>
                                        <p:tav tm="100000">
                                          <p:val>
                                            <p:strVal val="#ppt_x"/>
                                          </p:val>
                                        </p:tav>
                                      </p:tavLst>
                                    </p:anim>
                                    <p:anim calcmode="lin" valueType="num">
                                      <p:cBhvr additive="base">
                                        <p:cTn id="46" dur="500" fill="hold"/>
                                        <p:tgtEl>
                                          <p:spTgt spid="720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nodePh="1">
                                  <p:stCondLst>
                                    <p:cond delay="0"/>
                                  </p:stCondLst>
                                  <p:endCondLst>
                                    <p:cond evt="begin" delay="0">
                                      <p:tn val="47"/>
                                    </p:cond>
                                  </p:endCondLst>
                                  <p:childTnLst>
                                    <p:set>
                                      <p:cBhvr>
                                        <p:cTn id="48" dur="1" fill="hold">
                                          <p:stCondLst>
                                            <p:cond delay="0"/>
                                          </p:stCondLst>
                                        </p:cTn>
                                        <p:tgtEl>
                                          <p:spTgt spid="7188"/>
                                        </p:tgtEl>
                                        <p:attrNameLst>
                                          <p:attrName>style.visibility</p:attrName>
                                        </p:attrNameLst>
                                      </p:cBhvr>
                                      <p:to>
                                        <p:strVal val="visible"/>
                                      </p:to>
                                    </p:set>
                                    <p:anim calcmode="lin" valueType="num">
                                      <p:cBhvr additive="base">
                                        <p:cTn id="49" dur="500" fill="hold"/>
                                        <p:tgtEl>
                                          <p:spTgt spid="7188"/>
                                        </p:tgtEl>
                                        <p:attrNameLst>
                                          <p:attrName>ppt_x</p:attrName>
                                        </p:attrNameLst>
                                      </p:cBhvr>
                                      <p:tavLst>
                                        <p:tav tm="0">
                                          <p:val>
                                            <p:strVal val="#ppt_x"/>
                                          </p:val>
                                        </p:tav>
                                        <p:tav tm="100000">
                                          <p:val>
                                            <p:strVal val="#ppt_x"/>
                                          </p:val>
                                        </p:tav>
                                      </p:tavLst>
                                    </p:anim>
                                    <p:anim calcmode="lin" valueType="num">
                                      <p:cBhvr additive="base">
                                        <p:cTn id="50" dur="500" fill="hold"/>
                                        <p:tgtEl>
                                          <p:spTgt spid="718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212"/>
                                        </p:tgtEl>
                                        <p:attrNameLst>
                                          <p:attrName>style.visibility</p:attrName>
                                        </p:attrNameLst>
                                      </p:cBhvr>
                                      <p:to>
                                        <p:strVal val="visible"/>
                                      </p:to>
                                    </p:set>
                                    <p:anim calcmode="lin" valueType="num">
                                      <p:cBhvr additive="base">
                                        <p:cTn id="53" dur="500" fill="hold"/>
                                        <p:tgtEl>
                                          <p:spTgt spid="7212"/>
                                        </p:tgtEl>
                                        <p:attrNameLst>
                                          <p:attrName>ppt_x</p:attrName>
                                        </p:attrNameLst>
                                      </p:cBhvr>
                                      <p:tavLst>
                                        <p:tav tm="0">
                                          <p:val>
                                            <p:strVal val="#ppt_x"/>
                                          </p:val>
                                        </p:tav>
                                        <p:tav tm="100000">
                                          <p:val>
                                            <p:strVal val="#ppt_x"/>
                                          </p:val>
                                        </p:tav>
                                      </p:tavLst>
                                    </p:anim>
                                    <p:anim calcmode="lin" valueType="num">
                                      <p:cBhvr additive="base">
                                        <p:cTn id="54" dur="500" fill="hold"/>
                                        <p:tgtEl>
                                          <p:spTgt spid="72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181"/>
                                        </p:tgtEl>
                                        <p:attrNameLst>
                                          <p:attrName>style.visibility</p:attrName>
                                        </p:attrNameLst>
                                      </p:cBhvr>
                                      <p:to>
                                        <p:strVal val="visible"/>
                                      </p:to>
                                    </p:set>
                                    <p:anim calcmode="lin" valueType="num">
                                      <p:cBhvr additive="base">
                                        <p:cTn id="57" dur="500" fill="hold"/>
                                        <p:tgtEl>
                                          <p:spTgt spid="7181"/>
                                        </p:tgtEl>
                                        <p:attrNameLst>
                                          <p:attrName>ppt_x</p:attrName>
                                        </p:attrNameLst>
                                      </p:cBhvr>
                                      <p:tavLst>
                                        <p:tav tm="0">
                                          <p:val>
                                            <p:strVal val="#ppt_x"/>
                                          </p:val>
                                        </p:tav>
                                        <p:tav tm="100000">
                                          <p:val>
                                            <p:strVal val="#ppt_x"/>
                                          </p:val>
                                        </p:tav>
                                      </p:tavLst>
                                    </p:anim>
                                    <p:anim calcmode="lin" valueType="num">
                                      <p:cBhvr additive="base">
                                        <p:cTn id="58"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181" grpId="0"/>
      <p:bldP spid="7182" grpId="0"/>
      <p:bldP spid="7188" grpId="0"/>
      <p:bldP spid="7191" grpId="0"/>
      <p:bldP spid="7198" grpId="0" animBg="1"/>
      <p:bldP spid="7199" grpId="0" animBg="1"/>
      <p:bldP spid="7200" grpId="0" animBg="1"/>
      <p:bldP spid="7207" grpId="0"/>
      <p:bldP spid="7208" grpId="0"/>
      <p:bldP spid="7209" grpId="0" animBg="1"/>
      <p:bldP spid="7210" grpId="0" animBg="1"/>
      <p:bldP spid="7211" grpId="0" animBg="1"/>
      <p:bldP spid="72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bwMode="auto">
          <a:xfrm>
            <a:off x="0" y="188913"/>
            <a:ext cx="9144000" cy="838200"/>
          </a:xfrm>
          <a:extLst/>
        </p:spPr>
        <p:txBody>
          <a:bodyPr wrap="square" lIns="91440" tIns="45720" rIns="91440" bIns="45720" numCol="1" anchorCtr="0" compatLnSpc="1">
            <a:prstTxWarp prst="textNoShape">
              <a:avLst/>
            </a:prstTxWarp>
          </a:bodyPr>
          <a:lstStyle/>
          <a:p>
            <a:pPr>
              <a:defRPr/>
            </a:pPr>
            <a:r>
              <a:rPr lang="ru-RU" sz="2000" smtClean="0">
                <a:solidFill>
                  <a:srgbClr val="000099"/>
                </a:solidFill>
                <a:effectLst>
                  <a:outerShdw blurRad="38100" dist="38100" dir="2700000" algn="tl">
                    <a:srgbClr val="C0C0C0"/>
                  </a:outerShdw>
                </a:effectLst>
                <a:latin typeface="Arial" pitchFamily="34" charset="0"/>
              </a:rPr>
              <a:t>ЛАБОРАТОРИЯ РАЗРАБОТКИ ОБОРУДОВАНИЯ ДЛЯ СПИРОМЕТРИИ</a:t>
            </a:r>
            <a:r>
              <a:rPr lang="ru-RU" sz="2400" smtClean="0">
                <a:solidFill>
                  <a:srgbClr val="000099"/>
                </a:solidFill>
                <a:effectLst>
                  <a:outerShdw blurRad="38100" dist="38100" dir="2700000" algn="tl">
                    <a:srgbClr val="C0C0C0"/>
                  </a:outerShdw>
                </a:effectLst>
              </a:rPr>
              <a:t/>
            </a:r>
            <a:br>
              <a:rPr lang="ru-RU" sz="2400" smtClean="0">
                <a:solidFill>
                  <a:srgbClr val="000099"/>
                </a:solidFill>
                <a:effectLst>
                  <a:outerShdw blurRad="38100" dist="38100" dir="2700000" algn="tl">
                    <a:srgbClr val="C0C0C0"/>
                  </a:outerShdw>
                </a:effectLst>
              </a:rPr>
            </a:br>
            <a:endParaRPr lang="ru-RU" sz="2400" smtClean="0">
              <a:solidFill>
                <a:srgbClr val="000099"/>
              </a:solidFill>
              <a:effectLst>
                <a:outerShdw blurRad="38100" dist="38100" dir="2700000" algn="tl">
                  <a:srgbClr val="C0C0C0"/>
                </a:outerShdw>
              </a:effectLst>
            </a:endParaRPr>
          </a:p>
        </p:txBody>
      </p:sp>
      <p:pic>
        <p:nvPicPr>
          <p:cNvPr id="79875" name="Picture 3" descr="C:\Documents and Settings\Tatsiana\My Documents\mas-1.jpg"/>
          <p:cNvPicPr>
            <a:picLocks noChangeAspect="1" noChangeArrowheads="1"/>
          </p:cNvPicPr>
          <p:nvPr>
            <p:ph type="body" idx="4294967295"/>
          </p:nvPr>
        </p:nvPicPr>
        <p:blipFill>
          <a:blip r:embed="rId2" cstate="email">
            <a:extLst>
              <a:ext uri="{28A0092B-C50C-407E-A947-70E740481C1C}">
                <a14:useLocalDpi xmlns:a14="http://schemas.microsoft.com/office/drawing/2010/main"/>
              </a:ext>
            </a:extLst>
          </a:blip>
          <a:srcRect/>
          <a:stretch>
            <a:fillRect/>
          </a:stretch>
        </p:blipFill>
        <p:spPr>
          <a:xfrm>
            <a:off x="5311775" y="549275"/>
            <a:ext cx="3509963" cy="2473325"/>
          </a:xfrm>
          <a:noFill/>
        </p:spPr>
      </p:pic>
      <p:sp>
        <p:nvSpPr>
          <p:cNvPr id="79876" name="Rectangle 5"/>
          <p:cNvSpPr>
            <a:spLocks noChangeArrowheads="1"/>
          </p:cNvSpPr>
          <p:nvPr/>
        </p:nvSpPr>
        <p:spPr bwMode="auto">
          <a:xfrm>
            <a:off x="385763" y="666750"/>
            <a:ext cx="2719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i="1">
                <a:solidFill>
                  <a:srgbClr val="CC0000"/>
                </a:solidFill>
              </a:rPr>
              <a:t>Область применения</a:t>
            </a:r>
          </a:p>
        </p:txBody>
      </p:sp>
      <p:sp>
        <p:nvSpPr>
          <p:cNvPr id="71687" name="Rectangle 7"/>
          <p:cNvSpPr>
            <a:spLocks noChangeArrowheads="1"/>
          </p:cNvSpPr>
          <p:nvPr/>
        </p:nvSpPr>
        <p:spPr bwMode="auto">
          <a:xfrm>
            <a:off x="366713" y="1189038"/>
            <a:ext cx="4826000" cy="2214562"/>
          </a:xfrm>
          <a:prstGeom prst="rect">
            <a:avLst/>
          </a:prstGeom>
          <a:noFill/>
          <a:ln>
            <a:noFill/>
          </a:ln>
          <a:effectLst/>
          <a:extLst/>
        </p:spPr>
        <p:txBody>
          <a:bodyPr anchor="ctr">
            <a:spAutoFit/>
          </a:bodyPr>
          <a:lstStyle/>
          <a:p>
            <a:pPr>
              <a:defRPr/>
            </a:pPr>
            <a:r>
              <a:rPr lang="ru-RU" sz="2000" dirty="0">
                <a:latin typeface="Times New Roman" pitchFamily="18" charset="0"/>
              </a:rPr>
              <a:t>•</a:t>
            </a:r>
            <a:r>
              <a:rPr lang="ru-RU" sz="2000" dirty="0">
                <a:solidFill>
                  <a:srgbClr val="000066"/>
                </a:solidFill>
                <a:latin typeface="Times New Roman" pitchFamily="18" charset="0"/>
              </a:rPr>
              <a:t>отделения функциональной диагностики стационарных и амбулаторных медучреждений</a:t>
            </a:r>
          </a:p>
          <a:p>
            <a:pPr>
              <a:defRPr/>
            </a:pPr>
            <a:r>
              <a:rPr lang="ru-RU" sz="2000" dirty="0">
                <a:solidFill>
                  <a:srgbClr val="000066"/>
                </a:solidFill>
                <a:latin typeface="Times New Roman" pitchFamily="18" charset="0"/>
              </a:rPr>
              <a:t>•авиационно-космическая медицина </a:t>
            </a:r>
          </a:p>
          <a:p>
            <a:pPr>
              <a:defRPr/>
            </a:pPr>
            <a:r>
              <a:rPr lang="ru-RU" sz="2000" dirty="0">
                <a:solidFill>
                  <a:srgbClr val="000066"/>
                </a:solidFill>
                <a:latin typeface="Times New Roman" pitchFamily="18" charset="0"/>
              </a:rPr>
              <a:t>•спортивная медицина </a:t>
            </a:r>
          </a:p>
          <a:p>
            <a:pPr>
              <a:defRPr/>
            </a:pPr>
            <a:r>
              <a:rPr lang="ru-RU" sz="2000" dirty="0">
                <a:solidFill>
                  <a:srgbClr val="000066"/>
                </a:solidFill>
                <a:latin typeface="Times New Roman" pitchFamily="18" charset="0"/>
              </a:rPr>
              <a:t>•военная и др.</a:t>
            </a:r>
            <a:endParaRPr lang="ru-RU" dirty="0"/>
          </a:p>
          <a:p>
            <a:pPr indent="146050" algn="ctr">
              <a:defRPr/>
            </a:pPr>
            <a:r>
              <a:rPr lang="ru-RU" dirty="0"/>
              <a:t> </a:t>
            </a:r>
          </a:p>
        </p:txBody>
      </p:sp>
      <p:sp>
        <p:nvSpPr>
          <p:cNvPr id="79878" name="Rectangle 8"/>
          <p:cNvSpPr>
            <a:spLocks noChangeArrowheads="1"/>
          </p:cNvSpPr>
          <p:nvPr/>
        </p:nvSpPr>
        <p:spPr bwMode="auto">
          <a:xfrm>
            <a:off x="539750" y="3429000"/>
            <a:ext cx="82819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sz="2000">
                <a:solidFill>
                  <a:srgbClr val="000066"/>
                </a:solidFill>
              </a:rPr>
              <a:t>Применяется в клиниках, санаторно-курортных учреждениях, реабилитационных и диагностических центрах в практике пульмонологии, аллергологии, профпатологии, функциональной диагностики, спортивной медицины, а так же для проведения профосмотров в медсанчастях промышленных предприятий</a:t>
            </a:r>
            <a:r>
              <a:rPr lang="ru-RU" altLang="ru-RU" sz="2000"/>
              <a:t>.</a:t>
            </a:r>
          </a:p>
        </p:txBody>
      </p:sp>
      <p:sp>
        <p:nvSpPr>
          <p:cNvPr id="79879" name="Прямоугольник 1"/>
          <p:cNvSpPr>
            <a:spLocks noChangeArrowheads="1"/>
          </p:cNvSpPr>
          <p:nvPr/>
        </p:nvSpPr>
        <p:spPr bwMode="auto">
          <a:xfrm>
            <a:off x="1292225" y="5157788"/>
            <a:ext cx="7559675" cy="1200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a:t>Использование спирометров с экспертной оценкой качества       тестов в практике профосмотров позволяет формировать группы риска по хронической обструктивной болезни легких.</a:t>
            </a:r>
          </a:p>
          <a:p>
            <a:pPr algn="just" eaLnBrk="1" hangingPunct="1"/>
            <a:r>
              <a:rPr lang="ru-RU" altLang="ru-RU" b="1"/>
              <a:t>Произведено в 2014 г. 35 приборов, из них 16 на экспорт.</a:t>
            </a:r>
            <a:endParaRPr lang="ru-RU" altLang="ru-RU"/>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8229600" cy="1143000"/>
          </a:xfrm>
          <a:prstGeom prst="rect">
            <a:avLst/>
          </a:prstGeom>
        </p:spPr>
        <p:txBody>
          <a:bodyPr/>
          <a:lstStyle/>
          <a:p>
            <a:pPr>
              <a:defRPr/>
            </a:pPr>
            <a:r>
              <a:rPr lang="ru-RU" sz="3200" b="1">
                <a:solidFill>
                  <a:schemeClr val="tx2"/>
                </a:solidFill>
                <a:effectLst>
                  <a:outerShdw blurRad="31750" dist="25400" dir="5400000" algn="tl" rotWithShape="0">
                    <a:srgbClr val="000000">
                      <a:alpha val="25000"/>
                    </a:srgbClr>
                  </a:outerShdw>
                </a:effectLst>
                <a:latin typeface="+mj-lt"/>
                <a:ea typeface="+mj-ea"/>
                <a:cs typeface="+mj-cs"/>
              </a:rPr>
              <a:t>Спирометры и экспетртно-диагностические системы мониторинга дыхания</a:t>
            </a:r>
            <a:endParaRPr lang="ru-RU" sz="3200" b="1" dirty="0">
              <a:solidFill>
                <a:schemeClr val="tx2"/>
              </a:solidFill>
              <a:effectLst>
                <a:outerShdw blurRad="31750" dist="25400" dir="5400000" algn="tl" rotWithShape="0">
                  <a:srgbClr val="000000">
                    <a:alpha val="25000"/>
                  </a:srgbClr>
                </a:outerShdw>
              </a:effectLst>
              <a:latin typeface="+mj-lt"/>
              <a:ea typeface="+mj-ea"/>
              <a:cs typeface="+mj-cs"/>
            </a:endParaRPr>
          </a:p>
        </p:txBody>
      </p:sp>
      <p:pic>
        <p:nvPicPr>
          <p:cNvPr id="80899" name="Picture 2" descr="\\-irina-\work (e)\IRINA\картинки\буклет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14500"/>
            <a:ext cx="48815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3" descr="\\-irina-\work (e)\IRINA\картинки\pulseoximeter-1 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3750" y="4714875"/>
            <a:ext cx="200025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4" descr="\\-irina-\work (e)\IRINA\картинки\anime 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0625" y="4714875"/>
            <a:ext cx="200025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5" descr="\\-irina-\work (e)\IRINA\картинки\цветной-1 small.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714500"/>
            <a:ext cx="41433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txBox="1">
            <a:spLocks noRot="1" noChangeArrowheads="1"/>
          </p:cNvSpPr>
          <p:nvPr/>
        </p:nvSpPr>
        <p:spPr bwMode="auto">
          <a:xfrm>
            <a:off x="0" y="285750"/>
            <a:ext cx="91440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b="1"/>
              <a:t>Получены регистрационные документы в России.</a:t>
            </a:r>
          </a:p>
        </p:txBody>
      </p:sp>
      <p:pic>
        <p:nvPicPr>
          <p:cNvPr id="81923" name="Picture 6" descr="F:\презентации для ОАЭ\CЕРТИФИКАТЫ  ИСО и регистрация  МАС\declaraciya_smal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2058988"/>
            <a:ext cx="2665413"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7" descr="F:\презентации для ОАЭ\CЕРТИФИКАТЫ  ИСО и регистрация  МАС\рег. удостоверение РФ.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2138" y="2058988"/>
            <a:ext cx="2592387"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8" descr="F:\презентации для ОАЭ\CЕРТИФИКАТЫ  ИСО и регистрация  МАС\сертификат об утверждении типа_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2058988"/>
            <a:ext cx="2881313"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txBox="1">
            <a:spLocks noRot="1" noChangeArrowheads="1"/>
          </p:cNvSpPr>
          <p:nvPr/>
        </p:nvSpPr>
        <p:spPr bwMode="auto">
          <a:xfrm>
            <a:off x="0" y="285750"/>
            <a:ext cx="91440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000" b="1"/>
              <a:t>Получен сертификат чешского института тестирования и сертификации на систему менеджмента качества в соответствии с требованиями стандарта </a:t>
            </a:r>
            <a:r>
              <a:rPr lang="en-US" altLang="ru-RU" sz="2000" b="1"/>
              <a:t>EN ISO </a:t>
            </a:r>
            <a:r>
              <a:rPr lang="ru-RU" altLang="ru-RU" sz="2000" b="1"/>
              <a:t>13485:2012 «Изделия медицинские».</a:t>
            </a:r>
          </a:p>
        </p:txBody>
      </p:sp>
      <p:pic>
        <p:nvPicPr>
          <p:cNvPr id="82947" name="Picture 3" descr="\\-irina-\work (e)\IRINA\картинки\ISO\sertifica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0375" y="1928813"/>
            <a:ext cx="2928938"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descr="\\-irina-\work (e)\IRINA\картинки\ISO\sertificat 002 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0750" y="1928813"/>
            <a:ext cx="3000375"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 descr="F:\презентации для ОАЭ\CЕРТИФИКАТЫ  ИСО и регистрация  МАС\Certificate CE 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88" y="2058988"/>
            <a:ext cx="2592387"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Прямоугольник 1"/>
          <p:cNvSpPr>
            <a:spLocks noChangeArrowheads="1"/>
          </p:cNvSpPr>
          <p:nvPr/>
        </p:nvSpPr>
        <p:spPr bwMode="auto">
          <a:xfrm>
            <a:off x="55563" y="115888"/>
            <a:ext cx="8980487"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t> </a:t>
            </a:r>
            <a:r>
              <a:rPr lang="ru-RU" altLang="ru-RU" sz="2400" b="1"/>
              <a:t>Служба информационно-измерительных систем</a:t>
            </a:r>
            <a:endParaRPr lang="ru-RU" altLang="ru-RU" b="1"/>
          </a:p>
          <a:p>
            <a:pPr algn="ctr" eaLnBrk="1" hangingPunct="1"/>
            <a:r>
              <a:rPr lang="ru-RU" altLang="ru-RU" sz="2400" b="1"/>
              <a:t>Оптический измеритель температуры ИТ-3СМ</a:t>
            </a:r>
          </a:p>
          <a:p>
            <a:pPr algn="ctr" eaLnBrk="1" hangingPunct="1"/>
            <a:r>
              <a:rPr lang="ru-RU" altLang="ru-RU" sz="2200"/>
              <a:t>предназначен для наладки и последующего контроля сложных высокотемпературных теплотехнических процессов (диапазоном измеряемых температур от 800 до 1700 °С)</a:t>
            </a:r>
          </a:p>
        </p:txBody>
      </p:sp>
      <p:pic>
        <p:nvPicPr>
          <p:cNvPr id="83971" name="Picture 2" descr="ЭЛСИТ"/>
          <p:cNvPicPr>
            <a:picLocks noChangeAspect="1" noChangeArrowheads="1"/>
          </p:cNvPicPr>
          <p:nvPr/>
        </p:nvPicPr>
        <p:blipFill>
          <a:blip r:embed="rId2" cstate="email">
            <a:lum bright="6000" contrast="-6000"/>
            <a:extLst>
              <a:ext uri="{28A0092B-C50C-407E-A947-70E740481C1C}">
                <a14:useLocalDpi xmlns:a14="http://schemas.microsoft.com/office/drawing/2010/main"/>
              </a:ext>
            </a:extLst>
          </a:blip>
          <a:srcRect/>
          <a:stretch>
            <a:fillRect/>
          </a:stretch>
        </p:blipFill>
        <p:spPr bwMode="auto">
          <a:xfrm>
            <a:off x="104775" y="3495675"/>
            <a:ext cx="24161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2" name="Group 3"/>
          <p:cNvGrpSpPr>
            <a:grpSpLocks/>
          </p:cNvGrpSpPr>
          <p:nvPr/>
        </p:nvGrpSpPr>
        <p:grpSpPr bwMode="auto">
          <a:xfrm>
            <a:off x="2540000" y="2305050"/>
            <a:ext cx="3041650" cy="3248025"/>
            <a:chOff x="1872" y="6418"/>
            <a:chExt cx="4706" cy="4996"/>
          </a:xfrm>
        </p:grpSpPr>
        <p:pic>
          <p:nvPicPr>
            <p:cNvPr id="83977" name="Picture 4" descr="Фото_ИТ-3СМ"/>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1872" y="6418"/>
              <a:ext cx="4704" cy="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Freeform 5"/>
            <p:cNvSpPr>
              <a:spLocks/>
            </p:cNvSpPr>
            <p:nvPr/>
          </p:nvSpPr>
          <p:spPr bwMode="auto">
            <a:xfrm>
              <a:off x="4514" y="10853"/>
              <a:ext cx="2064" cy="559"/>
            </a:xfrm>
            <a:custGeom>
              <a:avLst/>
              <a:gdLst>
                <a:gd name="T0" fmla="*/ 0 w 2064"/>
                <a:gd name="T1" fmla="*/ 477 h 559"/>
                <a:gd name="T2" fmla="*/ 2064 w 2064"/>
                <a:gd name="T3" fmla="*/ 0 h 559"/>
                <a:gd name="T4" fmla="*/ 2062 w 2064"/>
                <a:gd name="T5" fmla="*/ 221 h 559"/>
                <a:gd name="T6" fmla="*/ 29 w 2064"/>
                <a:gd name="T7" fmla="*/ 559 h 559"/>
                <a:gd name="T8" fmla="*/ 0 w 2064"/>
                <a:gd name="T9" fmla="*/ 477 h 559"/>
                <a:gd name="T10" fmla="*/ 0 60000 65536"/>
                <a:gd name="T11" fmla="*/ 0 60000 65536"/>
                <a:gd name="T12" fmla="*/ 0 60000 65536"/>
                <a:gd name="T13" fmla="*/ 0 60000 65536"/>
                <a:gd name="T14" fmla="*/ 0 60000 65536"/>
                <a:gd name="T15" fmla="*/ 0 w 2064"/>
                <a:gd name="T16" fmla="*/ 0 h 559"/>
                <a:gd name="T17" fmla="*/ 2064 w 2064"/>
                <a:gd name="T18" fmla="*/ 559 h 559"/>
              </a:gdLst>
              <a:ahLst/>
              <a:cxnLst>
                <a:cxn ang="T10">
                  <a:pos x="T0" y="T1"/>
                </a:cxn>
                <a:cxn ang="T11">
                  <a:pos x="T2" y="T3"/>
                </a:cxn>
                <a:cxn ang="T12">
                  <a:pos x="T4" y="T5"/>
                </a:cxn>
                <a:cxn ang="T13">
                  <a:pos x="T6" y="T7"/>
                </a:cxn>
                <a:cxn ang="T14">
                  <a:pos x="T8" y="T9"/>
                </a:cxn>
              </a:cxnLst>
              <a:rect l="T15" t="T16" r="T17" b="T18"/>
              <a:pathLst>
                <a:path w="2064" h="559">
                  <a:moveTo>
                    <a:pt x="0" y="477"/>
                  </a:moveTo>
                  <a:lnTo>
                    <a:pt x="2064" y="0"/>
                  </a:lnTo>
                  <a:lnTo>
                    <a:pt x="2062" y="221"/>
                  </a:lnTo>
                  <a:lnTo>
                    <a:pt x="29" y="559"/>
                  </a:lnTo>
                  <a:lnTo>
                    <a:pt x="0" y="4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3979" name="Freeform 6"/>
            <p:cNvSpPr>
              <a:spLocks/>
            </p:cNvSpPr>
            <p:nvPr/>
          </p:nvSpPr>
          <p:spPr bwMode="auto">
            <a:xfrm>
              <a:off x="4134" y="11311"/>
              <a:ext cx="301" cy="103"/>
            </a:xfrm>
            <a:custGeom>
              <a:avLst/>
              <a:gdLst>
                <a:gd name="T0" fmla="*/ 0 w 301"/>
                <a:gd name="T1" fmla="*/ 99 h 103"/>
                <a:gd name="T2" fmla="*/ 251 w 301"/>
                <a:gd name="T3" fmla="*/ 0 h 103"/>
                <a:gd name="T4" fmla="*/ 301 w 301"/>
                <a:gd name="T5" fmla="*/ 103 h 103"/>
                <a:gd name="T6" fmla="*/ 0 w 301"/>
                <a:gd name="T7" fmla="*/ 99 h 103"/>
                <a:gd name="T8" fmla="*/ 0 60000 65536"/>
                <a:gd name="T9" fmla="*/ 0 60000 65536"/>
                <a:gd name="T10" fmla="*/ 0 60000 65536"/>
                <a:gd name="T11" fmla="*/ 0 60000 65536"/>
                <a:gd name="T12" fmla="*/ 0 w 301"/>
                <a:gd name="T13" fmla="*/ 0 h 103"/>
                <a:gd name="T14" fmla="*/ 301 w 301"/>
                <a:gd name="T15" fmla="*/ 103 h 103"/>
              </a:gdLst>
              <a:ahLst/>
              <a:cxnLst>
                <a:cxn ang="T8">
                  <a:pos x="T0" y="T1"/>
                </a:cxn>
                <a:cxn ang="T9">
                  <a:pos x="T2" y="T3"/>
                </a:cxn>
                <a:cxn ang="T10">
                  <a:pos x="T4" y="T5"/>
                </a:cxn>
                <a:cxn ang="T11">
                  <a:pos x="T6" y="T7"/>
                </a:cxn>
              </a:cxnLst>
              <a:rect l="T12" t="T13" r="T14" b="T15"/>
              <a:pathLst>
                <a:path w="301" h="103">
                  <a:moveTo>
                    <a:pt x="0" y="99"/>
                  </a:moveTo>
                  <a:lnTo>
                    <a:pt x="251" y="0"/>
                  </a:lnTo>
                  <a:lnTo>
                    <a:pt x="301" y="103"/>
                  </a:lnTo>
                  <a:lnTo>
                    <a:pt x="0"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pic>
        <p:nvPicPr>
          <p:cNvPr id="83973"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1650" y="2532063"/>
            <a:ext cx="273526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30850" y="4065588"/>
            <a:ext cx="278606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05663" y="2214563"/>
            <a:ext cx="12985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Rectangle 10"/>
          <p:cNvSpPr>
            <a:spLocks noChangeArrowheads="1"/>
          </p:cNvSpPr>
          <p:nvPr/>
        </p:nvSpPr>
        <p:spPr bwMode="auto">
          <a:xfrm>
            <a:off x="5219700" y="4973638"/>
            <a:ext cx="36734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altLang="ru-RU" sz="1400">
                <a:cs typeface="Times New Roman" panose="02020603050405020304" pitchFamily="18" charset="0"/>
              </a:rPr>
              <a:t>Подключается через </a:t>
            </a:r>
            <a:r>
              <a:rPr lang="en-US" altLang="ru-RU" sz="1400">
                <a:cs typeface="Times New Roman" panose="02020603050405020304" pitchFamily="18" charset="0"/>
              </a:rPr>
              <a:t>USB</a:t>
            </a:r>
            <a:r>
              <a:rPr lang="ru-RU" altLang="ru-RU" sz="1400">
                <a:cs typeface="Times New Roman" panose="02020603050405020304" pitchFamily="18" charset="0"/>
              </a:rPr>
              <a:t> интерфейс к ноутбуку или нетбуку. В стационарном варианте может подключаться к компьютеру в промышленном исполнении. Стандартные длины </a:t>
            </a:r>
            <a:r>
              <a:rPr lang="en-US" altLang="ru-RU" sz="1400">
                <a:cs typeface="Times New Roman" panose="02020603050405020304" pitchFamily="18" charset="0"/>
              </a:rPr>
              <a:t>USB</a:t>
            </a:r>
            <a:r>
              <a:rPr lang="ru-RU" altLang="ru-RU" sz="1400">
                <a:cs typeface="Times New Roman" panose="02020603050405020304" pitchFamily="18" charset="0"/>
              </a:rPr>
              <a:t> кабеля от 1.5 до 2.8 м</a:t>
            </a:r>
            <a:endParaRPr lang="ru-RU" altLang="ru-RU" sz="14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Рисунок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50" y="1143000"/>
            <a:ext cx="17780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4"/>
          <p:cNvSpPr txBox="1">
            <a:spLocks noChangeArrowheads="1"/>
          </p:cNvSpPr>
          <p:nvPr/>
        </p:nvSpPr>
        <p:spPr bwMode="auto">
          <a:xfrm>
            <a:off x="214313" y="285750"/>
            <a:ext cx="828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Многофункциональный измерительный комплекс "</a:t>
            </a:r>
            <a:r>
              <a:rPr lang="en-US" altLang="ru-RU" b="1"/>
              <a:t>Alma Meter</a:t>
            </a:r>
            <a:r>
              <a:rPr lang="ru-RU" altLang="ru-RU" b="1"/>
              <a:t>"</a:t>
            </a:r>
            <a:endParaRPr lang="ru-RU" altLang="ru-RU"/>
          </a:p>
        </p:txBody>
      </p:sp>
      <p:sp>
        <p:nvSpPr>
          <p:cNvPr id="84996" name="TextBox 5"/>
          <p:cNvSpPr txBox="1">
            <a:spLocks noChangeArrowheads="1"/>
          </p:cNvSpPr>
          <p:nvPr/>
        </p:nvSpPr>
        <p:spPr bwMode="auto">
          <a:xfrm>
            <a:off x="2357438" y="785813"/>
            <a:ext cx="65008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a:t>Многофункциональный измерительный комплекс "</a:t>
            </a:r>
            <a:r>
              <a:rPr lang="en-US" altLang="ru-RU" sz="1400"/>
              <a:t>Alma Meter</a:t>
            </a:r>
            <a:r>
              <a:rPr lang="ru-RU" altLang="ru-RU" sz="1400"/>
              <a:t>" Предназначен для исследования и генерации аналоговых и цифровых электрических сигналов, преобразования сигналов от датчиков физических величин. Многофункциональный измерительный комплекс "</a:t>
            </a:r>
            <a:r>
              <a:rPr lang="en-US" altLang="ru-RU" sz="1400"/>
              <a:t>Alma Meter</a:t>
            </a:r>
            <a:r>
              <a:rPr lang="ru-RU" altLang="ru-RU" sz="1400"/>
              <a:t>" зарегистрирован в Государственном реестре средств измерений Республики Беларусь (сертификат № 9071). Комплекс включает в себя базовый блок, содержащий встроенный источник питания, модуль интерфейса, модуль синхронизации, встроенный лабораторный источник постоянного тока (опционально), а также измерительные блоки различного назначения.</a:t>
            </a:r>
          </a:p>
        </p:txBody>
      </p:sp>
      <p:sp>
        <p:nvSpPr>
          <p:cNvPr id="84997" name="TextBox 6"/>
          <p:cNvSpPr txBox="1">
            <a:spLocks noChangeArrowheads="1"/>
          </p:cNvSpPr>
          <p:nvPr/>
        </p:nvSpPr>
        <p:spPr bwMode="auto">
          <a:xfrm>
            <a:off x="0" y="2928938"/>
            <a:ext cx="85725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b="1"/>
              <a:t>Комплект измерительных модулей </a:t>
            </a:r>
          </a:p>
          <a:p>
            <a:pPr eaLnBrk="1" hangingPunct="1"/>
            <a:r>
              <a:rPr lang="ru-RU" altLang="ru-RU" sz="1400" b="1" i="1"/>
              <a:t>Наименование</a:t>
            </a:r>
            <a:endParaRPr lang="ru-RU" altLang="ru-RU" sz="1400"/>
          </a:p>
          <a:p>
            <a:pPr eaLnBrk="1" hangingPunct="1"/>
            <a:r>
              <a:rPr lang="ru-RU" altLang="ru-RU" sz="1400" u="sng"/>
              <a:t>Цифровой осциллограф </a:t>
            </a:r>
            <a:r>
              <a:rPr lang="en-US" altLang="ru-RU" sz="1400" u="sng"/>
              <a:t>B</a:t>
            </a:r>
            <a:r>
              <a:rPr lang="ru-RU" altLang="ru-RU" sz="1400" u="sng"/>
              <a:t>-320</a:t>
            </a:r>
            <a:endParaRPr lang="ru-RU" altLang="ru-RU" sz="1400"/>
          </a:p>
          <a:p>
            <a:pPr eaLnBrk="1" hangingPunct="1"/>
            <a:r>
              <a:rPr lang="ru-RU" altLang="ru-RU" sz="1400" u="sng"/>
              <a:t>Генератор сигналов произвольной формы </a:t>
            </a:r>
            <a:r>
              <a:rPr lang="en-US" altLang="ru-RU" sz="1400" u="sng"/>
              <a:t>B</a:t>
            </a:r>
            <a:r>
              <a:rPr lang="ru-RU" altLang="ru-RU" sz="1400" u="sng"/>
              <a:t>- 330</a:t>
            </a:r>
          </a:p>
          <a:p>
            <a:pPr eaLnBrk="1" hangingPunct="1"/>
            <a:r>
              <a:rPr lang="ru-RU" altLang="ru-RU" sz="1400" u="sng"/>
              <a:t>Анализатор / генератор цифровых сигналов </a:t>
            </a:r>
            <a:r>
              <a:rPr lang="en-US" altLang="ru-RU" sz="1400" u="sng"/>
              <a:t>B</a:t>
            </a:r>
            <a:r>
              <a:rPr lang="ru-RU" altLang="ru-RU" sz="1400" u="sng"/>
              <a:t>- 340</a:t>
            </a:r>
          </a:p>
          <a:p>
            <a:pPr eaLnBrk="1" hangingPunct="1"/>
            <a:r>
              <a:rPr lang="ru-RU" altLang="ru-RU" sz="1400" u="sng"/>
              <a:t>Аналого-цифровой преобразователь В-380</a:t>
            </a:r>
          </a:p>
          <a:p>
            <a:pPr eaLnBrk="1" hangingPunct="1"/>
            <a:r>
              <a:rPr lang="ru-RU" altLang="ru-RU" sz="1400" u="sng"/>
              <a:t>Аналого-цифровой преобразователь В-360- </a:t>
            </a:r>
            <a:r>
              <a:rPr lang="en-US" altLang="ru-RU" sz="1400"/>
              <a:t>S </a:t>
            </a:r>
            <a:r>
              <a:rPr lang="ru-RU" altLang="ru-RU" sz="1400"/>
              <a:t>для сигналов от полномостовых и полумостовых схем включения датчиков </a:t>
            </a:r>
          </a:p>
          <a:p>
            <a:pPr eaLnBrk="1" hangingPunct="1"/>
            <a:r>
              <a:rPr lang="ru-RU" altLang="ru-RU" sz="1400" u="sng"/>
              <a:t>Аналого-цифровой преобразователь В-360- </a:t>
            </a:r>
            <a:r>
              <a:rPr lang="ru-RU" altLang="ru-RU" sz="1400"/>
              <a:t>1 для сигналов от датчиков </a:t>
            </a:r>
            <a:r>
              <a:rPr lang="en-US" altLang="ru-RU" sz="1400"/>
              <a:t>ICP</a:t>
            </a:r>
            <a:r>
              <a:rPr lang="ru-RU" altLang="ru-RU" sz="1400"/>
              <a:t>-типа</a:t>
            </a:r>
          </a:p>
          <a:p>
            <a:pPr eaLnBrk="1" hangingPunct="1"/>
            <a:r>
              <a:rPr lang="ru-RU" altLang="ru-RU" sz="1400" u="sng"/>
              <a:t>Аналого-цифровой преобразователь В-390</a:t>
            </a:r>
            <a:r>
              <a:rPr lang="ru-RU" altLang="ru-RU" sz="1400"/>
              <a:t> для сигналов от термопар </a:t>
            </a:r>
            <a:r>
              <a:rPr lang="en-US" altLang="ru-RU" sz="1400"/>
              <a:t>J</a:t>
            </a:r>
            <a:r>
              <a:rPr lang="ru-RU" altLang="ru-RU" sz="1400"/>
              <a:t>-, К-типа и датчиков температуры типа </a:t>
            </a:r>
            <a:r>
              <a:rPr lang="en-US" altLang="ru-RU" sz="1400"/>
              <a:t>PT</a:t>
            </a:r>
            <a:r>
              <a:rPr lang="ru-RU" altLang="ru-RU" sz="1400"/>
              <a:t>100</a:t>
            </a:r>
          </a:p>
          <a:p>
            <a:pPr eaLnBrk="1" hangingPunct="1"/>
            <a:r>
              <a:rPr lang="ru-RU" altLang="ru-RU" sz="1400"/>
              <a:t>Интеллектуально наполненное и эргономически проработанное программное обеспечение реализовано для операционных систем </a:t>
            </a:r>
            <a:r>
              <a:rPr lang="en-US" altLang="ru-RU" sz="1400"/>
              <a:t>Windows XP</a:t>
            </a:r>
            <a:r>
              <a:rPr lang="ru-RU" altLang="ru-RU" sz="1400"/>
              <a:t>/</a:t>
            </a:r>
            <a:r>
              <a:rPr lang="en-US" altLang="ru-RU" sz="1400"/>
              <a:t>Seven</a:t>
            </a:r>
            <a:r>
              <a:rPr lang="ru-RU" altLang="ru-RU" sz="1400"/>
              <a:t>.</a:t>
            </a:r>
          </a:p>
          <a:p>
            <a:pPr eaLnBrk="1" hangingPunct="1"/>
            <a:endParaRPr lang="ru-RU" altLang="ru-RU"/>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633412"/>
          </a:xfrm>
        </p:spPr>
        <p:txBody>
          <a:bodyPr/>
          <a:lstStyle/>
          <a:p>
            <a:pPr algn="ctr">
              <a:defRPr/>
            </a:pPr>
            <a:r>
              <a:rPr lang="ru-RU" sz="2400" dirty="0">
                <a:solidFill>
                  <a:schemeClr val="tx1"/>
                </a:solidFill>
                <a:latin typeface="Arial" pitchFamily="34" charset="0"/>
                <a:cs typeface="Arial" pitchFamily="34" charset="0"/>
              </a:rPr>
              <a:t>Цифровые осциллографы семейства </a:t>
            </a:r>
            <a:r>
              <a:rPr lang="en-US" sz="2400" dirty="0">
                <a:solidFill>
                  <a:schemeClr val="tx1"/>
                </a:solidFill>
                <a:latin typeface="Arial" pitchFamily="34" charset="0"/>
                <a:cs typeface="Arial" pitchFamily="34" charset="0"/>
              </a:rPr>
              <a:t>BORDO</a:t>
            </a:r>
            <a:endParaRPr lang="ru-RU" sz="2400" dirty="0">
              <a:solidFill>
                <a:schemeClr val="tx1"/>
              </a:solidFill>
              <a:latin typeface="Arial" pitchFamily="34" charset="0"/>
              <a:cs typeface="Arial" pitchFamily="34" charset="0"/>
            </a:endParaRPr>
          </a:p>
        </p:txBody>
      </p:sp>
      <p:sp>
        <p:nvSpPr>
          <p:cNvPr id="86019" name="Rectangle 3"/>
          <p:cNvSpPr>
            <a:spLocks noGrp="1" noChangeArrowheads="1"/>
          </p:cNvSpPr>
          <p:nvPr>
            <p:ph type="body" idx="1"/>
          </p:nvPr>
        </p:nvSpPr>
        <p:spPr>
          <a:xfrm>
            <a:off x="2195513" y="836613"/>
            <a:ext cx="6767512" cy="1944687"/>
          </a:xfrm>
        </p:spPr>
        <p:txBody>
          <a:bodyPr/>
          <a:lstStyle/>
          <a:p>
            <a:pPr marL="0" indent="17463">
              <a:buClr>
                <a:schemeClr val="tx1"/>
              </a:buClr>
            </a:pPr>
            <a:r>
              <a:rPr lang="ru-RU" altLang="ru-RU" sz="1600" b="1" smtClean="0">
                <a:latin typeface="Arial" panose="020B0604020202020204" pitchFamily="34" charset="0"/>
                <a:cs typeface="Arial" panose="020B0604020202020204" pitchFamily="34" charset="0"/>
              </a:rPr>
              <a:t>Цифровые осциллографы семейства BORDO (В-424, В-423, В-422, В-411) предназначены для исследования однократных и периодических электрических сигналов, обеспечивают автоматические, маркерные измерения и математическую обработку сигналов.</a:t>
            </a:r>
          </a:p>
          <a:p>
            <a:pPr marL="0" indent="17463">
              <a:buClr>
                <a:schemeClr val="tx1"/>
              </a:buClr>
            </a:pPr>
            <a:r>
              <a:rPr lang="ru-RU" altLang="ru-RU" sz="1600" b="1" smtClean="0">
                <a:latin typeface="Arial" panose="020B0604020202020204" pitchFamily="34" charset="0"/>
                <a:cs typeface="Arial" panose="020B0604020202020204" pitchFamily="34" charset="0"/>
              </a:rPr>
              <a:t>Выполнены в пластмассовом корпусе со встроенным либо внешним блоком питания и имеют интерфейс USB 2.0</a:t>
            </a:r>
            <a:r>
              <a:rPr lang="en-US" altLang="ru-RU" sz="1600" b="1" smtClean="0">
                <a:latin typeface="Arial" panose="020B0604020202020204" pitchFamily="34" charset="0"/>
                <a:cs typeface="Arial" panose="020B0604020202020204" pitchFamily="34" charset="0"/>
              </a:rPr>
              <a:t>.</a:t>
            </a:r>
            <a:r>
              <a:rPr lang="ru-RU" altLang="ru-RU" sz="1600" b="1" smtClean="0">
                <a:latin typeface="Arial" panose="020B0604020202020204" pitchFamily="34" charset="0"/>
                <a:cs typeface="Arial" panose="020B0604020202020204" pitchFamily="34" charset="0"/>
              </a:rPr>
              <a:t>.</a:t>
            </a:r>
            <a:endParaRPr lang="en-US" altLang="ru-RU" sz="1600" b="1" smtClean="0">
              <a:latin typeface="Arial" panose="020B0604020202020204" pitchFamily="34" charset="0"/>
              <a:cs typeface="Arial" panose="020B0604020202020204" pitchFamily="34" charset="0"/>
            </a:endParaRPr>
          </a:p>
          <a:p>
            <a:pPr marL="0" indent="17463">
              <a:buClr>
                <a:schemeClr val="tx1"/>
              </a:buClr>
            </a:pPr>
            <a:r>
              <a:rPr lang="ru-RU" altLang="ru-RU" sz="1600" b="1" smtClean="0">
                <a:latin typeface="Arial" panose="020B0604020202020204" pitchFamily="34" charset="0"/>
                <a:cs typeface="Arial" panose="020B0604020202020204" pitchFamily="34" charset="0"/>
              </a:rPr>
              <a:t>Модель В-424 имеет дополнительный интерфейс </a:t>
            </a:r>
            <a:r>
              <a:rPr lang="en-US" altLang="ru-RU" sz="1600" b="1" smtClean="0">
                <a:latin typeface="Arial" panose="020B0604020202020204" pitchFamily="34" charset="0"/>
                <a:cs typeface="Arial" panose="020B0604020202020204" pitchFamily="34" charset="0"/>
              </a:rPr>
              <a:t>Ethernet</a:t>
            </a:r>
            <a:r>
              <a:rPr lang="ru-RU" altLang="ru-RU" sz="1600" b="1" smtClean="0">
                <a:latin typeface="Arial" panose="020B0604020202020204" pitchFamily="34" charset="0"/>
                <a:cs typeface="Arial" panose="020B0604020202020204" pitchFamily="34" charset="0"/>
              </a:rPr>
              <a:t>, модель В-422 - гальваническую развязку интерфейса  и дополнительный выход ЦАП.</a:t>
            </a:r>
          </a:p>
        </p:txBody>
      </p:sp>
      <p:pic>
        <p:nvPicPr>
          <p:cNvPr id="86020" name="Picture 4" descr="i_b4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1700213"/>
            <a:ext cx="12954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i_4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981075"/>
            <a:ext cx="151288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i_b4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850" y="2492375"/>
            <a:ext cx="9366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Rectangle 7"/>
          <p:cNvSpPr>
            <a:spLocks/>
          </p:cNvSpPr>
          <p:nvPr/>
        </p:nvSpPr>
        <p:spPr bwMode="auto">
          <a:xfrm>
            <a:off x="2700338" y="3573463"/>
            <a:ext cx="619283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746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tx1"/>
              </a:buClr>
              <a:buFontTx/>
              <a:buChar char="•"/>
            </a:pPr>
            <a:r>
              <a:rPr lang="ru-RU" altLang="ru-RU" sz="1600" b="1"/>
              <a:t>Основные характеристики осциллографов:</a:t>
            </a:r>
          </a:p>
          <a:p>
            <a:pPr eaLnBrk="1" hangingPunct="1">
              <a:spcBef>
                <a:spcPct val="20000"/>
              </a:spcBef>
              <a:buClr>
                <a:schemeClr val="tx1"/>
              </a:buClr>
              <a:buFont typeface="Symbol" panose="05050102010706020507" pitchFamily="18" charset="2"/>
              <a:buChar char="-"/>
            </a:pPr>
            <a:r>
              <a:rPr lang="ru-RU" altLang="ru-RU" sz="1600"/>
              <a:t> </a:t>
            </a:r>
            <a:r>
              <a:rPr lang="ru-RU" altLang="ru-RU" sz="1600" b="1"/>
              <a:t>число измерительных каналов – 2 (1 для модели В-411);</a:t>
            </a:r>
          </a:p>
          <a:p>
            <a:pPr eaLnBrk="1" hangingPunct="1">
              <a:spcBef>
                <a:spcPct val="20000"/>
              </a:spcBef>
              <a:buClr>
                <a:schemeClr val="tx1"/>
              </a:buClr>
              <a:buFont typeface="Symbol" panose="05050102010706020507" pitchFamily="18" charset="2"/>
              <a:buChar char="-"/>
            </a:pPr>
            <a:r>
              <a:rPr lang="ru-RU" altLang="ru-RU" sz="1600" b="1"/>
              <a:t> полоса пропускания – 150…200 МГц;</a:t>
            </a:r>
          </a:p>
          <a:p>
            <a:pPr eaLnBrk="1" hangingPunct="1">
              <a:spcBef>
                <a:spcPct val="20000"/>
              </a:spcBef>
              <a:buClr>
                <a:schemeClr val="tx1"/>
              </a:buClr>
              <a:buFont typeface="Symbol" panose="05050102010706020507" pitchFamily="18" charset="2"/>
              <a:buChar char="-"/>
            </a:pPr>
            <a:r>
              <a:rPr lang="ru-RU" altLang="ru-RU" sz="1600" b="1"/>
              <a:t> частота дискретизации – 100…400 Мвыб/с;</a:t>
            </a:r>
          </a:p>
          <a:p>
            <a:pPr eaLnBrk="1" hangingPunct="1">
              <a:spcBef>
                <a:spcPct val="20000"/>
              </a:spcBef>
              <a:buClr>
                <a:schemeClr val="tx1"/>
              </a:buClr>
              <a:buFont typeface="Symbol" panose="05050102010706020507" pitchFamily="18" charset="2"/>
              <a:buChar char="-"/>
            </a:pPr>
            <a:r>
              <a:rPr lang="ru-RU" altLang="ru-RU" sz="1600" b="1"/>
              <a:t> эквивалентная частота выборок – 10…20 Гвыб/с;</a:t>
            </a:r>
          </a:p>
          <a:p>
            <a:pPr eaLnBrk="1" hangingPunct="1">
              <a:spcBef>
                <a:spcPct val="20000"/>
              </a:spcBef>
              <a:buClr>
                <a:schemeClr val="tx1"/>
              </a:buClr>
              <a:buFont typeface="Symbol" panose="05050102010706020507" pitchFamily="18" charset="2"/>
              <a:buChar char="-"/>
            </a:pPr>
            <a:r>
              <a:rPr lang="ru-RU" altLang="ru-RU" sz="1600" b="1"/>
              <a:t> коэфф. отклонения – 2 мВ/дел...5 В/дел;</a:t>
            </a:r>
          </a:p>
          <a:p>
            <a:pPr eaLnBrk="1" hangingPunct="1">
              <a:spcBef>
                <a:spcPct val="20000"/>
              </a:spcBef>
              <a:buClr>
                <a:schemeClr val="tx1"/>
              </a:buClr>
              <a:buFont typeface="Symbol" panose="05050102010706020507" pitchFamily="18" charset="2"/>
              <a:buChar char="-"/>
            </a:pPr>
            <a:r>
              <a:rPr lang="ru-RU" altLang="ru-RU" sz="1600" b="1"/>
              <a:t> вертикальное разрешение – 8…10 бит;</a:t>
            </a:r>
          </a:p>
          <a:p>
            <a:pPr eaLnBrk="1" hangingPunct="1">
              <a:spcBef>
                <a:spcPct val="20000"/>
              </a:spcBef>
              <a:buClr>
                <a:schemeClr val="tx1"/>
              </a:buClr>
              <a:buFont typeface="Symbol" panose="05050102010706020507" pitchFamily="18" charset="2"/>
              <a:buChar char="-"/>
            </a:pPr>
            <a:r>
              <a:rPr lang="ru-RU" altLang="ru-RU" sz="1600" b="1"/>
              <a:t> встроенная память – 32 Квыб/кан…16 Мвыб/кан;</a:t>
            </a:r>
          </a:p>
          <a:p>
            <a:pPr eaLnBrk="1" hangingPunct="1">
              <a:spcBef>
                <a:spcPct val="20000"/>
              </a:spcBef>
              <a:buClr>
                <a:schemeClr val="tx1"/>
              </a:buClr>
              <a:buFont typeface="Symbol" panose="05050102010706020507" pitchFamily="18" charset="2"/>
              <a:buChar char="-"/>
            </a:pPr>
            <a:r>
              <a:rPr lang="ru-RU" altLang="ru-RU" sz="1600" b="1"/>
              <a:t> автокалибровка, автопоиск сигнала;</a:t>
            </a:r>
          </a:p>
          <a:p>
            <a:pPr eaLnBrk="1" hangingPunct="1">
              <a:spcBef>
                <a:spcPct val="20000"/>
              </a:spcBef>
              <a:buClr>
                <a:schemeClr val="tx1"/>
              </a:buClr>
              <a:buFont typeface="Symbol" panose="05050102010706020507" pitchFamily="18" charset="2"/>
              <a:buChar char="-"/>
            </a:pPr>
            <a:r>
              <a:rPr lang="ru-RU" altLang="ru-RU" sz="1600" b="1"/>
              <a:t> функции спектроанализатора, частотомера.</a:t>
            </a:r>
          </a:p>
          <a:p>
            <a:pPr eaLnBrk="1" hangingPunct="1">
              <a:spcBef>
                <a:spcPct val="20000"/>
              </a:spcBef>
              <a:buClr>
                <a:schemeClr val="tx1"/>
              </a:buClr>
              <a:buFont typeface="Symbol" panose="05050102010706020507" pitchFamily="18" charset="2"/>
              <a:buChar char="-"/>
            </a:pPr>
            <a:endParaRPr lang="ru-RU" altLang="ru-RU" sz="1600" b="1"/>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Рисунок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663" y="928688"/>
            <a:ext cx="192246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3"/>
          <p:cNvSpPr txBox="1">
            <a:spLocks noChangeArrowheads="1"/>
          </p:cNvSpPr>
          <p:nvPr/>
        </p:nvSpPr>
        <p:spPr bwMode="auto">
          <a:xfrm>
            <a:off x="357188" y="211138"/>
            <a:ext cx="7786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Многофункциональный измерительный комплекс УНИПРО</a:t>
            </a:r>
          </a:p>
          <a:p>
            <a:pPr eaLnBrk="1" hangingPunct="1"/>
            <a:endParaRPr lang="ru-RU" altLang="ru-RU"/>
          </a:p>
        </p:txBody>
      </p:sp>
      <p:sp>
        <p:nvSpPr>
          <p:cNvPr id="87044" name="TextBox 4"/>
          <p:cNvSpPr txBox="1">
            <a:spLocks noChangeArrowheads="1"/>
          </p:cNvSpPr>
          <p:nvPr/>
        </p:nvSpPr>
        <p:spPr bwMode="auto">
          <a:xfrm>
            <a:off x="2286000" y="857250"/>
            <a:ext cx="67151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a:t>Многофункциональный измерительный комплекс УНИПРО обеспечивает измерение и синтез аналоговых и цифровых сигналов в широких амплитудных, временных и частотных диапазонах. Комплекс образует универсальную метрологическую станцию для решения широкого спектра измерительных задач</a:t>
            </a:r>
          </a:p>
          <a:p>
            <a:pPr eaLnBrk="1" hangingPunct="1"/>
            <a:r>
              <a:rPr lang="ru-RU" altLang="ru-RU" sz="1400"/>
              <a:t>Многофункциональный измерительный комплекс УНИПРО зарегистрирован в Государственных реестрах средств измерений Республики Беларусь.</a:t>
            </a:r>
          </a:p>
          <a:p>
            <a:pPr eaLnBrk="1" hangingPunct="1"/>
            <a:r>
              <a:rPr lang="ru-RU" altLang="ru-RU" sz="1400"/>
              <a:t>Комплекс УНИПРО представляет собой выносной блок со встроенным</a:t>
            </a:r>
          </a:p>
        </p:txBody>
      </p:sp>
      <p:sp>
        <p:nvSpPr>
          <p:cNvPr id="87045" name="TextBox 5"/>
          <p:cNvSpPr txBox="1">
            <a:spLocks noChangeArrowheads="1"/>
          </p:cNvSpPr>
          <p:nvPr/>
        </p:nvSpPr>
        <p:spPr bwMode="auto">
          <a:xfrm>
            <a:off x="0" y="2571750"/>
            <a:ext cx="8929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a:t>источником питания и модулем интерфейса с компьютером, обеспечивающим работу в режиме дистанционного управления как от настольного, так и от портативного компьютера. Комплекс УНИПРО имеет модульную конструкцию, позволяющую интегрировать до трех различных / однотипных измерительных модулей.</a:t>
            </a:r>
          </a:p>
          <a:p>
            <a:pPr eaLnBrk="1" hangingPunct="1"/>
            <a:endParaRPr lang="ru-RU" altLang="ru-RU"/>
          </a:p>
        </p:txBody>
      </p:sp>
      <p:sp>
        <p:nvSpPr>
          <p:cNvPr id="87046" name="TextBox 6"/>
          <p:cNvSpPr txBox="1">
            <a:spLocks noChangeArrowheads="1"/>
          </p:cNvSpPr>
          <p:nvPr/>
        </p:nvSpPr>
        <p:spPr bwMode="auto">
          <a:xfrm>
            <a:off x="0" y="3643313"/>
            <a:ext cx="87868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b="1"/>
              <a:t>Базовый комплект </a:t>
            </a:r>
          </a:p>
          <a:p>
            <a:pPr eaLnBrk="1" hangingPunct="1"/>
            <a:r>
              <a:rPr lang="ru-RU" altLang="ru-RU" sz="1400" u="sng"/>
              <a:t>Цифровой осциллограф </a:t>
            </a:r>
            <a:r>
              <a:rPr lang="en-US" altLang="ru-RU" sz="1400" u="sng"/>
              <a:t>B</a:t>
            </a:r>
            <a:r>
              <a:rPr lang="ru-RU" altLang="ru-RU" sz="1400" u="sng"/>
              <a:t>-121</a:t>
            </a:r>
          </a:p>
          <a:p>
            <a:pPr eaLnBrk="1" hangingPunct="1"/>
            <a:endParaRPr lang="ru-RU" altLang="ru-RU" sz="1400"/>
          </a:p>
          <a:p>
            <a:pPr eaLnBrk="1" hangingPunct="1"/>
            <a:r>
              <a:rPr lang="ru-RU" altLang="ru-RU" sz="1400" u="sng"/>
              <a:t>Генератор сигналов произвольной формы </a:t>
            </a:r>
            <a:r>
              <a:rPr lang="en-US" altLang="ru-RU" sz="1400" u="sng"/>
              <a:t>B</a:t>
            </a:r>
            <a:r>
              <a:rPr lang="ru-RU" altLang="ru-RU" sz="1400" u="sng"/>
              <a:t>-131</a:t>
            </a:r>
          </a:p>
          <a:p>
            <a:pPr eaLnBrk="1" hangingPunct="1"/>
            <a:endParaRPr lang="ru-RU" altLang="ru-RU" sz="1400"/>
          </a:p>
          <a:p>
            <a:pPr eaLnBrk="1" hangingPunct="1"/>
            <a:r>
              <a:rPr lang="ru-RU" altLang="ru-RU" sz="1400" u="sng"/>
              <a:t>Анализатор / генератор цифровых сигналов </a:t>
            </a:r>
            <a:r>
              <a:rPr lang="en-US" altLang="ru-RU" sz="1400" u="sng"/>
              <a:t>B</a:t>
            </a:r>
            <a:r>
              <a:rPr lang="ru-RU" altLang="ru-RU" sz="1400" u="sng"/>
              <a:t>-141</a:t>
            </a:r>
          </a:p>
          <a:p>
            <a:pPr eaLnBrk="1" hangingPunct="1"/>
            <a:endParaRPr lang="ru-RU" altLang="ru-RU" sz="1400"/>
          </a:p>
          <a:p>
            <a:pPr eaLnBrk="1" hangingPunct="1"/>
            <a:r>
              <a:rPr lang="ru-RU" altLang="ru-RU" sz="1400"/>
              <a:t>Интеллектуально наполненное и эргономически проработанное программное обеспечение реализовано для операционных систем </a:t>
            </a:r>
            <a:r>
              <a:rPr lang="en-US" altLang="ru-RU" sz="1400"/>
              <a:t>Windows</a:t>
            </a:r>
            <a:r>
              <a:rPr lang="ru-RU" altLang="ru-RU" sz="1400"/>
              <a:t> 95/98/2</a:t>
            </a:r>
            <a:r>
              <a:rPr lang="en-US" altLang="ru-RU" sz="1400"/>
              <a:t>K</a:t>
            </a:r>
            <a:r>
              <a:rPr lang="ru-RU" altLang="ru-RU" sz="1400"/>
              <a:t>/</a:t>
            </a:r>
            <a:r>
              <a:rPr lang="en-US" altLang="ru-RU" sz="1400"/>
              <a:t>XP</a:t>
            </a:r>
            <a:r>
              <a:rPr lang="ru-RU" altLang="ru-RU" sz="1400"/>
              <a:t>/</a:t>
            </a:r>
            <a:r>
              <a:rPr lang="en-US" altLang="ru-RU" sz="1400"/>
              <a:t>NT</a:t>
            </a:r>
            <a:r>
              <a:rPr lang="ru-RU" altLang="ru-RU" sz="1400"/>
              <a:t>.</a:t>
            </a:r>
          </a:p>
          <a:p>
            <a:pPr eaLnBrk="1" hangingPunct="1"/>
            <a:endParaRPr lang="ru-RU" altLang="ru-RU"/>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
          <p:cNvSpPr txBox="1">
            <a:spLocks noChangeArrowheads="1"/>
          </p:cNvSpPr>
          <p:nvPr/>
        </p:nvSpPr>
        <p:spPr bwMode="auto">
          <a:xfrm>
            <a:off x="214313" y="214313"/>
            <a:ext cx="857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t>Устройства дистанционного мониторинга мобильных объектов</a:t>
            </a:r>
            <a:endParaRPr lang="ru-RU" altLang="ru-RU"/>
          </a:p>
        </p:txBody>
      </p:sp>
      <p:pic>
        <p:nvPicPr>
          <p:cNvPr id="88067" name="Рисунок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625" y="1285875"/>
            <a:ext cx="21923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Рисунок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4625" y="1285875"/>
            <a:ext cx="1568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4"/>
          <p:cNvSpPr txBox="1">
            <a:spLocks noChangeArrowheads="1"/>
          </p:cNvSpPr>
          <p:nvPr/>
        </p:nvSpPr>
        <p:spPr bwMode="auto">
          <a:xfrm>
            <a:off x="71438" y="857250"/>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a:t>АГЕНТ В-602</a:t>
            </a:r>
            <a:endParaRPr lang="ru-RU" altLang="ru-RU"/>
          </a:p>
        </p:txBody>
      </p:sp>
      <p:sp>
        <p:nvSpPr>
          <p:cNvPr id="88070" name="TextBox 5"/>
          <p:cNvSpPr txBox="1">
            <a:spLocks noChangeArrowheads="1"/>
          </p:cNvSpPr>
          <p:nvPr/>
        </p:nvSpPr>
        <p:spPr bwMode="auto">
          <a:xfrm>
            <a:off x="2643188" y="857250"/>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АГЕНТ В-603</a:t>
            </a:r>
            <a:endParaRPr lang="ru-RU" altLang="ru-RU"/>
          </a:p>
        </p:txBody>
      </p:sp>
      <p:sp>
        <p:nvSpPr>
          <p:cNvPr id="88071" name="TextBox 6"/>
          <p:cNvSpPr txBox="1">
            <a:spLocks noChangeArrowheads="1"/>
          </p:cNvSpPr>
          <p:nvPr/>
        </p:nvSpPr>
        <p:spPr bwMode="auto">
          <a:xfrm>
            <a:off x="4357688" y="1112838"/>
            <a:ext cx="4786312"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a:t>применяются в составе систем спутникового мониторинга транспорта в качестве терминального устройства, перемещаемого вместе с контролируемым объектом.</a:t>
            </a:r>
          </a:p>
          <a:p>
            <a:pPr eaLnBrk="1" hangingPunct="1"/>
            <a:r>
              <a:rPr lang="ru-RU" altLang="ru-RU" sz="1400"/>
              <a:t>В качестве контролируемого объекта могут быть легковая машина, маршрутное такси, пассажирский и грузовой транспорт, сельскохозяйственная техника, человек, домашнее животное и др.</a:t>
            </a:r>
          </a:p>
        </p:txBody>
      </p:sp>
      <p:sp>
        <p:nvSpPr>
          <p:cNvPr id="88072" name="TextBox 7"/>
          <p:cNvSpPr txBox="1">
            <a:spLocks noChangeArrowheads="1"/>
          </p:cNvSpPr>
          <p:nvPr/>
        </p:nvSpPr>
        <p:spPr bwMode="auto">
          <a:xfrm>
            <a:off x="0" y="3214688"/>
            <a:ext cx="9144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400" b="1"/>
              <a:t>«АГЕНТ В-602» , «АГЕНТ В-603» обеспечивают:</a:t>
            </a:r>
            <a:endParaRPr lang="ru-RU" altLang="ru-RU" sz="1400"/>
          </a:p>
          <a:p>
            <a:pPr eaLnBrk="1" hangingPunct="1"/>
            <a:r>
              <a:rPr lang="ru-RU" altLang="ru-RU" sz="1400"/>
              <a:t>- автоматическое определение и регистрацию текущего местоположения, скорости, направления и режимов перемещений контролируемых объектов с использованием сигналов спутниковой радионавигационной системы </a:t>
            </a:r>
            <a:r>
              <a:rPr lang="en-US" altLang="ru-RU" sz="1400"/>
              <a:t>GPS </a:t>
            </a:r>
            <a:r>
              <a:rPr lang="ru-RU" altLang="ru-RU" sz="1400"/>
              <a:t>(+ГЛОНАСС по требованию заказчика);</a:t>
            </a:r>
          </a:p>
          <a:p>
            <a:pPr eaLnBrk="1" hangingPunct="1"/>
            <a:r>
              <a:rPr lang="ru-RU" altLang="ru-RU" sz="1400"/>
              <a:t>- сбор и регистрацию информации о параметрах транспортного средства с помощью встроенных и внешних датчиков (расход и уровень топлива в баке, подсчет моточасов, состояние бортового напряжения и др.);</a:t>
            </a:r>
          </a:p>
          <a:p>
            <a:pPr eaLnBrk="1" hangingPunct="1"/>
            <a:r>
              <a:rPr lang="ru-RU" altLang="ru-RU" sz="1400"/>
              <a:t>- оперативную передачу навигационных и измерительных данных на сервер диспетчера с использованием сети сотовой связи стандарта </a:t>
            </a:r>
            <a:r>
              <a:rPr lang="en-US" altLang="ru-RU" sz="1400"/>
              <a:t>GSM; </a:t>
            </a:r>
            <a:r>
              <a:rPr lang="ru-RU" altLang="ru-RU" sz="1400"/>
              <a:t>длительное хранение во встроенной энергонезависимой памяти зарегистрированных данных и их гарантированную передачу в зоне устойчивой связи с оператором сотовой связи;</a:t>
            </a:r>
          </a:p>
          <a:p>
            <a:pPr eaLnBrk="1" hangingPunct="1"/>
            <a:r>
              <a:rPr lang="ru-RU" altLang="ru-RU" sz="1400"/>
              <a:t>- контроль несанкционированных действий со стороны водителей (умышленное маскирование, обрыв и замыкание антенн; отключение бортового питания, перемещение с неработающим двигателем или отключенной клеммой «масса» и др.).</a:t>
            </a:r>
          </a:p>
          <a:p>
            <a:pPr eaLnBrk="1" hangingPunct="1"/>
            <a:endParaRPr lang="ru-RU" altLang="ru-RU" sz="1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dirty="0" smtClean="0"/>
              <a:t>Пропаганда продаж</a:t>
            </a:r>
            <a:endParaRPr lang="ru-RU" dirty="0"/>
          </a:p>
        </p:txBody>
      </p:sp>
      <p:sp>
        <p:nvSpPr>
          <p:cNvPr id="3" name="Содержимое 2"/>
          <p:cNvSpPr>
            <a:spLocks noGrp="1"/>
          </p:cNvSpPr>
          <p:nvPr>
            <p:ph idx="1"/>
          </p:nvPr>
        </p:nvSpPr>
        <p:spPr>
          <a:xfrm>
            <a:off x="457200" y="1481138"/>
            <a:ext cx="8229600" cy="4395787"/>
          </a:xfrm>
        </p:spPr>
        <p:txBody>
          <a:bodyPr>
            <a:normAutofit fontScale="55000" lnSpcReduction="20000"/>
          </a:bodyPr>
          <a:lstStyle/>
          <a:p>
            <a:pPr>
              <a:buFont typeface="Wingdings 3" panose="05040102010807070707" pitchFamily="18" charset="2"/>
              <a:buNone/>
              <a:defRPr/>
            </a:pPr>
            <a:r>
              <a:rPr lang="ru-RU" dirty="0" smtClean="0"/>
              <a:t>Следует выделить </a:t>
            </a:r>
            <a:r>
              <a:rPr lang="ru-RU" i="1" dirty="0" smtClean="0"/>
              <a:t>четыре вида адресатов пропаганды:</a:t>
            </a:r>
            <a:endParaRPr lang="ru-RU" dirty="0" smtClean="0"/>
          </a:p>
          <a:p>
            <a:pPr>
              <a:defRPr/>
            </a:pPr>
            <a:r>
              <a:rPr lang="ru-RU" b="1" dirty="0" smtClean="0"/>
              <a:t>Потребители:</a:t>
            </a:r>
            <a:r>
              <a:rPr lang="ru-RU" dirty="0" smtClean="0"/>
              <a:t> с целью формирования положительного имиджа товара (обычно связано с экологией) и имиджа фирмы. Задача решается через организацию </a:t>
            </a:r>
            <a:r>
              <a:rPr lang="ru-RU" dirty="0" err="1" smtClean="0"/>
              <a:t>промо-акций</a:t>
            </a:r>
            <a:r>
              <a:rPr lang="ru-RU" dirty="0" smtClean="0"/>
              <a:t>, социально-значимых массовых мероприятий, размещение </a:t>
            </a:r>
            <a:r>
              <a:rPr lang="ru-RU" dirty="0" err="1" smtClean="0"/>
              <a:t>имиджевых</a:t>
            </a:r>
            <a:r>
              <a:rPr lang="ru-RU" dirty="0" smtClean="0"/>
              <a:t> материалов в СМИ и т. д.</a:t>
            </a:r>
          </a:p>
          <a:p>
            <a:pPr>
              <a:defRPr/>
            </a:pPr>
            <a:r>
              <a:rPr lang="ru-RU" b="1" dirty="0" smtClean="0"/>
              <a:t>Контрагенты:</a:t>
            </a:r>
            <a:r>
              <a:rPr lang="ru-RU" dirty="0" smtClean="0"/>
              <a:t> с целью развития торговой сети и привлечения новых партнеров. Задача решается через выставки, презентации, рассылку рекламно-агитационных материалов и т. п. Эти мероприятия позволяют получить двойной эффект за счет презентации продукции и персональных контактов с заказчиками.</a:t>
            </a:r>
          </a:p>
          <a:p>
            <a:pPr>
              <a:defRPr/>
            </a:pPr>
            <a:r>
              <a:rPr lang="ru-RU" b="1" dirty="0" smtClean="0"/>
              <a:t>Ключевые журналисты</a:t>
            </a:r>
            <a:r>
              <a:rPr lang="ru-RU" dirty="0" smtClean="0"/>
              <a:t> (пресса, радио, телевидение, Интернет): с целью продвижения бесплатной информации о наиболее значимых событиях и новинках производства. Задача решается через организацию пресс-конференций, рассылку пресс-релизов и т. д.</a:t>
            </a:r>
          </a:p>
          <a:p>
            <a:pPr>
              <a:defRPr/>
            </a:pPr>
            <a:r>
              <a:rPr lang="ru-RU" b="1" dirty="0" smtClean="0"/>
              <a:t>Государственные и муниципальные органы власти и управления</a:t>
            </a:r>
            <a:r>
              <a:rPr lang="ru-RU" dirty="0" smtClean="0"/>
              <a:t>: с целью привлечения их к участию в развитии бизнеса. Задача решается через участие в социально значимых проектах, </a:t>
            </a:r>
            <a:r>
              <a:rPr lang="ru-RU" dirty="0" err="1" smtClean="0"/>
              <a:t>софинансирование</a:t>
            </a:r>
            <a:r>
              <a:rPr lang="ru-RU" dirty="0" smtClean="0"/>
              <a:t> массовых мероприятий и т. п.</a:t>
            </a:r>
          </a:p>
          <a:p>
            <a:pPr>
              <a:defRPr/>
            </a:pPr>
            <a:r>
              <a:rPr lang="ru-RU" dirty="0" smtClean="0"/>
              <a:t>Конечно же административный ресурс </a:t>
            </a:r>
          </a:p>
          <a:p>
            <a:pPr>
              <a:defRPr/>
            </a:pPr>
            <a:r>
              <a:rPr lang="ru-RU" dirty="0" smtClean="0"/>
              <a:t>Поддержка отечественного производителя.</a:t>
            </a:r>
          </a:p>
          <a:p>
            <a:pPr>
              <a:defRPr/>
            </a:pPr>
            <a:endParaRPr lang="ru-R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Рисунок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71688" y="0"/>
            <a:ext cx="542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a:xfrm>
            <a:off x="0" y="0"/>
            <a:ext cx="9144000" cy="1052736"/>
          </a:xfrm>
        </p:spPr>
        <p:txBody>
          <a:bodyPr/>
          <a:lstStyle/>
          <a:p>
            <a:pPr algn="ctr" eaLnBrk="1" hangingPunct="1">
              <a:defRPr/>
            </a:pPr>
            <a:r>
              <a:rPr lang="ru-RU" sz="6000" dirty="0" smtClean="0"/>
              <a:t>Сертификация</a:t>
            </a:r>
            <a:endParaRPr lang="ru-RU" sz="6000" dirty="0"/>
          </a:p>
        </p:txBody>
      </p:sp>
      <p:pic>
        <p:nvPicPr>
          <p:cNvPr id="90115" name="Picture 2" descr="\\-irina-\work (e)\IRINA\картинки\ISO\Certificate CE small.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981075"/>
            <a:ext cx="2928938" cy="3954463"/>
          </a:xfrm>
        </p:spPr>
      </p:pic>
      <p:pic>
        <p:nvPicPr>
          <p:cNvPr id="90116" name="Picture 3" descr="\\-irina-\work (e)\IRINA\картинки\ISO\sertifica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3375" y="981075"/>
            <a:ext cx="2928938"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irina-\work (e)\IRINA\картинки\ISO\sertificat 002 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4225" y="965200"/>
            <a:ext cx="3000375"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1"/>
          <p:cNvSpPr txBox="1">
            <a:spLocks noChangeArrowheads="1"/>
          </p:cNvSpPr>
          <p:nvPr/>
        </p:nvSpPr>
        <p:spPr bwMode="auto">
          <a:xfrm>
            <a:off x="395288" y="4984750"/>
            <a:ext cx="8545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a:t>Предприятием получен европейский сертификат системы менеджмента качества </a:t>
            </a:r>
            <a:r>
              <a:rPr lang="en-US" altLang="ru-RU"/>
              <a:t>ISO 13485 </a:t>
            </a:r>
            <a:r>
              <a:rPr lang="ru-RU" altLang="ru-RU"/>
              <a:t>на разработку, производство, продажу и сервисный ремонт автоматизированных многофункциональных спирометров МАС.</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ъект 1"/>
          <p:cNvSpPr>
            <a:spLocks noGrp="1"/>
          </p:cNvSpPr>
          <p:nvPr>
            <p:ph idx="1"/>
          </p:nvPr>
        </p:nvSpPr>
        <p:spPr/>
        <p:txBody>
          <a:bodyPr/>
          <a:lstStyle/>
          <a:p>
            <a:r>
              <a:rPr lang="ru-RU" altLang="ru-RU" smtClean="0"/>
              <a:t>Технического регламента Таможенного союза «О безопасности пищевой продукции» (ТР ТС 021</a:t>
            </a:r>
            <a:r>
              <a:rPr lang="en-US" altLang="ru-RU" smtClean="0"/>
              <a:t>/2011)</a:t>
            </a:r>
          </a:p>
          <a:p>
            <a:r>
              <a:rPr lang="ru-RU" altLang="ru-RU" smtClean="0"/>
              <a:t>Технического регламента Таможенного союза «Пищевая продукция в части ее маркировки» (ТР ТС 022</a:t>
            </a:r>
            <a:r>
              <a:rPr lang="en-US" altLang="ru-RU" smtClean="0"/>
              <a:t>/2011)</a:t>
            </a:r>
          </a:p>
          <a:p>
            <a:endParaRPr lang="ru-RU" altLang="ru-RU" smtClean="0"/>
          </a:p>
        </p:txBody>
      </p:sp>
      <p:sp>
        <p:nvSpPr>
          <p:cNvPr id="3" name="Заголовок 2"/>
          <p:cNvSpPr>
            <a:spLocks noGrp="1"/>
          </p:cNvSpPr>
          <p:nvPr>
            <p:ph type="title"/>
          </p:nvPr>
        </p:nvSpPr>
        <p:spPr/>
        <p:txBody>
          <a:bodyPr>
            <a:normAutofit fontScale="90000"/>
          </a:bodyPr>
          <a:lstStyle/>
          <a:p>
            <a:pPr>
              <a:defRPr/>
            </a:pPr>
            <a:r>
              <a:rPr lang="ru-RU" dirty="0" smtClean="0"/>
              <a:t>Декларация о соответствии товаров требованиям </a:t>
            </a:r>
            <a:endParaRPr lang="ru-RU"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nvPr>
        </p:nvGraphicFramePr>
        <p:xfrm>
          <a:off x="395288" y="2565400"/>
          <a:ext cx="8229600" cy="2560638"/>
        </p:xfrm>
        <a:graphic>
          <a:graphicData uri="http://schemas.openxmlformats.org/drawingml/2006/table">
            <a:tbl>
              <a:tblPr firstRow="1" bandRow="1">
                <a:tableStyleId>{5C22544A-7EE6-4342-B048-85BDC9FD1C3A}</a:tableStyleId>
              </a:tblPr>
              <a:tblGrid>
                <a:gridCol w="2743200"/>
                <a:gridCol w="2743200"/>
                <a:gridCol w="2743200"/>
              </a:tblGrid>
              <a:tr h="2560638">
                <a:tc>
                  <a:txBody>
                    <a:bodyPr/>
                    <a:lstStyle/>
                    <a:p>
                      <a:endParaRPr lang="ru-RU" sz="1800" dirty="0" smtClean="0"/>
                    </a:p>
                    <a:p>
                      <a:endParaRPr lang="ru-RU" sz="1800" dirty="0" smtClean="0"/>
                    </a:p>
                    <a:p>
                      <a:endParaRPr lang="ru-RU" sz="1800" dirty="0" smtClean="0"/>
                    </a:p>
                    <a:p>
                      <a:endParaRPr lang="ru-RU" sz="1800" dirty="0" smtClean="0"/>
                    </a:p>
                    <a:p>
                      <a:endParaRPr lang="ru-RU" sz="1800" dirty="0" smtClean="0"/>
                    </a:p>
                    <a:p>
                      <a:endParaRPr lang="ru-RU" sz="1800" dirty="0" smtClean="0"/>
                    </a:p>
                    <a:p>
                      <a:endParaRPr lang="ru-RU" sz="1800" dirty="0" smtClean="0"/>
                    </a:p>
                    <a:p>
                      <a:endParaRPr lang="ru-RU" sz="1800" dirty="0" smtClean="0"/>
                    </a:p>
                    <a:p>
                      <a:endParaRPr lang="ru-RU" sz="1800" dirty="0"/>
                    </a:p>
                  </a:txBody>
                  <a:tcPr marT="45726" marB="45726"/>
                </a:tc>
                <a:tc>
                  <a:txBody>
                    <a:bodyPr/>
                    <a:lstStyle/>
                    <a:p>
                      <a:endParaRPr lang="ru-RU" sz="1800" dirty="0"/>
                    </a:p>
                  </a:txBody>
                  <a:tcPr marT="45726" marB="45726"/>
                </a:tc>
                <a:tc>
                  <a:txBody>
                    <a:bodyPr/>
                    <a:lstStyle/>
                    <a:p>
                      <a:endParaRPr lang="ru-RU" sz="1800" dirty="0"/>
                    </a:p>
                  </a:txBody>
                  <a:tcPr marT="45726" marB="45726"/>
                </a:tc>
              </a:tr>
            </a:tbl>
          </a:graphicData>
        </a:graphic>
      </p:graphicFrame>
      <p:sp>
        <p:nvSpPr>
          <p:cNvPr id="3" name="Заголовок 2"/>
          <p:cNvSpPr>
            <a:spLocks noGrp="1"/>
          </p:cNvSpPr>
          <p:nvPr>
            <p:ph type="title"/>
          </p:nvPr>
        </p:nvSpPr>
        <p:spPr>
          <a:xfrm>
            <a:off x="179512" y="274638"/>
            <a:ext cx="8507288" cy="1143000"/>
          </a:xfrm>
        </p:spPr>
        <p:txBody>
          <a:bodyPr>
            <a:normAutofit fontScale="90000"/>
          </a:bodyPr>
          <a:lstStyle/>
          <a:p>
            <a:pPr>
              <a:defRPr/>
            </a:pPr>
            <a:r>
              <a:rPr lang="ru-RU" sz="2000" dirty="0" smtClean="0"/>
              <a:t>ДИПЛОМЫ по результатам конкурса  «Техносфера-2014»:</a:t>
            </a:r>
            <a:br>
              <a:rPr lang="ru-RU" sz="2000" dirty="0" smtClean="0"/>
            </a:br>
            <a:r>
              <a:rPr lang="ru-RU" sz="2000" dirty="0" smtClean="0"/>
              <a:t>1) УП «Унитехпром БГУ» - лучшее инновационное предприятие РБ</a:t>
            </a:r>
            <a:br>
              <a:rPr lang="ru-RU" sz="2000" dirty="0" smtClean="0"/>
            </a:br>
            <a:r>
              <a:rPr lang="ru-RU" sz="2000" dirty="0" smtClean="0"/>
              <a:t>2) Лучшая инновационная разработка</a:t>
            </a:r>
            <a:br>
              <a:rPr lang="ru-RU" sz="2000" dirty="0" smtClean="0"/>
            </a:br>
            <a:r>
              <a:rPr lang="ru-RU" sz="2000" dirty="0" smtClean="0"/>
              <a:t>3) Открытие года</a:t>
            </a:r>
            <a:endParaRPr lang="ru-RU" sz="2000" dirty="0"/>
          </a:p>
        </p:txBody>
      </p:sp>
      <p:pic>
        <p:nvPicPr>
          <p:cNvPr id="92173" name="Picture 3" descr="F:\ПРЕЗЕНТАЦИЯ итоговые рус и англ\диплом техгосфера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3250" y="2143125"/>
            <a:ext cx="267017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4" name="Picture 4" descr="F:\ПРЕЗЕНТАЦИЯ итоговые рус и англ\Диплом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 y="2143125"/>
            <a:ext cx="2900363"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5" name="Рисунок 5" descr="диплом цисплацел.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86438" y="2143125"/>
            <a:ext cx="288131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defRPr/>
            </a:pPr>
            <a:r>
              <a:rPr lang="ru-RU" sz="1800" dirty="0"/>
              <a:t>УП «</a:t>
            </a:r>
            <a:r>
              <a:rPr lang="ru-RU" sz="1800" dirty="0" err="1"/>
              <a:t>Унитехпром</a:t>
            </a:r>
            <a:r>
              <a:rPr lang="ru-RU" sz="1800" dirty="0"/>
              <a:t> БГУ» - лучшее инновационное предприятие РБ</a:t>
            </a:r>
            <a:br>
              <a:rPr lang="ru-RU" sz="1800" dirty="0"/>
            </a:br>
            <a:r>
              <a:rPr lang="ru-RU" sz="1800" dirty="0"/>
              <a:t>по результатам конкурса  «Техносфера-2014»</a:t>
            </a:r>
          </a:p>
        </p:txBody>
      </p:sp>
      <p:pic>
        <p:nvPicPr>
          <p:cNvPr id="9318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755775"/>
            <a:ext cx="53038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484438" y="981075"/>
            <a:ext cx="3959225" cy="5184775"/>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Объект 5"/>
          <p:cNvGraphicFramePr>
            <a:graphicFrameLocks noGrp="1" noChangeAspect="1"/>
          </p:cNvGraphicFramePr>
          <p:nvPr>
            <p:ph idx="1"/>
          </p:nvPr>
        </p:nvGraphicFramePr>
        <p:xfrm>
          <a:off x="2124075" y="-100013"/>
          <a:ext cx="5184775" cy="7134226"/>
        </p:xfrm>
        <a:graphic>
          <a:graphicData uri="http://schemas.openxmlformats.org/presentationml/2006/ole">
            <mc:AlternateContent xmlns:mc="http://schemas.openxmlformats.org/markup-compatibility/2006">
              <mc:Choice xmlns:v="urn:schemas-microsoft-com:vml" Requires="v">
                <p:oleObj spid="_x0000_s95235" name="Acrobat Document" r:id="rId3" imgW="5829199" imgH="8019810" progId="AcroExch.Document.7">
                  <p:embed/>
                </p:oleObj>
              </mc:Choice>
              <mc:Fallback>
                <p:oleObj name="Acrobat Document" r:id="rId3" imgW="5829199" imgH="8019810" progId="AcroExch.Document.7">
                  <p:embed/>
                  <p:pic>
                    <p:nvPicPr>
                      <p:cNvPr id="0" name="Объект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00013"/>
                        <a:ext cx="5184775" cy="713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WordArt 4"/>
          <p:cNvSpPr>
            <a:spLocks noChangeArrowheads="1" noChangeShapeType="1" noTextEdit="1"/>
          </p:cNvSpPr>
          <p:nvPr/>
        </p:nvSpPr>
        <p:spPr bwMode="auto">
          <a:xfrm>
            <a:off x="857250" y="2000250"/>
            <a:ext cx="7572375" cy="2571750"/>
          </a:xfrm>
          <a:prstGeom prst="rect">
            <a:avLst/>
          </a:prstGeom>
        </p:spPr>
        <p:txBody>
          <a:bodyPr wrap="none" fromWordArt="1">
            <a:prstTxWarp prst="textCanUp">
              <a:avLst>
                <a:gd name="adj" fmla="val 85713"/>
              </a:avLst>
            </a:prstTxWarp>
          </a:bodyPr>
          <a:lstStyle/>
          <a:p>
            <a:pPr algn="ctr"/>
            <a:r>
              <a:rPr lang="ru-RU" sz="4000" kern="10" spc="800">
                <a:ln w="9525">
                  <a:solidFill>
                    <a:srgbClr val="333333"/>
                  </a:solidFill>
                  <a:round/>
                  <a:headEnd/>
                  <a:tailEnd/>
                </a:ln>
                <a:solidFill>
                  <a:srgbClr val="800000"/>
                </a:solidFill>
              </a:rPr>
              <a:t>Благодарю за внимание</a:t>
            </a:r>
          </a:p>
        </p:txBody>
      </p:sp>
    </p:spTree>
  </p:cSld>
  <p:clrMapOvr>
    <a:masterClrMapping/>
  </p:clrMapOvr>
  <p:transition advTm="7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defRPr/>
            </a:pPr>
            <a:r>
              <a:rPr lang="ru-RU" dirty="0" smtClean="0"/>
              <a:t>Современные методы продвижения товара</a:t>
            </a:r>
            <a:endParaRPr lang="ru-RU" dirty="0"/>
          </a:p>
        </p:txBody>
      </p:sp>
      <p:sp>
        <p:nvSpPr>
          <p:cNvPr id="3" name="Содержимое 2"/>
          <p:cNvSpPr>
            <a:spLocks noGrp="1"/>
          </p:cNvSpPr>
          <p:nvPr>
            <p:ph idx="1"/>
          </p:nvPr>
        </p:nvSpPr>
        <p:spPr>
          <a:xfrm>
            <a:off x="457200" y="1481138"/>
            <a:ext cx="8229600" cy="4395787"/>
          </a:xfrm>
        </p:spPr>
        <p:txBody>
          <a:bodyPr>
            <a:normAutofit fontScale="70000" lnSpcReduction="20000"/>
          </a:bodyPr>
          <a:lstStyle/>
          <a:p>
            <a:pPr>
              <a:defRPr/>
            </a:pPr>
            <a:r>
              <a:rPr lang="ru-RU" dirty="0" smtClean="0"/>
              <a:t>1. Интернет – как виртуальный рынок сбыта товаров и услуг</a:t>
            </a:r>
          </a:p>
          <a:p>
            <a:pPr>
              <a:defRPr/>
            </a:pPr>
            <a:r>
              <a:rPr lang="ru-RU" dirty="0" smtClean="0"/>
              <a:t>2.</a:t>
            </a:r>
            <a:r>
              <a:rPr lang="ru-RU" b="1" dirty="0" smtClean="0"/>
              <a:t> </a:t>
            </a:r>
            <a:r>
              <a:rPr lang="ru-RU" dirty="0" smtClean="0"/>
              <a:t>Выставка – один из методов продвижения товаров</a:t>
            </a:r>
          </a:p>
          <a:p>
            <a:pPr>
              <a:defRPr/>
            </a:pPr>
            <a:r>
              <a:rPr lang="ru-RU" dirty="0" smtClean="0"/>
              <a:t>3. Сильная торговая марка-главный инструмент конкурентной борьбы</a:t>
            </a:r>
          </a:p>
          <a:p>
            <a:pPr>
              <a:defRPr/>
            </a:pPr>
            <a:r>
              <a:rPr lang="ru-RU" dirty="0" smtClean="0"/>
              <a:t>4. Франчайзинг (способ организации бизнес-отношений между независимыми компаниями и/или физическими лицами, в рамках которой одна из сторон (</a:t>
            </a:r>
            <a:r>
              <a:rPr lang="ru-RU" dirty="0" err="1" smtClean="0"/>
              <a:t>франчайзи</a:t>
            </a:r>
            <a:r>
              <a:rPr lang="ru-RU" dirty="0" smtClean="0"/>
              <a:t>) получает от другой (</a:t>
            </a:r>
            <a:r>
              <a:rPr lang="ru-RU" dirty="0" err="1" smtClean="0"/>
              <a:t>франчайзера</a:t>
            </a:r>
            <a:r>
              <a:rPr lang="ru-RU" dirty="0" smtClean="0"/>
              <a:t>) официальное разрешение на использование знака обслуживания, фирменного стиля, деловой репутации, ноу-хау и готовой бизнес-модели за определенную плату – роялти) – Лицензионные договора.</a:t>
            </a:r>
          </a:p>
          <a:p>
            <a:pPr>
              <a:defRPr/>
            </a:pPr>
            <a:r>
              <a:rPr lang="ru-RU" dirty="0" smtClean="0"/>
              <a:t>5. </a:t>
            </a:r>
            <a:r>
              <a:rPr lang="ru-RU" dirty="0" err="1" smtClean="0"/>
              <a:t>Телемаркетинг</a:t>
            </a:r>
            <a:r>
              <a:rPr lang="ru-RU" dirty="0" smtClean="0"/>
              <a:t> - </a:t>
            </a:r>
            <a:r>
              <a:rPr lang="ru-RU" dirty="0"/>
              <a:t>продажа товаров или услуг по телефону</a:t>
            </a:r>
            <a:endParaRPr lang="ru-RU" dirty="0" smtClean="0"/>
          </a:p>
          <a:p>
            <a:pPr>
              <a:defRPr/>
            </a:pPr>
            <a:r>
              <a:rPr lang="ru-RU" dirty="0" smtClean="0"/>
              <a:t>6. </a:t>
            </a:r>
            <a:r>
              <a:rPr lang="ru-RU" dirty="0" err="1" smtClean="0"/>
              <a:t>Мерчендайзинг</a:t>
            </a:r>
            <a:r>
              <a:rPr lang="ru-RU" dirty="0" smtClean="0"/>
              <a:t> – искусство торговать  или это </a:t>
            </a:r>
            <a:r>
              <a:rPr lang="ru-RU" dirty="0"/>
              <a:t>одна из составляющих маркетинга продукта, определяющая правила продвижения товара в непосредственном месте продаж.</a:t>
            </a:r>
            <a:endParaRPr lang="ru-RU" dirty="0" smtClean="0"/>
          </a:p>
          <a:p>
            <a:pPr>
              <a:defRPr/>
            </a:pPr>
            <a:r>
              <a:rPr lang="ru-RU" dirty="0" smtClean="0"/>
              <a:t>7. Реклама – технология продвижения товара</a:t>
            </a:r>
          </a:p>
          <a:p>
            <a:pPr>
              <a:defRPr/>
            </a:pPr>
            <a:r>
              <a:rPr lang="ru-RU" dirty="0" smtClean="0"/>
              <a:t>8. Успех в бизнесе – успех на рынке</a:t>
            </a:r>
          </a:p>
          <a:p>
            <a:pPr>
              <a:defRPr/>
            </a:pPr>
            <a:endParaRPr lang="ru-RU"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2481</TotalTime>
  <Words>6213</Words>
  <Application>Microsoft Office PowerPoint</Application>
  <PresentationFormat>Экран (4:3)</PresentationFormat>
  <Paragraphs>605</Paragraphs>
  <Slides>87</Slides>
  <Notes>5</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1</vt:i4>
      </vt:variant>
      <vt:variant>
        <vt:lpstr>Внедренные серверы OLE</vt:lpstr>
      </vt:variant>
      <vt:variant>
        <vt:i4>2</vt:i4>
      </vt:variant>
      <vt:variant>
        <vt:lpstr>Заголовки слайдов</vt:lpstr>
      </vt:variant>
      <vt:variant>
        <vt:i4>87</vt:i4>
      </vt:variant>
    </vt:vector>
  </HeadingPairs>
  <TitlesOfParts>
    <vt:vector size="102" baseType="lpstr">
      <vt:lpstr>Arial</vt:lpstr>
      <vt:lpstr>Lucida Sans Unicode</vt:lpstr>
      <vt:lpstr>Wingdings 3</vt:lpstr>
      <vt:lpstr>Verdana</vt:lpstr>
      <vt:lpstr>Wingdings 2</vt:lpstr>
      <vt:lpstr>Calibri</vt:lpstr>
      <vt:lpstr>Wingdings</vt:lpstr>
      <vt:lpstr>Times New Roman</vt:lpstr>
      <vt:lpstr>Franklin Gothic Medium</vt:lpstr>
      <vt:lpstr>黑体</vt:lpstr>
      <vt:lpstr>华文楷体</vt:lpstr>
      <vt:lpstr>Symbol</vt:lpstr>
      <vt:lpstr>Открытая</vt:lpstr>
      <vt:lpstr>Диаграмма Microsoft Office Excel</vt:lpstr>
      <vt:lpstr>Adobe Acrobat Document</vt:lpstr>
      <vt:lpstr>Презентация PowerPoint</vt:lpstr>
      <vt:lpstr>Презентация PowerPoint</vt:lpstr>
      <vt:lpstr>Презентация PowerPoint</vt:lpstr>
      <vt:lpstr>Презентация PowerPoint</vt:lpstr>
      <vt:lpstr>ВИДЫ ПРОДВИЖЕНИЙ: Реклама</vt:lpstr>
      <vt:lpstr>Прямые продажи</vt:lpstr>
      <vt:lpstr>Пропаганда продаж </vt:lpstr>
      <vt:lpstr>Пропаганда продаж</vt:lpstr>
      <vt:lpstr>Современные методы продвижения товара</vt:lpstr>
      <vt:lpstr>Стимулирование продаж </vt:lpstr>
      <vt:lpstr>Стимулирование продаж </vt:lpstr>
      <vt:lpstr>Инновационная деятельность предприятия</vt:lpstr>
      <vt:lpstr>Инновационная деятельность предприятия</vt:lpstr>
      <vt:lpstr>Инновационный продукт -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Выводы:</vt:lpstr>
      <vt:lpstr>Оборудование, закупленное в рамках реализации инновационного проекта   «Создание малотоннажного производства фармацевтических субстанций для получения противоопухолевых, кардиотропных и других лекарственных средств, соответствующих стандартам  GMP на базе организаций Минобразования» на сумму 13,8 млрд. рублей</vt:lpstr>
      <vt:lpstr>Лиофильная сушка Alpha 2-4LD</vt:lpstr>
      <vt:lpstr>Реакторная система в комплекте  с нутч-фильтром</vt:lpstr>
      <vt:lpstr>Боксы цитотоксической безопасности</vt:lpstr>
      <vt:lpstr>Комплексная линия очистки воды</vt:lpstr>
      <vt:lpstr>Комплект конструкций для устройства чистых помещений</vt:lpstr>
      <vt:lpstr>Презентация PowerPoint</vt:lpstr>
      <vt:lpstr>Презентация PowerPoint</vt:lpstr>
      <vt:lpstr>Презентация PowerPoint</vt:lpstr>
      <vt:lpstr>«ЦИСПЛАЦЕЛ»</vt:lpstr>
      <vt:lpstr>Презентация PowerPoint</vt:lpstr>
      <vt:lpstr>Презентация PowerPoint</vt:lpstr>
      <vt:lpstr>Презентация PowerPoint</vt:lpstr>
      <vt:lpstr>Задание 05.30. «Разработать технологию и освоить на РУП «Белмедпрепараты» выпуск фармацевтической субстанции и ГЛФ противопухолевого лекарственного средства Темобел»  головная организация-исполнитель – НИИ ФХП БГУ</vt:lpstr>
      <vt:lpstr>          Фармацевтическая субстанция</vt:lpstr>
      <vt:lpstr>Темодекс</vt:lpstr>
      <vt:lpstr>Презентация PowerPoint</vt:lpstr>
      <vt:lpstr>MRI of the brain of patient with glioblastoma (Grade IV) in 6 month after surgical operation and implantation of Temodex</vt:lpstr>
      <vt:lpstr>ПРЕПАРАТЫ, ПРОИЗВОДСТВО КОТОРЫХ ПЛАНИРУЕТСЯ НА УП «УНИТЕХПРОМ БГУ»</vt:lpstr>
      <vt:lpstr>Проспиделонг</vt:lpstr>
      <vt:lpstr>Общий вид брюшной полости крыс с привитой гепатомой Зайдела на 22 сутки после однократного внутрибрюшного введения фосфата декстрана (а), проспидина (б) и препарата «Проспиделонг» (в) – признаки опухолевого процесса в брюшной полости отсутствуют.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КОММЕРЧЕСКОЕ ПРЕДЛОЖЕНИЕ, Формы сотрудничества</vt:lpstr>
      <vt:lpstr>ЗАКЛЮЧЕНИЕ</vt:lpstr>
      <vt:lpstr>Презентация PowerPoint</vt:lpstr>
      <vt:lpstr>Презентация PowerPoint</vt:lpstr>
      <vt:lpstr>Технологические добавки, корректирующие свойства муки с пониженными хлебопекарными свойствами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ЛАБОРАТОРИЯ РАЗРАБОТКИ ОБОРУДОВАНИЯ ДЛЯ СПИРОМЕТРИИ </vt:lpstr>
      <vt:lpstr>Презентация PowerPoint</vt:lpstr>
      <vt:lpstr>Презентация PowerPoint</vt:lpstr>
      <vt:lpstr>Презентация PowerPoint</vt:lpstr>
      <vt:lpstr>Презентация PowerPoint</vt:lpstr>
      <vt:lpstr>Презентация PowerPoint</vt:lpstr>
      <vt:lpstr>Цифровые осциллографы семейства BORDO</vt:lpstr>
      <vt:lpstr>Презентация PowerPoint</vt:lpstr>
      <vt:lpstr>Презентация PowerPoint</vt:lpstr>
      <vt:lpstr>Презентация PowerPoint</vt:lpstr>
      <vt:lpstr>Сертификация</vt:lpstr>
      <vt:lpstr>Декларация о соответствии товаров требованиям </vt:lpstr>
      <vt:lpstr>ДИПЛОМЫ по результатам конкурса  «Техносфера-2014»: 1) УП «Унитехпром БГУ» - лучшее инновационное предприятие РБ 2) Лучшая инновационная разработка 3) Открытие года</vt:lpstr>
      <vt:lpstr>УП «Унитехпром БГУ» - лучшее инновационное предприятие РБ по результатам конкурса  «Техносфера-2014»</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ЛЕКАРСТВЕННЫЕ СРЕДСТВА НА ОСНОВЕ МОДИФИЦИРОВАННЫХ ПОЛИСАХАРИДОВ: СИНТЕЗ, ФАРМАКОЛОГИЯ, КЛИНИКА</dc:title>
  <dc:creator>Acer</dc:creator>
  <cp:lastModifiedBy>Попов Илья</cp:lastModifiedBy>
  <cp:revision>297</cp:revision>
  <cp:lastPrinted>2014-11-03T13:57:19Z</cp:lastPrinted>
  <dcterms:created xsi:type="dcterms:W3CDTF">2007-04-02T08:13:07Z</dcterms:created>
  <dcterms:modified xsi:type="dcterms:W3CDTF">2015-05-15T08:39:37Z</dcterms:modified>
</cp:coreProperties>
</file>