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 autoCompressPictures="0">
  <p:sldMasterIdLst>
    <p:sldMasterId id="2147483654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1" d="100"/>
          <a:sy n="121" d="100"/>
        </p:scale>
        <p:origin x="-102" y="-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6992670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subTitle" idx="1"/>
          </p:nvPr>
        </p:nvSpPr>
        <p:spPr>
          <a:xfrm>
            <a:off x="685800" y="2840053"/>
            <a:ext cx="7772400" cy="7847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7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8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2"/>
          </p:nvPr>
        </p:nvSpPr>
        <p:spPr>
          <a:xfrm>
            <a:off x="4692273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457200" y="4406309"/>
            <a:ext cx="8229600" cy="5195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1800">
                <a:solidFill>
                  <a:schemeClr val="dk1"/>
                </a:solidFill>
              </a:defRPr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1"/>
            </a:gs>
            <a:gs pos="30000">
              <a:schemeClr val="lt1"/>
            </a:gs>
            <a:gs pos="100000">
              <a:schemeClr val="lt2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600"/>
              </a:spcBef>
              <a:buSzPct val="100000"/>
              <a:defRPr sz="3000"/>
            </a:lvl1pPr>
            <a:lvl2pPr>
              <a:spcBef>
                <a:spcPts val="480"/>
              </a:spcBef>
              <a:buSzPct val="100000"/>
              <a:defRPr sz="2400"/>
            </a:lvl2pPr>
            <a:lvl3pPr>
              <a:spcBef>
                <a:spcPts val="480"/>
              </a:spcBef>
              <a:buSzPct val="100000"/>
              <a:defRPr sz="2400"/>
            </a:lvl3pPr>
            <a:lvl4pPr>
              <a:spcBef>
                <a:spcPts val="360"/>
              </a:spcBef>
              <a:buSzPct val="100000"/>
              <a:defRPr sz="1800"/>
            </a:lvl4pPr>
            <a:lvl5pPr>
              <a:spcBef>
                <a:spcPts val="360"/>
              </a:spcBef>
              <a:buSzPct val="100000"/>
              <a:defRPr sz="1800"/>
            </a:lvl5pPr>
            <a:lvl6pPr>
              <a:spcBef>
                <a:spcPts val="360"/>
              </a:spcBef>
              <a:buSzPct val="100000"/>
              <a:defRPr sz="1800"/>
            </a:lvl6pPr>
            <a:lvl7pPr>
              <a:spcBef>
                <a:spcPts val="360"/>
              </a:spcBef>
              <a:buSzPct val="100000"/>
              <a:defRPr sz="1800"/>
            </a:lvl7pPr>
            <a:lvl8pPr>
              <a:spcBef>
                <a:spcPts val="360"/>
              </a:spcBef>
              <a:buSzPct val="100000"/>
              <a:defRPr sz="1800"/>
            </a:lvl8pPr>
            <a:lvl9pPr>
              <a:spcBef>
                <a:spcPts val="360"/>
              </a:spcBef>
              <a:buSzPct val="100000"/>
              <a:defRPr sz="18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ximov@bsu.by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belisa.org.by/ru/actions/conference/sem28_10_2014.html" TargetMode="External"/><Relationship Id="rId4" Type="http://schemas.openxmlformats.org/officeDocument/2006/relationships/hyperlink" Target="www.nihe.bsu.by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creativecommons.org/licenses/by/4.0/legalcode" TargetMode="External"/><Relationship Id="rId3" Type="http://schemas.openxmlformats.org/officeDocument/2006/relationships/hyperlink" Target="https://www.mooc-list.com/" TargetMode="External"/><Relationship Id="rId7" Type="http://schemas.openxmlformats.org/officeDocument/2006/relationships/hyperlink" Target="http://www.slideshare.net/aamarie/copyright-law-fair-use-creative-commons-and-the-public-domain?qid=bd2e68a6-a74a-417c-b71e-485e798d9435&amp;v=default&amp;b=&amp;from_search=11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www.educause.edu" TargetMode="External"/><Relationship Id="rId5" Type="http://schemas.openxmlformats.org/officeDocument/2006/relationships/hyperlink" Target="www.lektorium.tv/mooc" TargetMode="External"/><Relationship Id="rId4" Type="http://schemas.openxmlformats.org/officeDocument/2006/relationships/hyperlink" Target="https://www.coursera.org" TargetMode="External"/><Relationship Id="rId9" Type="http://schemas.openxmlformats.org/officeDocument/2006/relationships/hyperlink" Target="http://creativecommons.ru/news/2014/08/07/cc-belarus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cyber.law.harvard.edu/media/files/copyrightandeducation.html" TargetMode="External"/><Relationship Id="rId3" Type="http://schemas.openxmlformats.org/officeDocument/2006/relationships/hyperlink" Target="http://www.belgospatent.org.by/" TargetMode="External"/><Relationship Id="rId7" Type="http://schemas.openxmlformats.org/officeDocument/2006/relationships/hyperlink" Target="http://iite.unesco.org/pics/publications/ru/files/3214680.pd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rostosait.by/blog/%D0%B8%D0%BD%D1%82%D0%B5%D1%80%D0%BD%D0%B5%D1%82-%D0%B8-%D0%B0%D0%B2%D1%82%D0%BE%D1%80%D1%81%D0%BA%D0%B8%D0%B5-%D0%BF%D1%80%D0%B0%D0%B2%D0%B0-%D0%B2-%D0%B1%D0%B5%D0%BB%D0%B0%D1%80%D1%83%D1%81%D0%B8" TargetMode="External"/><Relationship Id="rId5" Type="http://schemas.openxmlformats.org/officeDocument/2006/relationships/hyperlink" Target="http://e-gov.by/zakony-i-dokumenty/zakony-ob-elektronnom-dokumentooborote/ob-elektronnom-dokumente-i-elektronnoj-cifrovoj-podpisi" TargetMode="External"/><Relationship Id="rId10" Type="http://schemas.openxmlformats.org/officeDocument/2006/relationships/hyperlink" Target="http://www.unkniga.ru/ostraya-tema/2329-knigi-v-oblakah-2.html" TargetMode="External"/><Relationship Id="rId4" Type="http://schemas.openxmlformats.org/officeDocument/2006/relationships/hyperlink" Target="http://www.wipo.int/portal/ru/" TargetMode="External"/><Relationship Id="rId9" Type="http://schemas.openxmlformats.org/officeDocument/2006/relationships/hyperlink" Target="http://www.web2rights.com/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856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" sz="2400" b="0"/>
              <a:t>Вопросы интеллектуальной собственности и электронные образовательные ресурсы</a:t>
            </a:r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685800" y="2840053"/>
            <a:ext cx="7772400" cy="78473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ru" sz="1200" i="1">
                <a:solidFill>
                  <a:schemeClr val="dk1"/>
                </a:solidFill>
              </a:rPr>
              <a:t>к.т.н. </a:t>
            </a:r>
            <a:r>
              <a:rPr lang="ru" sz="1200" i="1" u="sng">
                <a:solidFill>
                  <a:schemeClr val="hlink"/>
                </a:solidFill>
                <a:hlinkClick r:id="rId3"/>
              </a:rPr>
              <a:t>С.И.Максимов</a:t>
            </a:r>
            <a:r>
              <a:rPr lang="ru" sz="1200" i="1">
                <a:solidFill>
                  <a:schemeClr val="dk1"/>
                </a:solidFill>
              </a:rPr>
              <a:t>, </a:t>
            </a:r>
            <a:r>
              <a:rPr lang="ru" sz="1200" i="1" u="sng">
                <a:solidFill>
                  <a:schemeClr val="hlink"/>
                </a:solidFill>
                <a:hlinkClick r:id="rId4"/>
              </a:rPr>
              <a:t>РИВШ</a:t>
            </a:r>
          </a:p>
          <a:p>
            <a:pPr rtl="0">
              <a:spcBef>
                <a:spcPts val="0"/>
              </a:spcBef>
              <a:buNone/>
            </a:pPr>
            <a:endParaRPr sz="1200" i="1"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37500"/>
              <a:buFont typeface="Arial"/>
              <a:buNone/>
            </a:pPr>
            <a:r>
              <a:rPr lang="ru" sz="800" b="1" u="sng">
                <a:solidFill>
                  <a:srgbClr val="0FA0C7"/>
                </a:solidFill>
                <a:latin typeface="Verdana"/>
                <a:ea typeface="Verdana"/>
                <a:cs typeface="Verdana"/>
                <a:sym typeface="Verdana"/>
                <a:hlinkClick r:id="rId5"/>
              </a:rPr>
              <a:t>Республиканский семинар «Интеллектуальная собственность как инструмент повышения качества и конкурентоспособности продукции» (г. Минск, 28 октября 2014 г.)</a:t>
            </a:r>
          </a:p>
          <a:p>
            <a:pPr>
              <a:spcBef>
                <a:spcPts val="0"/>
              </a:spcBef>
              <a:buNone/>
            </a:pPr>
            <a:endParaRPr sz="1200" i="1">
              <a:solidFill>
                <a:schemeClr val="dk1"/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" sz="2400" b="0"/>
              <a:t>Цифровая информация и ее носители</a:t>
            </a:r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ru" sz="1800"/>
              <a:t>Цифровая информация - всё, что “понимает” компьютер</a:t>
            </a:r>
          </a:p>
          <a:p>
            <a:pPr rtl="0">
              <a:spcBef>
                <a:spcPts val="0"/>
              </a:spcBef>
              <a:buNone/>
            </a:pPr>
            <a:r>
              <a:rPr lang="ru" sz="1800"/>
              <a:t>Носители цифровой информации:</a:t>
            </a:r>
          </a:p>
          <a:p>
            <a:pPr marL="457200" lvl="0" indent="-3429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ru" sz="1800"/>
              <a:t>отчуждаемые (физическое хранение информации независимое от пользовательского компьютера - на CD, флэш-накопителе, сетевом диске, сервере...) </a:t>
            </a:r>
          </a:p>
          <a:p>
            <a:pPr marL="457200" lvl="0" indent="-3429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ru" sz="1800"/>
              <a:t>неотчуждаемые (физическое хранение информации на встроенных в компьютер устройствах - ПЗУ, ОЗУ, винчестерский накопитель,)</a:t>
            </a:r>
          </a:p>
          <a:p>
            <a:pPr rtl="0">
              <a:spcBef>
                <a:spcPts val="0"/>
              </a:spcBef>
              <a:buNone/>
            </a:pPr>
            <a:r>
              <a:rPr lang="ru" sz="1800"/>
              <a:t>Гиперссылка - адресный указатель на область физической памяти, где хранится адресуемый цифровой ресурс:</a:t>
            </a:r>
          </a:p>
          <a:p>
            <a:pPr marL="457200" lvl="0" indent="-3429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ru" sz="1800"/>
              <a:t>внешняя - физическая память на отчуждаемом носителе</a:t>
            </a:r>
          </a:p>
          <a:p>
            <a:pPr marL="457200" lvl="0" indent="-3429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ru" sz="1800"/>
              <a:t>внутренняя - физическая на неотчуждаемом носителе </a:t>
            </a:r>
          </a:p>
          <a:p>
            <a:pPr lvl="0">
              <a:spcBef>
                <a:spcPts val="0"/>
              </a:spcBef>
              <a:buNone/>
            </a:pPr>
            <a:endParaRPr sz="180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" sz="2400" b="0"/>
              <a:t>Виды цифровой информации</a:t>
            </a:r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ru" sz="1800"/>
              <a:t>Компьютерная программа (КП) - логическая последовательность исполняемых процессором компьютера кодов:</a:t>
            </a:r>
          </a:p>
          <a:p>
            <a:pPr marL="457200" lvl="0" indent="-3429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ru" sz="1800"/>
              <a:t>КП с открытым кодом (открытое программное обеспечение (ПО))</a:t>
            </a:r>
          </a:p>
          <a:p>
            <a:pPr marL="457200" lvl="0" indent="-3429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ru" sz="1800"/>
              <a:t>КП с закрытым кодом (пропиетарное (фирменное) ПО)</a:t>
            </a:r>
          </a:p>
          <a:p>
            <a:pPr rtl="0">
              <a:spcBef>
                <a:spcPts val="0"/>
              </a:spcBef>
              <a:buNone/>
            </a:pPr>
            <a:r>
              <a:rPr lang="ru" sz="1800"/>
              <a:t>Цифровой контент (ЦК) - содержательная (смысловая) последовательность алфавитно-цифровых символов и/или пикселей, формирующих текст/изображение на экране компьютера, и/или кодов, формирующих на аудиовыходе компьютера звуки, воспринимаемые человеком: </a:t>
            </a:r>
          </a:p>
          <a:p>
            <a:pPr marL="457200" lvl="0" indent="-3429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ru" sz="1800"/>
              <a:t>заимствованный ЦК</a:t>
            </a:r>
          </a:p>
          <a:p>
            <a:pPr marL="457200" lvl="0" indent="-3429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ru" sz="1800"/>
              <a:t>авторский ЦК </a:t>
            </a:r>
          </a:p>
          <a:p>
            <a:pPr marL="457200" lvl="0" indent="-3429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ru" sz="1800"/>
              <a:t>комбинированный </a:t>
            </a:r>
          </a:p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" sz="2400"/>
              <a:t>Электронный образовательный ресурс (ЭОР)</a:t>
            </a:r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ru" sz="1800"/>
              <a:t>ЭОР - комплекс цифровой информации образовательного назначения (включая инструментальные программные средства - компьютерные программы, необходимые для технолого-педагогического обеспечения образовательного процесса)</a:t>
            </a:r>
          </a:p>
          <a:p>
            <a:pPr rtl="0">
              <a:spcBef>
                <a:spcPts val="0"/>
              </a:spcBef>
              <a:buNone/>
            </a:pPr>
            <a:r>
              <a:rPr lang="ru" sz="1800"/>
              <a:t>ЭОР - как и классический печатный образовательный ресурс, как правило, служебное произведение, имущественное право владения которым принадлежит заказчику (фирме, институту, отрасли), если только договором (заказчика с автором) не оговорено противное и,</a:t>
            </a:r>
          </a:p>
          <a:p>
            <a:pPr rtl="0">
              <a:spcBef>
                <a:spcPts val="0"/>
              </a:spcBef>
              <a:buNone/>
            </a:pPr>
            <a:r>
              <a:rPr lang="ru" sz="1800"/>
              <a:t>Поскольку предметом образования являются общепризнанные (академическим сообществом) факты, законы и трактовки, ЭОР являются существенно компилятивным нематериальным достоянием многих (авторов)   </a:t>
            </a:r>
          </a:p>
          <a:p>
            <a:pPr>
              <a:spcBef>
                <a:spcPts val="0"/>
              </a:spcBef>
              <a:buNone/>
            </a:pPr>
            <a:endParaRPr sz="180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" sz="2400"/>
              <a:t>Цифровое авторское и имущественное право</a:t>
            </a:r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ru" sz="1800"/>
              <a:t>Неотчуждаемое (как и в случае классической публикации) право авторства, возникающее в момент создания цифровой информации, например ЭОР, которое может быть оспорено с момента её публикации.</a:t>
            </a:r>
          </a:p>
          <a:p>
            <a:pPr rtl="0">
              <a:spcBef>
                <a:spcPts val="0"/>
              </a:spcBef>
              <a:buNone/>
            </a:pPr>
            <a:r>
              <a:rPr lang="ru" sz="1800"/>
              <a:t>Спор по поводу авторства является неимущественным, если только за предметом спора не закреплено (имущественное) право собственности.</a:t>
            </a:r>
          </a:p>
          <a:p>
            <a:pPr rtl="0">
              <a:spcBef>
                <a:spcPts val="0"/>
              </a:spcBef>
              <a:buNone/>
            </a:pPr>
            <a:r>
              <a:rPr lang="ru" sz="1800"/>
              <a:t>Имущественное право собственности - экономическая категория, имеющая отношение к купле-продаже объекта владения.</a:t>
            </a:r>
          </a:p>
          <a:p>
            <a:pPr rtl="0">
              <a:spcBef>
                <a:spcPts val="0"/>
              </a:spcBef>
              <a:buNone/>
            </a:pPr>
            <a:r>
              <a:rPr lang="ru" sz="1800"/>
              <a:t>Факт купли-продажи “чужого” объекта и/или его копии без согласия владельца квалифицируется как контрафакт, а создание его копии под своим именем как плагиат.</a:t>
            </a:r>
          </a:p>
          <a:p>
            <a:pPr rtl="0">
              <a:spcBef>
                <a:spcPts val="0"/>
              </a:spcBef>
              <a:buNone/>
            </a:pPr>
            <a:endParaRPr sz="1800"/>
          </a:p>
          <a:p>
            <a:pPr>
              <a:spcBef>
                <a:spcPts val="0"/>
              </a:spcBef>
              <a:buNone/>
            </a:pPr>
            <a:endParaRPr sz="180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" sz="2400"/>
              <a:t>Открытые массивные ЭОР - магистральная парадигма сетецентрической технологии обучения</a:t>
            </a:r>
          </a:p>
        </p:txBody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ru"/>
              <a:t>Примеры платформ </a:t>
            </a:r>
            <a:r>
              <a:rPr lang="ru" b="1"/>
              <a:t>м</a:t>
            </a:r>
            <a:r>
              <a:rPr lang="ru"/>
              <a:t>ассивных </a:t>
            </a:r>
            <a:r>
              <a:rPr lang="ru" b="1"/>
              <a:t>о</a:t>
            </a:r>
            <a:r>
              <a:rPr lang="ru"/>
              <a:t>ткрытых </a:t>
            </a:r>
            <a:r>
              <a:rPr lang="ru" b="1"/>
              <a:t>о</a:t>
            </a:r>
            <a:r>
              <a:rPr lang="ru"/>
              <a:t>нлайн </a:t>
            </a:r>
            <a:r>
              <a:rPr lang="ru" b="1"/>
              <a:t>к</a:t>
            </a:r>
            <a:r>
              <a:rPr lang="ru"/>
              <a:t>урсов (англ. </a:t>
            </a:r>
            <a:r>
              <a:rPr lang="ru" u="sng">
                <a:solidFill>
                  <a:schemeClr val="hlink"/>
                </a:solidFill>
                <a:hlinkClick r:id="rId3"/>
              </a:rPr>
              <a:t>МООС</a:t>
            </a:r>
            <a:r>
              <a:rPr lang="ru"/>
              <a:t>) - </a:t>
            </a:r>
            <a:r>
              <a:rPr lang="ru" u="sng">
                <a:solidFill>
                  <a:schemeClr val="hlink"/>
                </a:solidFill>
                <a:hlinkClick r:id="rId4"/>
              </a:rPr>
              <a:t>Coursera</a:t>
            </a:r>
            <a:r>
              <a:rPr lang="ru"/>
              <a:t>, </a:t>
            </a:r>
            <a:r>
              <a:rPr lang="ru" u="sng">
                <a:solidFill>
                  <a:schemeClr val="hlink"/>
                </a:solidFill>
                <a:hlinkClick r:id="rId5"/>
              </a:rPr>
              <a:t>Lectorium</a:t>
            </a:r>
            <a:r>
              <a:rPr lang="ru"/>
              <a:t>, </a:t>
            </a:r>
            <a:r>
              <a:rPr lang="ru" u="sng">
                <a:solidFill>
                  <a:schemeClr val="hlink"/>
                </a:solidFill>
                <a:hlinkClick r:id="rId6"/>
              </a:rPr>
              <a:t>EDUCASE</a:t>
            </a:r>
            <a:r>
              <a:rPr lang="ru"/>
              <a:t> ….</a:t>
            </a:r>
          </a:p>
          <a:p>
            <a:pPr rtl="0">
              <a:spcBef>
                <a:spcPts val="0"/>
              </a:spcBef>
              <a:buNone/>
            </a:pPr>
            <a:r>
              <a:rPr lang="ru"/>
              <a:t>Ключевая задача - преодоление (чрезмерных) ограничений </a:t>
            </a:r>
            <a:r>
              <a:rPr lang="ru" u="sng">
                <a:solidFill>
                  <a:schemeClr val="hlink"/>
                </a:solidFill>
                <a:hlinkClick r:id="rId7"/>
              </a:rPr>
              <a:t>©</a:t>
            </a:r>
            <a:r>
              <a:rPr lang="ru"/>
              <a:t> (типичное ограничение - копирование не более 10% объема защищенного ресурса в образовательных некоммерческих целях)</a:t>
            </a:r>
          </a:p>
          <a:p>
            <a:pPr rtl="0">
              <a:spcBef>
                <a:spcPts val="0"/>
              </a:spcBef>
              <a:buNone/>
            </a:pPr>
            <a:r>
              <a:rPr lang="ru" u="sng">
                <a:solidFill>
                  <a:schemeClr val="hlink"/>
                </a:solidFill>
                <a:hlinkClick r:id="rId8"/>
              </a:rPr>
              <a:t>Creative Commons (СС)</a:t>
            </a:r>
            <a:r>
              <a:rPr lang="ru"/>
              <a:t> - класс публичных лицензий, позволяющих авторам и владельцам более гибко передавать права использования информационных ресурсов (</a:t>
            </a:r>
            <a:r>
              <a:rPr lang="ru" u="sng">
                <a:solidFill>
                  <a:schemeClr val="hlink"/>
                </a:solidFill>
                <a:hlinkClick r:id="rId9"/>
              </a:rPr>
              <a:t>СС в Беларуси</a:t>
            </a:r>
            <a:r>
              <a:rPr lang="ru"/>
              <a:t>)</a:t>
            </a:r>
          </a:p>
          <a:p>
            <a:pPr rtl="0">
              <a:spcBef>
                <a:spcPts val="0"/>
              </a:spcBef>
              <a:buNone/>
            </a:pPr>
            <a:r>
              <a:rPr lang="ru"/>
              <a:t>Практическая рекомендация по преодолению ограничений копирайта - использовать ссылочную технологию при создании ЭОР - аннотированные гиперссылки без копирования “чужой” информации на локальные носители.</a:t>
            </a:r>
          </a:p>
          <a:p>
            <a:pPr rtl="0">
              <a:spcBef>
                <a:spcPts val="0"/>
              </a:spcBef>
              <a:buNone/>
            </a:pPr>
            <a:endParaRPr/>
          </a:p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" sz="2400"/>
              <a:t>Полезные ссылки</a:t>
            </a:r>
          </a:p>
        </p:txBody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lnSpc>
                <a:spcPct val="115000"/>
              </a:lnSpc>
              <a:spcBef>
                <a:spcPts val="0"/>
              </a:spcBef>
              <a:buNone/>
            </a:pPr>
            <a:r>
              <a:rPr lang="ru"/>
              <a:t>Общего характера</a:t>
            </a:r>
          </a:p>
          <a:p>
            <a:pPr rtl="0">
              <a:lnSpc>
                <a:spcPct val="115000"/>
              </a:lnSpc>
              <a:spcBef>
                <a:spcPts val="0"/>
              </a:spcBef>
              <a:buNone/>
            </a:pPr>
            <a:r>
              <a:rPr lang="ru" sz="1200">
                <a:solidFill>
                  <a:srgbClr val="590495"/>
                </a:solidFill>
                <a:hlinkClick r:id="rId3"/>
              </a:rPr>
              <a:t>Национальный центр интеллектуальной собственности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lang="ru" sz="1200">
                <a:solidFill>
                  <a:srgbClr val="590495"/>
                </a:solidFill>
                <a:hlinkClick r:id="rId4"/>
              </a:rPr>
              <a:t>Всемирная организация интеллектуальной собственности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ru"/>
              <a:t>О цифровом контенте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ru" sz="1100" u="sng">
                <a:solidFill>
                  <a:schemeClr val="hlink"/>
                </a:solidFill>
                <a:hlinkClick r:id="rId5"/>
              </a:rPr>
              <a:t>http://e-gov.by/zakony-i-dokumenty/zakony-ob-elektronnom-dokumentooborote/ob-elektronnom-dokumente-i-elektronnoj-cifrovoj-podpisi</a:t>
            </a:r>
            <a:r>
              <a:rPr lang="ru" sz="1100" u="sng">
                <a:solidFill>
                  <a:schemeClr val="hlink"/>
                </a:solidFill>
              </a:rPr>
              <a:t> </a:t>
            </a:r>
            <a:r>
              <a:rPr lang="ru" sz="1100">
                <a:solidFill>
                  <a:schemeClr val="dk1"/>
                </a:solidFill>
              </a:rPr>
              <a:t>(Закон Республики Беларусь «Об электронном документе и электронной цифровой подписи»)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ru" sz="1100" u="sng">
                <a:solidFill>
                  <a:schemeClr val="hlink"/>
                </a:solidFill>
                <a:hlinkClick r:id="rId6"/>
              </a:rPr>
              <a:t>http://prostosait.by/blog/интернет-и-авторские-права-в-беларуси</a:t>
            </a:r>
            <a:r>
              <a:rPr lang="ru" sz="1100">
                <a:solidFill>
                  <a:schemeClr val="dk1"/>
                </a:solidFill>
              </a:rPr>
              <a:t> (Открытые электронные информационные ресурсы учреждений высшего образования Беларуси: смена приоритетов 2014 ММКВЯ, слайд-презентация)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ru" sz="1100" u="sng">
                <a:solidFill>
                  <a:schemeClr val="hlink"/>
                </a:solidFill>
                <a:hlinkClick r:id="rId7"/>
              </a:rPr>
              <a:t>http://iite.unesco.org/pics/publications/ru/files/3214680.pdf</a:t>
            </a:r>
            <a:r>
              <a:rPr lang="ru" sz="1100">
                <a:solidFill>
                  <a:schemeClr val="dk1"/>
                </a:solidFill>
              </a:rPr>
              <a:t> (Открытые образовательные ресурсы и права интеллектуальной собственности: с сайта ИИТО ЮНЕСКО)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ru" sz="1100" u="sng">
                <a:solidFill>
                  <a:schemeClr val="hlink"/>
                </a:solidFill>
                <a:hlinkClick r:id="rId8"/>
              </a:rPr>
              <a:t>http://cyber.law.harvard.edu/media/files/copyrightandeducation.html </a:t>
            </a:r>
            <a:r>
              <a:rPr lang="ru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(The Digital Learning Challenge: Obstacles to Educational Uses of Copyrighted Material in the Digital Age: с сайта Гарвардского университета)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ru" sz="1100" u="sng">
                <a:solidFill>
                  <a:schemeClr val="hlink"/>
                </a:solidFill>
                <a:hlinkClick r:id="rId9"/>
              </a:rPr>
              <a:t>http://www.web2rights.com/</a:t>
            </a:r>
            <a:r>
              <a:rPr lang="ru" sz="1100">
                <a:solidFill>
                  <a:schemeClr val="dk1"/>
                </a:solidFill>
              </a:rPr>
              <a:t> (сайт по вопросам авторского права, лицензирования услуг, связанных с web-взаимодействием)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ru" sz="1100" u="sng">
                <a:solidFill>
                  <a:schemeClr val="hlink"/>
                </a:solidFill>
                <a:hlinkClick r:id="rId10"/>
              </a:rPr>
              <a:t>http://www.unkniga.ru/ostraya-tema/2329-knigi-v-oblakah-2.html</a:t>
            </a:r>
            <a:r>
              <a:rPr lang="ru" sz="1100">
                <a:solidFill>
                  <a:schemeClr val="dk1"/>
                </a:solidFill>
              </a:rPr>
              <a:t> (Информационно-аналитический журнал “Университетская Книга”, статья «Книги в облаках»)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u="sng">
              <a:solidFill>
                <a:schemeClr val="hlink"/>
              </a:solidFill>
              <a:hlinkClick r:id="rId8"/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>
              <a:solidFill>
                <a:schemeClr val="dk1"/>
              </a:solidFill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ru" sz="1100">
                <a:solidFill>
                  <a:schemeClr val="dk1"/>
                </a:solidFill>
              </a:rPr>
              <a:t> 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>
              <a:solidFill>
                <a:schemeClr val="dk1"/>
              </a:solidFill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>
              <a:solidFill>
                <a:schemeClr val="dk1"/>
              </a:solidFill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>
              <a:solidFill>
                <a:schemeClr val="dk1"/>
              </a:solidFill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>
              <a:solidFill>
                <a:schemeClr val="dk1"/>
              </a:solidFill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>
              <a:solidFill>
                <a:schemeClr val="dk1"/>
              </a:solidFill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>
              <a:solidFill>
                <a:schemeClr val="dk1"/>
              </a:solidFill>
            </a:endParaRPr>
          </a:p>
          <a:p>
            <a:pPr lvl="0" indent="-2286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>
              <a:solidFill>
                <a:schemeClr val="dk1"/>
              </a:solidFill>
            </a:endParaRPr>
          </a:p>
          <a:p>
            <a:pPr lvl="0" indent="-2286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>
              <a:solidFill>
                <a:schemeClr val="dk1"/>
              </a:solidFill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>
              <a:hlinkClick r:id="rId4"/>
            </a:endParaRP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/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200">
              <a:solidFill>
                <a:srgbClr val="590495"/>
              </a:solidFill>
              <a:hlinkClick r:id="rId3"/>
            </a:endParaRPr>
          </a:p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subTitle" idx="1"/>
          </p:nvPr>
        </p:nvSpPr>
        <p:spPr>
          <a:xfrm>
            <a:off x="685800" y="2840053"/>
            <a:ext cx="7772400" cy="7847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7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"/>
              <a:t>Спасибо за внимание!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ight-gradien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626</Words>
  <Application>Microsoft Office PowerPoint</Application>
  <PresentationFormat>Экран (16:9)</PresentationFormat>
  <Paragraphs>59</Paragraphs>
  <Slides>8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light-gradient</vt:lpstr>
      <vt:lpstr>Вопросы интеллектуальной собственности и электронные образовательные ресурсы</vt:lpstr>
      <vt:lpstr>Цифровая информация и ее носители</vt:lpstr>
      <vt:lpstr>Виды цифровой информации</vt:lpstr>
      <vt:lpstr>Электронный образовательный ресурс (ЭОР)</vt:lpstr>
      <vt:lpstr>Цифровое авторское и имущественное право</vt:lpstr>
      <vt:lpstr>Открытые массивные ЭОР - магистральная парадигма сетецентрической технологии обучения</vt:lpstr>
      <vt:lpstr>Полезные ссылки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Вопросы интеллектуальной собственности и электронные образовательные ресурсы</dc:title>
  <dc:creator>Сергей Максимов</dc:creator>
  <cp:lastModifiedBy>Сергей Максимов</cp:lastModifiedBy>
  <cp:revision>1</cp:revision>
  <dcterms:modified xsi:type="dcterms:W3CDTF">2014-10-28T08:26:35Z</dcterms:modified>
</cp:coreProperties>
</file>