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6" r:id="rId2"/>
    <p:sldId id="257" r:id="rId3"/>
    <p:sldId id="269" r:id="rId4"/>
    <p:sldId id="261" r:id="rId5"/>
    <p:sldId id="264" r:id="rId6"/>
    <p:sldId id="265" r:id="rId7"/>
    <p:sldId id="267" r:id="rId8"/>
    <p:sldId id="266" r:id="rId9"/>
    <p:sldId id="259" r:id="rId10"/>
    <p:sldId id="260" r:id="rId11"/>
    <p:sldId id="262" r:id="rId12"/>
    <p:sldId id="268" r:id="rId13"/>
    <p:sldId id="26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62" autoAdjust="0"/>
    <p:restoredTop sz="99877" autoAdjust="0"/>
  </p:normalViewPr>
  <p:slideViewPr>
    <p:cSldViewPr snapToGrid="0">
      <p:cViewPr varScale="1">
        <p:scale>
          <a:sx n="87" d="100"/>
          <a:sy n="87" d="100"/>
        </p:scale>
        <p:origin x="96" y="5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73191B-479B-4E32-B88C-6E249C6091F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BAE041-B978-48FD-A176-92084BCD94F3}">
      <dgm:prSet phldrT="[Текст]"/>
      <dgm:spPr/>
      <dgm:t>
        <a:bodyPr/>
        <a:lstStyle/>
        <a:p>
          <a:r>
            <a:rPr lang="ru-RU" dirty="0" smtClean="0"/>
            <a:t>Подсистема учета и анализа информации о</a:t>
          </a:r>
          <a:r>
            <a:rPr lang="en-US" dirty="0" smtClean="0"/>
            <a:t> </a:t>
          </a:r>
          <a:r>
            <a:rPr lang="ru-RU" dirty="0" smtClean="0"/>
            <a:t>результатах деятельности Академии управления</a:t>
          </a:r>
          <a:endParaRPr lang="ru-RU" dirty="0"/>
        </a:p>
      </dgm:t>
    </dgm:pt>
    <dgm:pt modelId="{76608ECE-2F53-492F-B32C-06FD804F1F70}" type="sibTrans" cxnId="{F826FEFD-9C9A-42BA-955C-A942BEC27284}">
      <dgm:prSet/>
      <dgm:spPr/>
      <dgm:t>
        <a:bodyPr/>
        <a:lstStyle/>
        <a:p>
          <a:endParaRPr lang="ru-RU"/>
        </a:p>
      </dgm:t>
    </dgm:pt>
    <dgm:pt modelId="{41DFA42D-F918-4150-8E09-FC69208ADF6A}" type="parTrans" cxnId="{F826FEFD-9C9A-42BA-955C-A942BEC27284}">
      <dgm:prSet/>
      <dgm:spPr/>
      <dgm:t>
        <a:bodyPr/>
        <a:lstStyle/>
        <a:p>
          <a:endParaRPr lang="ru-RU"/>
        </a:p>
      </dgm:t>
    </dgm:pt>
    <dgm:pt modelId="{943CF070-1301-414C-B757-BBF645BE1FE8}" type="pres">
      <dgm:prSet presAssocID="{C373191B-479B-4E32-B88C-6E249C6091F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E24D3CB-84A1-4DD7-8327-AB2386B45ECF}" type="pres">
      <dgm:prSet presAssocID="{70BAE041-B978-48FD-A176-92084BCD94F3}" presName="composite" presStyleCnt="0"/>
      <dgm:spPr/>
    </dgm:pt>
    <dgm:pt modelId="{1CA971FB-C82F-445E-91A3-6D9F5AE9C95B}" type="pres">
      <dgm:prSet presAssocID="{70BAE041-B978-48FD-A176-92084BCD94F3}" presName="parTx" presStyleLbl="alignNode1" presStyleIdx="0" presStyleCnt="1" custScaleY="55399" custLinFactY="-1778" custLinFactNeighborX="294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88F008-4710-4700-AFD4-C0A8E19B037B}" type="pres">
      <dgm:prSet presAssocID="{70BAE041-B978-48FD-A176-92084BCD94F3}" presName="desTx" presStyleLbl="alignAccFollowNode1" presStyleIdx="0" presStyleCnt="1" custScaleY="270232" custLinFactNeighborY="47666">
        <dgm:presLayoutVars>
          <dgm:bulletEnabled val="1"/>
        </dgm:presLayoutVars>
      </dgm:prSet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</dgm:ptLst>
  <dgm:cxnLst>
    <dgm:cxn modelId="{8C8D06C6-C6E6-4DF9-BEEE-D0BEE7E9C0D3}" type="presOf" srcId="{70BAE041-B978-48FD-A176-92084BCD94F3}" destId="{1CA971FB-C82F-445E-91A3-6D9F5AE9C95B}" srcOrd="0" destOrd="0" presId="urn:microsoft.com/office/officeart/2005/8/layout/hList1"/>
    <dgm:cxn modelId="{37BA1929-42D1-4EA0-B2CF-286E81AF3D48}" type="presOf" srcId="{C373191B-479B-4E32-B88C-6E249C6091F6}" destId="{943CF070-1301-414C-B757-BBF645BE1FE8}" srcOrd="0" destOrd="0" presId="urn:microsoft.com/office/officeart/2005/8/layout/hList1"/>
    <dgm:cxn modelId="{F826FEFD-9C9A-42BA-955C-A942BEC27284}" srcId="{C373191B-479B-4E32-B88C-6E249C6091F6}" destId="{70BAE041-B978-48FD-A176-92084BCD94F3}" srcOrd="0" destOrd="0" parTransId="{41DFA42D-F918-4150-8E09-FC69208ADF6A}" sibTransId="{76608ECE-2F53-492F-B32C-06FD804F1F70}"/>
    <dgm:cxn modelId="{0CF2CD2C-F36F-4FCD-B318-ECA4295BE85E}" type="presParOf" srcId="{943CF070-1301-414C-B757-BBF645BE1FE8}" destId="{EE24D3CB-84A1-4DD7-8327-AB2386B45ECF}" srcOrd="0" destOrd="0" presId="urn:microsoft.com/office/officeart/2005/8/layout/hList1"/>
    <dgm:cxn modelId="{2A06F371-72AB-4523-96B0-89C3DFC0A6A7}" type="presParOf" srcId="{EE24D3CB-84A1-4DD7-8327-AB2386B45ECF}" destId="{1CA971FB-C82F-445E-91A3-6D9F5AE9C95B}" srcOrd="0" destOrd="0" presId="urn:microsoft.com/office/officeart/2005/8/layout/hList1"/>
    <dgm:cxn modelId="{F9C355A7-B960-439B-9651-C2AB5C69C56E}" type="presParOf" srcId="{EE24D3CB-84A1-4DD7-8327-AB2386B45ECF}" destId="{EB88F008-4710-4700-AFD4-C0A8E19B037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1BEF0D-F0BB-DE4B-95CE-6DB70DBA9567}" type="datetimeFigureOut">
              <a:rPr lang="en-US" smtClean="0"/>
              <a:pPr/>
              <a:t>11/19/2014</a:t>
            </a:fld>
            <a:endParaRPr lang="en-US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11/19/2014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11/19/2014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11/19/2014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11/19/2014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Нашивка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11/19/2014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11/19/2014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11/19/2014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11/19/2014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11/19/2014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1BEF0D-F0BB-DE4B-95CE-6DB70DBA9567}" type="datetimeFigureOut">
              <a:rPr lang="en-US" smtClean="0"/>
              <a:pPr/>
              <a:t>11/19/2014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61BEF0D-F0BB-DE4B-95CE-6DB70DBA9567}" type="datetimeFigureOut">
              <a:rPr lang="en-US" smtClean="0"/>
              <a:pPr/>
              <a:t>11/19/2014</a:t>
            </a:fld>
            <a:endParaRPr lang="en-US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03373" y="-165253"/>
            <a:ext cx="9062196" cy="1665568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Семинар </a:t>
            </a:r>
            <a:br>
              <a:rPr lang="ru-RU" sz="2400" dirty="0" smtClean="0"/>
            </a:br>
            <a:r>
              <a:rPr lang="ru-RU" sz="2400" dirty="0" smtClean="0"/>
              <a:t>«ИКТ в сфере научно-технической информации: состояние, проблемы, перспективы»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43212" y="1837890"/>
            <a:ext cx="10363200" cy="1199704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chemeClr val="accent4"/>
                </a:solidFill>
              </a:rPr>
              <a:t>О разработке информационно-аналитических систем Академии управления при Президенте Республики Беларусь</a:t>
            </a:r>
            <a:r>
              <a:rPr lang="ru-RU" sz="3600" b="1" dirty="0" smtClean="0">
                <a:solidFill>
                  <a:srgbClr val="C00000"/>
                </a:solidFill>
              </a:rPr>
              <a:t/>
            </a:r>
            <a:br>
              <a:rPr lang="ru-RU" sz="3600" b="1" dirty="0" smtClean="0">
                <a:solidFill>
                  <a:srgbClr val="C00000"/>
                </a:solidFill>
              </a:rPr>
            </a:b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6775" y="5380672"/>
            <a:ext cx="893467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Чернявский Юрий Александрович, к.т.н., директор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Центра информационных технологий 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Академии управления при Президенте Республики Беларусь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тел. </a:t>
            </a:r>
            <a:r>
              <a:rPr lang="en-US" sz="2000" b="1" dirty="0" smtClean="0">
                <a:solidFill>
                  <a:schemeClr val="bg1"/>
                </a:solidFill>
              </a:rPr>
              <a:t>+375 17 229 51 61 email: cit@pac.by</a:t>
            </a:r>
            <a:endParaRPr lang="ru-RU" sz="2000" b="1" dirty="0" smtClean="0">
              <a:solidFill>
                <a:schemeClr val="bg1"/>
              </a:solidFill>
            </a:endParaRPr>
          </a:p>
          <a:p>
            <a:endParaRPr lang="ru-RU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79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5296" y="233485"/>
            <a:ext cx="8911687" cy="1280890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accent4"/>
                </a:solidFill>
              </a:rPr>
              <a:t>Отображение результатов:</a:t>
            </a:r>
            <a:br>
              <a:rPr lang="ru-RU" dirty="0">
                <a:solidFill>
                  <a:schemeClr val="accent4"/>
                </a:solidFill>
              </a:rPr>
            </a:b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графическое 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представление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567719" y="1633151"/>
            <a:ext cx="10536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Отображение результатов деятельности ППС на примере трех преподавателей: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626" y="2088209"/>
            <a:ext cx="11533201" cy="4570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41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26646" y="119576"/>
            <a:ext cx="11543323" cy="66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700" b="1" dirty="0">
              <a:solidFill>
                <a:schemeClr val="bg2">
                  <a:lumMod val="50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0" y="77835"/>
            <a:ext cx="12192000" cy="798789"/>
          </a:xfrm>
        </p:spPr>
        <p:txBody>
          <a:bodyPr>
            <a:normAutofit fontScale="90000"/>
          </a:bodyPr>
          <a:lstStyle/>
          <a:p>
            <a:r>
              <a:rPr lang="ru-RU" sz="44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44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4400" dirty="0" smtClean="0">
                <a:solidFill>
                  <a:schemeClr val="accent4"/>
                </a:solidFill>
              </a:rPr>
              <a:t>Алгоритм</a:t>
            </a:r>
            <a:r>
              <a:rPr lang="ru-RU" dirty="0" smtClean="0">
                <a:solidFill>
                  <a:schemeClr val="accent4"/>
                </a:solidFill>
              </a:rPr>
              <a:t> </a:t>
            </a:r>
            <a:r>
              <a:rPr lang="ru-RU" sz="4400" dirty="0">
                <a:solidFill>
                  <a:schemeClr val="accent4"/>
                </a:solidFill>
              </a:rPr>
              <a:t>расчета рейтинга деятельности ППС</a:t>
            </a:r>
            <a:r>
              <a:rPr lang="ru-RU" sz="4400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4400" dirty="0">
                <a:solidFill>
                  <a:schemeClr val="bg2">
                    <a:lumMod val="50000"/>
                  </a:schemeClr>
                </a:solidFill>
              </a:rPr>
            </a:br>
            <a:endParaRPr lang="ru-RU" dirty="0"/>
          </a:p>
        </p:txBody>
      </p:sp>
      <p:sp>
        <p:nvSpPr>
          <p:cNvPr id="13" name="Объект 12"/>
          <p:cNvSpPr>
            <a:spLocks noGrp="1"/>
          </p:cNvSpPr>
          <p:nvPr>
            <p:ph idx="1"/>
          </p:nvPr>
        </p:nvSpPr>
        <p:spPr>
          <a:xfrm>
            <a:off x="0" y="918365"/>
            <a:ext cx="11965354" cy="5763789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1800" dirty="0"/>
              <a:t>Рейтинг ППС </a:t>
            </a:r>
            <a:r>
              <a:rPr lang="ru-RU" sz="1800" dirty="0" smtClean="0"/>
              <a:t>рассчитывается </a:t>
            </a:r>
            <a:r>
              <a:rPr lang="ru-RU" sz="1800" dirty="0"/>
              <a:t>как сумма показателей деятельности за отчетный </a:t>
            </a:r>
            <a:r>
              <a:rPr lang="ru-RU" sz="1800" dirty="0" smtClean="0"/>
              <a:t>период </a:t>
            </a:r>
            <a:r>
              <a:rPr lang="ru-RU" sz="1800" dirty="0"/>
              <a:t>(календарный год: 01.09.201</a:t>
            </a:r>
            <a:r>
              <a:rPr lang="en-US" sz="1800" dirty="0"/>
              <a:t>n</a:t>
            </a:r>
            <a:r>
              <a:rPr lang="ru-RU" sz="1800" dirty="0"/>
              <a:t> – 31.12.201</a:t>
            </a:r>
            <a:r>
              <a:rPr lang="en-US" sz="1800" dirty="0"/>
              <a:t>n</a:t>
            </a:r>
            <a:r>
              <a:rPr lang="ru-RU" sz="1800" dirty="0"/>
              <a:t> или учебный год: 01.09.201</a:t>
            </a:r>
            <a:r>
              <a:rPr lang="en-US" sz="1800" dirty="0"/>
              <a:t>n</a:t>
            </a:r>
            <a:r>
              <a:rPr lang="ru-RU" sz="1800" dirty="0"/>
              <a:t> – 31.08.201</a:t>
            </a:r>
            <a:r>
              <a:rPr lang="en-US" sz="1800" dirty="0"/>
              <a:t>n</a:t>
            </a:r>
            <a:r>
              <a:rPr lang="ru-RU" sz="1800" dirty="0"/>
              <a:t>+1)</a:t>
            </a:r>
            <a:r>
              <a:rPr lang="ru-RU" sz="1800" dirty="0" smtClean="0"/>
              <a:t>.</a:t>
            </a:r>
            <a:endParaRPr lang="ru-RU" sz="1800" dirty="0"/>
          </a:p>
          <a:p>
            <a:pPr marL="109728" indent="0">
              <a:buNone/>
            </a:pPr>
            <a:endParaRPr lang="ru-RU" sz="1800" dirty="0" smtClean="0"/>
          </a:p>
          <a:p>
            <a:pPr marL="109728" indent="0">
              <a:buNone/>
            </a:pPr>
            <a:endParaRPr lang="ru-RU" sz="200" dirty="0" smtClean="0"/>
          </a:p>
          <a:p>
            <a:pPr marL="109728" indent="0">
              <a:buNone/>
            </a:pPr>
            <a:r>
              <a:rPr lang="ru-RU" sz="1800" dirty="0" smtClean="0"/>
              <a:t>Если </a:t>
            </a:r>
            <a:r>
              <a:rPr lang="ru-RU" sz="1800" dirty="0"/>
              <a:t>срок действия показателя больше отчетного периода, и выполняются три следующих </a:t>
            </a:r>
            <a:endParaRPr lang="ru-RU" sz="1800" dirty="0" smtClean="0"/>
          </a:p>
          <a:p>
            <a:pPr marL="109728" indent="0">
              <a:buNone/>
            </a:pPr>
            <a:r>
              <a:rPr lang="ru-RU" sz="1800" dirty="0" smtClean="0"/>
              <a:t>условия </a:t>
            </a:r>
            <a:r>
              <a:rPr lang="ru-RU" sz="1800" dirty="0"/>
              <a:t>(1</a:t>
            </a:r>
            <a:r>
              <a:rPr lang="ru-RU" sz="1800" dirty="0" smtClean="0"/>
              <a:t>):</a:t>
            </a:r>
          </a:p>
          <a:p>
            <a:pPr marL="109728" indent="0">
              <a:buNone/>
            </a:pPr>
            <a:r>
              <a:rPr lang="ru-RU" sz="1800" dirty="0" smtClean="0"/>
              <a:t>												</a:t>
            </a:r>
          </a:p>
          <a:p>
            <a:pPr marL="109728" indent="0">
              <a:buNone/>
            </a:pPr>
            <a:r>
              <a:rPr lang="ru-RU" sz="1800" dirty="0"/>
              <a:t>	</a:t>
            </a:r>
            <a:r>
              <a:rPr lang="ru-RU" sz="1800" dirty="0" smtClean="0"/>
              <a:t>											(1)</a:t>
            </a:r>
          </a:p>
          <a:p>
            <a:pPr marL="109728" indent="0">
              <a:buNone/>
            </a:pPr>
            <a:endParaRPr lang="ru-RU" sz="1800" dirty="0" smtClean="0"/>
          </a:p>
          <a:p>
            <a:pPr marL="109728" indent="0">
              <a:buNone/>
            </a:pPr>
            <a:endParaRPr lang="ru-RU" sz="1000" dirty="0" smtClean="0"/>
          </a:p>
          <a:p>
            <a:pPr marL="109728" indent="0">
              <a:buNone/>
            </a:pPr>
            <a:r>
              <a:rPr lang="ru-RU" sz="1800" dirty="0" smtClean="0"/>
              <a:t>то </a:t>
            </a:r>
            <a:r>
              <a:rPr lang="ru-RU" sz="1800" dirty="0"/>
              <a:t>значение рейтинга по данному показателю будет рассчитываться по </a:t>
            </a:r>
            <a:r>
              <a:rPr lang="ru-RU" sz="1800" dirty="0" smtClean="0"/>
              <a:t>формуле </a:t>
            </a:r>
            <a:r>
              <a:rPr lang="ru-RU" sz="1800" dirty="0"/>
              <a:t>(2</a:t>
            </a:r>
            <a:r>
              <a:rPr lang="ru-RU" sz="1800" dirty="0" smtClean="0"/>
              <a:t>):</a:t>
            </a:r>
          </a:p>
          <a:p>
            <a:pPr marL="109728" indent="0">
              <a:buNone/>
            </a:pPr>
            <a:endParaRPr lang="ru-RU" sz="1400" dirty="0" smtClean="0"/>
          </a:p>
          <a:p>
            <a:pPr marL="109728" indent="0">
              <a:buNone/>
            </a:pPr>
            <a:endParaRPr lang="ru-RU" sz="500" dirty="0" smtClean="0"/>
          </a:p>
          <a:p>
            <a:pPr marL="109728" indent="0">
              <a:buNone/>
            </a:pPr>
            <a:r>
              <a:rPr lang="ru-RU" sz="1800" dirty="0" smtClean="0"/>
              <a:t>												(2)</a:t>
            </a:r>
          </a:p>
          <a:p>
            <a:endParaRPr lang="ru-RU" sz="1050" dirty="0"/>
          </a:p>
          <a:p>
            <a:pPr marL="109728" indent="0">
              <a:buNone/>
            </a:pPr>
            <a:r>
              <a:rPr lang="ru-RU" sz="2000" dirty="0"/>
              <a:t>где R –значение показателя рейтинга по данному показателю, </a:t>
            </a:r>
            <a:r>
              <a:rPr lang="ru-RU" sz="2000" dirty="0" err="1"/>
              <a:t>tк.д</a:t>
            </a:r>
            <a:r>
              <a:rPr lang="ru-RU" sz="2000" dirty="0"/>
              <a:t>. – конечная дата события, </a:t>
            </a:r>
            <a:r>
              <a:rPr lang="ru-RU" sz="2000" dirty="0" err="1"/>
              <a:t>tн.о.п</a:t>
            </a:r>
            <a:r>
              <a:rPr lang="ru-RU" sz="2000" dirty="0"/>
              <a:t>. – дата начала отчетного периода, </a:t>
            </a:r>
            <a:r>
              <a:rPr lang="ru-RU" sz="2000" dirty="0" err="1"/>
              <a:t>tк.о.п</a:t>
            </a:r>
            <a:r>
              <a:rPr lang="ru-RU" sz="2000" dirty="0"/>
              <a:t>. – дата окончания отчетного периода, </a:t>
            </a:r>
            <a:r>
              <a:rPr lang="ru-RU" sz="2000" dirty="0" err="1"/>
              <a:t>tтек</a:t>
            </a:r>
            <a:r>
              <a:rPr lang="ru-RU" sz="2000" dirty="0"/>
              <a:t> – дата расчета рейтинга, </a:t>
            </a:r>
            <a:r>
              <a:rPr lang="ru-RU" sz="2000" dirty="0" err="1"/>
              <a:t>Tд</a:t>
            </a:r>
            <a:r>
              <a:rPr lang="ru-RU" sz="2000" dirty="0"/>
              <a:t> – время действия оценки показателя, в годах.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4197" y="1677249"/>
            <a:ext cx="1219048" cy="200000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9435" y="2565723"/>
            <a:ext cx="2428571" cy="990476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6577" y="4460960"/>
            <a:ext cx="1914286" cy="3333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Ожидается, что полноценное внедрение ИАС «Академия», как неотъемлемого элемента системы управления учреждением высшего образования, предоставит ректорату возможность формирования эффективной кадровой политики, нацеленной на стимулирование постоянного профессионального роста ППС, оптимального его использования. </a:t>
            </a:r>
          </a:p>
          <a:p>
            <a:r>
              <a:rPr lang="ru-RU" dirty="0" smtClean="0"/>
              <a:t>Предоставление преподавателям объективной количественной оценки различных аспектов их деятельности даст возможность выявления в ней слабых и сильных сторон, что, в комплексе с действиями по устранению недостатков, должно привести к повышению качества преподавания как важнейшему фактору улучшения эффективности подготовки специалистов.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4"/>
                </a:solidFill>
              </a:rPr>
              <a:t>Заключение</a:t>
            </a:r>
            <a:endParaRPr lang="ru-RU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800225" y="2624329"/>
            <a:ext cx="8991600" cy="1147571"/>
          </a:xfrm>
        </p:spPr>
        <p:txBody>
          <a:bodyPr>
            <a:normAutofit/>
          </a:bodyPr>
          <a:lstStyle/>
          <a:p>
            <a:pPr algn="ctr"/>
            <a:r>
              <a:rPr lang="ru-RU" sz="5400" dirty="0"/>
              <a:t>С</a:t>
            </a:r>
            <a:r>
              <a:rPr lang="ru-RU" sz="5400" dirty="0" smtClean="0"/>
              <a:t>пасибо за внимание!</a:t>
            </a:r>
            <a:endParaRPr lang="ru-RU" sz="5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340646" y="5166911"/>
            <a:ext cx="718299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4"/>
                </a:solidFill>
              </a:rPr>
              <a:t>Центр информационных технологий </a:t>
            </a:r>
          </a:p>
          <a:p>
            <a:r>
              <a:rPr lang="ru-RU" b="1" dirty="0" smtClean="0">
                <a:solidFill>
                  <a:schemeClr val="accent4"/>
                </a:solidFill>
              </a:rPr>
              <a:t>Академии управления при Президенте Республики Беларусь</a:t>
            </a:r>
          </a:p>
          <a:p>
            <a:r>
              <a:rPr lang="ru-RU" b="1" dirty="0" smtClean="0">
                <a:solidFill>
                  <a:schemeClr val="accent4"/>
                </a:solidFill>
              </a:rPr>
              <a:t>тел. </a:t>
            </a:r>
            <a:r>
              <a:rPr lang="en-US" b="1" dirty="0" smtClean="0">
                <a:solidFill>
                  <a:schemeClr val="accent4"/>
                </a:solidFill>
              </a:rPr>
              <a:t>+375 17 229 51 61 </a:t>
            </a:r>
            <a:endParaRPr lang="ru-RU" b="1" dirty="0" smtClean="0">
              <a:solidFill>
                <a:schemeClr val="accent4"/>
              </a:solidFill>
            </a:endParaRPr>
          </a:p>
          <a:p>
            <a:r>
              <a:rPr lang="en-US" b="1" dirty="0" smtClean="0">
                <a:solidFill>
                  <a:schemeClr val="accent4"/>
                </a:solidFill>
              </a:rPr>
              <a:t>email: cit@pac.by</a:t>
            </a:r>
            <a:endParaRPr lang="ru-RU" b="1" dirty="0" smtClean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1050" y="0"/>
            <a:ext cx="10571163" cy="109537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4"/>
                </a:solidFill>
              </a:rPr>
              <a:t>Концептуальная структура ИАС «Академия»</a:t>
            </a:r>
            <a:endParaRPr lang="ru-RU" dirty="0">
              <a:solidFill>
                <a:schemeClr val="accent4"/>
              </a:solidFill>
            </a:endParaRPr>
          </a:p>
        </p:txBody>
      </p:sp>
      <p:graphicFrame>
        <p:nvGraphicFramePr>
          <p:cNvPr id="19" name="Схема 18"/>
          <p:cNvGraphicFramePr/>
          <p:nvPr>
            <p:extLst>
              <p:ext uri="{D42A27DB-BD31-4B8C-83A1-F6EECF244321}">
                <p14:modId xmlns:p14="http://schemas.microsoft.com/office/powerpoint/2010/main" val="301980330"/>
              </p:ext>
            </p:extLst>
          </p:nvPr>
        </p:nvGraphicFramePr>
        <p:xfrm>
          <a:off x="4657725" y="1081200"/>
          <a:ext cx="7391901" cy="57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4" name="Рисунок 3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3214" y="1000107"/>
            <a:ext cx="3217796" cy="421006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000876" y="5981700"/>
            <a:ext cx="1647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</a:rPr>
              <a:t>БД «Результаты деятельности»</a:t>
            </a:r>
            <a:endParaRPr lang="ru-RU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18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68926" y="1767768"/>
            <a:ext cx="5846284" cy="4192357"/>
          </a:xfrm>
        </p:spPr>
        <p:txBody>
          <a:bodyPr>
            <a:normAutofit fontScale="92500" lnSpcReduction="1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ru-RU" sz="2200" dirty="0" smtClean="0"/>
              <a:t>Учебная работа;</a:t>
            </a:r>
          </a:p>
          <a:p>
            <a:pPr marL="624078" indent="-514350">
              <a:buFont typeface="+mj-lt"/>
              <a:buAutoNum type="arabicPeriod"/>
            </a:pPr>
            <a:r>
              <a:rPr lang="ru-RU" sz="2200" dirty="0" smtClean="0"/>
              <a:t>Учебно-методическая работа;</a:t>
            </a:r>
          </a:p>
          <a:p>
            <a:pPr marL="624078" indent="-514350">
              <a:buFont typeface="+mj-lt"/>
              <a:buAutoNum type="arabicPeriod"/>
            </a:pPr>
            <a:r>
              <a:rPr lang="ru-RU" sz="2200" dirty="0" smtClean="0"/>
              <a:t>Научно-исследовательская деятельность</a:t>
            </a:r>
          </a:p>
          <a:p>
            <a:pPr marL="624078" indent="-514350">
              <a:buFont typeface="+mj-lt"/>
              <a:buAutoNum type="arabicPeriod"/>
            </a:pPr>
            <a:r>
              <a:rPr lang="ru-RU" sz="2200" dirty="0" smtClean="0"/>
              <a:t>Инновационная деятельность;</a:t>
            </a:r>
          </a:p>
          <a:p>
            <a:pPr marL="624078" indent="-514350">
              <a:buFont typeface="+mj-lt"/>
              <a:buAutoNum type="arabicPeriod"/>
            </a:pPr>
            <a:r>
              <a:rPr lang="ru-RU" sz="2200" dirty="0" smtClean="0"/>
              <a:t>Международная деятельность;</a:t>
            </a:r>
          </a:p>
          <a:p>
            <a:pPr marL="624078" indent="-514350">
              <a:buFont typeface="+mj-lt"/>
              <a:buAutoNum type="arabicPeriod"/>
            </a:pPr>
            <a:r>
              <a:rPr lang="ru-RU" sz="2200" dirty="0" smtClean="0"/>
              <a:t>Система менеджмента качества;</a:t>
            </a:r>
          </a:p>
          <a:p>
            <a:pPr marL="624078" indent="-514350">
              <a:buFont typeface="+mj-lt"/>
              <a:buAutoNum type="arabicPeriod"/>
            </a:pPr>
            <a:r>
              <a:rPr lang="ru-RU" sz="2200" dirty="0" smtClean="0"/>
              <a:t>Идеологическая и воспитательная работа;</a:t>
            </a:r>
          </a:p>
          <a:p>
            <a:pPr marL="624078" indent="-514350">
              <a:buFont typeface="+mj-lt"/>
              <a:buAutoNum type="arabicPeriod"/>
            </a:pPr>
            <a:r>
              <a:rPr lang="ru-RU" sz="2200" dirty="0" smtClean="0"/>
              <a:t>Повышение профессионального уровня;</a:t>
            </a:r>
          </a:p>
          <a:p>
            <a:pPr marL="624078" indent="-514350">
              <a:buFont typeface="+mj-lt"/>
              <a:buAutoNum type="arabicPeriod"/>
            </a:pPr>
            <a:r>
              <a:rPr lang="ru-RU" sz="2200" dirty="0" smtClean="0"/>
              <a:t>Оценка личностно-профессиональных качеств.</a:t>
            </a:r>
          </a:p>
          <a:p>
            <a:pPr marL="624078" indent="-514350">
              <a:buFont typeface="+mj-lt"/>
              <a:buAutoNum type="arabicPeriod"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dirty="0" smtClean="0">
                <a:solidFill>
                  <a:schemeClr val="accent4"/>
                </a:solidFill>
              </a:rPr>
              <a:t>Классификация информации в </a:t>
            </a:r>
            <a:br>
              <a:rPr lang="ru-RU" dirty="0" smtClean="0">
                <a:solidFill>
                  <a:schemeClr val="accent4"/>
                </a:solidFill>
              </a:rPr>
            </a:br>
            <a:r>
              <a:rPr lang="ru-RU" dirty="0" smtClean="0">
                <a:solidFill>
                  <a:schemeClr val="accent4"/>
                </a:solidFill>
              </a:rPr>
              <a:t>ИАС Академия</a:t>
            </a:r>
            <a:endParaRPr lang="ru-RU" dirty="0">
              <a:solidFill>
                <a:schemeClr val="accent4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80463" y="1919873"/>
            <a:ext cx="5972978" cy="4778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05100" y="364579"/>
            <a:ext cx="8867293" cy="5933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5553" y="374573"/>
            <a:ext cx="3924300" cy="2047875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accent4"/>
                </a:solidFill>
              </a:rPr>
              <a:t>Функциональная схема </a:t>
            </a:r>
            <a:br>
              <a:rPr lang="ru-RU" sz="2800" dirty="0" smtClean="0">
                <a:solidFill>
                  <a:schemeClr val="accent4"/>
                </a:solidFill>
              </a:rPr>
            </a:br>
            <a:r>
              <a:rPr lang="ru-RU" sz="2800" dirty="0" smtClean="0">
                <a:solidFill>
                  <a:schemeClr val="accent4"/>
                </a:solidFill>
              </a:rPr>
              <a:t>подсистемы учета и оценки </a:t>
            </a:r>
            <a:br>
              <a:rPr lang="ru-RU" sz="2800" dirty="0" smtClean="0">
                <a:solidFill>
                  <a:schemeClr val="accent4"/>
                </a:solidFill>
              </a:rPr>
            </a:br>
            <a:r>
              <a:rPr lang="ru-RU" sz="2800" dirty="0" smtClean="0">
                <a:solidFill>
                  <a:schemeClr val="accent4"/>
                </a:solidFill>
              </a:rPr>
              <a:t>деятельности ППС</a:t>
            </a:r>
            <a:endParaRPr lang="ru-RU" sz="28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03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01598" y="1755308"/>
            <a:ext cx="11058769" cy="4359054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500" b="1" dirty="0">
                <a:solidFill>
                  <a:schemeClr val="bg2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Основные цели:</a:t>
            </a:r>
          </a:p>
          <a:p>
            <a:r>
              <a:rPr lang="ru-RU" dirty="0" smtClean="0"/>
              <a:t>Ведение отчетности о проделанной работе по различным направлениям деятельности ППС;</a:t>
            </a:r>
          </a:p>
          <a:p>
            <a:r>
              <a:rPr lang="ru-RU" dirty="0" smtClean="0"/>
              <a:t>Предоставление </a:t>
            </a:r>
            <a:r>
              <a:rPr lang="ru-RU" dirty="0"/>
              <a:t>возможности оценки деятельности работников руководителями структурных </a:t>
            </a:r>
            <a:r>
              <a:rPr lang="ru-RU" dirty="0" smtClean="0"/>
              <a:t>подразделений;</a:t>
            </a:r>
          </a:p>
          <a:p>
            <a:r>
              <a:rPr lang="ru-RU" dirty="0" smtClean="0"/>
              <a:t>Стимулирование </a:t>
            </a:r>
            <a:r>
              <a:rPr lang="ru-RU" dirty="0"/>
              <a:t>роста квалификации, личностно-профессиональных качеств, продуктивности учебной, организационно-методической, научно-исследовательской, инновационной</a:t>
            </a:r>
            <a:r>
              <a:rPr lang="be-BY" dirty="0"/>
              <a:t>,</a:t>
            </a:r>
            <a:r>
              <a:rPr lang="ru-RU" dirty="0"/>
              <a:t> международной, идеологической работы </a:t>
            </a:r>
            <a:r>
              <a:rPr lang="ru-RU" dirty="0" smtClean="0"/>
              <a:t>ППС.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48299" y="472941"/>
            <a:ext cx="10311788" cy="7413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solidFill>
                  <a:schemeClr val="accent4"/>
                </a:solidFill>
              </a:rPr>
              <a:t>Подсистема учета и оценки</a:t>
            </a:r>
            <a:br>
              <a:rPr lang="ru-RU" sz="4000" dirty="0" smtClean="0">
                <a:solidFill>
                  <a:schemeClr val="accent4"/>
                </a:solidFill>
              </a:rPr>
            </a:br>
            <a:r>
              <a:rPr lang="ru-RU" sz="4000" dirty="0" smtClean="0">
                <a:solidFill>
                  <a:schemeClr val="accent4"/>
                </a:solidFill>
              </a:rPr>
              <a:t>деятельности ППС</a:t>
            </a:r>
            <a:r>
              <a:rPr lang="ru-RU" sz="37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37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3700" dirty="0" smtClean="0">
                <a:solidFill>
                  <a:schemeClr val="bg2">
                    <a:lumMod val="50000"/>
                  </a:schemeClr>
                </a:solidFill>
              </a:rPr>
              <a:t>Модули «Отчет», «Оценка отчета»</a:t>
            </a:r>
            <a:endParaRPr lang="ru-RU" sz="37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34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88415" y="2465855"/>
            <a:ext cx="10972800" cy="4920954"/>
          </a:xfrm>
        </p:spPr>
        <p:txBody>
          <a:bodyPr>
            <a:normAutofit/>
          </a:bodyPr>
          <a:lstStyle/>
          <a:p>
            <a:r>
              <a:rPr lang="ru-RU" dirty="0" smtClean="0"/>
              <a:t>Хранение </a:t>
            </a:r>
            <a:r>
              <a:rPr lang="ru-RU" dirty="0"/>
              <a:t>отчетности о проделанной работе по различным направлениям научной и учебной </a:t>
            </a:r>
            <a:r>
              <a:rPr lang="ru-RU" dirty="0" smtClean="0"/>
              <a:t>деятельности;</a:t>
            </a:r>
          </a:p>
          <a:p>
            <a:pPr lvl="0"/>
            <a:r>
              <a:rPr lang="ru-RU" dirty="0" smtClean="0"/>
              <a:t>Сокращение </a:t>
            </a:r>
            <a:r>
              <a:rPr lang="ru-RU" dirty="0"/>
              <a:t>временных затрат на построение отчетов работников;</a:t>
            </a:r>
          </a:p>
          <a:p>
            <a:r>
              <a:rPr lang="ru-RU" dirty="0" smtClean="0"/>
              <a:t>Введение </a:t>
            </a:r>
            <a:r>
              <a:rPr lang="ru-RU" dirty="0"/>
              <a:t>единых критериев для оценки деятельности </a:t>
            </a:r>
            <a:r>
              <a:rPr lang="ru-RU" dirty="0" smtClean="0"/>
              <a:t>ППС;</a:t>
            </a:r>
          </a:p>
          <a:p>
            <a:r>
              <a:rPr lang="ru-RU" dirty="0" smtClean="0"/>
              <a:t>Создание </a:t>
            </a:r>
            <a:r>
              <a:rPr lang="ru-RU" dirty="0"/>
              <a:t>информационной базы, всесторонне отражающей деятельность </a:t>
            </a:r>
            <a:r>
              <a:rPr lang="ru-RU" dirty="0" smtClean="0"/>
              <a:t>ППС.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31634" y="1046101"/>
            <a:ext cx="10972800" cy="491270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chemeClr val="accent4"/>
                </a:solidFill>
              </a:rPr>
              <a:t>Подсистема учета и оценки</a:t>
            </a:r>
            <a:br>
              <a:rPr lang="ru-RU" sz="4400" dirty="0" smtClean="0">
                <a:solidFill>
                  <a:schemeClr val="accent4"/>
                </a:solidFill>
              </a:rPr>
            </a:br>
            <a:r>
              <a:rPr lang="ru-RU" sz="4400" dirty="0" smtClean="0">
                <a:solidFill>
                  <a:schemeClr val="accent4"/>
                </a:solidFill>
              </a:rPr>
              <a:t>деятельности ППС </a:t>
            </a:r>
            <a:r>
              <a:rPr lang="ru-RU" sz="44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44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4400" dirty="0" smtClean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Основные задачи:</a:t>
            </a:r>
            <a:endParaRPr lang="ru-RU" sz="4400" dirty="0">
              <a:solidFill>
                <a:schemeClr val="bg2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922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12615" y="2084035"/>
            <a:ext cx="11058769" cy="4773965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500" b="1" dirty="0">
                <a:solidFill>
                  <a:schemeClr val="bg2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Основные </a:t>
            </a:r>
            <a:r>
              <a:rPr lang="ru-RU" sz="25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цели:</a:t>
            </a:r>
            <a:endParaRPr lang="ru-RU" sz="2500" b="1" dirty="0">
              <a:solidFill>
                <a:schemeClr val="bg2">
                  <a:lumMod val="50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  <a:p>
            <a:pPr marL="109728" indent="0">
              <a:buNone/>
            </a:pPr>
            <a:endParaRPr lang="ru-RU" sz="1100" dirty="0" smtClean="0"/>
          </a:p>
          <a:p>
            <a:pPr lvl="0"/>
            <a:r>
              <a:rPr lang="ru-RU" dirty="0" smtClean="0"/>
              <a:t>Введение </a:t>
            </a:r>
            <a:r>
              <a:rPr lang="ru-RU" dirty="0"/>
              <a:t>единых критериев для каждого показателя деятельности ППС;</a:t>
            </a:r>
          </a:p>
          <a:p>
            <a:pPr lvl="0"/>
            <a:r>
              <a:rPr lang="ru-RU" dirty="0" smtClean="0"/>
              <a:t>Определение </a:t>
            </a:r>
            <a:r>
              <a:rPr lang="ru-RU" dirty="0"/>
              <a:t>индивидуального рейтинга преподавателя;</a:t>
            </a:r>
          </a:p>
          <a:p>
            <a:pPr lvl="0"/>
            <a:r>
              <a:rPr lang="ru-RU" dirty="0" smtClean="0"/>
              <a:t>Развитие </a:t>
            </a:r>
            <a:r>
              <a:rPr lang="ru-RU" dirty="0"/>
              <a:t>мотивации преподавателей для стимулирования их профессионального и личностного роста.</a:t>
            </a: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9600" y="737346"/>
            <a:ext cx="10972800" cy="7413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solidFill>
                  <a:schemeClr val="accent4"/>
                </a:solidFill>
              </a:rPr>
              <a:t>Подсистема учета и оценки</a:t>
            </a:r>
            <a:br>
              <a:rPr lang="ru-RU" sz="4000" dirty="0" smtClean="0">
                <a:solidFill>
                  <a:schemeClr val="accent4"/>
                </a:solidFill>
              </a:rPr>
            </a:br>
            <a:r>
              <a:rPr lang="ru-RU" sz="4000" dirty="0" smtClean="0">
                <a:solidFill>
                  <a:schemeClr val="accent4"/>
                </a:solidFill>
              </a:rPr>
              <a:t>деятельности ППС </a:t>
            </a:r>
            <a:r>
              <a:rPr lang="ru-RU" sz="40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40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4000" dirty="0" smtClean="0">
                <a:solidFill>
                  <a:schemeClr val="bg2">
                    <a:lumMod val="50000"/>
                  </a:schemeClr>
                </a:solidFill>
              </a:rPr>
              <a:t>Модуль </a:t>
            </a:r>
            <a:r>
              <a:rPr lang="ru-RU" sz="4000" dirty="0">
                <a:solidFill>
                  <a:schemeClr val="bg2">
                    <a:lumMod val="50000"/>
                  </a:schemeClr>
                </a:solidFill>
              </a:rPr>
              <a:t>«Рейтинг»</a:t>
            </a:r>
            <a:endParaRPr lang="ru-RU" sz="37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62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157663" y="1759279"/>
            <a:ext cx="9344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Каждому </a:t>
            </a:r>
            <a:r>
              <a:rPr lang="ru-RU" dirty="0"/>
              <a:t>показателю деятельности ППС администратором системы присвоено определенное </a:t>
            </a:r>
            <a:r>
              <a:rPr lang="ru-RU" dirty="0" smtClean="0"/>
              <a:t>значение. </a:t>
            </a:r>
            <a:r>
              <a:rPr lang="ru-RU" dirty="0"/>
              <a:t>Каждый показатель имеет срок </a:t>
            </a:r>
            <a:r>
              <a:rPr lang="ru-RU" dirty="0" smtClean="0"/>
              <a:t>действия</a:t>
            </a:r>
            <a:r>
              <a:rPr lang="en-US" dirty="0" smtClean="0"/>
              <a:t> </a:t>
            </a:r>
            <a:r>
              <a:rPr lang="ru-RU" dirty="0" smtClean="0"/>
              <a:t>в годах.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3812" y="2405611"/>
            <a:ext cx="9288162" cy="425921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dirty="0">
                <a:solidFill>
                  <a:schemeClr val="accent4"/>
                </a:solidFill>
              </a:rPr>
              <a:t>Критерии оценок показателей деятельности ППС</a:t>
            </a:r>
          </a:p>
        </p:txBody>
      </p:sp>
    </p:spTree>
    <p:extLst>
      <p:ext uri="{BB962C8B-B14F-4D97-AF65-F5344CB8AC3E}">
        <p14:creationId xmlns:p14="http://schemas.microsoft.com/office/powerpoint/2010/main" val="127686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5724" y="261882"/>
            <a:ext cx="11516790" cy="128089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4"/>
                </a:solidFill>
              </a:rPr>
              <a:t>Отображение результатов:</a:t>
            </a:r>
            <a:br>
              <a:rPr lang="ru-RU" dirty="0" smtClean="0">
                <a:solidFill>
                  <a:schemeClr val="accent4"/>
                </a:solidFill>
              </a:rPr>
            </a:b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табличное представление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0122" y="1899296"/>
            <a:ext cx="10602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Ежедневно по расписанию запускается веб-служба расчета рейтинга, все данные сохраняются в базе данных. На основании этих данных строится рейтинг ППС по убыванию </a:t>
            </a:r>
            <a:r>
              <a:rPr lang="ru-RU" sz="1600" dirty="0" smtClean="0"/>
              <a:t>на </a:t>
            </a:r>
            <a:r>
              <a:rPr lang="ru-RU" sz="1600" dirty="0"/>
              <a:t>текущую </a:t>
            </a:r>
            <a:r>
              <a:rPr lang="ru-RU" sz="1600" dirty="0" smtClean="0"/>
              <a:t>дату. </a:t>
            </a:r>
            <a:endParaRPr lang="ru-RU" sz="16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0122" y="3211448"/>
            <a:ext cx="10602392" cy="247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26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1955</TotalTime>
  <Words>436</Words>
  <Application>Microsoft Office PowerPoint</Application>
  <PresentationFormat>Широкоэкранный</PresentationFormat>
  <Paragraphs>66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Lucida Sans Unicode</vt:lpstr>
      <vt:lpstr>Verdana</vt:lpstr>
      <vt:lpstr>Wingdings 2</vt:lpstr>
      <vt:lpstr>Wingdings 3</vt:lpstr>
      <vt:lpstr>Открытая</vt:lpstr>
      <vt:lpstr>Семинар  «ИКТ в сфере научно-технической информации: состояние, проблемы, перспективы»</vt:lpstr>
      <vt:lpstr>Концептуальная структура ИАС «Академия»</vt:lpstr>
      <vt:lpstr>Классификация информации в  ИАС Академия</vt:lpstr>
      <vt:lpstr>Функциональная схема  подсистемы учета и оценки  деятельности ППС</vt:lpstr>
      <vt:lpstr>Подсистема учета и оценки деятельности ППС Модули «Отчет», «Оценка отчета»</vt:lpstr>
      <vt:lpstr>Подсистема учета и оценки деятельности ППС  Основные задачи:</vt:lpstr>
      <vt:lpstr>Подсистема учета и оценки деятельности ППС  Модуль «Рейтинг»</vt:lpstr>
      <vt:lpstr>Критерии оценок показателей деятельности ППС</vt:lpstr>
      <vt:lpstr>Отображение результатов: табличное представление</vt:lpstr>
      <vt:lpstr>Отображение результатов: графическое представление</vt:lpstr>
      <vt:lpstr> Алгоритм расчета рейтинга деятельности ППС </vt:lpstr>
      <vt:lpstr>Заключение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Информационно-аналитическая система «Академия»</dc:title>
  <dc:creator>Белицкая Инна Владимировна</dc:creator>
  <cp:lastModifiedBy>Попов Илья</cp:lastModifiedBy>
  <cp:revision>98</cp:revision>
  <dcterms:created xsi:type="dcterms:W3CDTF">2014-09-18T06:28:58Z</dcterms:created>
  <dcterms:modified xsi:type="dcterms:W3CDTF">2014-11-19T11:12:57Z</dcterms:modified>
</cp:coreProperties>
</file>