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1" r:id="rId3"/>
    <p:sldId id="388" r:id="rId4"/>
    <p:sldId id="389" r:id="rId5"/>
    <p:sldId id="310" r:id="rId6"/>
    <p:sldId id="392" r:id="rId7"/>
    <p:sldId id="382" r:id="rId8"/>
    <p:sldId id="383" r:id="rId9"/>
    <p:sldId id="384" r:id="rId10"/>
    <p:sldId id="385" r:id="rId11"/>
    <p:sldId id="386" r:id="rId12"/>
    <p:sldId id="393" r:id="rId13"/>
    <p:sldId id="344" r:id="rId14"/>
    <p:sldId id="306" r:id="rId1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1" autoAdjust="0"/>
    <p:restoredTop sz="87922" autoAdjust="0"/>
  </p:normalViewPr>
  <p:slideViewPr>
    <p:cSldViewPr>
      <p:cViewPr varScale="1">
        <p:scale>
          <a:sx n="64" d="100"/>
          <a:sy n="64" d="100"/>
        </p:scale>
        <p:origin x="-2052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62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6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pPr/>
              <a:t>19/06/2014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8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13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03337"/>
            <a:ext cx="5438140" cy="5039753"/>
          </a:xfrm>
        </p:spPr>
        <p:txBody>
          <a:bodyPr/>
          <a:lstStyle/>
          <a:p>
            <a:pPr algn="just"/>
            <a:r>
              <a:rPr lang="en-GB" b="1" dirty="0" smtClean="0"/>
              <a:t>National</a:t>
            </a:r>
            <a:r>
              <a:rPr lang="en-GB" b="1" baseline="0" dirty="0" smtClean="0"/>
              <a:t> Innovation System characterizes the systemic interdependencies within a given country, which influence the process of generation and diffusion of innovation in that economy. The national innovation system consists of five subsystems:</a:t>
            </a:r>
          </a:p>
          <a:p>
            <a:pPr algn="just"/>
            <a:r>
              <a:rPr lang="en-GB" b="1" baseline="0" dirty="0" smtClean="0"/>
              <a:t>Innovation governance</a:t>
            </a:r>
          </a:p>
          <a:p>
            <a:pPr algn="just"/>
            <a:r>
              <a:rPr lang="en-GB" b="1" baseline="0" dirty="0" smtClean="0"/>
              <a:t>Knowledge creation</a:t>
            </a:r>
          </a:p>
          <a:p>
            <a:pPr algn="just"/>
            <a:r>
              <a:rPr lang="en-GB" b="1" baseline="0" dirty="0" smtClean="0"/>
              <a:t>Demand for innovation</a:t>
            </a:r>
          </a:p>
          <a:p>
            <a:pPr algn="just"/>
            <a:r>
              <a:rPr lang="en-GB" b="1" baseline="0" dirty="0" smtClean="0"/>
              <a:t>Absorptive capacity</a:t>
            </a:r>
          </a:p>
          <a:p>
            <a:pPr algn="just"/>
            <a:r>
              <a:rPr lang="en-GB" b="1" baseline="0" dirty="0" smtClean="0"/>
              <a:t>Diffusion capacity</a:t>
            </a:r>
          </a:p>
          <a:p>
            <a:pPr algn="just"/>
            <a:endParaRPr lang="en-GB" b="1" baseline="0" dirty="0" smtClean="0"/>
          </a:p>
          <a:p>
            <a:pPr algn="just"/>
            <a:endParaRPr lang="en-GB" b="1" baseline="0" dirty="0" smtClean="0"/>
          </a:p>
          <a:p>
            <a:pPr algn="just"/>
            <a:r>
              <a:rPr lang="en-GB" b="1" dirty="0" smtClean="0"/>
              <a:t>Framework conditions are key policies and regulations, outside the “core” research and innovation policies, that affect the innovation performance of an economy. </a:t>
            </a:r>
          </a:p>
          <a:p>
            <a:pPr algn="just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6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03337"/>
            <a:ext cx="5438140" cy="5039753"/>
          </a:xfrm>
        </p:spPr>
        <p:txBody>
          <a:bodyPr/>
          <a:lstStyle/>
          <a:p>
            <a:pPr algn="just"/>
            <a:r>
              <a:rPr lang="en-GB" b="1" dirty="0" smtClean="0"/>
              <a:t>Environmental policies usually do not target innovation processes while innovation policies are seldom concerned with sustainable development.  How to bridge this divide? 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16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03337"/>
            <a:ext cx="5438140" cy="5039753"/>
          </a:xfrm>
        </p:spPr>
        <p:txBody>
          <a:bodyPr/>
          <a:lstStyle/>
          <a:p>
            <a:pPr algn="just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6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Involved in development of eco-innovations and support for eco-innovative solutions in existing clusters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8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4675333"/>
            <a:ext cx="5438140" cy="5183747"/>
          </a:xfrm>
        </p:spPr>
        <p:txBody>
          <a:bodyPr/>
          <a:lstStyle/>
          <a:p>
            <a:endParaRPr lang="en-US" sz="11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7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533" y="4675333"/>
            <a:ext cx="5438140" cy="5183747"/>
          </a:xfrm>
        </p:spPr>
        <p:txBody>
          <a:bodyPr/>
          <a:lstStyle/>
          <a:p>
            <a:endParaRPr lang="en-US" sz="11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FC0D7-00BE-487F-A0DC-9FF156A82E8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ko.Enomoto@UNECE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1844824"/>
            <a:ext cx="990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Eco-innovation Policy instruments 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>and special challenges</a:t>
            </a:r>
            <a:endParaRPr lang="en-GB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3284984"/>
            <a:ext cx="8969896" cy="3949899"/>
          </a:xfrm>
        </p:spPr>
        <p:txBody>
          <a:bodyPr/>
          <a:lstStyle/>
          <a:p>
            <a:pPr lvl="0" algn="ctr">
              <a:lnSpc>
                <a:spcPct val="80000"/>
              </a:lnSpc>
            </a:pPr>
            <a:endParaRPr lang="en-GB" sz="32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GB" sz="32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Michiko ENOMOTO </a:t>
            </a:r>
          </a:p>
          <a:p>
            <a:pPr lvl="0" algn="ctr">
              <a:lnSpc>
                <a:spcPct val="80000"/>
              </a:lnSpc>
            </a:pPr>
            <a:r>
              <a:rPr lang="en-GB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Economic Cooperation and Integration, </a:t>
            </a:r>
          </a:p>
          <a:p>
            <a:pPr lvl="0" algn="ctr">
              <a:lnSpc>
                <a:spcPct val="80000"/>
              </a:lnSpc>
            </a:pPr>
            <a:r>
              <a:rPr lang="en-GB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itchFamily="34" charset="0"/>
                <a:cs typeface="Verdana" pitchFamily="34" charset="0"/>
              </a:rPr>
              <a:t>Trade, and Land Management Division</a:t>
            </a:r>
          </a:p>
          <a:p>
            <a:pPr lvl="0" algn="ctr">
              <a:lnSpc>
                <a:spcPct val="80000"/>
              </a:lnSpc>
            </a:pPr>
            <a:endParaRPr lang="en-GB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Minsk, 19 June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en-GB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8"/>
    </mc:Choice>
    <mc:Fallback xmlns="">
      <p:transition spd="slow" advTm="171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Education for sustainable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Capacity-building for eco-efficiency for enterprises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Changes in school educational programmes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Eco-labelling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Education and training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Consumer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Capacity-building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3645024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6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Green public procurement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latin typeface="+mn-lt"/>
              </a:rPr>
              <a:t>All policy fields with public procurement capacity (i.e. transport, construction, housing)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procurement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4290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Special challenges related to financing of eco-innovation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36724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Life-cycle assessments - increases uncertainty &amp; difficulties of estimating the cost of eco-innovation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Scale - some projects, especially in renewable energy, are small – high transaction costs 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Venture capital financing - often provides only a partial solutions, especially in life-cycle projects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Public support - critical to address financing gaps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Financing eco-innovation requires the combination of public and private efforts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3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800" y="332656"/>
            <a:ext cx="5904656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Need for integrated policymaking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Resultant synergies enhance the effectiveness of individual policy instruments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Need for coordination across many different areas, and actors over a sustained period of time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b="1" dirty="0">
                <a:latin typeface="+mn-lt"/>
              </a:rPr>
              <a:t>Crucial role of the public sector defining the regulatory and policy framework, as well as designing and funding of eco-innovation</a:t>
            </a:r>
          </a:p>
          <a:p>
            <a:endParaRPr lang="en-GB" sz="2400" b="1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80" y="692696"/>
            <a:ext cx="14287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640" y="692696"/>
            <a:ext cx="8064896" cy="1080120"/>
          </a:xfrm>
        </p:spPr>
        <p:txBody>
          <a:bodyPr>
            <a:noAutofit/>
          </a:bodyPr>
          <a:lstStyle/>
          <a:p>
            <a:pPr algn="ctr"/>
            <a:endParaRPr lang="en-GB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1412776"/>
            <a:ext cx="8496300" cy="47530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GB" sz="2200" dirty="0" smtClean="0"/>
          </a:p>
          <a:p>
            <a:pPr marL="419100" indent="-419100" algn="ctr">
              <a:lnSpc>
                <a:spcPct val="90000"/>
              </a:lnSpc>
            </a:pPr>
            <a:r>
              <a:rPr lang="en-GB" sz="8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Thank you!</a:t>
            </a:r>
            <a:endParaRPr lang="en-GB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419100" indent="-419100" algn="ctr">
              <a:lnSpc>
                <a:spcPct val="90000"/>
              </a:lnSpc>
            </a:pPr>
            <a:r>
              <a:rPr lang="ja-JP" altLang="en-GB" sz="54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ありがとう</a:t>
            </a:r>
            <a:endParaRPr lang="en-GB" sz="8000" b="1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marL="419100" indent="-419100" algn="ctr">
              <a:lnSpc>
                <a:spcPct val="90000"/>
              </a:lnSpc>
            </a:pPr>
            <a:endParaRPr lang="en-GB" sz="2000" b="1" dirty="0" smtClean="0"/>
          </a:p>
          <a:p>
            <a:pPr marL="419100" indent="-419100" algn="ctr">
              <a:lnSpc>
                <a:spcPct val="90000"/>
              </a:lnSpc>
            </a:pPr>
            <a:endParaRPr lang="en-GB" sz="2000" b="1" noProof="0" dirty="0" smtClean="0"/>
          </a:p>
          <a:p>
            <a:pPr marL="419100" indent="-419100" algn="ctr">
              <a:lnSpc>
                <a:spcPct val="90000"/>
              </a:lnSpc>
            </a:pPr>
            <a:r>
              <a:rPr lang="en-GB" sz="2000" b="1" dirty="0" smtClean="0"/>
              <a:t>Michiko ENOMOTO (UNECE)  </a:t>
            </a:r>
          </a:p>
          <a:p>
            <a:pPr marL="419100" indent="-419100" algn="ctr">
              <a:lnSpc>
                <a:spcPct val="90000"/>
              </a:lnSpc>
            </a:pPr>
            <a:endParaRPr lang="en-GB" sz="2000" dirty="0" smtClean="0">
              <a:hlinkClick r:id="rId3"/>
            </a:endParaRPr>
          </a:p>
          <a:p>
            <a:pPr marL="419100" indent="-419100" algn="ctr">
              <a:lnSpc>
                <a:spcPct val="90000"/>
              </a:lnSpc>
            </a:pPr>
            <a:r>
              <a:rPr lang="en-GB" sz="2000" dirty="0" smtClean="0">
                <a:hlinkClick r:id="rId3"/>
              </a:rPr>
              <a:t>Michiko.Enomoto@unece.org</a:t>
            </a:r>
            <a:endParaRPr lang="en-GB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08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816" y="476672"/>
            <a:ext cx="653717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Eco-innovation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0874" y="1844824"/>
            <a:ext cx="8640638" cy="446449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Subset of national innovation policy</a:t>
            </a:r>
          </a:p>
          <a:p>
            <a:endParaRPr lang="en-GB" sz="2400" b="1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Need to build strong National Innovation System and good innovation governance</a:t>
            </a:r>
          </a:p>
          <a:p>
            <a:endParaRPr lang="en-GB" sz="2400" b="1" dirty="0">
              <a:latin typeface="+mn-lt"/>
            </a:endParaRPr>
          </a:p>
          <a:p>
            <a:r>
              <a:rPr lang="en-GB" sz="2400" b="1" dirty="0">
                <a:latin typeface="+mn-lt"/>
              </a:rPr>
              <a:t>Best designed eco-innovation policies may fail if the framework conditions are not right</a:t>
            </a:r>
            <a:r>
              <a:rPr lang="en-GB" sz="2400" b="1" dirty="0" smtClean="0">
                <a:latin typeface="+mn-lt"/>
              </a:rPr>
              <a:t>. </a:t>
            </a:r>
            <a:endParaRPr lang="en-GB" sz="2400" b="1" dirty="0">
              <a:latin typeface="+mn-lt"/>
            </a:endParaRPr>
          </a:p>
          <a:p>
            <a:endParaRPr lang="en-GB" sz="2400" b="1" dirty="0" smtClean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Need for good framework conditions.</a:t>
            </a:r>
            <a:endParaRPr lang="en-GB" sz="2400" b="1" dirty="0">
              <a:latin typeface="+mn-lt"/>
            </a:endParaRPr>
          </a:p>
          <a:p>
            <a:endParaRPr lang="en-GB" sz="2400" b="1" dirty="0">
              <a:latin typeface="+mn-lt"/>
            </a:endParaRPr>
          </a:p>
          <a:p>
            <a:endParaRPr lang="en-GB" sz="2400" b="1" dirty="0" smtClean="0">
              <a:latin typeface="+mn-lt"/>
            </a:endParaRPr>
          </a:p>
          <a:p>
            <a:endParaRPr lang="en-GB" sz="2400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60" y="4576936"/>
            <a:ext cx="30670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1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7"/>
    </mc:Choice>
    <mc:Fallback xmlns="">
      <p:transition spd="slow" advTm="2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Framework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8544" y="1916832"/>
            <a:ext cx="8496300" cy="403244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+mn-lt"/>
              </a:rPr>
              <a:t>Framework conditions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Comprehensive </a:t>
            </a:r>
            <a:r>
              <a:rPr lang="en-GB" sz="2800" b="1" dirty="0">
                <a:latin typeface="+mn-lt"/>
              </a:rPr>
              <a:t>and effective commercial and financial laws (including IPR)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Structure of product and financial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Openness to international trade and foreign direct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Availabilit</a:t>
            </a:r>
            <a:r>
              <a:rPr lang="en-GB" sz="2800" b="1" dirty="0">
                <a:latin typeface="+mn-lt"/>
              </a:rPr>
              <a:t>y</a:t>
            </a:r>
            <a:r>
              <a:rPr lang="en-GB" sz="2800" b="1" dirty="0" smtClean="0">
                <a:latin typeface="+mn-lt"/>
              </a:rPr>
              <a:t> and quality of human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Availability of physical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95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Drivers of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8544" y="1916832"/>
            <a:ext cx="8496300" cy="468106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Entrepreneurship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Important driver of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Social acceptance of entrepreneurial successes and failures are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Need to foster innovative SMEs</a:t>
            </a:r>
          </a:p>
          <a:p>
            <a:r>
              <a:rPr lang="en-GB" sz="2400" b="1" dirty="0" smtClean="0">
                <a:latin typeface="+mn-lt"/>
              </a:rPr>
              <a:t>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Innovation thrives best in competitive markets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Openness to trade and FDI can enhance innovation</a:t>
            </a:r>
          </a:p>
        </p:txBody>
      </p:sp>
    </p:spTree>
    <p:extLst>
      <p:ext uri="{BB962C8B-B14F-4D97-AF65-F5344CB8AC3E}">
        <p14:creationId xmlns:p14="http://schemas.microsoft.com/office/powerpoint/2010/main" val="9645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816" y="476672"/>
            <a:ext cx="65371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Innovation policy &amp; environmental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0874" y="1844824"/>
            <a:ext cx="8640638" cy="4464496"/>
          </a:xfrm>
        </p:spPr>
        <p:txBody>
          <a:bodyPr>
            <a:normAutofit/>
          </a:bodyPr>
          <a:lstStyle/>
          <a:p>
            <a:endParaRPr lang="en-GB" sz="2400" b="1" dirty="0">
              <a:latin typeface="+mn-lt"/>
            </a:endParaRPr>
          </a:p>
          <a:p>
            <a:r>
              <a:rPr lang="en-GB" sz="2400" b="1" dirty="0">
                <a:latin typeface="+mn-lt"/>
              </a:rPr>
              <a:t>How to bridge the divide between</a:t>
            </a:r>
          </a:p>
          <a:p>
            <a:r>
              <a:rPr lang="en-GB" sz="2400" b="1" dirty="0">
                <a:latin typeface="+mn-lt"/>
              </a:rPr>
              <a:t>Innovation policy and environmental policy?</a:t>
            </a:r>
          </a:p>
          <a:p>
            <a:endParaRPr lang="en-GB" sz="2400" b="1" dirty="0">
              <a:latin typeface="+mn-lt"/>
            </a:endParaRPr>
          </a:p>
          <a:p>
            <a:r>
              <a:rPr lang="en-GB" sz="2400" b="1" dirty="0" smtClean="0">
                <a:latin typeface="+mn-lt"/>
              </a:rPr>
              <a:t>Eco-innovation policy – should coordinate environmental and innovation  measures for the aim of improving both innovation performance and sustainability. </a:t>
            </a:r>
          </a:p>
          <a:p>
            <a:endParaRPr lang="en-GB" sz="2400" b="1" dirty="0">
              <a:latin typeface="+mn-lt"/>
            </a:endParaRPr>
          </a:p>
          <a:p>
            <a:endParaRPr lang="en-GB" sz="2400" b="1" dirty="0" smtClean="0">
              <a:latin typeface="+mn-lt"/>
            </a:endParaRPr>
          </a:p>
          <a:p>
            <a:endParaRPr lang="en-GB" sz="2400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08" y="4797152"/>
            <a:ext cx="2612502" cy="126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6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7"/>
    </mc:Choice>
    <mc:Fallback xmlns="">
      <p:transition spd="slow" advTm="2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816" y="476672"/>
            <a:ext cx="65371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Eco-innovation Policy instruments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0874" y="1844824"/>
            <a:ext cx="8640638" cy="4464496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+mn-lt"/>
              </a:rPr>
              <a:t>There are numbers of policy </a:t>
            </a:r>
            <a:r>
              <a:rPr lang="en-GB" sz="2400" b="1" dirty="0">
                <a:latin typeface="+mn-lt"/>
              </a:rPr>
              <a:t>instruments </a:t>
            </a:r>
            <a:r>
              <a:rPr lang="en-GB" sz="2400" b="1" dirty="0" smtClean="0">
                <a:latin typeface="+mn-lt"/>
              </a:rPr>
              <a:t>that enhance both innovation performance and sustainability: </a:t>
            </a:r>
            <a:endParaRPr lang="en-GB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Market based instruments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Regulatory and normative framework</a:t>
            </a:r>
            <a:endParaRPr lang="en-U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Direct support for </a:t>
            </a:r>
            <a:r>
              <a:rPr lang="en-US" sz="2400" b="1" dirty="0" smtClean="0">
                <a:latin typeface="+mn-lt"/>
              </a:rPr>
              <a:t>eco-innovation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Public </a:t>
            </a:r>
            <a:r>
              <a:rPr lang="en-US" sz="2400" b="1" dirty="0">
                <a:latin typeface="+mn-lt"/>
              </a:rPr>
              <a:t>procurement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Strategic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Capacity-building</a:t>
            </a:r>
          </a:p>
          <a:p>
            <a:endParaRPr lang="en-GB" sz="2400" b="1" dirty="0" smtClean="0">
              <a:latin typeface="+mn-lt"/>
            </a:endParaRPr>
          </a:p>
          <a:p>
            <a:endParaRPr lang="en-GB" sz="2400" b="1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60" y="4576936"/>
            <a:ext cx="30670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65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7"/>
    </mc:Choice>
    <mc:Fallback xmlns="">
      <p:transition spd="slow" advTm="28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Fiscal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Energy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resource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carbon emission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 &amp; D tax incentives</a:t>
            </a:r>
          </a:p>
          <a:p>
            <a:endParaRPr lang="en-GB" dirty="0" smtClean="0"/>
          </a:p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Emission trading schemes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Fiscal </a:t>
            </a:r>
            <a:r>
              <a:rPr lang="en-GB" sz="2400" dirty="0" smtClean="0">
                <a:latin typeface="+mn-lt"/>
              </a:rPr>
              <a:t>policy</a:t>
            </a: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Trade </a:t>
            </a:r>
            <a:r>
              <a:rPr lang="en-GB" sz="2400" dirty="0">
                <a:latin typeface="+mn-lt"/>
              </a:rPr>
              <a:t>Policy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Market based instruments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3861048"/>
            <a:ext cx="24003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5609828" cy="377728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Energy regulation standards and norms (including technology regulations, energy saving requirements)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Permits and bans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Land use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Environmental management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Eco-labels and other soft 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standardization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instruments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9144" y="2348880"/>
            <a:ext cx="3161556" cy="37772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Environmental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Industrial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Energy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Trade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Local development policy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Regulatory and Normative Framework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0" y="1196752"/>
            <a:ext cx="1003176" cy="10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5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8504" y="1556792"/>
            <a:ext cx="4824536" cy="45365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Financial schemes (loans and credits)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Subsidies (renewable energy subsidies)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Venture capital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Business incubation programmes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Targeted R &amp; D and technology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Business advisory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Eco-clusters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41032" y="1700808"/>
            <a:ext cx="3953644" cy="37772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Economic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Energy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Innovation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Entrepreneurship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Science and technology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Regional development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Direct support for eco-innovation activity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4933156"/>
            <a:ext cx="1822718" cy="10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0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620</Words>
  <Application>Microsoft Office PowerPoint</Application>
  <PresentationFormat>A4 Paper (210x297 mm)</PresentationFormat>
  <Paragraphs>134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Eco-innovation Policy instruments  and special challenges</vt:lpstr>
      <vt:lpstr>Eco-innovation Policy</vt:lpstr>
      <vt:lpstr>Framework conditions</vt:lpstr>
      <vt:lpstr>Drivers of innovation</vt:lpstr>
      <vt:lpstr>Innovation policy &amp; environmental policy</vt:lpstr>
      <vt:lpstr>Eco-innovation Policy instruments</vt:lpstr>
      <vt:lpstr>Market based instruments</vt:lpstr>
      <vt:lpstr>Regulatory and Normative Framework</vt:lpstr>
      <vt:lpstr>Direct support for eco-innovation activity</vt:lpstr>
      <vt:lpstr>Capacity-building</vt:lpstr>
      <vt:lpstr>Public procurement</vt:lpstr>
      <vt:lpstr>Special challenges related to financing of eco-innovation</vt:lpstr>
      <vt:lpstr>Conclusion</vt:lpstr>
      <vt:lpstr>PowerPoint Presentation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Michiko Enomoto</dc:creator>
  <cp:lastModifiedBy>Michiko Enomoto</cp:lastModifiedBy>
  <cp:revision>680</cp:revision>
  <cp:lastPrinted>2014-06-17T18:43:26Z</cp:lastPrinted>
  <dcterms:created xsi:type="dcterms:W3CDTF">2012-05-22T12:09:49Z</dcterms:created>
  <dcterms:modified xsi:type="dcterms:W3CDTF">2014-06-18T23:52:19Z</dcterms:modified>
</cp:coreProperties>
</file>