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6" r:id="rId3"/>
    <p:sldId id="381" r:id="rId4"/>
    <p:sldId id="325" r:id="rId5"/>
    <p:sldId id="382" r:id="rId6"/>
    <p:sldId id="364" r:id="rId7"/>
    <p:sldId id="363" r:id="rId8"/>
    <p:sldId id="365" r:id="rId9"/>
    <p:sldId id="388" r:id="rId10"/>
    <p:sldId id="368" r:id="rId11"/>
    <p:sldId id="370" r:id="rId12"/>
    <p:sldId id="387" r:id="rId13"/>
    <p:sldId id="371" r:id="rId14"/>
    <p:sldId id="366" r:id="rId15"/>
    <p:sldId id="384" r:id="rId16"/>
    <p:sldId id="385" r:id="rId17"/>
    <p:sldId id="389" r:id="rId18"/>
    <p:sldId id="390" r:id="rId19"/>
    <p:sldId id="348" r:id="rId20"/>
    <p:sldId id="357" r:id="rId21"/>
    <p:sldId id="352" r:id="rId22"/>
    <p:sldId id="392" r:id="rId23"/>
  </p:sldIdLst>
  <p:sldSz cx="9906000" cy="6858000" type="A4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4" autoAdjust="0"/>
    <p:restoredTop sz="86400" autoAdjust="0"/>
  </p:normalViewPr>
  <p:slideViewPr>
    <p:cSldViewPr>
      <p:cViewPr varScale="1">
        <p:scale>
          <a:sx n="98" d="100"/>
          <a:sy n="98" d="100"/>
        </p:scale>
        <p:origin x="-114" y="-1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4" y="165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t>6/12/2014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5024" cy="4958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t>12/06/2014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82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22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palacin@unece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900" dirty="0" smtClean="0">
                <a:solidFill>
                  <a:srgbClr val="0070C0"/>
                </a:solidFill>
                <a:latin typeface="+mn-lt"/>
              </a:rPr>
              <a:t>Policy instruments to foster green technologies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6992"/>
            <a:ext cx="9906000" cy="4525963"/>
          </a:xfrm>
        </p:spPr>
        <p:txBody>
          <a:bodyPr/>
          <a:lstStyle/>
          <a:p>
            <a:pPr lvl="0" algn="ctr">
              <a:lnSpc>
                <a:spcPct val="80000"/>
              </a:lnSpc>
            </a:pPr>
            <a:endParaRPr lang="es-AR" sz="32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Palacín</a:t>
            </a:r>
            <a:endParaRPr lang="fr-CH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Chief</a:t>
            </a: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Innovative</a:t>
            </a: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Policies</a:t>
            </a: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endParaRPr lang="fr-CH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UNECE</a:t>
            </a:r>
            <a:endParaRPr lang="fr-CH" sz="32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32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Minsk, 19 </a:t>
            </a:r>
            <a:r>
              <a:rPr lang="fr-CH" sz="32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June</a:t>
            </a:r>
            <a:r>
              <a:rPr lang="fr-CH" sz="32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2014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10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Cutting</a:t>
            </a:r>
            <a:r>
              <a:rPr lang="fr-CH" sz="3600" b="1" dirty="0" smtClean="0">
                <a:solidFill>
                  <a:schemeClr val="bg1"/>
                </a:solidFill>
              </a:rPr>
              <a:t> </a:t>
            </a:r>
            <a:r>
              <a:rPr lang="fr-CH" sz="3600" b="1" dirty="0" err="1" smtClean="0">
                <a:solidFill>
                  <a:schemeClr val="bg1"/>
                </a:solidFill>
              </a:rPr>
              <a:t>edge</a:t>
            </a:r>
            <a:r>
              <a:rPr lang="fr-CH" sz="3600" b="1" dirty="0" smtClean="0">
                <a:solidFill>
                  <a:schemeClr val="bg1"/>
                </a:solidFill>
              </a:rPr>
              <a:t> innovation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Technology push: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Appropriate for countries with strong enough technological capabilities</a:t>
            </a:r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Different tools: direct funding of research, grants and loans, R&amp;D incentives</a:t>
            </a:r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More effective than demand to generate new technologies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Cutting</a:t>
            </a:r>
            <a:r>
              <a:rPr lang="fr-CH" sz="3600" b="1" dirty="0" smtClean="0">
                <a:solidFill>
                  <a:schemeClr val="bg1"/>
                </a:solidFill>
              </a:rPr>
              <a:t> </a:t>
            </a:r>
            <a:r>
              <a:rPr lang="fr-CH" sz="3600" b="1" dirty="0" err="1" smtClean="0">
                <a:solidFill>
                  <a:schemeClr val="bg1"/>
                </a:solidFill>
              </a:rPr>
              <a:t>edge</a:t>
            </a:r>
            <a:r>
              <a:rPr lang="fr-CH" sz="3600" b="1" dirty="0" smtClean="0">
                <a:solidFill>
                  <a:schemeClr val="bg1"/>
                </a:solidFill>
              </a:rPr>
              <a:t> innovation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Demand or market pull: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108585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Prize funds – defined objectives</a:t>
            </a:r>
          </a:p>
          <a:p>
            <a:pPr lvl="1" indent="0">
              <a:lnSpc>
                <a:spcPct val="80000"/>
              </a:lnSpc>
              <a:buNone/>
            </a:pPr>
            <a:endParaRPr lang="en-US" sz="2400" b="1" dirty="0" smtClean="0"/>
          </a:p>
          <a:p>
            <a:pPr marL="108585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Advanced market commitments or purchase guarantees – clear technological specifications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253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chemeClr val="bg1"/>
                </a:solidFill>
              </a:rPr>
              <a:t>Catch-up innovation and absorption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Creation of a business environment conducive to experimentation and </a:t>
            </a:r>
            <a:r>
              <a:rPr lang="en-US" b="1" dirty="0" smtClean="0"/>
              <a:t>learning</a:t>
            </a:r>
            <a:r>
              <a:rPr lang="en-US" b="1" dirty="0" smtClean="0"/>
              <a:t>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Regulations to wind up a </a:t>
            </a:r>
            <a:r>
              <a:rPr lang="en-US" b="1" dirty="0" smtClean="0"/>
              <a:t>business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Factors influencing entrepreneurship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Improved human capital and increased connectivity:</a:t>
            </a: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Insertion in global value chains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International mobility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Development of skills - multidisciplinary</a:t>
            </a:r>
          </a:p>
        </p:txBody>
      </p:sp>
    </p:spTree>
    <p:extLst>
      <p:ext uri="{BB962C8B-B14F-4D97-AF65-F5344CB8AC3E}">
        <p14:creationId xmlns:p14="http://schemas.microsoft.com/office/powerpoint/2010/main" val="14126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chemeClr val="bg1"/>
                </a:solidFill>
              </a:rPr>
              <a:t>Catch-up innovation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772816"/>
            <a:ext cx="9148762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Facilitate access to technologies: openness to trade, FDI, licensing of foreign technologies, patent pools, compulsory </a:t>
            </a:r>
            <a:r>
              <a:rPr lang="en-US" b="1" dirty="0" smtClean="0"/>
              <a:t>licenses</a:t>
            </a: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     </a:t>
            </a: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Encourage adoption of green technologies (demand-pull):</a:t>
            </a:r>
          </a:p>
          <a:p>
            <a:pPr marL="108585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feed-in tariffs</a:t>
            </a:r>
          </a:p>
          <a:p>
            <a:pPr marL="108585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b="1" dirty="0" smtClean="0"/>
              <a:t>ax credits for users of new technologies </a:t>
            </a:r>
          </a:p>
          <a:p>
            <a:pPr marL="108585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comparison/endorsement </a:t>
            </a:r>
            <a:r>
              <a:rPr lang="en-US" sz="2400" b="1" dirty="0" err="1" smtClean="0"/>
              <a:t>labelling</a:t>
            </a:r>
            <a:endParaRPr lang="en-US" sz="2400" b="1" dirty="0" smtClean="0"/>
          </a:p>
          <a:p>
            <a:pPr marL="108585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regulations, standards, green </a:t>
            </a:r>
            <a:r>
              <a:rPr lang="en-US" sz="2400" b="1" dirty="0" smtClean="0"/>
              <a:t>procurement</a:t>
            </a:r>
          </a:p>
          <a:p>
            <a:pPr lvl="1" indent="0">
              <a:lnSpc>
                <a:spcPct val="80000"/>
              </a:lnSpc>
              <a:buNone/>
            </a:pPr>
            <a:endParaRPr lang="en-US" sz="2400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Demand policies more suitable for incremental, not radical innovation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476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14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chemeClr val="bg1"/>
                </a:solidFill>
              </a:rPr>
              <a:t>The importance of </a:t>
            </a:r>
            <a:r>
              <a:rPr lang="fr-CH" sz="3600" b="1" dirty="0" err="1" smtClean="0">
                <a:solidFill>
                  <a:schemeClr val="bg1"/>
                </a:solidFill>
              </a:rPr>
              <a:t>partnerships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Bringing together agents involved in the whole production/consumption cycle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Life-cycle approach – framework to integrate a large number of interventions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Voluntary standards – bringing stakeholders along the supply chain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15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Financing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Key challenge: How to </a:t>
            </a:r>
            <a:r>
              <a:rPr lang="en-US" b="1" dirty="0" err="1" smtClean="0"/>
              <a:t>maximise</a:t>
            </a:r>
            <a:r>
              <a:rPr lang="en-US" b="1" dirty="0" smtClean="0"/>
              <a:t> the impact of public funding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Influence on innovation capabilities – what to support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Attract other sources of investment – how to attract private/international funding</a:t>
            </a:r>
          </a:p>
          <a:p>
            <a:pPr>
              <a:lnSpc>
                <a:spcPct val="8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2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Financing</a:t>
            </a:r>
            <a:r>
              <a:rPr lang="fr-CH" sz="3600" b="1" dirty="0" smtClean="0">
                <a:solidFill>
                  <a:schemeClr val="bg1"/>
                </a:solidFill>
              </a:rPr>
              <a:t>: </a:t>
            </a:r>
            <a:r>
              <a:rPr lang="fr-CH" sz="3600" b="1" dirty="0" err="1" smtClean="0">
                <a:solidFill>
                  <a:schemeClr val="bg1"/>
                </a:solidFill>
              </a:rPr>
              <a:t>Overcoming</a:t>
            </a:r>
            <a:r>
              <a:rPr lang="fr-CH" sz="3600" b="1" dirty="0" smtClean="0">
                <a:solidFill>
                  <a:schemeClr val="bg1"/>
                </a:solidFill>
              </a:rPr>
              <a:t> the «</a:t>
            </a:r>
            <a:r>
              <a:rPr lang="fr-CH" sz="3600" b="1" dirty="0" err="1" smtClean="0">
                <a:solidFill>
                  <a:schemeClr val="bg1"/>
                </a:solidFill>
              </a:rPr>
              <a:t>valley</a:t>
            </a:r>
            <a:r>
              <a:rPr lang="fr-CH" sz="3600" b="1" dirty="0" smtClean="0">
                <a:solidFill>
                  <a:schemeClr val="bg1"/>
                </a:solidFill>
              </a:rPr>
              <a:t> of </a:t>
            </a:r>
            <a:r>
              <a:rPr lang="fr-CH" sz="3600" b="1" dirty="0" err="1" smtClean="0">
                <a:solidFill>
                  <a:schemeClr val="bg1"/>
                </a:solidFill>
              </a:rPr>
              <a:t>death</a:t>
            </a:r>
            <a:r>
              <a:rPr lang="fr-CH" sz="3600" b="1" dirty="0" smtClean="0">
                <a:solidFill>
                  <a:schemeClr val="bg1"/>
                </a:solidFill>
              </a:rPr>
              <a:t>»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832"/>
            <a:ext cx="6768752" cy="391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5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Financing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Companies trying to develop clean technologies face particular difficulties: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Dependence on government policy is a source of risk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Long term investment horizons and substantial capital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End product difficult to differentiate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Lack of experienced investment managers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Exit opportunities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35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Financing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Collaboration between the public and the private sectors </a:t>
            </a:r>
            <a:r>
              <a:rPr lang="en-US" b="1" dirty="0" smtClean="0"/>
              <a:t>to increase the </a:t>
            </a:r>
            <a:r>
              <a:rPr lang="en-US" b="1" u="sng" dirty="0" smtClean="0"/>
              <a:t>supply </a:t>
            </a:r>
            <a:r>
              <a:rPr lang="en-US" b="1" dirty="0" smtClean="0"/>
              <a:t>of finance</a:t>
            </a: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Indirect </a:t>
            </a:r>
            <a:r>
              <a:rPr lang="en-US" b="1" dirty="0" smtClean="0"/>
              <a:t> ways to </a:t>
            </a:r>
            <a:r>
              <a:rPr lang="en-US" b="1" dirty="0" smtClean="0"/>
              <a:t>mobilize private financing: </a:t>
            </a:r>
            <a:endParaRPr lang="en-US" b="1" dirty="0" smtClean="0"/>
          </a:p>
          <a:p>
            <a:pPr marL="108585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creation </a:t>
            </a:r>
            <a:r>
              <a:rPr lang="en-US" sz="2400" b="1" dirty="0" smtClean="0"/>
              <a:t>of opportunities through R&amp;D </a:t>
            </a:r>
            <a:r>
              <a:rPr lang="en-US" sz="2400" b="1" dirty="0" smtClean="0"/>
              <a:t>expenditures</a:t>
            </a:r>
          </a:p>
          <a:p>
            <a:pPr marL="108585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creation </a:t>
            </a:r>
            <a:r>
              <a:rPr lang="en-US" sz="2400" b="1" dirty="0" smtClean="0"/>
              <a:t>of a market for environmental </a:t>
            </a:r>
            <a:r>
              <a:rPr lang="en-US" sz="2400" b="1" dirty="0" smtClean="0"/>
              <a:t>technologies</a:t>
            </a:r>
          </a:p>
          <a:p>
            <a:pPr marL="108585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development of exit possibilities </a:t>
            </a:r>
            <a:endParaRPr lang="en-US" sz="2400" b="1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2576736" y="508431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72880" y="49411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Supply solutions are not always the only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6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Balance </a:t>
            </a:r>
            <a:r>
              <a:rPr lang="fr-CH" dirty="0" err="1" smtClean="0"/>
              <a:t>between</a:t>
            </a:r>
            <a:r>
              <a:rPr lang="fr-CH" dirty="0" smtClean="0"/>
              <a:t>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" y="1556793"/>
            <a:ext cx="988110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err="1" smtClean="0">
                <a:solidFill>
                  <a:schemeClr val="bg1"/>
                </a:solidFill>
              </a:rPr>
              <a:t>What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is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eco</a:t>
            </a:r>
            <a:r>
              <a:rPr lang="fr-CH" sz="3200" b="1" dirty="0" smtClean="0">
                <a:solidFill>
                  <a:schemeClr val="bg1"/>
                </a:solidFill>
              </a:rPr>
              <a:t>-innovation?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844824"/>
            <a:ext cx="8915400" cy="43273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Any type of innovation that </a:t>
            </a:r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 marL="571500" indent="-5715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/>
              <a:t>benefits the environment</a:t>
            </a:r>
          </a:p>
          <a:p>
            <a:pPr marL="571500" indent="-5715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/>
              <a:t>reduces the environmental impact of economic activities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Eco-innovation may be non-technological and take place in non-environmental areas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7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Policies</a:t>
            </a:r>
            <a:r>
              <a:rPr lang="fr-CH" dirty="0" smtClean="0"/>
              <a:t> and </a:t>
            </a:r>
            <a:r>
              <a:rPr lang="fr-CH" dirty="0" err="1" smtClean="0"/>
              <a:t>technology</a:t>
            </a:r>
            <a:r>
              <a:rPr lang="fr-CH" dirty="0" smtClean="0"/>
              <a:t> </a:t>
            </a:r>
            <a:r>
              <a:rPr lang="fr-CH" dirty="0" err="1" smtClean="0"/>
              <a:t>maturity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3" y="1484785"/>
            <a:ext cx="94330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Case </a:t>
            </a:r>
            <a:r>
              <a:rPr lang="fr-CH" dirty="0" err="1" smtClean="0"/>
              <a:t>study</a:t>
            </a:r>
            <a:r>
              <a:rPr lang="fr-CH" dirty="0" smtClean="0"/>
              <a:t>: Portugal </a:t>
            </a:r>
            <a:r>
              <a:rPr lang="fr-CH" dirty="0" err="1" smtClean="0"/>
              <a:t>solar</a:t>
            </a:r>
            <a:r>
              <a:rPr lang="fr-CH" dirty="0" smtClean="0"/>
              <a:t> </a:t>
            </a:r>
            <a:r>
              <a:rPr lang="fr-CH" dirty="0" err="1" smtClean="0"/>
              <a:t>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6479951" cy="403299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product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fits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national construction traditions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Developed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by a consortium: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industry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research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government</a:t>
            </a:r>
            <a:endParaRPr lang="fr-CH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Presence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users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in the consortium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Different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policy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instruments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available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generic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innovation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incentives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feed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-in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tariffs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tax</a:t>
            </a: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 exemptions..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H" sz="2400" dirty="0" smtClean="0">
                <a:solidFill>
                  <a:schemeClr val="tx1"/>
                </a:solidFill>
                <a:latin typeface="+mn-lt"/>
              </a:rPr>
              <a:t>Push to change standards to mobilise </a:t>
            </a:r>
            <a:r>
              <a:rPr lang="fr-CH" sz="2400" dirty="0" err="1" smtClean="0">
                <a:solidFill>
                  <a:schemeClr val="tx1"/>
                </a:solidFill>
                <a:latin typeface="+mn-lt"/>
              </a:rPr>
              <a:t>demand</a:t>
            </a:r>
            <a:endParaRPr lang="fr-CH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palaci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21328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22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/>
          </a:bodyPr>
          <a:lstStyle/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endParaRPr lang="en-US" b="1" dirty="0"/>
          </a:p>
          <a:p>
            <a:pPr algn="ctr">
              <a:lnSpc>
                <a:spcPct val="80000"/>
              </a:lnSpc>
            </a:pPr>
            <a:r>
              <a:rPr lang="en-US" sz="6000" b="1" dirty="0" smtClean="0"/>
              <a:t>Thank you!</a:t>
            </a:r>
          </a:p>
          <a:p>
            <a:pPr algn="ctr">
              <a:lnSpc>
                <a:spcPct val="80000"/>
              </a:lnSpc>
            </a:pPr>
            <a:endParaRPr lang="en-US" b="1" dirty="0"/>
          </a:p>
          <a:p>
            <a:pPr lvl="0" algn="ctr">
              <a:lnSpc>
                <a:spcPct val="80000"/>
              </a:lnSpc>
            </a:pPr>
            <a:r>
              <a:rPr lang="fr-CH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fr-CH" b="1" dirty="0" err="1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Palacín</a:t>
            </a:r>
            <a:endParaRPr lang="fr-CH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hlinkClick r:id="rId3"/>
              </a:rPr>
              <a:t>Jose.palacin@unece.org</a:t>
            </a: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/>
              <a:t>Phone +41 22 917 16 43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284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297238" y="333375"/>
            <a:ext cx="6753225" cy="1143000"/>
          </a:xfrm>
        </p:spPr>
        <p:txBody>
          <a:bodyPr/>
          <a:lstStyle/>
          <a:p>
            <a:pPr algn="l" eaLnBrk="1" hangingPunct="1"/>
            <a:r>
              <a:rPr lang="en-GB" sz="3200" smtClean="0">
                <a:solidFill>
                  <a:schemeClr val="bg1"/>
                </a:solidFill>
              </a:rPr>
              <a:t>Environment and innovation policies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9313" y="1557338"/>
            <a:ext cx="8496300" cy="511175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Environmental innovation requires </a:t>
            </a:r>
            <a:r>
              <a:rPr lang="en-US" sz="2400" b="1" dirty="0"/>
              <a:t>effective policy coordination between </a:t>
            </a:r>
            <a:r>
              <a:rPr lang="en-US" sz="2400" b="1" dirty="0" smtClean="0"/>
              <a:t>ministries and agencies </a:t>
            </a:r>
            <a:r>
              <a:rPr lang="en-US" sz="2400" b="1" dirty="0"/>
              <a:t>in charge </a:t>
            </a:r>
            <a:r>
              <a:rPr lang="en-US" sz="2400" b="1" dirty="0" smtClean="0"/>
              <a:t>of: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innovation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industrial </a:t>
            </a:r>
            <a:r>
              <a:rPr lang="en-US" sz="2400" b="1" dirty="0"/>
              <a:t>sector </a:t>
            </a:r>
            <a:r>
              <a:rPr lang="en-US" sz="2400" b="1" dirty="0" smtClean="0"/>
              <a:t>development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environmental protection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Green technology innovations </a:t>
            </a:r>
            <a:r>
              <a:rPr lang="en-US" sz="2400" b="1" dirty="0" smtClean="0"/>
              <a:t>as an integral </a:t>
            </a:r>
            <a:r>
              <a:rPr lang="en-US" sz="2400" b="1" dirty="0"/>
              <a:t>part of </a:t>
            </a:r>
            <a:r>
              <a:rPr lang="en-US" sz="2400" b="1" dirty="0" err="1"/>
              <a:t>sectoral</a:t>
            </a:r>
            <a:r>
              <a:rPr lang="en-US" sz="2400" b="1" dirty="0"/>
              <a:t> development strategies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257300" lvl="2" indent="-457200" eaLnBrk="1" hangingPunct="1">
              <a:buFont typeface="Calibri" pitchFamily="34" charset="0"/>
              <a:buAutoNum type="alphaLcParenR"/>
              <a:defRPr/>
            </a:pPr>
            <a:endParaRPr lang="en-GB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endParaRPr lang="en-GB" sz="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err="1" smtClean="0">
                <a:solidFill>
                  <a:schemeClr val="bg1"/>
                </a:solidFill>
              </a:rPr>
              <a:t>Why</a:t>
            </a:r>
            <a:r>
              <a:rPr lang="fr-CH" sz="3200" b="1" dirty="0" smtClean="0">
                <a:solidFill>
                  <a:schemeClr val="bg1"/>
                </a:solidFill>
              </a:rPr>
              <a:t> public </a:t>
            </a:r>
            <a:r>
              <a:rPr lang="fr-CH" sz="3200" b="1" dirty="0" err="1" smtClean="0">
                <a:solidFill>
                  <a:schemeClr val="bg1"/>
                </a:solidFill>
              </a:rPr>
              <a:t>policies</a:t>
            </a:r>
            <a:r>
              <a:rPr lang="fr-CH" sz="3200" b="1" dirty="0" smtClean="0">
                <a:solidFill>
                  <a:schemeClr val="bg1"/>
                </a:solidFill>
              </a:rPr>
              <a:t> are essential?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8915400" cy="4114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I</a:t>
            </a:r>
            <a:r>
              <a:rPr lang="en-US" b="1" dirty="0" smtClean="0"/>
              <a:t>nnovation is complex- many sectors are involved and coordination is required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Market failures are widespread – appropriate valuation of environmental costs and benefits is lacking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Focus beyond financial resources – strategic guidance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Financing problems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err="1" smtClean="0"/>
              <a:t>Maximise</a:t>
            </a:r>
            <a:r>
              <a:rPr lang="en-US" b="1" dirty="0" smtClean="0"/>
              <a:t> impact – emphasis on dissemination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28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chemeClr val="bg1"/>
                </a:solidFill>
              </a:rPr>
              <a:t>A balance of </a:t>
            </a:r>
            <a:r>
              <a:rPr lang="fr-CH" sz="3600" b="1" dirty="0" err="1" smtClean="0">
                <a:solidFill>
                  <a:schemeClr val="bg1"/>
                </a:solidFill>
              </a:rPr>
              <a:t>policies</a:t>
            </a:r>
            <a:r>
              <a:rPr lang="fr-CH" sz="3600" b="1" dirty="0" smtClean="0">
                <a:solidFill>
                  <a:schemeClr val="bg1"/>
                </a:solidFill>
              </a:rPr>
              <a:t>/instruments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6844506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Supporting cutting-edge (frontier) innovation and catch-up innovation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Improvement of domestic absorptive capacity to facilitate the adoption and dissemination of existing technologies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Different types of instruments for these different objectives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8529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What</a:t>
            </a:r>
            <a:r>
              <a:rPr lang="fr-CH" sz="3600" b="1" dirty="0" smtClean="0">
                <a:solidFill>
                  <a:schemeClr val="bg1"/>
                </a:solidFill>
              </a:rPr>
              <a:t> are the </a:t>
            </a:r>
            <a:r>
              <a:rPr lang="fr-CH" sz="3600" b="1" dirty="0" err="1" smtClean="0">
                <a:solidFill>
                  <a:schemeClr val="bg1"/>
                </a:solidFill>
              </a:rPr>
              <a:t>targets</a:t>
            </a:r>
            <a:r>
              <a:rPr lang="fr-CH" sz="3600" b="1" dirty="0" smtClean="0">
                <a:solidFill>
                  <a:schemeClr val="bg1"/>
                </a:solidFill>
              </a:rPr>
              <a:t>?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Generation of knowledge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Absorptive capacity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Diffusion of innovation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Stimulating demand for innovation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Improving innovation governance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2420888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err="1" smtClean="0">
                <a:solidFill>
                  <a:schemeClr val="bg1"/>
                </a:solidFill>
              </a:rPr>
              <a:t>Where</a:t>
            </a:r>
            <a:r>
              <a:rPr lang="fr-CH" sz="3200" b="1" dirty="0" smtClean="0">
                <a:solidFill>
                  <a:schemeClr val="bg1"/>
                </a:solidFill>
              </a:rPr>
              <a:t> to </a:t>
            </a:r>
            <a:r>
              <a:rPr lang="fr-CH" sz="3200" b="1" dirty="0" err="1" smtClean="0">
                <a:solidFill>
                  <a:schemeClr val="bg1"/>
                </a:solidFill>
              </a:rPr>
              <a:t>start</a:t>
            </a:r>
            <a:r>
              <a:rPr lang="fr-CH" sz="3200" b="1" dirty="0" smtClean="0">
                <a:solidFill>
                  <a:schemeClr val="bg1"/>
                </a:solidFill>
              </a:rPr>
              <a:t>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8915400" cy="4114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The price system defines the system of incentives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Cost-minimization encourages reductions in the use of resources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But environmental costs are not fully reflected in prices (externalities)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 Inconsistency between policies ( energy subsidies </a:t>
            </a:r>
            <a:r>
              <a:rPr lang="en-US" b="1" dirty="0" err="1" smtClean="0"/>
              <a:t>vs</a:t>
            </a:r>
            <a:r>
              <a:rPr lang="en-US" b="1" dirty="0" smtClean="0"/>
              <a:t> energy saving)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b="1" dirty="0"/>
              <a:t>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17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err="1" smtClean="0">
                <a:solidFill>
                  <a:schemeClr val="bg1"/>
                </a:solidFill>
              </a:rPr>
              <a:t>Getting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prices</a:t>
            </a:r>
            <a:r>
              <a:rPr lang="fr-CH" sz="3200" b="1" dirty="0" smtClean="0">
                <a:solidFill>
                  <a:schemeClr val="bg1"/>
                </a:solidFill>
              </a:rPr>
              <a:t> right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8915400" cy="4114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This is complicated  - politically and technically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Not a sufficient condition: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108585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/>
              <a:t>Longer-term investments under uncertain conditions</a:t>
            </a:r>
          </a:p>
          <a:p>
            <a:pPr marL="108585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/>
              <a:t>Government intervention to price externalities – risk of reversal</a:t>
            </a:r>
          </a:p>
          <a:p>
            <a:pPr marL="108585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Need to share the risks </a:t>
            </a:r>
            <a:r>
              <a:rPr lang="en-US" b="1" u="sng" dirty="0" smtClean="0"/>
              <a:t>now </a:t>
            </a:r>
            <a:r>
              <a:rPr lang="en-US" b="1" dirty="0" smtClean="0"/>
              <a:t>to reduce the likelihood of changes in the future</a:t>
            </a:r>
            <a:endParaRPr lang="en-US" b="1" u="sng" dirty="0" smtClean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Pricing </a:t>
            </a:r>
            <a:r>
              <a:rPr lang="en-US" b="1" dirty="0" smtClean="0"/>
              <a:t>policies to be complemented by more targeted policies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97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smtClean="0">
                <a:solidFill>
                  <a:schemeClr val="bg1"/>
                </a:solidFill>
              </a:rPr>
              <a:t>Types of interventions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5476354" cy="411480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80000"/>
              </a:lnSpc>
              <a:buNone/>
            </a:pPr>
            <a:r>
              <a:rPr lang="en-US" sz="2400" b="1" u="sng" dirty="0" smtClean="0"/>
              <a:t>Technology push 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000" b="1" dirty="0"/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Reduce </a:t>
            </a:r>
            <a:r>
              <a:rPr lang="en-US" sz="2400" b="1" dirty="0"/>
              <a:t>the cost of knowledge creation before commercialization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u="sng" dirty="0" smtClean="0"/>
              <a:t>Demand </a:t>
            </a:r>
            <a:r>
              <a:rPr lang="en-US" b="1" u="sng" dirty="0"/>
              <a:t>or market </a:t>
            </a:r>
            <a:r>
              <a:rPr lang="en-US" b="1" u="sng" dirty="0" smtClean="0"/>
              <a:t>pull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     Increase revenues from sales after commercialization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284984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7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725</Words>
  <Application>Microsoft Office PowerPoint</Application>
  <PresentationFormat>A4 Paper (210x297 mm)</PresentationFormat>
  <Paragraphs>191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Policy instruments to foster green technologies </vt:lpstr>
      <vt:lpstr>What is eco-innovation?</vt:lpstr>
      <vt:lpstr>Environment and innovation policies</vt:lpstr>
      <vt:lpstr>Why public policies are essential?</vt:lpstr>
      <vt:lpstr>A balance of policies/instruments</vt:lpstr>
      <vt:lpstr>What are the targets? </vt:lpstr>
      <vt:lpstr>Where to start?</vt:lpstr>
      <vt:lpstr>Getting prices right</vt:lpstr>
      <vt:lpstr>Types of interventions</vt:lpstr>
      <vt:lpstr>Cutting edge innovation </vt:lpstr>
      <vt:lpstr>Cutting edge innovation </vt:lpstr>
      <vt:lpstr>Catch-up innovation and absorption </vt:lpstr>
      <vt:lpstr>Catch-up innovation </vt:lpstr>
      <vt:lpstr>The importance of partnerships </vt:lpstr>
      <vt:lpstr>Financing </vt:lpstr>
      <vt:lpstr>Financing: Overcoming the «valley of death» </vt:lpstr>
      <vt:lpstr>Financing </vt:lpstr>
      <vt:lpstr>Financing </vt:lpstr>
      <vt:lpstr>Balance between instruments</vt:lpstr>
      <vt:lpstr>Policies and technology maturity</vt:lpstr>
      <vt:lpstr>Case study: Portugal solar tiles</vt:lpstr>
      <vt:lpstr>PowerPoint Presentation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Secretariat</cp:lastModifiedBy>
  <cp:revision>186</cp:revision>
  <cp:lastPrinted>2014-06-12T08:19:32Z</cp:lastPrinted>
  <dcterms:created xsi:type="dcterms:W3CDTF">2012-05-22T12:09:49Z</dcterms:created>
  <dcterms:modified xsi:type="dcterms:W3CDTF">2014-06-12T10:22:44Z</dcterms:modified>
</cp:coreProperties>
</file>