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3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61A7-A8C8-470A-B89D-1480ADDAE59B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34D8-6E73-4566-A7E4-569510CFB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03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61A7-A8C8-470A-B89D-1480ADDAE59B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34D8-6E73-4566-A7E4-569510CFB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79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61A7-A8C8-470A-B89D-1480ADDAE59B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34D8-6E73-4566-A7E4-569510CFB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65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61A7-A8C8-470A-B89D-1480ADDAE59B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34D8-6E73-4566-A7E4-569510CFB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18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61A7-A8C8-470A-B89D-1480ADDAE59B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34D8-6E73-4566-A7E4-569510CFB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76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61A7-A8C8-470A-B89D-1480ADDAE59B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34D8-6E73-4566-A7E4-569510CFB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20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61A7-A8C8-470A-B89D-1480ADDAE59B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34D8-6E73-4566-A7E4-569510CFB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20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61A7-A8C8-470A-B89D-1480ADDAE59B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34D8-6E73-4566-A7E4-569510CFB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5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61A7-A8C8-470A-B89D-1480ADDAE59B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34D8-6E73-4566-A7E4-569510CFB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05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61A7-A8C8-470A-B89D-1480ADDAE59B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34D8-6E73-4566-A7E4-569510CFB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41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61A7-A8C8-470A-B89D-1480ADDAE59B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34D8-6E73-4566-A7E4-569510CFB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5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F61A7-A8C8-470A-B89D-1480ADDAE59B}" type="datetimeFigureOut">
              <a:rPr lang="ru-RU" smtClean="0"/>
              <a:t>13.03.2013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C34D8-6E73-4566-A7E4-569510CFBE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9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700" b="1" u="sng" dirty="0"/>
              <a:t>О проблемах загрязнения рек Беларуси и необходимости реконструкции очистных сооружений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Ю.П</a:t>
            </a:r>
            <a:r>
              <a:rPr lang="ru-RU" sz="2700" dirty="0"/>
              <a:t>. </a:t>
            </a:r>
            <a:r>
              <a:rPr lang="ru-RU" sz="2700" dirty="0" err="1"/>
              <a:t>Седлухо</a:t>
            </a:r>
            <a:r>
              <a:rPr lang="ru-RU" sz="2700" dirty="0"/>
              <a:t>, д. т. н., проф. БНТУ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776864" cy="386598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В последние годы количество сбрасываемых сточных вод в реки Беларуси стабилизировалось и составляет около 1000 млн. м</a:t>
            </a:r>
            <a:r>
              <a:rPr lang="ru-RU" baseline="30000" dirty="0">
                <a:solidFill>
                  <a:schemeClr val="tx1"/>
                </a:solidFill>
              </a:rPr>
              <a:t>3</a:t>
            </a:r>
            <a:r>
              <a:rPr lang="ru-RU" dirty="0">
                <a:solidFill>
                  <a:schemeClr val="tx1"/>
                </a:solidFill>
              </a:rPr>
              <a:t> в год. Из них 65-70% относится к «нормативно очищенным» около 30% у «условно чистым» и менее 1% к «недостаточно очищенным».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К «нормативно очищенным» относятся сточные воды, «пропущенные через очистные сооружения» (термин Нац. стат. ком. РБ) и по данным их владельцев, отвечают «временно установленным нормативам </a:t>
            </a:r>
            <a:r>
              <a:rPr lang="ru-RU" dirty="0" smtClean="0">
                <a:solidFill>
                  <a:schemeClr val="tx1"/>
                </a:solidFill>
              </a:rPr>
              <a:t>допустимых </a:t>
            </a:r>
            <a:r>
              <a:rPr lang="ru-RU" dirty="0">
                <a:solidFill>
                  <a:schemeClr val="tx1"/>
                </a:solidFill>
              </a:rPr>
              <a:t>концентраций и допустимых сбросов», т.к. ни одни из них не могут обеспечить нормативное качество очистки.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16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640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b="1" u="sng" dirty="0"/>
              <a:t>Выводы</a:t>
            </a:r>
            <a:endParaRPr lang="ru-RU" dirty="0"/>
          </a:p>
          <a:p>
            <a:r>
              <a:rPr lang="ru-RU" dirty="0"/>
              <a:t> 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/>
              <a:t>Большинство рек Беларуси на всей или значительной их протяжённости загрязнено биогенными элементами (соединениями азота и фосфора) до уровня и выше ПДК, что вызывает усиленную их </a:t>
            </a:r>
            <a:r>
              <a:rPr lang="ru-RU" dirty="0" err="1" smtClean="0"/>
              <a:t>эвтрофикацию</a:t>
            </a:r>
            <a:r>
              <a:rPr lang="ru-RU" dirty="0" smtClean="0"/>
              <a:t>.</a:t>
            </a:r>
            <a:endParaRPr lang="ru-RU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/>
              <a:t>Основными источниками загрязнения рек Беларуси являются сточные воды, формирующиеся в наиболее крупных городах республики.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/>
              <a:t>В связи с сокращением хозяйственно-бытового водопотребления степень загрузки очистных сооружений по объёму поступающих стоков составляет 30-65%.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/>
              <a:t>Несмотря на низкую загруженность , существующие очистные сооружения, построенные и реализующие технологии 60-80-х годов прошлого века, не могут обеспечить требуемый уровень удаления органических веществ и биогенных элементов (азота и фосфора).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/>
              <a:t>Строительные конструкции выведенных из  эксплуатации ёмкостных сооружений (отстойники и </a:t>
            </a:r>
            <a:r>
              <a:rPr lang="ru-RU" dirty="0" err="1"/>
              <a:t>аэротенки</a:t>
            </a:r>
            <a:r>
              <a:rPr lang="ru-RU" dirty="0"/>
              <a:t>) на большинстве крупных очистных сооружениях находятся в удовлетворительном состоянии и могут быть использованы для реализации современных технологий удаления биогенных элементов ( </a:t>
            </a:r>
            <a:r>
              <a:rPr lang="ru-RU" dirty="0" err="1"/>
              <a:t>нитри</a:t>
            </a:r>
            <a:r>
              <a:rPr lang="ru-RU" dirty="0"/>
              <a:t>-, денитрификации и </a:t>
            </a:r>
            <a:r>
              <a:rPr lang="ru-RU" dirty="0" err="1"/>
              <a:t>дефосфатирования</a:t>
            </a:r>
            <a:r>
              <a:rPr lang="ru-RU" dirty="0"/>
              <a:t>). В противном случае, без специальной консервации, они </a:t>
            </a:r>
            <a:r>
              <a:rPr lang="ru-RU" dirty="0" smtClean="0"/>
              <a:t>разрушатся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684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85698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Рекомендации</a:t>
            </a:r>
            <a:endParaRPr lang="ru-RU" dirty="0"/>
          </a:p>
          <a:p>
            <a:r>
              <a:rPr lang="ru-RU" dirty="0"/>
              <a:t> 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Разработать Государственную программу (ГП «Чистые реки») по реконструкции (</a:t>
            </a:r>
            <a:r>
              <a:rPr lang="ru-RU" dirty="0" err="1"/>
              <a:t>ретехнологизации</a:t>
            </a:r>
            <a:r>
              <a:rPr lang="ru-RU" dirty="0"/>
              <a:t>) действующих наиболее крупных очистных сооружений с целью реализации современных высокоэффективных технологий очистки городских сточных вод, в первую очередь технологий биологического удаления органических веществ и биогенных элементов – азота и фосфора.</a:t>
            </a:r>
          </a:p>
          <a:p>
            <a:r>
              <a:rPr lang="en-US" dirty="0" smtClean="0"/>
              <a:t>      </a:t>
            </a:r>
            <a:r>
              <a:rPr lang="ru-RU" dirty="0" smtClean="0"/>
              <a:t>Основной </a:t>
            </a:r>
            <a:r>
              <a:rPr lang="ru-RU" dirty="0"/>
              <a:t>задачей </a:t>
            </a:r>
            <a:r>
              <a:rPr lang="ru-RU" dirty="0" err="1"/>
              <a:t>ретехнологизации</a:t>
            </a:r>
            <a:r>
              <a:rPr lang="ru-RU" dirty="0"/>
              <a:t> является достижение нормативных 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ru-RU" dirty="0" smtClean="0"/>
              <a:t>показателей </a:t>
            </a:r>
            <a:r>
              <a:rPr lang="ru-RU" dirty="0"/>
              <a:t>качества очищенных сточных вод (уход от временно допустимых 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ru-RU" dirty="0" smtClean="0"/>
              <a:t>нормативов</a:t>
            </a:r>
            <a:r>
              <a:rPr lang="ru-RU" dirty="0"/>
              <a:t>) при максимальном использовании действующих и высвободившихся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ru-RU" dirty="0" smtClean="0"/>
              <a:t>сооружений</a:t>
            </a:r>
            <a:r>
              <a:rPr lang="ru-RU" dirty="0"/>
              <a:t>.</a:t>
            </a:r>
          </a:p>
          <a:p>
            <a:r>
              <a:rPr lang="ru-RU" b="1" dirty="0"/>
              <a:t>Реализация программы должна включать следующие этапы (разделы):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dirty="0"/>
              <a:t>Детальное натурное обследование наиболее крупных очистных сооружений. Выбор сооружений, оказывающих наибольшее влияние на загрязнение водоёма-приёмника сточных вод. Разработка программы их </a:t>
            </a:r>
            <a:r>
              <a:rPr lang="ru-RU" dirty="0" err="1"/>
              <a:t>ретехнологизации</a:t>
            </a:r>
            <a:r>
              <a:rPr lang="ru-RU" dirty="0"/>
              <a:t>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dirty="0"/>
              <a:t>Анализ проектов </a:t>
            </a:r>
            <a:r>
              <a:rPr lang="ru-RU" dirty="0" err="1"/>
              <a:t>ретехнологизации</a:t>
            </a:r>
            <a:r>
              <a:rPr lang="ru-RU" dirty="0"/>
              <a:t> очистных сооружений в других странах, в первую очередь, в России (Москва, Санкт-Петербург и др.). Разработка концепции и нормативных документов на проектирование и реконструкцию действующих очистных сооружений.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ru-RU" dirty="0"/>
              <a:t>Поэтапная реализация программы </a:t>
            </a:r>
            <a:r>
              <a:rPr lang="ru-RU" dirty="0" err="1"/>
              <a:t>ретехнологизации</a:t>
            </a:r>
            <a:r>
              <a:rPr lang="ru-RU" dirty="0"/>
              <a:t> конкретных объектов (технико-экономическое </a:t>
            </a:r>
            <a:r>
              <a:rPr lang="ru-RU" dirty="0" smtClean="0"/>
              <a:t>обоснование, проектирование</a:t>
            </a:r>
            <a:r>
              <a:rPr lang="ru-RU" dirty="0"/>
              <a:t>, строительство, поставка оборудования, пуско-наладочные работы, ввод в эксплуатацию).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20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14" y="692696"/>
            <a:ext cx="88569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/>
              <a:t>2. </a:t>
            </a:r>
            <a:r>
              <a:rPr lang="ru-RU" sz="2000" b="1" dirty="0" smtClean="0"/>
              <a:t>Для </a:t>
            </a:r>
            <a:r>
              <a:rPr lang="ru-RU" sz="2000" b="1" dirty="0"/>
              <a:t>реализации программы целесообразно: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/>
              <a:t>Организовать инжиниринговый центр (возможно, на базе «</a:t>
            </a:r>
            <a:r>
              <a:rPr lang="ru-RU" sz="2000" dirty="0" err="1"/>
              <a:t>Белкоммунпроекта</a:t>
            </a:r>
            <a:r>
              <a:rPr lang="ru-RU" sz="2000" dirty="0"/>
              <a:t>»), с закреплением за ним базового предприятия–полигона для исследований, исследовательской лаборатории, проектного бюро.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/>
              <a:t>Выделение нескольких грантов для молодых исследователей по данному направлению.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/>
              <a:t>Ответственность за весь цикл инжиниринговых работ, начиная от обследования объекта и заканчивая сдачей его в эксплуатацию, возлагается на данный центр.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/>
              <a:t>Финансовое, кадровое и материальное обеспечение при </a:t>
            </a:r>
            <a:r>
              <a:rPr lang="ru-RU" sz="2000" dirty="0" smtClean="0"/>
              <a:t>выполнении </a:t>
            </a:r>
            <a:r>
              <a:rPr lang="ru-RU" sz="2000" dirty="0"/>
              <a:t>пп.1.1 и 1.2 обеспечивается в рамках выполнения данной программы, а выполнение п.1.3 производится на основании договоров с собственниками очистных сооружений.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/>
              <a:t>Для финансирования данной программы целесообразно создать фонд из средств экологического налога, поступающих от предприятий, в наибольшей мере влияющих на уровень загрязнения водных объектов.</a:t>
            </a:r>
          </a:p>
        </p:txBody>
      </p:sp>
    </p:spTree>
    <p:extLst>
      <p:ext uri="{BB962C8B-B14F-4D97-AF65-F5344CB8AC3E}">
        <p14:creationId xmlns:p14="http://schemas.microsoft.com/office/powerpoint/2010/main" val="344496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582341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/>
              <a:t>Для малых городов и сельских населённых пунктов:</a:t>
            </a:r>
          </a:p>
          <a:p>
            <a:pPr lvl="0"/>
            <a:r>
              <a:rPr lang="ru-RU" sz="2400" dirty="0"/>
              <a:t>Исключить порочную практику использования для очистки сточных вод сложных технологических схем и оборудования.</a:t>
            </a:r>
          </a:p>
          <a:p>
            <a:pPr lvl="0"/>
            <a:r>
              <a:rPr lang="ru-RU" sz="2400" dirty="0"/>
              <a:t>Активизировать строительство централизованных и децентрализованных систем канализации (в первую очередь в </a:t>
            </a:r>
            <a:r>
              <a:rPr lang="ru-RU" sz="2400" dirty="0" err="1"/>
              <a:t>агрогородках</a:t>
            </a:r>
            <a:r>
              <a:rPr lang="ru-RU" sz="2400" dirty="0"/>
              <a:t>) с использованием компактных очистных установок заводского изготовления, отвечающим требованиям ТКП 17.06-08-2012.</a:t>
            </a:r>
          </a:p>
        </p:txBody>
      </p:sp>
    </p:spTree>
    <p:extLst>
      <p:ext uri="{BB962C8B-B14F-4D97-AF65-F5344CB8AC3E}">
        <p14:creationId xmlns:p14="http://schemas.microsoft.com/office/powerpoint/2010/main" val="214582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Основными источниками загрязнения речных вод являются сточные воды, формирующиеся в Минске и наиболее крупных городах (см. табл. 1)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599911"/>
              </p:ext>
            </p:extLst>
          </p:nvPr>
        </p:nvGraphicFramePr>
        <p:xfrm>
          <a:off x="611562" y="1654905"/>
          <a:ext cx="7848870" cy="42943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9610"/>
                <a:gridCol w="1569610"/>
                <a:gridCol w="1569610"/>
                <a:gridCol w="1569610"/>
                <a:gridCol w="1570430"/>
              </a:tblGrid>
              <a:tr h="1226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 по РБ, тонн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г. Минск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г. Минск и областные центры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 наиболее крупных очистных сооружений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3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Органические вещества (БПК</a:t>
                      </a:r>
                      <a:r>
                        <a:rPr lang="ru-RU" sz="1400" baseline="-25000">
                          <a:effectLst/>
                        </a:rPr>
                        <a:t>5</a:t>
                      </a:r>
                      <a:r>
                        <a:rPr lang="ru-RU" sz="1400">
                          <a:effectLst/>
                        </a:rPr>
                        <a:t>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8400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3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Азот аммонийный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5900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Азот нитратный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13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Взвешенные вещества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12600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СПАВ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Нефтепродукты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Тяжёлые металлы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15616" y="1127447"/>
            <a:ext cx="73448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Сброс загрязняющих веществ в составе сточных вод за 2011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78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связи с существенным уменьшением водопотребления на хозяйственно-питьевые нужды и спадом производства, сброс сточных вод на очистные сооружения за последние 20-25 лет сократился более, чем в 2 раза. Степень их загрузки по объёму поступающих стоков в наиболее крупных городах составляет 30-65% (см. табл.2).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480746"/>
              </p:ext>
            </p:extLst>
          </p:nvPr>
        </p:nvGraphicFramePr>
        <p:xfrm>
          <a:off x="251520" y="2132856"/>
          <a:ext cx="8496944" cy="3680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8029"/>
                <a:gridCol w="424891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Город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Минск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Гомель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Гродно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Брест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Витебск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Могилёв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Солигорск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Мозырь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Барановичи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Орша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Пинск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Бобруйск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Борисов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Жодино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5536" y="17938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Степень загрузки очистных сооружений крупных городов (% от проектной мощности)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27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Однако при этом значительно увеличились концентрации загрязнений по взвешенным веществам, органическим, азотным и фосфатным соединениям. В результате этого в реки поступают недостаточно очищенные стоки, содержащие эти вещества в концентрациях, превышающих установленные нормативы (см. 1-11).</a:t>
            </a:r>
          </a:p>
          <a:p>
            <a:r>
              <a:rPr lang="ru-RU" dirty="0"/>
              <a:t> </a:t>
            </a:r>
          </a:p>
        </p:txBody>
      </p:sp>
      <p:pic>
        <p:nvPicPr>
          <p:cNvPr id="3074" name="Picture 2" descr="D:\!!!\2013\03.13\12.03.13\Scan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08463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!!!\2013\03.13\12.03.13\Scan\2 - 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749" y="2060848"/>
            <a:ext cx="42037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35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!!!\2013\03.13\12.03.13\Scan\2 - 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9032"/>
            <a:ext cx="4113213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!!!\2013\03.13\12.03.13\Scan\2 - 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122737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!!!\2013\03.13\12.03.13\Scan\2 - 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3499867"/>
            <a:ext cx="4100513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0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!!!\2013\03.13\12.03.13\Scan\2 - 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413702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!!!\2013\03.13\12.03.13\Scan\2 - 0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438308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79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!!!\2013\03.13\12.03.13\Scan\2 - 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06876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!!!\2013\03.13\12.03.13\Scan\2 - 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8720"/>
            <a:ext cx="419100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3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!!!\2013\03.13\12.03.13\Scan\2 - 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58" y="620689"/>
            <a:ext cx="4141787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!!!\2013\03.13\12.03.13\Scan\2 - 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9"/>
            <a:ext cx="4116387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96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305" y="260648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Уровень нагрузки по загрязнениям сточными водами на отдельные бассейны рек приведены в таблице 3. Самой грязной рекой Беларуси является Свислочь. Для разбавления сбрасываемых в неё сточных вод Минска до уровня ПДК требуется 337% её стока, т.е. в 3,37 раза больше, чем фактический сток!</a:t>
            </a:r>
          </a:p>
          <a:p>
            <a:pPr algn="just"/>
            <a:r>
              <a:rPr lang="ru-RU" sz="1600" dirty="0"/>
              <a:t>Не спасает положение и дальнейшее разбавление этих загрязнений стоком Березины и даже Днепра (соответственно 120 и 90% стока этих рек необходимо использовать для разбавления сточных вод до уровня ПДК).</a:t>
            </a:r>
          </a:p>
          <a:p>
            <a:pPr algn="just"/>
            <a:r>
              <a:rPr lang="ru-RU" sz="1600" dirty="0"/>
              <a:t>В целом по Беларуси около 40% стока всех рек республики мы могли бы успешно загрязнить до уровня ПДК. И </a:t>
            </a:r>
            <a:r>
              <a:rPr lang="ru-RU" sz="1600" dirty="0" smtClean="0"/>
              <a:t>это при </a:t>
            </a:r>
            <a:r>
              <a:rPr lang="ru-RU" sz="1600" dirty="0"/>
              <a:t>том, что эти расчёты сделаны при условии, что вода в этих водах кристально чистая.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945628"/>
              </p:ext>
            </p:extLst>
          </p:nvPr>
        </p:nvGraphicFramePr>
        <p:xfrm>
          <a:off x="543306" y="3356992"/>
          <a:ext cx="7917126" cy="2944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8150"/>
                <a:gridCol w="395897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Бассейн реки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Требуемый % речного стока для разбавления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Свислочь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337,1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Березина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120,9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Зап. Буг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89,7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Днепр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56,6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Нёман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Ясельда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Мухавец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Сож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26,1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Припять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Вилия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17,6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Зап. Двина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252536" y="2797242"/>
            <a:ext cx="93003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Степень влияния сбросов загрязнений сточных вод на качество поверхностных вод бассейнов рек (2011 г.)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 % речного стока, необходимого для разбавления сточных вод до уровня ПДК)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68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703</Words>
  <Application>Microsoft Office PowerPoint</Application>
  <PresentationFormat>Экран (4:3)</PresentationFormat>
  <Paragraphs>137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 проблемах загрязнения рек Беларуси и необходимости реконструкции очистных сооружений Ю.П. Седлухо, д. т. н., проф. БНТУ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проблемах загрязнения рек Беларуси и необходимости реконструкции очистных сооружений Ю.П. Седлухо, д. т. н., проф. БНТУ</dc:title>
  <dc:creator>zz</dc:creator>
  <cp:lastModifiedBy>zz</cp:lastModifiedBy>
  <cp:revision>7</cp:revision>
  <dcterms:created xsi:type="dcterms:W3CDTF">2013-03-13T06:30:22Z</dcterms:created>
  <dcterms:modified xsi:type="dcterms:W3CDTF">2013-03-13T07:44:00Z</dcterms:modified>
</cp:coreProperties>
</file>