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980" r:id="rId1"/>
  </p:sldMasterIdLst>
  <p:notesMasterIdLst>
    <p:notesMasterId r:id="rId22"/>
  </p:notes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10" autoAdjust="0"/>
  </p:normalViewPr>
  <p:slideViewPr>
    <p:cSldViewPr>
      <p:cViewPr varScale="1">
        <p:scale>
          <a:sx n="107" d="100"/>
          <a:sy n="107" d="100"/>
        </p:scale>
        <p:origin x="-189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34934-D5F4-4B9B-951A-B240062E5971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71A1C-910D-4065-9F2C-3A1FCEE9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35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F7509A42-A49A-402A-9D01-F7D16622B6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6F569-5F68-4DDA-9B29-F8069BD4E18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81" r:id="rId1"/>
    <p:sldLayoutId id="2147484982" r:id="rId2"/>
    <p:sldLayoutId id="2147484983" r:id="rId3"/>
    <p:sldLayoutId id="2147484984" r:id="rId4"/>
    <p:sldLayoutId id="2147484985" r:id="rId5"/>
    <p:sldLayoutId id="2147484986" r:id="rId6"/>
    <p:sldLayoutId id="2147484987" r:id="rId7"/>
    <p:sldLayoutId id="2147484988" r:id="rId8"/>
    <p:sldLayoutId id="2147484989" r:id="rId9"/>
    <p:sldLayoutId id="2147484990" r:id="rId10"/>
    <p:sldLayoutId id="2147484991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Chart3.xls"/><Relationship Id="rId3" Type="http://schemas.openxmlformats.org/officeDocument/2006/relationships/image" Target="../media/image61.jpg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Chart2.xls"/><Relationship Id="rId5" Type="http://schemas.openxmlformats.org/officeDocument/2006/relationships/image" Target="../media/image58.emf"/><Relationship Id="rId10" Type="http://schemas.openxmlformats.org/officeDocument/2006/relationships/image" Target="../media/image62.wmf"/><Relationship Id="rId4" Type="http://schemas.openxmlformats.org/officeDocument/2006/relationships/oleObject" Target="../embeddings/Microsoft_Excel_Chart1.xls"/><Relationship Id="rId9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4.png"/><Relationship Id="rId7" Type="http://schemas.openxmlformats.org/officeDocument/2006/relationships/image" Target="../media/image19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31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3.png"/><Relationship Id="rId7" Type="http://schemas.microsoft.com/office/2007/relationships/hdphoto" Target="../media/hdphoto6.wdp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89.jpeg"/><Relationship Id="rId4" Type="http://schemas.openxmlformats.org/officeDocument/2006/relationships/image" Target="../media/image84.png"/><Relationship Id="rId9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g"/><Relationship Id="rId17" Type="http://schemas.openxmlformats.org/officeDocument/2006/relationships/image" Target="../media/image20.jpeg"/><Relationship Id="rId2" Type="http://schemas.openxmlformats.org/officeDocument/2006/relationships/image" Target="../media/image6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jp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384"/>
            <a:ext cx="9144000" cy="457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1760" y="692696"/>
            <a:ext cx="6374453" cy="92333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 flip="none" rotWithShape="1">
                  <a:gsLst>
                    <a:gs pos="25000">
                      <a:srgbClr val="FF0000"/>
                    </a:gs>
                    <a:gs pos="71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 </a:t>
            </a:r>
            <a:r>
              <a:rPr lang="ru-RU" sz="5400" b="1" spc="50" dirty="0">
                <a:ln w="11430"/>
                <a:gradFill flip="none" rotWithShape="1">
                  <a:gsLst>
                    <a:gs pos="25000">
                      <a:srgbClr val="FF0000"/>
                    </a:gs>
                    <a:gs pos="71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декабря 2013</a:t>
            </a:r>
            <a:endParaRPr lang="ru-RU" sz="5400" b="1" spc="50" dirty="0">
              <a:ln w="11430"/>
              <a:gradFill flip="none" rotWithShape="1">
                <a:gsLst>
                  <a:gs pos="25000">
                    <a:srgbClr val="FF0000"/>
                  </a:gs>
                  <a:gs pos="71000">
                    <a:srgbClr val="00B050"/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093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6632"/>
            <a:ext cx="2558856" cy="2262568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Жегздринь</a:t>
            </a:r>
            <a:r>
              <a:rPr lang="ru-RU" i="1" dirty="0"/>
              <a:t> Дмитрий Иванович, научный сотрудник ГНУ «Институт порошковой металлургии»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356992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«Процесс получения двухслойного порошково-</a:t>
            </a:r>
            <a:r>
              <a:rPr lang="ru-RU" b="1" dirty="0" err="1"/>
              <a:t>волокнового</a:t>
            </a:r>
            <a:r>
              <a:rPr lang="ru-RU" b="1" dirty="0"/>
              <a:t> фильтрующего материала»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18" descr="3 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24" y="4149080"/>
            <a:ext cx="1525216" cy="16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1 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27" y="4869160"/>
            <a:ext cx="1519645" cy="16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3бронза0,2-0,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07" y="4149080"/>
            <a:ext cx="1108665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9порошок на волокне (свет 1) 10,8,6,4%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383" y="5435720"/>
            <a:ext cx="117308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83" y="104046"/>
            <a:ext cx="933580" cy="847843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64551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632"/>
            <a:ext cx="3168352" cy="2234819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Яковлева Наталья Михайловна, начальник отдела НПРУП «Белорусский государственный институт стандартизации и сертификации»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356992"/>
            <a:ext cx="6084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«</a:t>
            </a:r>
            <a:r>
              <a:rPr lang="ru-RU" b="1" dirty="0"/>
              <a:t>Система комплексного информационного обеспечения в области технического нормирования и стандартизации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67" y="4164128"/>
            <a:ext cx="1777065" cy="266429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960224" y="5733256"/>
            <a:ext cx="2959666" cy="616341"/>
            <a:chOff x="666860" y="4581128"/>
            <a:chExt cx="7073493" cy="1224136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483769" y="4581128"/>
              <a:ext cx="5256584" cy="12241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rgbClr val="222268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endParaRPr lang="ru-RU" alt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defRPr/>
              </a:pPr>
              <a:r>
                <a:rPr lang="ru-RU" altLang="ru-RU" sz="1000" b="1" dirty="0" smtClean="0">
                  <a:solidFill>
                    <a:srgbClr val="008000"/>
                  </a:solidFill>
                </a:rPr>
                <a:t>ИПС «Стандарт» версии 3</a:t>
              </a:r>
              <a:endParaRPr lang="ru-RU" altLang="ru-RU" sz="1000" b="1" i="1" dirty="0">
                <a:solidFill>
                  <a:srgbClr val="008000"/>
                </a:solidFill>
              </a:endParaRPr>
            </a:p>
            <a:p>
              <a:pPr algn="ctr">
                <a:defRPr/>
              </a:pPr>
              <a:r>
                <a:rPr lang="ru-RU" altLang="ru-RU" sz="1000" b="1" i="1" dirty="0">
                  <a:solidFill>
                    <a:srgbClr val="222268"/>
                  </a:solidFill>
                </a:rPr>
                <a:t>официальная информационная </a:t>
              </a:r>
              <a:r>
                <a:rPr lang="ru-RU" altLang="ru-RU" sz="1000" b="1" i="1" dirty="0" smtClean="0">
                  <a:solidFill>
                    <a:srgbClr val="222268"/>
                  </a:solidFill>
                </a:rPr>
                <a:t/>
              </a:r>
              <a:br>
                <a:rPr lang="ru-RU" altLang="ru-RU" sz="1000" b="1" i="1" dirty="0" smtClean="0">
                  <a:solidFill>
                    <a:srgbClr val="222268"/>
                  </a:solidFill>
                </a:rPr>
              </a:br>
              <a:r>
                <a:rPr lang="ru-RU" altLang="ru-RU" sz="1000" b="1" i="1" dirty="0" smtClean="0">
                  <a:solidFill>
                    <a:srgbClr val="222268"/>
                  </a:solidFill>
                </a:rPr>
                <a:t>полнотекстовая система</a:t>
              </a:r>
              <a:endParaRPr lang="ru-RU" altLang="ru-RU" sz="1000" b="1" dirty="0">
                <a:solidFill>
                  <a:srgbClr val="222268"/>
                </a:solidFill>
              </a:endParaRPr>
            </a:p>
            <a:p>
              <a:pPr algn="ctr">
                <a:defRPr/>
              </a:pPr>
              <a:endParaRPr lang="ru-RU" alt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9" name="Picture 15" descr="http://im6-tub-by.yandex.net/i?id=150216414-67-72&amp;n=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60" y="4589674"/>
              <a:ext cx="1789303" cy="1215590"/>
            </a:xfrm>
            <a:prstGeom prst="rect">
              <a:avLst/>
            </a:prstGeom>
            <a:noFill/>
            <a:ln w="1905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46" y="260648"/>
            <a:ext cx="1392986" cy="712889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1021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04 ЭМАС-1000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03323"/>
            <a:ext cx="2130333" cy="158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8 Актива 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224" y="4077072"/>
            <a:ext cx="2296263" cy="14403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27" y="116632"/>
            <a:ext cx="3024770" cy="2234819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Маркова Людмила Владимировна, к.т.н., заведующая отделением исследований и испытаний материалов, начальник испытательного центра ГНУ «Институт порошковой металлургии»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356992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«</a:t>
            </a:r>
            <a:r>
              <a:rPr lang="ru-RU" b="1" dirty="0"/>
              <a:t>Основные направления деятельности испытательного центра ГНУ ИПМ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3" descr="Polyv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5229200"/>
            <a:ext cx="2066371" cy="12194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632"/>
            <a:ext cx="933580" cy="84784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37437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40" y="116632"/>
            <a:ext cx="2899943" cy="2234819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Степанкин</a:t>
            </a:r>
            <a:r>
              <a:rPr lang="ru-RU" i="1" dirty="0"/>
              <a:t> Игорь Николаевич, к.т.н., доцент, заведующий кафедрой «Материаловедение в машиностроении» УО «Гомельский государственный технический университет им. </a:t>
            </a:r>
            <a:r>
              <a:rPr lang="ru-RU" i="1" dirty="0" err="1"/>
              <a:t>П.О.Сухого</a:t>
            </a:r>
            <a:r>
              <a:rPr lang="ru-RU" i="1" dirty="0"/>
              <a:t>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356992"/>
            <a:ext cx="6084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«</a:t>
            </a:r>
            <a:r>
              <a:rPr lang="ru-RU" b="1" dirty="0" err="1"/>
              <a:t>Критериальная</a:t>
            </a:r>
            <a:r>
              <a:rPr lang="ru-RU" b="1" dirty="0"/>
              <a:t> оценка эксплуатационных характеристик карбидных слоев высоколегированных сталей на основе испытаний на контактную выносливость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425763"/>
              </p:ext>
            </p:extLst>
          </p:nvPr>
        </p:nvGraphicFramePr>
        <p:xfrm>
          <a:off x="1751889" y="4901956"/>
          <a:ext cx="2316055" cy="163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Диаграмма" r:id="rId4" imgW="4610054" imgH="3257735" progId="Excel.Chart.8">
                  <p:embed/>
                </p:oleObj>
              </mc:Choice>
              <mc:Fallback>
                <p:oleObj name="Диаграмма" r:id="rId4" imgW="4610054" imgH="3257735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889" y="4901956"/>
                        <a:ext cx="2316055" cy="1636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001091"/>
              </p:ext>
            </p:extLst>
          </p:nvPr>
        </p:nvGraphicFramePr>
        <p:xfrm>
          <a:off x="4192204" y="4870275"/>
          <a:ext cx="2468028" cy="1652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Диаграмма" r:id="rId6" imgW="4848352" imgH="3248117" progId="Excel.Chart.8">
                  <p:embed/>
                </p:oleObj>
              </mc:Choice>
              <mc:Fallback>
                <p:oleObj name="Диаграмма" r:id="rId6" imgW="4848352" imgH="3248117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2204" y="4870275"/>
                        <a:ext cx="2468028" cy="1652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994794"/>
              </p:ext>
            </p:extLst>
          </p:nvPr>
        </p:nvGraphicFramePr>
        <p:xfrm>
          <a:off x="6766917" y="4869160"/>
          <a:ext cx="2341587" cy="1648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Диаграмма" r:id="rId8" imgW="4247988" imgH="2991035" progId="Excel.Chart.8">
                  <p:embed/>
                </p:oleObj>
              </mc:Choice>
              <mc:Fallback>
                <p:oleObj name="Диаграмма" r:id="rId8" imgW="4247988" imgH="2991035" progId="Excel.Char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6917" y="4869160"/>
                        <a:ext cx="2341587" cy="1648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0976"/>
            <a:ext cx="1439267" cy="9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489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44" y="116632"/>
            <a:ext cx="3001052" cy="2157006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Шеменков</a:t>
            </a:r>
            <a:r>
              <a:rPr lang="ru-RU" i="1" dirty="0"/>
              <a:t> Владимир Михайлович, к.т.н., доцент кафедры «Металлорежущие станки и инструменты» ГУ ВПО «Белорусско-Российский университет»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502749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«</a:t>
            </a:r>
            <a:r>
              <a:rPr lang="ru-RU" dirty="0"/>
              <a:t>Технология повышения стойкости инструментальной и технологической оснастки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Picture 2" descr="E:\Наука\Логотип-БРУ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936104" cy="13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6" r="12489" b="9892"/>
          <a:stretch/>
        </p:blipFill>
        <p:spPr bwMode="auto">
          <a:xfrm>
            <a:off x="5616184" y="4397541"/>
            <a:ext cx="3420312" cy="2199811"/>
          </a:xfrm>
          <a:prstGeom prst="roundRect">
            <a:avLst>
              <a:gd name="adj" fmla="val 13294"/>
            </a:avLst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Рисунок 12" descr="IMG_3590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832" y="5248984"/>
            <a:ext cx="2280725" cy="1068095"/>
          </a:xfrm>
          <a:prstGeom prst="roundRect">
            <a:avLst>
              <a:gd name="adj" fmla="val 20611"/>
            </a:avLst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4404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44" y="183620"/>
            <a:ext cx="3001052" cy="2023030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Таран Игорь Иванович, старший научный сотрудник лаборатории </a:t>
            </a:r>
            <a:r>
              <a:rPr lang="ru-RU" i="1" dirty="0" err="1"/>
              <a:t>газотермических</a:t>
            </a:r>
            <a:r>
              <a:rPr lang="ru-RU" i="1" dirty="0"/>
              <a:t> методов упрочнения деталей машин ГНУ «Объединенный институт машиностроения НАН Беларуси»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502749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«</a:t>
            </a:r>
            <a:r>
              <a:rPr lang="ru-RU" b="1" dirty="0" err="1"/>
              <a:t>Термораспылитель</a:t>
            </a:r>
            <a:r>
              <a:rPr lang="ru-RU" b="1" dirty="0"/>
              <a:t> для нанесения газопламенных полимерных покрытий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3" descr="PIC_00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43041"/>
            <a:ext cx="1767651" cy="133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Термораспылит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149080"/>
            <a:ext cx="1008285" cy="186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IC_00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7640" r="25180" b="4936"/>
          <a:stretch>
            <a:fillRect/>
          </a:stretch>
        </p:blipFill>
        <p:spPr bwMode="auto">
          <a:xfrm>
            <a:off x="5436096" y="4149080"/>
            <a:ext cx="2376264" cy="22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Кузов1_sm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80" y="5458372"/>
            <a:ext cx="1886885" cy="11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79" y="188640"/>
            <a:ext cx="937346" cy="108012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84472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4" y="183620"/>
            <a:ext cx="1350191" cy="2023030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Янковский Игорь Николаевич, к.т.н., доцент кафедры «Бронетанковое вооружение и техника» военно-технического факультета УО «Белорусский национальный технический университет»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502749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«</a:t>
            </a:r>
            <a:r>
              <a:rPr lang="ru-RU" b="1" dirty="0"/>
              <a:t>Технология и оборудование электроимпульсного полирования металлов и сплавов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843808" y="4221088"/>
            <a:ext cx="1570601" cy="2133997"/>
            <a:chOff x="3038143" y="4005064"/>
            <a:chExt cx="1570601" cy="2133997"/>
          </a:xfrm>
        </p:grpSpPr>
        <p:pic>
          <p:nvPicPr>
            <p:cNvPr id="12" name="Picture 6" descr="установка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143" y="4005064"/>
              <a:ext cx="1533857" cy="1083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 descr="установка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143" y="5157193"/>
              <a:ext cx="669761" cy="981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установка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450" y="5157193"/>
              <a:ext cx="718294" cy="981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 descr="модулятор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87" y="4223894"/>
            <a:ext cx="897182" cy="100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DSC034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21088"/>
            <a:ext cx="938808" cy="100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DSC0345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857" y="4227437"/>
            <a:ext cx="1175281" cy="100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SC0343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44" y="5304414"/>
            <a:ext cx="888325" cy="100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DSC0344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61" y="5344599"/>
            <a:ext cx="1138969" cy="100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DSC0347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48142"/>
            <a:ext cx="1462238" cy="100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1418823" cy="1008111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1124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82" y="116632"/>
            <a:ext cx="3128859" cy="2088232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Каменецкий</a:t>
            </a:r>
            <a:r>
              <a:rPr lang="ru-RU" i="1" dirty="0"/>
              <a:t> Роман Моисеевич, заместитель главного конструктора – начальник отдела по перспективным разработкам ОАО «Управляющая компания холдинга «Минский моторный завод»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502749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«</a:t>
            </a:r>
            <a:r>
              <a:rPr lang="ru-RU" b="1" dirty="0"/>
              <a:t>Разработка конструкций двигателей, отвечающих современным экологическим нормам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9518"/>
            <a:ext cx="1080120" cy="67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54" y="5085184"/>
            <a:ext cx="1453850" cy="148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10" descr="Рециркуляция 245-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49" y="4095752"/>
            <a:ext cx="1981987" cy="125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Z:\Компановка\Презентация\топливная 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968" y="5434680"/>
            <a:ext cx="1024274" cy="11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MGCpl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5705227"/>
            <a:ext cx="1296145" cy="112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расходомер топлив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549" y="4365104"/>
            <a:ext cx="12017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Микротоннель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98" y="4211600"/>
            <a:ext cx="929282" cy="134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4615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82" y="200440"/>
            <a:ext cx="3128859" cy="1920616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Тисецкая</a:t>
            </a:r>
            <a:r>
              <a:rPr lang="ru-RU" i="1" dirty="0"/>
              <a:t> Галина Адамовна, главный библиотекарь Республиканской научно-технической библиотеки 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67736" y="3179583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«</a:t>
            </a:r>
            <a:r>
              <a:rPr lang="ru-RU" b="1" dirty="0"/>
              <a:t>Информационные ресурсы Республиканской научно-технической библиотеки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2" descr="фотоРНТ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/>
          <a:stretch>
            <a:fillRect/>
          </a:stretch>
        </p:blipFill>
        <p:spPr>
          <a:xfrm>
            <a:off x="7524328" y="3933056"/>
            <a:ext cx="1440011" cy="2686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1532085" cy="576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0353" y="4307820"/>
            <a:ext cx="3185487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altLang="ru-RU" dirty="0">
                <a:solidFill>
                  <a:srgbClr val="002060"/>
                </a:solidFill>
              </a:rPr>
              <a:t>Сайт РНТБ</a:t>
            </a:r>
            <a:r>
              <a:rPr lang="ru-RU" altLang="ru-RU" dirty="0" smtClean="0">
                <a:solidFill>
                  <a:srgbClr val="002060"/>
                </a:solidFill>
              </a:rPr>
              <a:t>:</a:t>
            </a:r>
            <a:endParaRPr lang="en-US" altLang="ru-RU" dirty="0" smtClean="0">
              <a:solidFill>
                <a:srgbClr val="002060"/>
              </a:solidFill>
            </a:endParaRPr>
          </a:p>
          <a:p>
            <a:r>
              <a:rPr lang="ru-RU" altLang="ru-RU" dirty="0" smtClean="0">
                <a:solidFill>
                  <a:srgbClr val="002060"/>
                </a:solidFill>
              </a:rPr>
              <a:t> </a:t>
            </a:r>
            <a:r>
              <a:rPr lang="en-US" altLang="ru-RU" dirty="0" smtClean="0">
                <a:solidFill>
                  <a:srgbClr val="002060"/>
                </a:solidFill>
              </a:rPr>
              <a:t>www.rlst.org.by</a:t>
            </a:r>
          </a:p>
          <a:p>
            <a:endParaRPr lang="en-US" altLang="ru-RU" dirty="0">
              <a:solidFill>
                <a:srgbClr val="002060"/>
              </a:solidFill>
            </a:endParaRPr>
          </a:p>
          <a:p>
            <a:r>
              <a:rPr lang="ru-RU" altLang="ru-RU" dirty="0" smtClean="0">
                <a:solidFill>
                  <a:srgbClr val="002060"/>
                </a:solidFill>
              </a:rPr>
              <a:t>Электронный </a:t>
            </a:r>
            <a:r>
              <a:rPr lang="ru-RU" altLang="ru-RU" dirty="0">
                <a:solidFill>
                  <a:srgbClr val="002060"/>
                </a:solidFill>
              </a:rPr>
              <a:t>каталог РНТБ</a:t>
            </a:r>
            <a:r>
              <a:rPr lang="ru-RU" altLang="ru-RU" dirty="0" smtClean="0">
                <a:solidFill>
                  <a:srgbClr val="002060"/>
                </a:solidFill>
              </a:rPr>
              <a:t>:</a:t>
            </a:r>
            <a:endParaRPr lang="en-US" altLang="ru-RU" dirty="0" smtClean="0">
              <a:solidFill>
                <a:srgbClr val="002060"/>
              </a:solidFill>
            </a:endParaRPr>
          </a:p>
          <a:p>
            <a:r>
              <a:rPr lang="en-US" altLang="ru-RU" dirty="0" smtClean="0">
                <a:solidFill>
                  <a:srgbClr val="002060"/>
                </a:solidFill>
              </a:rPr>
              <a:t>http</a:t>
            </a:r>
            <a:r>
              <a:rPr lang="en-US" altLang="ru-RU" dirty="0">
                <a:solidFill>
                  <a:srgbClr val="002060"/>
                </a:solidFill>
              </a:rPr>
              <a:t>://rntbcat.org.by</a:t>
            </a:r>
          </a:p>
          <a:p>
            <a:endParaRPr lang="en-US" alt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8337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404664"/>
            <a:ext cx="5364088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>
                <a:effectLst/>
              </a:rPr>
              <a:t>В результате проведения специализированной выставки и республиканского семинара «Инновации для машиностроения» </a:t>
            </a:r>
            <a:r>
              <a:rPr lang="ru-RU" sz="1500" dirty="0" smtClean="0">
                <a:effectLst/>
              </a:rPr>
              <a:t>12 </a:t>
            </a:r>
            <a:r>
              <a:rPr lang="ru-RU" sz="1500" dirty="0">
                <a:effectLst/>
              </a:rPr>
              <a:t>декабря 2013 г. была достигнута основная цель – содействие расширению рынка инновационных </a:t>
            </a:r>
            <a:r>
              <a:rPr lang="ru-RU" sz="1500" dirty="0" smtClean="0">
                <a:effectLst/>
              </a:rPr>
              <a:t>технологий.</a:t>
            </a:r>
            <a:endParaRPr lang="ru-RU" sz="1500" dirty="0">
              <a:effectLst/>
            </a:endParaRPr>
          </a:p>
          <a:p>
            <a:pPr marL="0" indent="0">
              <a:buNone/>
            </a:pPr>
            <a:r>
              <a:rPr lang="ru-RU" sz="1500" dirty="0">
                <a:effectLst/>
              </a:rPr>
              <a:t>Докладчики в ходе своих выступлений отметили возрастающую роль результатов выполняемых научно-исследовательских и опытно-конструкторских работ в развитии машиностроения, базирующуюся на высоких технологиях и инновационных разработках.</a:t>
            </a:r>
          </a:p>
          <a:p>
            <a:pPr marL="0" indent="0">
              <a:buNone/>
            </a:pPr>
            <a:r>
              <a:rPr lang="ru-RU" sz="1500" dirty="0">
                <a:effectLst/>
              </a:rPr>
              <a:t>Анализ результатов анкетирования и проявленной заинтересованности к тематике выставки и семинара свидетельствует о целенаправленной работе организаций промышленности и научной сферы Республики Беларусь в ходе проведения научно-исследовательских и опытно-конструкторских работ в развитии машиностроения.</a:t>
            </a:r>
          </a:p>
          <a:p>
            <a:pPr marL="0" indent="0">
              <a:buNone/>
            </a:pPr>
            <a:r>
              <a:rPr lang="ru-RU" sz="1500" dirty="0" smtClean="0">
                <a:effectLst/>
              </a:rPr>
              <a:t>Участники семинара отметили </a:t>
            </a:r>
            <a:r>
              <a:rPr lang="ru-RU" sz="1500" dirty="0">
                <a:effectLst/>
              </a:rPr>
              <a:t>необходимость взаимодействия с отечественными и зарубежными инвесторами, субъектами инновационной инфраструктуры Республики Беларусь, реализующими инновационные проекты, и субъектами малого и среднего предпринимательства, заинтересованными в развитии высокотехнологичной продукции машиностроения.</a:t>
            </a:r>
            <a:endParaRPr lang="ru-RU" sz="1500" dirty="0"/>
          </a:p>
        </p:txBody>
      </p:sp>
      <p:sp>
        <p:nvSpPr>
          <p:cNvPr id="4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92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794" y="2820625"/>
            <a:ext cx="892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содействие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расширению рынка потребителей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инновационных технологий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421" y="5157192"/>
            <a:ext cx="4187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комитет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науке и технологиям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3645024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Организаторы: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5013176"/>
            <a:ext cx="50989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учреждение «Белорусский институт системного анализа и информационного обеспечения научно-технической сферы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93" y="4437112"/>
            <a:ext cx="1680001" cy="7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79" y="4437112"/>
            <a:ext cx="1680001" cy="72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6421" y="2174294"/>
            <a:ext cx="89264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Цель семинара: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4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0"/>
            <a:ext cx="2395666" cy="23956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6336704" cy="175432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 flip="none" rotWithShape="1">
                  <a:gsLst>
                    <a:gs pos="25000">
                      <a:srgbClr val="FF0000"/>
                    </a:gs>
                    <a:gs pos="71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Инновации для машиностроения</a:t>
            </a:r>
            <a:endParaRPr lang="ru-RU" sz="5400" b="1" spc="50" dirty="0">
              <a:ln w="11430"/>
              <a:gradFill flip="none" rotWithShape="1">
                <a:gsLst>
                  <a:gs pos="25000">
                    <a:srgbClr val="FF0000"/>
                  </a:gs>
                  <a:gs pos="71000">
                    <a:srgbClr val="00B050"/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934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Консультационно-методический центр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980728"/>
            <a:ext cx="5364088" cy="50776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220004</a:t>
            </a:r>
            <a:r>
              <a:rPr lang="en-US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Минск, пр. Победителей,7, 1-й </a:t>
            </a: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этаж</a:t>
            </a:r>
          </a:p>
          <a:p>
            <a:pPr marL="0" indent="0">
              <a:buNone/>
            </a:pPr>
            <a:endParaRPr lang="ru-RU" alt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Консультационно-методическим центром </a:t>
            </a: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ГКНТ:</a:t>
            </a:r>
            <a:endParaRPr lang="ru-RU" alt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Шаповалов Леонид Константинович</a:t>
            </a:r>
          </a:p>
          <a:p>
            <a:pPr marL="0" indent="0">
              <a:buNone/>
            </a:pPr>
            <a:endParaRPr lang="ru-RU" alt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ел.:	+375(17)203 45 92,</a:t>
            </a:r>
          </a:p>
          <a:p>
            <a:pPr marL="0" indent="0">
              <a:buNone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+</a:t>
            </a: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375(17)203 45 87</a:t>
            </a:r>
          </a:p>
          <a:p>
            <a:pPr marL="0" indent="0">
              <a:buNone/>
            </a:pPr>
            <a:r>
              <a:rPr lang="en-US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seminar@belisa.org.by</a:t>
            </a:r>
            <a:endParaRPr lang="ru-RU" alt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61932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" y="-27384"/>
            <a:ext cx="9114233" cy="707886"/>
          </a:xfr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 flip="none" rotWithShape="1">
                  <a:gsLst>
                    <a:gs pos="25000">
                      <a:srgbClr val="FF0000"/>
                    </a:gs>
                    <a:gs pos="71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Специализированная выставка</a:t>
            </a:r>
            <a:endParaRPr lang="ru-RU" sz="4000" b="1" spc="50" dirty="0">
              <a:ln w="11430"/>
              <a:gradFill flip="none" rotWithShape="1">
                <a:gsLst>
                  <a:gs pos="25000">
                    <a:srgbClr val="FF0000"/>
                  </a:gs>
                  <a:gs pos="71000">
                    <a:srgbClr val="00B050"/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070" y="908720"/>
            <a:ext cx="9144000" cy="8640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На специализированной выставке </a:t>
            </a:r>
            <a:r>
              <a:rPr lang="ru-RU" dirty="0" smtClean="0"/>
              <a:t>представлено </a:t>
            </a:r>
            <a:r>
              <a:rPr lang="ru-RU" b="1" dirty="0" smtClean="0">
                <a:solidFill>
                  <a:srgbClr val="FFFF00"/>
                </a:solidFill>
              </a:rPr>
              <a:t>17</a:t>
            </a:r>
            <a:r>
              <a:rPr lang="ru-RU" dirty="0" smtClean="0"/>
              <a:t> </a:t>
            </a:r>
            <a:r>
              <a:rPr lang="ru-RU" dirty="0"/>
              <a:t>инновационных разработок и технологий, имеющих возможность практической реализации и внедрения на внешнем и внутреннем рынках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" y="1680982"/>
            <a:ext cx="144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80982"/>
            <a:ext cx="1440000" cy="10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43" y="1680982"/>
            <a:ext cx="1586360" cy="10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656184"/>
            <a:ext cx="2143030" cy="32129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227940"/>
            <a:ext cx="1729237" cy="11533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72" y="5697624"/>
            <a:ext cx="1672812" cy="1115752"/>
          </a:xfrm>
          <a:prstGeom prst="rect">
            <a:avLst/>
          </a:prstGeom>
        </p:spPr>
      </p:pic>
      <p:pic>
        <p:nvPicPr>
          <p:cNvPr id="12" name="Picture 3" descr="Рис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13" y="5287422"/>
            <a:ext cx="826307" cy="152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6072">
            <a:off x="123498" y="3078842"/>
            <a:ext cx="1440000" cy="9982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10770" b="7659"/>
          <a:stretch/>
        </p:blipFill>
        <p:spPr>
          <a:xfrm rot="20444143">
            <a:off x="159919" y="4428565"/>
            <a:ext cx="1440000" cy="8006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272">
            <a:off x="205620" y="5493936"/>
            <a:ext cx="1440000" cy="959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49" y="3294249"/>
            <a:ext cx="1322663" cy="1763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93" y="2807779"/>
            <a:ext cx="2844311" cy="40284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90" y="1685245"/>
            <a:ext cx="1966888" cy="1503055"/>
          </a:xfrm>
          <a:prstGeom prst="rect">
            <a:avLst/>
          </a:prstGeom>
        </p:spPr>
      </p:pic>
      <p:pic>
        <p:nvPicPr>
          <p:cNvPr id="19" name="Рисунок 18" descr="IMG_3590.jp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096" y="4653136"/>
            <a:ext cx="1763864" cy="826041"/>
          </a:xfrm>
          <a:prstGeom prst="roundRect">
            <a:avLst>
              <a:gd name="adj" fmla="val 20611"/>
            </a:avLst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08" y="3322042"/>
            <a:ext cx="982448" cy="130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54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07886"/>
          </a:xfr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rtlCol="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 flip="none" rotWithShape="1">
                  <a:gsLst>
                    <a:gs pos="25000">
                      <a:srgbClr val="FF0000"/>
                    </a:gs>
                    <a:gs pos="71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Численный </a:t>
            </a:r>
            <a:r>
              <a:rPr lang="ru-RU" sz="4000" b="1" spc="50" dirty="0">
                <a:ln w="11430"/>
                <a:gradFill flip="none" rotWithShape="1">
                  <a:gsLst>
                    <a:gs pos="25000">
                      <a:srgbClr val="FF0000"/>
                    </a:gs>
                    <a:gs pos="71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состав </a:t>
            </a:r>
            <a:r>
              <a:rPr lang="ru-RU" sz="4000" b="1" spc="50" dirty="0">
                <a:ln w="11430"/>
                <a:gradFill flip="none" rotWithShape="1">
                  <a:gsLst>
                    <a:gs pos="25000">
                      <a:srgbClr val="FF0000"/>
                    </a:gs>
                    <a:gs pos="71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представителей</a:t>
            </a:r>
            <a:endParaRPr lang="ru-RU" sz="4000" b="1" spc="50" dirty="0">
              <a:ln w="11430"/>
              <a:gradFill flip="none" rotWithShape="1">
                <a:gsLst>
                  <a:gs pos="25000">
                    <a:srgbClr val="FF0000"/>
                  </a:gs>
                  <a:gs pos="71000">
                    <a:srgbClr val="00B050"/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73763"/>
            <a:ext cx="4725327" cy="2599254"/>
          </a:xfrm>
          <a:prstGeom prst="rect">
            <a:avLst/>
          </a:prstGeom>
          <a:effectLst>
            <a:glow rad="127000">
              <a:schemeClr val="tx2">
                <a:lumMod val="9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31278" y="973763"/>
            <a:ext cx="380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Для участия в республиканском семинаре «Инновации для машиностроения» поступило 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113</a:t>
            </a:r>
            <a:r>
              <a:rPr lang="ru-RU" dirty="0" smtClean="0"/>
              <a:t> </a:t>
            </a:r>
            <a:r>
              <a:rPr lang="ru-RU" dirty="0"/>
              <a:t>заявок.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5" y="2603519"/>
            <a:ext cx="3805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Приняли участие в семинаре </a:t>
            </a:r>
            <a:br>
              <a:rPr lang="ru-RU" dirty="0"/>
            </a:br>
            <a:r>
              <a:rPr lang="ru-RU" b="1" dirty="0">
                <a:solidFill>
                  <a:srgbClr val="FFFF00"/>
                </a:solidFill>
              </a:rPr>
              <a:t>93</a:t>
            </a:r>
            <a:r>
              <a:rPr lang="ru-RU" dirty="0"/>
              <a:t> </a:t>
            </a:r>
            <a:r>
              <a:rPr lang="ru-RU" dirty="0" smtClean="0"/>
              <a:t>человека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89" y="3720681"/>
            <a:ext cx="4837783" cy="3146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717032"/>
            <a:ext cx="1872208" cy="1385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47" y="5445224"/>
            <a:ext cx="1772966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03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5588"/>
            <a:ext cx="9143999" cy="677108"/>
          </a:xfr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rtlCol="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800" b="1" spc="50" dirty="0">
                <a:ln w="11430"/>
                <a:gradFill flip="none" rotWithShape="1">
                  <a:gsLst>
                    <a:gs pos="25000">
                      <a:srgbClr val="FF0000"/>
                    </a:gs>
                    <a:gs pos="71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Приветственное слово к участникам</a:t>
            </a:r>
          </a:p>
        </p:txBody>
      </p:sp>
      <p:sp>
        <p:nvSpPr>
          <p:cNvPr id="4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924944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Сутурин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А.К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</a:p>
          <a:p>
            <a:pPr algn="ctr"/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директора по научной работе ГУ «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БелИСА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924944"/>
            <a:ext cx="4571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Борознов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С.А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</a:t>
            </a:r>
          </a:p>
          <a:p>
            <a:pPr algn="ctr"/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управления инновационного развития отраслей и регионов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ГКНТ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002704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директора по внешнеэкономической деятельности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БелИСА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6002124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Шаповалов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Л.К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отдела КМЦ ГКНТ ГУ «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БелИСА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6" y="764944"/>
            <a:ext cx="3242026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30" y="764944"/>
            <a:ext cx="3242026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6" y="3861288"/>
            <a:ext cx="3242026" cy="21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18550"/>
            <a:ext cx="324202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49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45799" r="9176" b="-1"/>
          <a:stretch/>
        </p:blipFill>
        <p:spPr>
          <a:xfrm>
            <a:off x="3377894" y="4581128"/>
            <a:ext cx="2558719" cy="14401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882875">
            <a:off x="1953310" y="530727"/>
            <a:ext cx="1632431" cy="564085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Семинар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16632"/>
            <a:ext cx="1939287" cy="2350651"/>
          </a:xfrm>
        </p:spPr>
      </p:pic>
      <p:sp>
        <p:nvSpPr>
          <p:cNvPr id="5" name="TextBox 4"/>
          <p:cNvSpPr txBox="1"/>
          <p:nvPr/>
        </p:nvSpPr>
        <p:spPr>
          <a:xfrm>
            <a:off x="3419872" y="2463495"/>
            <a:ext cx="5724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Ушакова Ираида Николаевна, к.т.н., доцент, заведующая сектором дополнительных видов обучения Республиканского института инновационных технологий Белорусского национального технического университета</a:t>
            </a:r>
          </a:p>
        </p:txBody>
      </p:sp>
      <p:sp>
        <p:nvSpPr>
          <p:cNvPr id="9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98" y="116632"/>
            <a:ext cx="1114791" cy="79208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 rot="-4500000">
            <a:off x="-633894" y="2921988"/>
            <a:ext cx="5064953" cy="1695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Выступления участников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85485" y="3549883"/>
            <a:ext cx="609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«Дополнительное образование взрослых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специальности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1-42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 01 72 «Литейное производство черных и цветных металлов»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490234"/>
            <a:ext cx="2107940" cy="20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04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6632"/>
            <a:ext cx="3296595" cy="2170749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Макаревич Владимир </a:t>
            </a:r>
            <a:r>
              <a:rPr lang="ru-RU" i="1" dirty="0" err="1"/>
              <a:t>Брониславович</a:t>
            </a:r>
            <a:r>
              <a:rPr lang="ru-RU" i="1" dirty="0"/>
              <a:t>, начальник производственно-исследовательского отдела измерений геометрических величин РУП «Белорусский государственный институт метрологии»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824" y="3754200"/>
            <a:ext cx="604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«Лаборатория исследований качества поверхности»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93096"/>
            <a:ext cx="1656184" cy="1242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25144"/>
            <a:ext cx="1656184" cy="1242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58" y="5013176"/>
            <a:ext cx="1859259" cy="1265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6632"/>
            <a:ext cx="1209844" cy="952633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6653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09" y="260647"/>
            <a:ext cx="2855767" cy="1944217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Пилипчук</a:t>
            </a:r>
            <a:r>
              <a:rPr lang="ru-RU" i="1" dirty="0"/>
              <a:t> Андрей Петрович, к.т.н., профессор кафедры автомобильной техники УО «Военная академия Республики Беларусь»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3441774"/>
            <a:ext cx="6084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«Способ создания многослойных покрытий комбинированным методом </a:t>
            </a:r>
            <a:r>
              <a:rPr lang="ru-RU" b="1" dirty="0" err="1"/>
              <a:t>газотермического</a:t>
            </a:r>
            <a:r>
              <a:rPr lang="ru-RU" b="1" dirty="0"/>
              <a:t> напыления с последующей лазерной обработкой»</a:t>
            </a:r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528983"/>
              </p:ext>
            </p:extLst>
          </p:nvPr>
        </p:nvGraphicFramePr>
        <p:xfrm>
          <a:off x="3029257" y="4869160"/>
          <a:ext cx="4037341" cy="146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Visio" r:id="rId4" imgW="5580888" imgH="2009394" progId="Visio.Drawing.11">
                  <p:embed/>
                </p:oleObj>
              </mc:Choice>
              <mc:Fallback>
                <p:oleObj name="Visio" r:id="rId4" imgW="5580888" imgH="200939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9257" y="4869160"/>
                        <a:ext cx="4037341" cy="146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341346"/>
            <a:ext cx="1691680" cy="225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73836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Выступления участников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6631"/>
            <a:ext cx="2596589" cy="2186602"/>
          </a:xfrm>
        </p:spPr>
      </p:pic>
      <p:sp>
        <p:nvSpPr>
          <p:cNvPr id="5" name="TextBox 4"/>
          <p:cNvSpPr txBox="1"/>
          <p:nvPr/>
        </p:nvSpPr>
        <p:spPr>
          <a:xfrm>
            <a:off x="3347863" y="2276872"/>
            <a:ext cx="57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Побережный Сергей Владимирович, к.т.н., заведующий отделением машиностроительных и конструкционных материалов ГНУ «Институт порошковой металлургии»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3585790"/>
            <a:ext cx="6084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«Конструкционные, композиционные и антифрикционные порошковые материалы, разработанные ГНУ ИПМ»</a:t>
            </a:r>
            <a:endParaRPr lang="ru-RU" b="1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268922" y="6592267"/>
            <a:ext cx="3875078" cy="293117"/>
          </a:xfrm>
        </p:spPr>
        <p:txBody>
          <a:bodyPr/>
          <a:lstStyle/>
          <a:p>
            <a:pPr algn="r"/>
            <a:r>
              <a:rPr lang="ru-RU" sz="1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декабря 2013 г. "Инновации для машиностроения"</a:t>
            </a:r>
            <a:endParaRPr lang="ru-RU" sz="1000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Picture 3" descr="шестер-насос"/>
          <p:cNvPicPr>
            <a:picLocks noChangeAspect="1" noChangeArrowheads="1"/>
          </p:cNvPicPr>
          <p:nvPr/>
        </p:nvPicPr>
        <p:blipFill>
          <a:blip r:embed="rId3" cstate="print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22" y="4581128"/>
            <a:ext cx="1800000" cy="13895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IM0005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4868" r="11740" b="19125"/>
          <a:stretch>
            <a:fillRect/>
          </a:stretch>
        </p:blipFill>
        <p:spPr bwMode="auto">
          <a:xfrm>
            <a:off x="4932040" y="5085184"/>
            <a:ext cx="1800000" cy="13550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IM0005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11070" r="15536" b="16986"/>
          <a:stretch>
            <a:fillRect/>
          </a:stretch>
        </p:blipFill>
        <p:spPr bwMode="auto">
          <a:xfrm>
            <a:off x="7092280" y="4581129"/>
            <a:ext cx="1800000" cy="15046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22" y="116631"/>
            <a:ext cx="933580" cy="84784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 rot="882875">
            <a:off x="1953310" y="530727"/>
            <a:ext cx="1632431" cy="564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/>
              <a:t>Семинар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89846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TC101859865[[fn=Порядок]]</Template>
  <TotalTime>529</TotalTime>
  <Words>863</Words>
  <Application>Microsoft Office PowerPoint</Application>
  <PresentationFormat>Экран (4:3)</PresentationFormat>
  <Paragraphs>113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Kilter</vt:lpstr>
      <vt:lpstr>Microsoft Visio Drawing</vt:lpstr>
      <vt:lpstr>Диаграмма Microsoft Office Excel</vt:lpstr>
      <vt:lpstr>Презентация PowerPoint</vt:lpstr>
      <vt:lpstr>Презентация PowerPoint</vt:lpstr>
      <vt:lpstr>Специализированная выставка</vt:lpstr>
      <vt:lpstr>Численный состав представителей</vt:lpstr>
      <vt:lpstr>Приветственное слово к участникам</vt:lpstr>
      <vt:lpstr>Семинар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Выступления участников</vt:lpstr>
      <vt:lpstr>Заключение</vt:lpstr>
      <vt:lpstr>Консультационно-методический центр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Бильчинская Светлана</dc:creator>
  <cp:lastModifiedBy>Бильчинская Светлана</cp:lastModifiedBy>
  <cp:revision>61</cp:revision>
  <dcterms:created xsi:type="dcterms:W3CDTF">2013-12-13T05:43:21Z</dcterms:created>
  <dcterms:modified xsi:type="dcterms:W3CDTF">2013-12-23T09:50:44Z</dcterms:modified>
</cp:coreProperties>
</file>