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280" r:id="rId2"/>
    <p:sldId id="304" r:id="rId3"/>
    <p:sldId id="302" r:id="rId4"/>
    <p:sldId id="279" r:id="rId5"/>
    <p:sldId id="32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25" r:id="rId15"/>
    <p:sldId id="313" r:id="rId16"/>
    <p:sldId id="328" r:id="rId17"/>
    <p:sldId id="326" r:id="rId18"/>
    <p:sldId id="331" r:id="rId19"/>
    <p:sldId id="330" r:id="rId20"/>
    <p:sldId id="334" r:id="rId21"/>
    <p:sldId id="332" r:id="rId22"/>
    <p:sldId id="33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123"/>
    <a:srgbClr val="28687C"/>
    <a:srgbClr val="337164"/>
    <a:srgbClr val="20845C"/>
    <a:srgbClr val="11B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1CD480-276C-48C0-A2F7-4F1F60995AD0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703140-DC4C-4ED9-A7E9-8F93E45E5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68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F559-8876-4F1B-8A96-6B2A396DFE08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298C-749B-42F5-A952-E450D39BD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32169"/>
      </p:ext>
    </p:extLst>
  </p:cSld>
  <p:clrMapOvr>
    <a:masterClrMapping/>
  </p:clrMapOvr>
  <p:transition spd="slow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BE63-50D4-4946-B562-058BBB4F802C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BF57-03D7-4A84-87EE-21A046FFB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69098"/>
      </p:ext>
    </p:extLst>
  </p:cSld>
  <p:clrMapOvr>
    <a:masterClrMapping/>
  </p:clrMapOvr>
  <p:transition spd="slow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5C55-FE04-4980-B5AA-4DF16F8DF511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7F75-B5B0-438D-8190-44EBAD0B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48511"/>
      </p:ext>
    </p:extLst>
  </p:cSld>
  <p:clrMapOvr>
    <a:masterClrMapping/>
  </p:clrMapOvr>
  <p:transition spd="slow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205C-7766-4FA7-A4A7-3A187FB0496D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BFB2-D43A-4BBC-8A94-673316CF8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1586"/>
      </p:ext>
    </p:extLst>
  </p:cSld>
  <p:clrMapOvr>
    <a:masterClrMapping/>
  </p:clrMapOvr>
  <p:transition spd="slow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7B3-8E98-41A2-AF10-E80388951CCC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0A37-A86B-4890-9A0F-C929CA30F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51255"/>
      </p:ext>
    </p:extLst>
  </p:cSld>
  <p:clrMapOvr>
    <a:masterClrMapping/>
  </p:clrMapOvr>
  <p:transition spd="slow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10DE-6C22-49F5-B2AD-4C0C3B53F972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75ED-5F07-41DD-B469-2AAD143B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21080"/>
      </p:ext>
    </p:extLst>
  </p:cSld>
  <p:clrMapOvr>
    <a:masterClrMapping/>
  </p:clrMapOvr>
  <p:transition spd="slow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4D5C-A4F4-49C0-8642-E4B2F2253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8CF9-AC46-44E0-A04A-68743597A444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1983"/>
      </p:ext>
    </p:extLst>
  </p:cSld>
  <p:clrMapOvr>
    <a:masterClrMapping/>
  </p:clrMapOvr>
  <p:transition spd="slow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0A14-DB3F-4817-9111-16CC48D95101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A369-2953-41FF-A6AB-F36B8B1AC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40652"/>
      </p:ext>
    </p:extLst>
  </p:cSld>
  <p:clrMapOvr>
    <a:masterClrMapping/>
  </p:clrMapOvr>
  <p:transition spd="slow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48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5304"/>
            <a:ext cx="9144000" cy="7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9515"/>
      </p:ext>
    </p:extLst>
  </p:cSld>
  <p:clrMapOvr>
    <a:masterClrMapping/>
  </p:clrMapOvr>
  <p:transition spd="slow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6D0B-53F1-48D2-8244-6E19A38BBFCA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37FB-1BF8-4802-A6E3-E3E989D5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05960"/>
      </p:ext>
    </p:extLst>
  </p:cSld>
  <p:clrMapOvr>
    <a:masterClrMapping/>
  </p:clrMapOvr>
  <p:transition spd="slow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922D-71AC-4F4B-BAA9-28541564EF1A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233E-C433-45E2-8908-6EC4875E9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09783"/>
      </p:ext>
    </p:extLst>
  </p:cSld>
  <p:clrMapOvr>
    <a:masterClrMapping/>
  </p:clrMapOvr>
  <p:transition spd="slow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B1E54-D186-4A5A-B821-213E6B11EE21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6150B-3AD6-461B-8FDA-C7A5DA52A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72" r:id="rId2"/>
    <p:sldLayoutId id="2147484080" r:id="rId3"/>
    <p:sldLayoutId id="2147484073" r:id="rId4"/>
    <p:sldLayoutId id="2147484081" r:id="rId5"/>
    <p:sldLayoutId id="2147484074" r:id="rId6"/>
    <p:sldLayoutId id="2147484082" r:id="rId7"/>
    <p:sldLayoutId id="2147484075" r:id="rId8"/>
    <p:sldLayoutId id="2147484076" r:id="rId9"/>
    <p:sldLayoutId id="2147484077" r:id="rId10"/>
    <p:sldLayoutId id="2147484078" r:id="rId11"/>
  </p:sldLayoutIdLst>
  <p:transition spd="slow" advTm="10000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4.jpe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9" descr="data:image/jpeg;base64,/9j/4AAQSkZJRgABAQAAAQABAAD/2wCEAAkGBhQSEBQUExQUFRUWFBYVGBgXFRUVGhwXFxQVFRgaGhcXHCYfGhojHBUVIC8gJCcpLCwsFR4xNTAqNSYrLSkBCQoKDgwOGg8PGiwkHyUsLDQsMiwsKiosMDAsLyksLDQqLCwsLCwsLCkqLCwsKi8sLC8sLC8sLCksLCksLCwsLP/AABEIAOEA4QMBIgACEQEDEQH/xAAbAAEAAgMBAQAAAAAAAAAAAAAABQYBAwQCB//EAEYQAAECAwUEBwQIBAUDBQAAAAECAwAEEQUGEiExQVFhcRMiMoGRobEUQlLBIzNicoKS0fAHsuHxJEOiwtIVU+IWNHOT8v/EABoBAQADAQEBAAAAAAAAAAAAAAADBAUCAQb/xAA0EQACAQIDBAoCAgICAwAAAAABAgADERIhMQRBUWETIjJxkaGxwdHwgeEjQgUUUvEVM3L/2gAMAwEAAhEDEQA/AOiEIR9dMGIQhCIhCEIiEIQiIxGYQiYhCMwiYhCMwiYhCEIiEZjEImYQhCJiMwhCJiMwhCJiMwhCJiEZhCIhCEIiEIxCJmEIQiIQhCIhCEIiEIQiIQjYxLLWaISpR+yCfSBIGsWmuETDF0ZpejRH3ilPkTWOkXFmNvRDmv8A8YhO0Uh/YSQUnO6V6EWBVxZkaBs8l/qBHHMXXmUasqP3aK/lJgNopHRhBpON0i4R6cbKTRQIO4gg+BjxE0jmYQhCIhCEIiEIQiIQhCIhCEIiEIQiIQhCIhCEIiEbUSiyAQk0Jwg01O4bzyi+XeuahoBbwC3NcJzSnu2njFettCUhcyWnSaobCU2UsN1xJXhwtgVK19VIHM690cKwKmhqN9KeUWK994emX0TZ+iQdnvKG3kNnjFdQgqIABJJoAMyTwEe0WdlxPlynlQKDZZiJSyrtuvjEBgRtWvJPdviTZslmUSHJrruEVSyKHvV+6c4irWvA7MGijhRsQnJI/XvjnpGqZU9OPxxnWAJ2/D5kmfYZbfNODuRX0/mjTMX0eIo2EMp2BCR6n9IgI6pGynXvq21K4gZfmOUeGhTHWqG/f9tHSMcly7omLWeX2nXFc1GnhpHmRUelbzPbT/MImBc5SRV55lrgVVPhkPONsrY0olxH+LxKCk0CUamooNseGtSCkL5Ceim98/MzgvOsiceoSOvv+yI5pe3H0dl5wcMRI8DURZbYsmUVMrU5MlKirrJoMiAMq05RyTV00OH/AArzahTsqcqryER061LAqsN28ZTtqb4iQfOaW75LUML7bbyeKQD46eUexIScz9SssOH3HM0k7ga/PuiJn7DeZ+sbUBv1T4jKOCJRRQ9akbd2nhpIzUYZOL9877UsR2XNHE0GxQzSeR+UcMTFlXncaGBYDrRyKF55cCdOWkdU7YDbyC9JkqA7TR7aeQ28vAmPRVZDar47v1PMAbNPCQDITiGIkJ2kCpHGm3lErM3VeSgON0ebIqFN55fd19Yh4sVzrwdA50az9Gs9yVbDyOh7o9rmooxJu3RTCk2aV0iMR9LvFdZEwkqQAl2mR2K4K/WKCLIcKVEJqUEhaR2k03p1pxFRHNDakqrfQz2pRZDaccYhCLUhiEIQiZhCEImIzCEIiLNdO7Ie+ld+qToPiI1r9kecQDMoVJKtmIIHFatB4Znu3x9ItYCWkFpTlhawDmaJr4msUNrrFQETUmWaFMG7NoJGXcR7TMuTBHUbPRsp2AcByp+bhG+9Vtkf4dk1cX2iPdTSp5GleQ7oiLMtRaGES0qnE8oFS1DRGI79KgUFTkOJjZaMgmRllFSscw8CjFuB7dK7OO0kRUNMdLn3KPc8t/OT4upl+TKglJJAAqTkAIu1j2QJZNKoM4tBUhKjkngOPrTdWIywZZMuyZt0VPZZSdqtMXr4E7ogpidWtwuKUcZOKumeym6myLzhq5KqbAeZ4d3GVltTsx1idcWXFF3Fjr1sWtYzIWe48sIbSVHyA3k7BFik5cWinrdR9umJYTVK0Vp1qe9+9NNFrWwGAqWlgUJBotZyWpWhz1A/YoICsT/Go63kPu6DTHaJynoysrJ/W/4h4e4Owk8Tt/eUcU9et9wUCujRsS31RTnrEPEtZt2HXRjNG29ca+qKcBqfSOjTpp1qpuefsJ4GZskFpEqNTU5mN8h9a399H8wibLEgz2luTCvsdVPjl6mNkrbsv0iAiTQKqSAVKxEVIzzBz74NWJU4VPp6wKYBzIkbej/3j33/AJCIuLdbdtsJmHEOSjayFUKsWFRyGZy+ccY/6e7/AN2XP5k/P5RzSrFUW6m1hznToCxsRN1z7QcU70ZmCkUyQsYwreAScsosNr3MZeqUDo170jI806eFIqU3dZ1A6RlQeQMwps5im2g+VYslhX0S4WmlpV0hGEqpUYhkOOfLKKdcNi6Wge+3v+5PSItgqCUy1bGcl1YXE8lDNJ5H5Rix3nUvJ6CvSE0AG3gRuj6VakmVChR0jSslo94HYtBO7aO8cava0uLPboyCVOlQLxp1QD2E00Vx4eEtPa+lXAR1j4Th6GA4gcp7vBYiH8a2Sjp0AF5tGhNMynj684p0dNn2gtlwOIPWB8RtB3gxMXhkUONibZHUWaOJ+Fe3xPyO2LFPFRIRjcHQ8+HxImtUBYaybu1b5bUJZ85inRrOikkVSK8RSh7oxedBlplqaRkCcDnHnzSD+URz2LLNT0qGlmjrIwpUNcPu8xspwjVaz7rcuuXmhiFKtPCpBKcwFccqb8++KGAdLlroR7j1lnEejz/B+Z6vndxKR7Q0Mj2wNM9FD58674p0fUbAcExIoCs6oLau7qH0j54/ZpDZWPcWW18D7p5HTmIs7HWNjTfUG0hr09HXfOGEIRoyrMwhCETEem0FRAGZJAA4nIRiJe6UvjnGgdhK/wAoJHnSOKjYFLcJ0q4mAkvbNnhhUiyNiwVHeorRUxO3ollP9HLoyxqxqPwoRtPeRQb4j79pouWXucPqhQ9DEnb1tIlaq7TqwAlPAVpX7NSTxrGHdmFNhmc/G80bAYgdMp7PQSDG4eKlqp5nyEUhK3LQm04sqnQaJbGZp+u8x3WpJuBhczMmrq6IbR8IVrlsOEHLjnnGuxD0Ek9MaLX9E38yPX8EWaShFLg3Ym1+fKRO2Jgug1nJem0w69gRk00MCANMsifKnIRFykqp1aUIFVKNB+90aosliD2aWcmj21fRNV3nVXl/pO+Lzfw0wq66DvlYfyNcxbU+JZAlWFUw0LqxkVL3VG79BvglSZ9FDRM0kZHQOgbDuV+9NK2pVTU5k5kxZbJZTKMe1OAFxeTKT/Of3pziF6YpoLdrdzPxO1Yu2entMtSDUkkLmAHHyKoa1CeKv3y3xD2pbTswqristiRkkch84lgtM+mhomaSMjoHQNnBX7005LPu4SC5MHoWkmhJHWJGVEjfx9YIVW7Ve190nrAnJNPushkpqaDMxLWZYMwXEK6FdAtJqRTIKB2x1LvMlrqyjSWxpjUMSz46ecccvbT63m8TrhqtOWIgdobBlEjNVZTYADnrOAEBzN+6d15LDfVMurS0tSSqoIFcqDdnFfcbKTRQIO4gg+Bict+1Xm5x7A6tIC8gFGmg2aQavWVjDMtofTvICVjkofvjHNJqqopsCLDTWeuELHO0ipC0nGVYm1lJ27jzGhi1OyDU80hxBSiZIJOGoSVJzKVblUzrrzAiLmLth1IclFFxBIBQcloJ37xx9dY2TE2mSQWmSFPqFHHB7v2EceP7EdUrUINPtfdZ2gKXD6fdJPC9CZUoYeUpxYH0iwOyToN6stsS6mWZlk0wqbWCTTfv4KBipzEsZ6V6XDR9saj/ADEDdTb86jbFdlbTcbQtCFEJcFFDYa5bdDTKsVxsoqC6mzA5/fSSmuV7QuDpM2tZipd1Tatmh3pOh/fGJC61pBDhaczaeGBQOgJyB+X9o6nT7XI4tXpbI71Nn9Kf6TvitRfX+VCj6jI/PvKx6jBl0km+lySmiEmikHI7FJOlRtBEXqy7ZanGy2tICinrNq3EVqneNtdRFWto+0SbMx76PonPkT+/ejbZVme0yyVNKwzDBwgg0qntJBOw5kA8Ip1gtRAzZEGxPP4k9MlWIXMHO0s1g2cZZTjNaoJ6Rs7aHJSTxBA8YhbuMJdenm1ZpWo/zuAHnn5R33evF0qwy+MD6K0rliyzy2GmzbqI0XHR15pW9wDzWfnFU4lFQtrl66yfqsVA0zlGmpctuKQrVKik9xpGqJ6+rGGcX9pKVeIof5Ygo26T40DcRM11wsREIQiScxE9cjKcRxSsDnQRAxPt/wCGVJOnQpKjyUs1/wBKhFfaM0Kcb+klpZNi4Sy36oGG1H3XkHuoqsebv2MXF+1zAqteaEnRKfdNN9NN2upiRtuUD3QIOaS8FHilKFq8CaeMc96rb6FsNt/WudVPAHLF8hx5RiozFBTXU38Pus0WUBi7aSsX4tgOvBtJqlqoPFZ18NPGMXn+jYlWB7rfSK+8r+6vGIb2Skx0da/S4K/jwxJ31drOLHwpQkflxf7o1FQK1NBoAT98ZRLEhmO/KQjbZUoJGpIA5k0ET173QlTcunsstgfiIBJ50p4mOW6ktjnGhuUVflBV6gRyWtM9I+6v4lqPdWg8gImPWrAcBfxnAypnmZ7sOzunfQ3sJqr7ozP6d8b7zWn0z5w9hHUQBpROVRzPyiSufLK6KZcQKrDeBFNakEmngnwiClLNUtwt5IINFFZwhNDTrHnlHAYGqzE9kf8Ac6sQgA3yRunYpffBNQhuilEZGtcgCNCaeUXa2rvJmQMZNUk4aEgUO8ZivGK7eNCZWXaYZVRSyFqUmtVUFAajeaZcIukolQbQFmqgkBR3mmZjN2mqxIqg21t95y5RRQCh/M+f2/c5UujpErxpxAEYaEVNBpru2Rrsu6kwVIWpIQkKSeuQk0BB018Y+kkRTb0ybTSXFrcU66sYUIWquGupCRTQVjultdRxgOvdOalBF6082ldBx2bW4r6pRKiUmqqBOgB2mlO+IKQsvHNluhR1lFKViuhqAoHZTM8uMXa795Gn6NpqlSUJyNBWgoaUOz9ImsArWgrSldtOccf7VWldGG6wnXQI/WWQ8vZzrDaQhSVGtVkpICUAdltA2Zb+MVa2bulxPtDCDgWnGUUopKq9bLdqco+hx5QgAUAAG4ZRXp7S1NsQ1kr0QwtPn1z7QbScClLSvEVI65wK6tCkp0qRXPlujhvTZ4amCUdhwBxNNKK1A7/URZ7eus2GnFJT1lOIUCkAYQSlKtNRTEoxH3lYQqSaLZKuhKW6kUNFISf+MaFKspqh1vnkZUemQhU7pE3SnejmUg9lwFtQ2UVp508Yj7Tk+iecb+FRA5Vy8qRobcKSCNQQRzBqInb6IHtCXBo60hfqPQCLp6tYcx6SvrT7j6zZdM9IiYlzo43iT95P9x+WOS69s+zvgqyQrqr4Z5HuPkTHm6sxgnGjvVhP4gR60jRaksEzTiNgdI7ir9DEZQF3Q6EX9vidBiFVhuMv94LAD6Q42cLyaFCxtpmATu3HZHFcUkpfKhRReNRuOEVHjWPN2LWLbipR09ZBIbJ2pGg8Mxw5RNScsEPP0yCyhzvKSk/yRkuWRDSblbul9QGYOPzKXflOKaVT3WkV71Ef7h4xWotUr/ipmcVqksrA/wBIR/JWKrGxsxsuDgB5zPrZnFxvEIQi1IYi8Xhs7HZzCwM222z+EoSFfI90UePqF2lh2SbBzGDoyOAqmngIz9tYpgcbjLWzqGxLynNd21Uqk0uuHNlKkqPIDzIwxFXcllTUyubd7KT1RsqNBySPMxDTDa2S9KCtVutgcRnTxqjzi7zLSZSRUE+40RzURSveo+cVKiinfDq+ncZOhL9r+uvfKBZrmKcbV8T6T4uAxanbpF6ddcdyaJBFFCqskih2gZGKZZjmF5o7nEHwUIuk1bIlH5gkVK3WfyFuqj3UOW+LO04wwFPW3uJDRwkdbjOqzLqBiZW6g9WhCE69oCvKh04RVVXNmq9hP50frH0eWmkuAlBqAad9AfQjxjL0ulYopKVDiAfWM9NrqIST58pbbZ0YZTgu7ZAl2Epp1jRS869YjPuGkRF57rlYJYT1nFguVVTQGhAJpqfOLVFX/iDX2dBH/cFfyqpHNB3asDfMme1FUU7W0ni27OmC8gstNqShCQkqKD1hTMBRypQDxizy7pUkEpwnaCQaHmCRHzq95q404CaOMoUPDP5REyFoKaWlQUrIpJAJzAUDQ8Mouf6jVaYNxly/cr9OEci0+gTdqutPuY1N9FhGEAjEknQkaknMUFdkUa30KEwvFqaE67Ug51zB4bOMWK1rQEtMF8NJdDyQttaj2eqBROWWefI7IqU1NKcWpazVSjUmJtjpkHFbK0jrvfLnOmxWHVOgM1xbaKwdXaMWyukfWUjKPjjLKlHqBRIz6oJI45c/OPodz1vFkdJoCQCV4lGmymwd+zSI/wDIpezXHvO9ka2VpYoRiMxjzQkDe+UddZDbSMVVVV1gKAZjUjUxDyd35j2J9taOupaFJGJJrTCDnWgyTtiz25KIcYWla8ApXFUDCQa1ziltLwWfMlJNFPJQkkk1Aw5140JjQoMxphR/yG6VKoAe54GcX/o6a/7X+tv/AJRM29d591uWCUVUhrArrIFCMNBmc9ukU/pTvPiYsF6llKJRNTUS4Jz+Kn6GNBxV6RMxv3cu+VFKYWyMxZ91JpDzai3QJWhR66NAoE+9HNe9NJ13mk+KExxWYol9oVObiBqfiEd171VnXeaR4ITHSh+mGIjQ6d4nhw9Hlxk5eqzytpqcbyUEoKqa0oCFdx8uUdk3eALs5TwoFqT0RpsUcj6kjnHVdB8OySUnPDibUOA/oRFSmLOWl8yQrhU+lQP2cJFfykfliggDHo2/qfLfLTEqMS/2HnLDciz+jlluHVyp/CkED5mPn4j6vaywxKOUyCWilPhhHqI+Uxa2JjUZ3O8yHaAFCrEIQjRlSIvVwZ2iXGFaghaRwUBX5H8UUWLNaLK2BLTbWhbbCt2IIAIPBQFO6Km1qHXozv075PQJU4uEsNp2YDaEs5TYuvNAJT/N5Rpv3NUabar9Y4K/dBHzI8Ik5OfRMIaeRnReY2pqkpUDyxA90Vm319NabTexBQnzxqP73RlUQTUGL+oPleXalgptvMq0ywW3FJOqFEd4NInr5dZbLo0daSe9P/6jTfWWwTij8YSvvpQ+kblfTWYCO3LL78Cv7j8saZe/R1fuf7lPDbEn3Kct17aUw8kEno1KAUK7SMIPdUeEfUI+MvuYlFQFKmtN1dfOPqlgWkHpdtdcyMKvvDI+le+Kf+QpWs4HfLGyPqskoq/8QEn2ZNNA4K+CgIs8Ql8kqMm5hAPZKvuhQJI8PWKOzm1VTzlmsLoZU2U+0yOEZuSxKgNpbVrTl8hENISC3nAhsVUfADeTsEdd3FuiZR0IqquY2Yfexbh/SLHbDIQw4ZIJIUtQeUg1UPsjcnXSNlqhosUG/Tlfj7TPC41xHd5znXaEqhCZNwqcQmtXR7q6+4PhGf8AWONVzlnrMrQ+3nTCsJVoaVrlrT+kV2JKwGQXkkrw0WjIGilVVoDplqa7I6akaSllbv33+J4HDmzCWi6VhuyynXHglAwUBKgdDU1ochlFolQnrFJrVVSalWdBoTspTSIGXbmTMTITToyvLHoSUAEDU0Azy2iJmyLP6BlDQNcIpWlK5102RjV2LHExzNtJfpCwsBlOyMRH2faZeqQkoSF4QVU69K1oNmmsdM0wVgDFhFetQCpG6p0B2xAVsbGTA3FxPnN7LXU8+oe4gkJHqrjX0pG+3h0MpLMe8QXVjidAfE/ljfLyaZqeeeUQGWlYlHYQnIDvw15RB21aRffW4dCaJG5IyA/e+N6mASiAZKLnv+5zLc2DMd80ScuXHEIGqlBPiaRK3xmAqbUBohKWx3Cp8yY2XRYCVrmF9hhBVzURQDwr4iIN94rUpStVEqPMmsTDrVv/AJHmZHpT7/aSV1mMc4yNysR/CCfUCNNrLLs05hzKnSB+bCPlEpdIdGmYmDo22Uj7yv7AfijiuqxjnGq50UVH8IJ9YjLWd3/4j9zoLdVXiZY7nr6KZmJeuhqOaaJV41BiWMiDaAcp2WPMrUB5AxXLQUWbWSoZBSkHuWMCvn4RaLUtFMslx1e3ClA2qoCQPEq7ozKwJYMv9h+pdpkYSDuMib7zmLopZPacWknlWg88/wAMUIikW67Msp11yde0TiI4qA2cEjL+0VAmNLZAEvTG7XvMp1zi653+kQhCLsrxH0C576H5NTKwFYKpIPwqzSfXwj5/EjYFsGWeCxmk5KG9P6jWK21UjUp2GozEmovgbPSTPRuWZMVzUws0J3jjuWPP06bLQF2stQNRhK0ngUJAPgqLU421Ms50W2sfsjcR5RVbEstUraIQo1SttYQreBQ05jCcozFqh1YntWI7/wBy4UwkW7N5p/iI19K0rehQ/Kqv+6I26U8EPFtf1byejVzPZ9SPxRP3/OH2ddK4VqFDoQQkkHgQkxWbfsf2dwFNejWMbZ4a0rvFR5Ra2cq9AUzvv5SCqCtQsN05LSkCy6ttWqTTmNh7xSJe6c+MSpdZIQ72SDQpcHZIOw6d4Eb7QT7bKh9ObzIwujaU7Fep/NFYBiwP5qZVtRr3yI/xtiGku8pe51l/oZoJok4SsAg8FHYQRTSLctCVoINClQpwII/SKI0kWi0BUCaaGpyC0V28c/HnGu1LZMu17KytRKcnHCTrtSj4QIzX2cOwVMm38O+W1qlQS2Y3fE2282ZJvoWUqAc7bx1UPgBGlBFds+0nGF4m1FJ8iNxG0RLSV7FEdHMjpmjkagYhxB2nnnxj1MXXDiS5KLDqdqCaLTwodfLvi8lqYwVhrv3GV265xJ4cIVPykxm8hTDh1W3mkneU/wBO+JGwrqsKUVJmA5hKVJwUSRQ16yTXhGm6N3ULW506c00AbVUH7xTtTs7jF4lpVDacKEpSnckADyiltFcU7pTJ9vxvlijSxdZwJomg8VDoy2lO0qClHwFBTviKTb9FdG0HX1q0Kk4EDecRTWnjFghFBWA1EtFSdDIKUsR1bodmXKqTmhCKhKDSleJ/ecdkzZCltoQX3QU5FSSElSTkQoDKtNtIkYzA1GJvAQASo3pZblZLoWhTpFga1Jp1iSdugEV6w7vmYZfUAcSAMG4qzJHHID80X227LaeR9IASKhFVFPWUMgDXU0G+K1IPqs6WUXD9I4aoarWlBTEf3sEaFCseiwp2ifH7vlSrTGO7dm04LfcEuwiUQQVZLeI2qOYHp4JiuR7eeKlFSjVRJJJ2kxM3Ws0KWXnMmmesonaoZgfPw3xpC1Cnc6+plQ/yNYTptoezybUv76/pXPkPT8sYuGzWbqdjSleJSn5x4kZVVoTalqqEVqrggdlI4mnqYk7mLxzkwsCgw0AGgTjokDhRA8IqVGw0WU62ue8ydBiqKd278TN8UATkssmgyqeCVg/7jGhEu5aUwVmqWEGg5bh9o7TsjuvJZxmpxpoZBDeJZ3BSvU4cucWFSmpZnYhtCf3zJ8zFXpcFNAvat4XPrJ+jxM19LyGvdOJl5TokUTjGBIGxI7R8Mu+PncSFuWuqYeKzkNEp3J2d+0xHxp7LR6JLHU6ylWqY2y0iEIRakMQBhCESzyVqLklpUKrl3RjSOeoB2KToRtpFsU43NtJcaUCpCgtB2pUPdUNlRUHnFUunPNuJMo+AUqNUV2K2gHYdo798bJu7MxKL6SWUpSeHapuUnRQ5eEY1ampfCTZuO4y/TYhbjMeklb8t45RK6EYVpJB1FQUmvjHtmQE3ZrafeCBhO5aKp86Ed8cbN5W5tlbD1GnFCgJ7JVqMz2TUDIx2XFfPQLaVkppxQI3Vz9cUREPTpWORU38ZICrvyIlKsi1Fyz2IDTqrSdormDx+YiVtK7PSrQ5KjE06fyHaFbhry03RqvXZCkzawgVxjpAB/qoNpqCaRy2Db6pdRBGJpWS0eVRx9Y0TdwKtLW2nGVBZTgfSdk3aaZVPQyyuvUdI8NSR7qdyR+9sbw41PgBRS1MgUCtEuc+Pnzjlte7wwdPLHpGTmQM1I4Ea0HiNu+IGCU0dcSnrcd9+fxDOymxGX3SdM/ZzjK8LiSk+R4g7RGlh9SFBSFFJG0Eg+UTMjelQR0b6A+3uV2hyV+vjG/8A6NKv5y7/AEaj/lu5eCv7xJ0pXKqPyMx+pzgBzQ/MxJX5mEdrC594UPin9Il5T+IIUpKSyQVECoWCMzTaIr0zdGZR/l4xvQQry18o55SzXUut4m3B106oUPeHCIGo7M4JFvwZItSspsby4WrfgMurb6IqKTSuIAaV3cYkrEvG3MJT1kpcINUVzHiBXLdFIvHIuKnHsLa1VXsSo7BuEdF3bDfQ+hxUuohOfWIRnsOeeXKK7bNR6ENextxkorVOktun0aEcn/VGsQQXEBZ93Gmtd2scFsXrZYqK41/CnPxOg9YzVpuxsBLhdQLkxea2W5dCSpIWsmqEn4h73ACvnFVTMpnxgcwomRXAvRKxrgO47ohrWtVcw4Vr5ADQDcIzZNkuTDgS2NKEq0CeJP7MbNPZVpU8TGzceEz3rF2sBlPUlYjrj/QhJCgetX3RtJ4esSN4rRQlCZVg/Ro7avjXt55+fKO68F5MCehaVjXhCHHqAE0yoCNTrnEVYtiKVNMoWKV+kKTqEJzGIbK5ZcRHQYsOkqZAaD3+JyVA6ib5cbKkfZZFROSujU4r72EmndkO6I3+HkvRt1dNVBI44RX/AHRJ3zm8EoobVkIHeanyBiCZvB7OyiXl09I77ygMQxnMhIHaI03ZbYooHqU2tqx9JaYqjjkJY3p1qUSpx1QxuHEQM1E0oEpG4Cg3anbFWXMuT7hW5VEs1VShsoBWldqyPCvj02fc115fSTSiK50rVR5nRI4Dyjxe+1UIQJRgBKU9umm8J4nae6O6SKGwpm287h3Th2JW7ZDhxlUfdxKUqlKkmm6p0jxCEbQFpnxCEIREIQhEJNMxF+uxe8OANvEBegUcgrnuV6xQYCIK9Bay2Mlp1TTNxPq1q3eZmB10db4k5K8dvfFelbMds9/pKlxhXVWoapGxShw3jZWOez7emJdtK6dPLnQntJ3pUdhHHLcYmZW/UssdbEj7yajxTWMjBWQFR1l+/kS9ipsb6GeL6SxUy3MNnrNKCgR8JpnyrhMcFoWAicZTMMAJcIqpGgKh2hwVXxibkpmWIUhDrZbUD9GVCgrrhBzAO7wpERZDhkZgsrP0Dpq2vZXifAHkDCkzKtl7S6cxvEOFJudD6yq2barsq4SgkGtFJOhpsUN/nEyZaWnc2yJd86oPYUeH9PCJ+9F1RMAuN0DoHILG48dx/Y+dutFKilQIINCDkQYv0mTaBjQ2b74iVXVqXVbMTqtGx3WDRxBG46pPJQyjjiYs+9TzQwkhxGmBzrCm6uvrHX7VIPdttcuo7UZp8KH0ibpKidtb8x8SPArdk+MhJa0nW+w4tPJRA8IlZC9Uz0iEl0kFSQapQciQNSmsbf8A0q2v6maaVwV1T6/KPctcqYS4hX0agFJNQvYCDtERvU2dgb2vzE7VaoOU93hvNMImXUIcKUpVQAJRpQbaViCmLWec7briuBUaeEWK27pTDsy4tKU4VKqCVgbBsjkFylj6x5hscVV+QjmlU2dUGl7Tp1qljrK7HptoqICQSToAKnwEWEWfItfWPrePwtig8f6iMLvYGwUyrKGh8RGJX751ibpi3/rU/nISLowO0feYlLq4E9JNrDKPhrVauFNnmY8WlePEnoJZHRNaUHbXXLM65+JiHfmHHl1UVLUcs6k8gPkIvd1bqBkB10VcOg1wf+XpEFYimMdU3O4bvvOS0wXOFBYbzOawrtplmzMTAGJKcQTsTT1V6Rtua0Vl6ac1WSATsSM1d2g/DHm8c77S4JZpQCAQXl16opsrplu30G+O161ZNptLXSpKEADAmqq0+LCM886aHbFJ2dlzzZvIfuWFCqctB6zknrKXPuhRJRLoyRl1l11UAdAaZE7OcT1nWO0wmjaAN51J5kxAzX8QWh9WhajxokfMxGzc5MzKCt49BLjWgIxcADmsnwjw0qrAK3VX7u3me46YNxmZIXlvmEAtsGqtCsZhP3d546CKITXMx6dUCSQKDYNaDZnHmNehQWitllCpUNQ3MQhCJ5HEIxCETMIQhEQhCESSsO3Vyy6p6yT2kHQj5HjFzlJSRnBiShOLaB1FDmE6884+dRltwpIIJBGhBofERVrbMKhxKbGTU62HIi4n0Ny4EudC4PxA+ojUu4CKYQ86BuOEjwpEVZ1uTuDE2oPpGoIxLTzAIV35x6cv3MJyU0hJ4pWPImM/BtN7Br/n5lrFRtmssdn2bMMAJDqXUDQOJKSBuCwT5iPdo2I3Mpq8jAoZYgoV/NtHAiKib1zruSB/9bVfM1jqlrqzUxnMOKSncpRUr8taDv8ACODRZDjdwDy18p0KgYYVUmRVrWC20ThmWlcCTi5dWo9I45SxXnew0tQ30oPE0EfRbNurLs0ogKV8S+se7YO4R5t287UsKdpymSAdPvHYImXbXPUQYjz/AFODs6jrNlKYm5E0fcSOa0xreuvNtivRqI+woK8ga+UTMvIzU79I84WmdaCqcuCd32lR4mbytSqS3KJxna4olQrw+LyESCtWJwixPdkPzecdGgFzcD7ukPK3fm3RUIcpvUcP8xr5R0G4018KPziOyRvpjHRzScST76apI5hPqM46JmwHUAPSTylpOeHHU04VyVyOfOPWq1VazWXhll4wERhcXPr4SCmbqzKNWlEfZoryBr5R4s+y2lKo6+lrekoXi8wAIt1hXzSs9G+OjcGVTkknca9k8DE5P2U08KOISrjtHJQzERPtlVDhqC3Mfudrs6Nmhv3yPsSxpdpOJjA4unbKgo+Irh7hG6cs554YVPdGk6hpOdNxWo+gEQE/cEpOKXcIO5Roe5afmIj+ltFjL6YjkHR6GIRTFQ4lqAnnrJC+AWZcuUn27gy4GZcV+IDyAjpbuXKj/LJ5qV8jFdavLPnINkn/AOBX9BGZ6bncGJ93oEbAMIWrglKc/EgR0ade9jU8/ich6W5fKT849JyYrgbCtiUpBWfmOZikW5eByZXVXVQOygaDid54xGrVUk557zU95jEaFDZVpnETcyrUrF8hkIhCEW5BEIQhEQjEIRMwhCERCEIREIRiETfKTi2lhbailQ2j0O8cIt1m/wAQcgH0fiR80n5GKXGIgq7PTq9oSRKrJpPqLd75Uj60DmlQ9RGmZvtLJGSys7kpV6mgj5rCKv8A46nfUyf/AG34CWm078Ou9RlPRg5AjrLNd27uiRsS66GUl+aIKh1qKNQnir4lfvOKdZtoKYdS4ihKd4qKbeXMRJXjvOqawgAoQKHDWtVbSeWyPX2dgRTpCynU754tUG7Pmdwnu8d6lTBKEVS1u2q4q/SIGEIu06a01wqJXdy5uYiTsO8Dksuqc0HtIOh4jceMRkI9dFcYWGU8VipuJ9EnbKYtBrpWyErp2qZ1+FY/fCK2xbk1JL6JeYHurzFN6Va08uER9iW0uWcxJzByUnYofruMbLft5U05iIwpTUJTuB3naYops7K3RtmnPdLLVQRiGTS1yn8QWSOuhaDwoofI+UdSr8SoHaUeAQr5x82hHp/x9InfA2p5dLQ/iFkQy3+Jf/EfrFSnZ9by8biipXH0A0AjRCLFLZ6dLsiQvVZ9TEIQieRxCEIREIQhEQhCERCEIREIQhEQhGIRMwjEIRMwjEZhEQhCERCEIREIQhEQhCERCEIREIQhEQhCERCEIREIQhEQhCERCEIREYhCETMIQhEQhCERCEIREIQhEQhCERCEIREIQhERiEIRMxiEIRMxiEIRMxiEIRMwhCETEIQh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86161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74168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и республиканский семинар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Беларусь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марта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года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Минск, пр-т Победителей, 7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796136" y="1268760"/>
            <a:ext cx="3076277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 заведующего Консультационно-методическим центром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ГКНТ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Кратенка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В.Е.</a:t>
            </a:r>
          </a:p>
          <a:p>
            <a:pPr eaLnBrk="1" hangingPunct="1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0907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Выступления участников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2816"/>
          <a:stretch>
            <a:fillRect/>
          </a:stretch>
        </p:blipFill>
        <p:spPr>
          <a:xfrm>
            <a:off x="539552" y="1124744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633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64088" y="1196752"/>
            <a:ext cx="3600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в семинаре приняло участие 140 руководителей, ученых и специалистов, т. ч. </a:t>
            </a:r>
          </a:p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академиков и </a:t>
            </a:r>
          </a:p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член-корреспондентов НАН Беларуси, </a:t>
            </a:r>
          </a:p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докторов и кандидатов наук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0907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семинара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395536" y="980728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633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64088" y="1196752"/>
            <a:ext cx="309634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на республиканском семинаре  доложено 25 докладов. По итогам обсуждения участники республиканского семинара единогласно приняли решение, в котором определены важнейшие направления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 на ближайшие годы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0907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323528" y="1005560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633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5496" y="645073"/>
            <a:ext cx="910850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итогам работы конференции принято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республиканского семинара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котором участники семинара считают необходимым: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процессе формирования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создать эффективную систему взаимодействия государства с:</a:t>
            </a:r>
          </a:p>
          <a:p>
            <a:pPr marL="288000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отечественными и зарубежными инвесторами, в том числе венчурными;</a:t>
            </a:r>
          </a:p>
          <a:p>
            <a:pPr marL="288000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зарубежными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нанотехнологическими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компаниями;</a:t>
            </a:r>
          </a:p>
          <a:p>
            <a:pPr marL="288000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субъектами малого и среднего предпринимательства Республики Беларусь;</a:t>
            </a:r>
          </a:p>
          <a:p>
            <a:pPr marL="288000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субъектами инновационной инфраструктуры Республики Беларусь, заинтересованными в поддержке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-компаний, реализующими инновационные проекты в сфере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8000">
              <a:spcAft>
                <a:spcPts val="6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инжиниринговыми, инвестиционными, консалтинговыми, страховыми и другими компаниями.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моделирование и апробировать на практике мероприятия, направленные на установление оптимальных форм и механизма сетевого взаимодействия между всеми потенциальными участниками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скорейшему продвижению представленных на выставке «Перспективы создания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 разработок и технологий для внедрения на предприятиях Республики Беларусь в целях развития высокотехнологичного сектора промышленности.</a:t>
            </a:r>
          </a:p>
          <a:p>
            <a:pPr eaLnBrk="1" hangingPunct="1">
              <a:lnSpc>
                <a:spcPct val="110000"/>
              </a:lnSpc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0907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работы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9633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503" y="645073"/>
            <a:ext cx="8908925" cy="630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285750" indent="-28575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Просить ГКНТ, НАН Беларуси, Минобразования планировать регулярное проведение ежегодной национальной выставки-ярмарки и семинара (конференции)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 с проведением контактно-кооперационных бирж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нанотехнологической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продукции с привлечением отечественных и зарубежных инвесторов. </a:t>
            </a:r>
          </a:p>
          <a:p>
            <a:pPr marL="285750" indent="-28575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Рекомендовать ГКНТ, НАН Беларуси, Минобразования привлекать для организации национальной выставки-ярмарки и семинара (конференции)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 Консультативно-методический центр ГКНТ совместно с Республиканской ассоциацией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другими организациями инновационной инфраструктуры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Рекомендовать ГКНТ создание специализированного подразделения в ГУ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осуществляющего совместно с Республиканской ассоциацией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организациями инновационной инфраструктуры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информационно-аналитическое обеспечение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включая мониторинг внутреннего и внешнего рынков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нанотехнологической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продукции. </a:t>
            </a:r>
          </a:p>
          <a:p>
            <a:pPr marL="285750" indent="-28575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Проанализировать и оценить зарубежный опыт в целях реализации национальных технологических платформ и инновационных комплексов.</a:t>
            </a:r>
          </a:p>
          <a:p>
            <a:pPr marL="285750" indent="-28575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Отметить эффективную работу сотрудников Консультативно-методического центра ГКНТ ГУ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организации и проведении на высоком уровне семинара и выставки «Перспективы создания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45939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работы семинара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73427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588224" y="675864"/>
            <a:ext cx="2428204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Площадка подготовленная к специализированной выставке и республиканскому семинару «Перспективы создания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 явилась основой для подготовки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выездного заседания Минского горисполкома по вопросу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инновационном развитии г. Минска»,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которое состоялось </a:t>
            </a:r>
          </a:p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 марта 2013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0907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2699792" y="2420888"/>
            <a:ext cx="3558168" cy="3558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11048"/>
          <a:stretch>
            <a:fillRect/>
          </a:stretch>
        </p:blipFill>
        <p:spPr bwMode="auto">
          <a:xfrm>
            <a:off x="179512" y="675864"/>
            <a:ext cx="3528392" cy="3528392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899633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809343" y="620688"/>
            <a:ext cx="221218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Минского горисполкома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Ладутько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Н.А. и руководители инновационных предприятий г. Минска перед заседанием осмотрели выставку, сотрудники КМЦ ГКНТ в процессе осмотра давали пояснения по представленным на выставке экспонатам.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0254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323528" y="764704"/>
            <a:ext cx="3312368" cy="3312368"/>
          </a:xfrm>
          <a:prstGeom prst="rect">
            <a:avLst/>
          </a:prstGeom>
        </p:spPr>
      </p:pic>
      <p:pic>
        <p:nvPicPr>
          <p:cNvPr id="76802" name="Picture 2" descr="IMG_85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32438"/>
            <a:ext cx="4536504" cy="29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0466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932040" y="872642"/>
            <a:ext cx="3706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Осмотр выставки перед началом заседания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0254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26321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0" name="Picture 6" descr="IMG_85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211960" cy="29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IMG_85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10" y="1926167"/>
            <a:ext cx="3319745" cy="33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IMG_855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3906"/>
            <a:ext cx="3249352" cy="35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0466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300192" y="908720"/>
            <a:ext cx="24282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Председателя Государственного комитета по науке и технологиям Республики Беларусь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Войтова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66977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251520" y="649597"/>
            <a:ext cx="5328592" cy="5328592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59312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660232" y="1196752"/>
            <a:ext cx="257675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Выступления заместителя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Председателя Президиума НАН Беларуси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Чижика С.А. и заместителя председателя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Бирич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Ж.Э. 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0254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251520" y="2336691"/>
            <a:ext cx="3384376" cy="33843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 bwMode="auto">
          <a:xfrm>
            <a:off x="3708421" y="3317332"/>
            <a:ext cx="2713844" cy="2713844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8" b="16688"/>
          <a:stretch>
            <a:fillRect/>
          </a:stretch>
        </p:blipFill>
        <p:spPr>
          <a:xfrm>
            <a:off x="2483768" y="555612"/>
            <a:ext cx="2952328" cy="2952328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870466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9" descr="data:image/jpeg;base64,/9j/4AAQSkZJRgABAQAAAQABAAD/2wCEAAkGBhQSEBQUExQUFRUWFBYVGBgXFRUVGhwXFxQVFRgaGhcXHCYfGhojHBUVIC8gJCcpLCwsFR4xNTAqNSYrLSkBCQoKDgwOGg8PGiwkHyUsLDQsMiwsKiosMDAsLyksLDQqLCwsLCwsLCkqLCwsKi8sLC8sLC8sLCksLCksLCwsLP/AABEIAOEA4QMBIgACEQEDEQH/xAAbAAEAAgMBAQAAAAAAAAAAAAAABQYBAwQCB//EAEYQAAECAwUEBwQIBAUDBQAAAAECAwAEEQUGEiExQVFhcRMiMoGRobEUQlLBIzNicoKS0fAHsuHxJEOiwtIVU+IWNHOT8v/EABoBAQADAQEBAAAAAAAAAAAAAAADBAUCAQb/xAA0EQACAQIDBAoCAgICAwAAAAABAgADERIhMQRBUWETIjJxkaGxwdHwgeEjQgUUUvEVM3L/2gAMAwEAAhEDEQA/AOiEIR9dMGIQhCIhCEIiEIQiIxGYQiYhCMwiYhCMwiYhCEIiEZjEImYQhCJiMwhCJiMwhCJiMwhCJiEZhCIhCEIiEIxCJmEIQiIQhCIhCEIiEIQiIQjYxLLWaISpR+yCfSBIGsWmuETDF0ZpejRH3ilPkTWOkXFmNvRDmv8A8YhO0Uh/YSQUnO6V6EWBVxZkaBs8l/qBHHMXXmUasqP3aK/lJgNopHRhBpON0i4R6cbKTRQIO4gg+BjxE0jmYQhCIhCEIiEIQiIQhCIhCEIiEIQiIQhCIhCEIiEbUSiyAQk0Jwg01O4bzyi+XeuahoBbwC3NcJzSnu2njFettCUhcyWnSaobCU2UsN1xJXhwtgVK19VIHM690cKwKmhqN9KeUWK994emX0TZ+iQdnvKG3kNnjFdQgqIABJJoAMyTwEe0WdlxPlynlQKDZZiJSyrtuvjEBgRtWvJPdviTZslmUSHJrruEVSyKHvV+6c4irWvA7MGijhRsQnJI/XvjnpGqZU9OPxxnWAJ2/D5kmfYZbfNODuRX0/mjTMX0eIo2EMp2BCR6n9IgI6pGynXvq21K4gZfmOUeGhTHWqG/f9tHSMcly7omLWeX2nXFc1GnhpHmRUelbzPbT/MImBc5SRV55lrgVVPhkPONsrY0olxH+LxKCk0CUamooNseGtSCkL5Ceim98/MzgvOsiceoSOvv+yI5pe3H0dl5wcMRI8DURZbYsmUVMrU5MlKirrJoMiAMq05RyTV00OH/AArzahTsqcqryER061LAqsN28ZTtqb4iQfOaW75LUML7bbyeKQD46eUexIScz9SssOH3HM0k7ga/PuiJn7DeZ+sbUBv1T4jKOCJRRQ9akbd2nhpIzUYZOL9877UsR2XNHE0GxQzSeR+UcMTFlXncaGBYDrRyKF55cCdOWkdU7YDbyC9JkqA7TR7aeQ28vAmPRVZDar47v1PMAbNPCQDITiGIkJ2kCpHGm3lErM3VeSgON0ebIqFN55fd19Yh4sVzrwdA50az9Gs9yVbDyOh7o9rmooxJu3RTCk2aV0iMR9LvFdZEwkqQAl2mR2K4K/WKCLIcKVEJqUEhaR2k03p1pxFRHNDakqrfQz2pRZDaccYhCLUhiEIQiZhCEImIzCEIiLNdO7Ie+ld+qToPiI1r9kecQDMoVJKtmIIHFatB4Znu3x9ItYCWkFpTlhawDmaJr4msUNrrFQETUmWaFMG7NoJGXcR7TMuTBHUbPRsp2AcByp+bhG+9Vtkf4dk1cX2iPdTSp5GleQ7oiLMtRaGES0qnE8oFS1DRGI79KgUFTkOJjZaMgmRllFSscw8CjFuB7dK7OO0kRUNMdLn3KPc8t/OT4upl+TKglJJAAqTkAIu1j2QJZNKoM4tBUhKjkngOPrTdWIywZZMuyZt0VPZZSdqtMXr4E7ogpidWtwuKUcZOKumeym6myLzhq5KqbAeZ4d3GVltTsx1idcWXFF3Fjr1sWtYzIWe48sIbSVHyA3k7BFik5cWinrdR9umJYTVK0Vp1qe9+9NNFrWwGAqWlgUJBotZyWpWhz1A/YoICsT/Go63kPu6DTHaJynoysrJ/W/4h4e4Owk8Tt/eUcU9et9wUCujRsS31RTnrEPEtZt2HXRjNG29ca+qKcBqfSOjTpp1qpuefsJ4GZskFpEqNTU5mN8h9a399H8wibLEgz2luTCvsdVPjl6mNkrbsv0iAiTQKqSAVKxEVIzzBz74NWJU4VPp6wKYBzIkbej/3j33/AJCIuLdbdtsJmHEOSjayFUKsWFRyGZy+ccY/6e7/AN2XP5k/P5RzSrFUW6m1hznToCxsRN1z7QcU70ZmCkUyQsYwreAScsosNr3MZeqUDo170jI806eFIqU3dZ1A6RlQeQMwps5im2g+VYslhX0S4WmlpV0hGEqpUYhkOOfLKKdcNi6Wge+3v+5PSItgqCUy1bGcl1YXE8lDNJ5H5Rix3nUvJ6CvSE0AG3gRuj6VakmVChR0jSslo94HYtBO7aO8cava0uLPboyCVOlQLxp1QD2E00Vx4eEtPa+lXAR1j4Th6GA4gcp7vBYiH8a2Sjp0AF5tGhNMynj684p0dNn2gtlwOIPWB8RtB3gxMXhkUONibZHUWaOJ+Fe3xPyO2LFPFRIRjcHQ8+HxImtUBYaybu1b5bUJZ85inRrOikkVSK8RSh7oxedBlplqaRkCcDnHnzSD+URz2LLNT0qGlmjrIwpUNcPu8xspwjVaz7rcuuXmhiFKtPCpBKcwFccqb8++KGAdLlroR7j1lnEejz/B+Z6vndxKR7Q0Mj2wNM9FD58674p0fUbAcExIoCs6oLau7qH0j54/ZpDZWPcWW18D7p5HTmIs7HWNjTfUG0hr09HXfOGEIRoyrMwhCETEem0FRAGZJAA4nIRiJe6UvjnGgdhK/wAoJHnSOKjYFLcJ0q4mAkvbNnhhUiyNiwVHeorRUxO3ollP9HLoyxqxqPwoRtPeRQb4j79pouWXucPqhQ9DEnb1tIlaq7TqwAlPAVpX7NSTxrGHdmFNhmc/G80bAYgdMp7PQSDG4eKlqp5nyEUhK3LQm04sqnQaJbGZp+u8x3WpJuBhczMmrq6IbR8IVrlsOEHLjnnGuxD0Ek9MaLX9E38yPX8EWaShFLg3Ym1+fKRO2Jgug1nJem0w69gRk00MCANMsifKnIRFykqp1aUIFVKNB+90aosliD2aWcmj21fRNV3nVXl/pO+Lzfw0wq66DvlYfyNcxbU+JZAlWFUw0LqxkVL3VG79BvglSZ9FDRM0kZHQOgbDuV+9NK2pVTU5k5kxZbJZTKMe1OAFxeTKT/Of3pziF6YpoLdrdzPxO1Yu2entMtSDUkkLmAHHyKoa1CeKv3y3xD2pbTswqristiRkkch84lgtM+mhomaSMjoHQNnBX7005LPu4SC5MHoWkmhJHWJGVEjfx9YIVW7Ve190nrAnJNPushkpqaDMxLWZYMwXEK6FdAtJqRTIKB2x1LvMlrqyjSWxpjUMSz46ecccvbT63m8TrhqtOWIgdobBlEjNVZTYADnrOAEBzN+6d15LDfVMurS0tSSqoIFcqDdnFfcbKTRQIO4gg+Bict+1Xm5x7A6tIC8gFGmg2aQavWVjDMtofTvICVjkofvjHNJqqopsCLDTWeuELHO0ipC0nGVYm1lJ27jzGhi1OyDU80hxBSiZIJOGoSVJzKVblUzrrzAiLmLth1IclFFxBIBQcloJ37xx9dY2TE2mSQWmSFPqFHHB7v2EceP7EdUrUINPtfdZ2gKXD6fdJPC9CZUoYeUpxYH0iwOyToN6stsS6mWZlk0wqbWCTTfv4KBipzEsZ6V6XDR9saj/ADEDdTb86jbFdlbTcbQtCFEJcFFDYa5bdDTKsVxsoqC6mzA5/fSSmuV7QuDpM2tZipd1Tatmh3pOh/fGJC61pBDhaczaeGBQOgJyB+X9o6nT7XI4tXpbI71Nn9Kf6TvitRfX+VCj6jI/PvKx6jBl0km+lySmiEmikHI7FJOlRtBEXqy7ZanGy2tICinrNq3EVqneNtdRFWto+0SbMx76PonPkT+/ejbZVme0yyVNKwzDBwgg0qntJBOw5kA8Ip1gtRAzZEGxPP4k9MlWIXMHO0s1g2cZZTjNaoJ6Rs7aHJSTxBA8YhbuMJdenm1ZpWo/zuAHnn5R33evF0qwy+MD6K0rliyzy2GmzbqI0XHR15pW9wDzWfnFU4lFQtrl66yfqsVA0zlGmpctuKQrVKik9xpGqJ6+rGGcX9pKVeIof5Ygo26T40DcRM11wsREIQiScxE9cjKcRxSsDnQRAxPt/wCGVJOnQpKjyUs1/wBKhFfaM0Kcb+klpZNi4Sy36oGG1H3XkHuoqsebv2MXF+1zAqteaEnRKfdNN9NN2upiRtuUD3QIOaS8FHilKFq8CaeMc96rb6FsNt/WudVPAHLF8hx5RiozFBTXU38Pus0WUBi7aSsX4tgOvBtJqlqoPFZ18NPGMXn+jYlWB7rfSK+8r+6vGIb2Skx0da/S4K/jwxJ31drOLHwpQkflxf7o1FQK1NBoAT98ZRLEhmO/KQjbZUoJGpIA5k0ET173QlTcunsstgfiIBJ50p4mOW6ktjnGhuUVflBV6gRyWtM9I+6v4lqPdWg8gImPWrAcBfxnAypnmZ7sOzunfQ3sJqr7ozP6d8b7zWn0z5w9hHUQBpROVRzPyiSufLK6KZcQKrDeBFNakEmngnwiClLNUtwt5IINFFZwhNDTrHnlHAYGqzE9kf8Ac6sQgA3yRunYpffBNQhuilEZGtcgCNCaeUXa2rvJmQMZNUk4aEgUO8ZivGK7eNCZWXaYZVRSyFqUmtVUFAajeaZcIukolQbQFmqgkBR3mmZjN2mqxIqg21t95y5RRQCh/M+f2/c5UujpErxpxAEYaEVNBpru2Rrsu6kwVIWpIQkKSeuQk0BB018Y+kkRTb0ybTSXFrcU66sYUIWquGupCRTQVjultdRxgOvdOalBF6082ldBx2bW4r6pRKiUmqqBOgB2mlO+IKQsvHNluhR1lFKViuhqAoHZTM8uMXa795Gn6NpqlSUJyNBWgoaUOz9ImsArWgrSldtOccf7VWldGG6wnXQI/WWQ8vZzrDaQhSVGtVkpICUAdltA2Zb+MVa2bulxPtDCDgWnGUUopKq9bLdqco+hx5QgAUAAG4ZRXp7S1NsQ1kr0QwtPn1z7QbScClLSvEVI65wK6tCkp0qRXPlujhvTZ4amCUdhwBxNNKK1A7/URZ7eus2GnFJT1lOIUCkAYQSlKtNRTEoxH3lYQqSaLZKuhKW6kUNFISf+MaFKspqh1vnkZUemQhU7pE3SnejmUg9lwFtQ2UVp508Yj7Tk+iecb+FRA5Vy8qRobcKSCNQQRzBqInb6IHtCXBo60hfqPQCLp6tYcx6SvrT7j6zZdM9IiYlzo43iT95P9x+WOS69s+zvgqyQrqr4Z5HuPkTHm6sxgnGjvVhP4gR60jRaksEzTiNgdI7ir9DEZQF3Q6EX9vidBiFVhuMv94LAD6Q42cLyaFCxtpmATu3HZHFcUkpfKhRReNRuOEVHjWPN2LWLbipR09ZBIbJ2pGg8Mxw5RNScsEPP0yCyhzvKSk/yRkuWRDSblbul9QGYOPzKXflOKaVT3WkV71Ef7h4xWotUr/ipmcVqksrA/wBIR/JWKrGxsxsuDgB5zPrZnFxvEIQi1IYi8Xhs7HZzCwM222z+EoSFfI90UePqF2lh2SbBzGDoyOAqmngIz9tYpgcbjLWzqGxLynNd21Uqk0uuHNlKkqPIDzIwxFXcllTUyubd7KT1RsqNBySPMxDTDa2S9KCtVutgcRnTxqjzi7zLSZSRUE+40RzURSveo+cVKiinfDq+ncZOhL9r+uvfKBZrmKcbV8T6T4uAxanbpF6ddcdyaJBFFCqskih2gZGKZZjmF5o7nEHwUIuk1bIlH5gkVK3WfyFuqj3UOW+LO04wwFPW3uJDRwkdbjOqzLqBiZW6g9WhCE69oCvKh04RVVXNmq9hP50frH0eWmkuAlBqAad9AfQjxjL0ulYopKVDiAfWM9NrqIST58pbbZ0YZTgu7ZAl2Epp1jRS869YjPuGkRF57rlYJYT1nFguVVTQGhAJpqfOLVFX/iDX2dBH/cFfyqpHNB3asDfMme1FUU7W0ni27OmC8gstNqShCQkqKD1hTMBRypQDxizy7pUkEpwnaCQaHmCRHzq95q404CaOMoUPDP5REyFoKaWlQUrIpJAJzAUDQ8Mouf6jVaYNxly/cr9OEci0+gTdqutPuY1N9FhGEAjEknQkaknMUFdkUa30KEwvFqaE67Ug51zB4bOMWK1rQEtMF8NJdDyQttaj2eqBROWWefI7IqU1NKcWpazVSjUmJtjpkHFbK0jrvfLnOmxWHVOgM1xbaKwdXaMWyukfWUjKPjjLKlHqBRIz6oJI45c/OPodz1vFkdJoCQCV4lGmymwd+zSI/wDIpezXHvO9ka2VpYoRiMxjzQkDe+UddZDbSMVVVV1gKAZjUjUxDyd35j2J9taOupaFJGJJrTCDnWgyTtiz25KIcYWla8ApXFUDCQa1ziltLwWfMlJNFPJQkkk1Aw5140JjQoMxphR/yG6VKoAe54GcX/o6a/7X+tv/AJRM29d591uWCUVUhrArrIFCMNBmc9ukU/pTvPiYsF6llKJRNTUS4Jz+Kn6GNBxV6RMxv3cu+VFKYWyMxZ91JpDzai3QJWhR66NAoE+9HNe9NJ13mk+KExxWYol9oVObiBqfiEd171VnXeaR4ITHSh+mGIjQ6d4nhw9Hlxk5eqzytpqcbyUEoKqa0oCFdx8uUdk3eALs5TwoFqT0RpsUcj6kjnHVdB8OySUnPDibUOA/oRFSmLOWl8yQrhU+lQP2cJFfykfliggDHo2/qfLfLTEqMS/2HnLDciz+jlluHVyp/CkED5mPn4j6vaywxKOUyCWilPhhHqI+Uxa2JjUZ3O8yHaAFCrEIQjRlSIvVwZ2iXGFaghaRwUBX5H8UUWLNaLK2BLTbWhbbCt2IIAIPBQFO6Km1qHXozv075PQJU4uEsNp2YDaEs5TYuvNAJT/N5Rpv3NUabar9Y4K/dBHzI8Ik5OfRMIaeRnReY2pqkpUDyxA90Vm319NabTexBQnzxqP73RlUQTUGL+oPleXalgptvMq0ywW3FJOqFEd4NInr5dZbLo0daSe9P/6jTfWWwTij8YSvvpQ+kblfTWYCO3LL78Cv7j8saZe/R1fuf7lPDbEn3Kct17aUw8kEno1KAUK7SMIPdUeEfUI+MvuYlFQFKmtN1dfOPqlgWkHpdtdcyMKvvDI+le+Kf+QpWs4HfLGyPqskoq/8QEn2ZNNA4K+CgIs8Ql8kqMm5hAPZKvuhQJI8PWKOzm1VTzlmsLoZU2U+0yOEZuSxKgNpbVrTl8hENISC3nAhsVUfADeTsEdd3FuiZR0IqquY2Yfexbh/SLHbDIQw4ZIJIUtQeUg1UPsjcnXSNlqhosUG/Tlfj7TPC41xHd5znXaEqhCZNwqcQmtXR7q6+4PhGf8AWONVzlnrMrQ+3nTCsJVoaVrlrT+kV2JKwGQXkkrw0WjIGilVVoDplqa7I6akaSllbv33+J4HDmzCWi6VhuyynXHglAwUBKgdDU1ochlFolQnrFJrVVSalWdBoTspTSIGXbmTMTITToyvLHoSUAEDU0Azy2iJmyLP6BlDQNcIpWlK5102RjV2LHExzNtJfpCwsBlOyMRH2faZeqQkoSF4QVU69K1oNmmsdM0wVgDFhFetQCpG6p0B2xAVsbGTA3FxPnN7LXU8+oe4gkJHqrjX0pG+3h0MpLMe8QXVjidAfE/ljfLyaZqeeeUQGWlYlHYQnIDvw15RB21aRffW4dCaJG5IyA/e+N6mASiAZKLnv+5zLc2DMd80ScuXHEIGqlBPiaRK3xmAqbUBohKWx3Cp8yY2XRYCVrmF9hhBVzURQDwr4iIN94rUpStVEqPMmsTDrVv/AJHmZHpT7/aSV1mMc4yNysR/CCfUCNNrLLs05hzKnSB+bCPlEpdIdGmYmDo22Uj7yv7AfijiuqxjnGq50UVH8IJ9YjLWd3/4j9zoLdVXiZY7nr6KZmJeuhqOaaJV41BiWMiDaAcp2WPMrUB5AxXLQUWbWSoZBSkHuWMCvn4RaLUtFMslx1e3ClA2qoCQPEq7ozKwJYMv9h+pdpkYSDuMib7zmLopZPacWknlWg88/wAMUIikW67Msp11yde0TiI4qA2cEjL+0VAmNLZAEvTG7XvMp1zi653+kQhCLsrxH0C576H5NTKwFYKpIPwqzSfXwj5/EjYFsGWeCxmk5KG9P6jWK21UjUp2GozEmovgbPSTPRuWZMVzUws0J3jjuWPP06bLQF2stQNRhK0ngUJAPgqLU421Ms50W2sfsjcR5RVbEstUraIQo1SttYQreBQ05jCcozFqh1YntWI7/wBy4UwkW7N5p/iI19K0rehQ/Kqv+6I26U8EPFtf1byejVzPZ9SPxRP3/OH2ddK4VqFDoQQkkHgQkxWbfsf2dwFNejWMbZ4a0rvFR5Ra2cq9AUzvv5SCqCtQsN05LSkCy6ttWqTTmNh7xSJe6c+MSpdZIQ72SDQpcHZIOw6d4Eb7QT7bKh9ObzIwujaU7Fep/NFYBiwP5qZVtRr3yI/xtiGku8pe51l/oZoJok4SsAg8FHYQRTSLctCVoINClQpwII/SKI0kWi0BUCaaGpyC0V28c/HnGu1LZMu17KytRKcnHCTrtSj4QIzX2cOwVMm38O+W1qlQS2Y3fE2282ZJvoWUqAc7bx1UPgBGlBFds+0nGF4m1FJ8iNxG0RLSV7FEdHMjpmjkagYhxB2nnnxj1MXXDiS5KLDqdqCaLTwodfLvi8lqYwVhrv3GV265xJ4cIVPykxm8hTDh1W3mkneU/wBO+JGwrqsKUVJmA5hKVJwUSRQ16yTXhGm6N3ULW506c00AbVUH7xTtTs7jF4lpVDacKEpSnckADyiltFcU7pTJ9vxvlijSxdZwJomg8VDoy2lO0qClHwFBTviKTb9FdG0HX1q0Kk4EDecRTWnjFghFBWA1EtFSdDIKUsR1bodmXKqTmhCKhKDSleJ/ecdkzZCltoQX3QU5FSSElSTkQoDKtNtIkYzA1GJvAQASo3pZblZLoWhTpFga1Jp1iSdugEV6w7vmYZfUAcSAMG4qzJHHID80X227LaeR9IASKhFVFPWUMgDXU0G+K1IPqs6WUXD9I4aoarWlBTEf3sEaFCseiwp2ifH7vlSrTGO7dm04LfcEuwiUQQVZLeI2qOYHp4JiuR7eeKlFSjVRJJJ2kxM3Ws0KWXnMmmesonaoZgfPw3xpC1Cnc6+plQ/yNYTptoezybUv76/pXPkPT8sYuGzWbqdjSleJSn5x4kZVVoTalqqEVqrggdlI4mnqYk7mLxzkwsCgw0AGgTjokDhRA8IqVGw0WU62ue8ydBiqKd278TN8UATkssmgyqeCVg/7jGhEu5aUwVmqWEGg5bh9o7TsjuvJZxmpxpoZBDeJZ3BSvU4cucWFSmpZnYhtCf3zJ8zFXpcFNAvat4XPrJ+jxM19LyGvdOJl5TokUTjGBIGxI7R8Mu+PncSFuWuqYeKzkNEp3J2d+0xHxp7LR6JLHU6ylWqY2y0iEIRakMQBhCESzyVqLklpUKrl3RjSOeoB2KToRtpFsU43NtJcaUCpCgtB2pUPdUNlRUHnFUunPNuJMo+AUqNUV2K2gHYdo798bJu7MxKL6SWUpSeHapuUnRQ5eEY1ampfCTZuO4y/TYhbjMeklb8t45RK6EYVpJB1FQUmvjHtmQE3ZrafeCBhO5aKp86Ed8cbN5W5tlbD1GnFCgJ7JVqMz2TUDIx2XFfPQLaVkppxQI3Vz9cUREPTpWORU38ZICrvyIlKsi1Fyz2IDTqrSdormDx+YiVtK7PSrQ5KjE06fyHaFbhry03RqvXZCkzawgVxjpAB/qoNpqCaRy2Db6pdRBGJpWS0eVRx9Y0TdwKtLW2nGVBZTgfSdk3aaZVPQyyuvUdI8NSR7qdyR+9sbw41PgBRS1MgUCtEuc+Pnzjlte7wwdPLHpGTmQM1I4Ea0HiNu+IGCU0dcSnrcd9+fxDOymxGX3SdM/ZzjK8LiSk+R4g7RGlh9SFBSFFJG0Eg+UTMjelQR0b6A+3uV2hyV+vjG/8A6NKv5y7/AEaj/lu5eCv7xJ0pXKqPyMx+pzgBzQ/MxJX5mEdrC594UPin9Il5T+IIUpKSyQVECoWCMzTaIr0zdGZR/l4xvQQry18o55SzXUut4m3B106oUPeHCIGo7M4JFvwZItSspsby4WrfgMurb6IqKTSuIAaV3cYkrEvG3MJT1kpcINUVzHiBXLdFIvHIuKnHsLa1VXsSo7BuEdF3bDfQ+hxUuohOfWIRnsOeeXKK7bNR6ENextxkorVOktun0aEcn/VGsQQXEBZ93Gmtd2scFsXrZYqK41/CnPxOg9YzVpuxsBLhdQLkxea2W5dCSpIWsmqEn4h73ACvnFVTMpnxgcwomRXAvRKxrgO47ohrWtVcw4Vr5ADQDcIzZNkuTDgS2NKEq0CeJP7MbNPZVpU8TGzceEz3rF2sBlPUlYjrj/QhJCgetX3RtJ4esSN4rRQlCZVg/Ro7avjXt55+fKO68F5MCehaVjXhCHHqAE0yoCNTrnEVYtiKVNMoWKV+kKTqEJzGIbK5ZcRHQYsOkqZAaD3+JyVA6ib5cbKkfZZFROSujU4r72EmndkO6I3+HkvRt1dNVBI44RX/AHRJ3zm8EoobVkIHeanyBiCZvB7OyiXl09I77ygMQxnMhIHaI03ZbYooHqU2tqx9JaYqjjkJY3p1qUSpx1QxuHEQM1E0oEpG4Cg3anbFWXMuT7hW5VEs1VShsoBWldqyPCvj02fc115fSTSiK50rVR5nRI4Dyjxe+1UIQJRgBKU9umm8J4nae6O6SKGwpm287h3Th2JW7ZDhxlUfdxKUqlKkmm6p0jxCEbQFpnxCEIREIQhEJNMxF+uxe8OANvEBegUcgrnuV6xQYCIK9Bay2Mlp1TTNxPq1q3eZmB10db4k5K8dvfFelbMds9/pKlxhXVWoapGxShw3jZWOez7emJdtK6dPLnQntJ3pUdhHHLcYmZW/UssdbEj7yajxTWMjBWQFR1l+/kS9ipsb6GeL6SxUy3MNnrNKCgR8JpnyrhMcFoWAicZTMMAJcIqpGgKh2hwVXxibkpmWIUhDrZbUD9GVCgrrhBzAO7wpERZDhkZgsrP0Dpq2vZXifAHkDCkzKtl7S6cxvEOFJudD6yq2barsq4SgkGtFJOhpsUN/nEyZaWnc2yJd86oPYUeH9PCJ+9F1RMAuN0DoHILG48dx/Y+dutFKilQIINCDkQYv0mTaBjQ2b74iVXVqXVbMTqtGx3WDRxBG46pPJQyjjiYs+9TzQwkhxGmBzrCm6uvrHX7VIPdttcuo7UZp8KH0ibpKidtb8x8SPArdk+MhJa0nW+w4tPJRA8IlZC9Uz0iEl0kFSQapQciQNSmsbf8A0q2v6maaVwV1T6/KPctcqYS4hX0agFJNQvYCDtERvU2dgb2vzE7VaoOU93hvNMImXUIcKUpVQAJRpQbaViCmLWec7briuBUaeEWK27pTDsy4tKU4VKqCVgbBsjkFylj6x5hscVV+QjmlU2dUGl7Tp1qljrK7HptoqICQSToAKnwEWEWfItfWPrePwtig8f6iMLvYGwUyrKGh8RGJX751ibpi3/rU/nISLowO0feYlLq4E9JNrDKPhrVauFNnmY8WlePEnoJZHRNaUHbXXLM65+JiHfmHHl1UVLUcs6k8gPkIvd1bqBkB10VcOg1wf+XpEFYimMdU3O4bvvOS0wXOFBYbzOawrtplmzMTAGJKcQTsTT1V6Rtua0Vl6ac1WSATsSM1d2g/DHm8c77S4JZpQCAQXl16opsrplu30G+O161ZNptLXSpKEADAmqq0+LCM886aHbFJ2dlzzZvIfuWFCqctB6zknrKXPuhRJRLoyRl1l11UAdAaZE7OcT1nWO0wmjaAN51J5kxAzX8QWh9WhajxokfMxGzc5MzKCt49BLjWgIxcADmsnwjw0qrAK3VX7u3me46YNxmZIXlvmEAtsGqtCsZhP3d546CKITXMx6dUCSQKDYNaDZnHmNehQWitllCpUNQ3MQhCJ5HEIxCETMIQhEQhCESSsO3Vyy6p6yT2kHQj5HjFzlJSRnBiShOLaB1FDmE6884+dRltwpIIJBGhBofERVrbMKhxKbGTU62HIi4n0Ny4EudC4PxA+ojUu4CKYQ86BuOEjwpEVZ1uTuDE2oPpGoIxLTzAIV35x6cv3MJyU0hJ4pWPImM/BtN7Br/n5lrFRtmssdn2bMMAJDqXUDQOJKSBuCwT5iPdo2I3Mpq8jAoZYgoV/NtHAiKib1zruSB/9bVfM1jqlrqzUxnMOKSncpRUr8taDv8ACODRZDjdwDy18p0KgYYVUmRVrWC20ThmWlcCTi5dWo9I45SxXnew0tQ30oPE0EfRbNurLs0ogKV8S+se7YO4R5t287UsKdpymSAdPvHYImXbXPUQYjz/AFODs6jrNlKYm5E0fcSOa0xreuvNtivRqI+woK8ga+UTMvIzU79I84WmdaCqcuCd32lR4mbytSqS3KJxna4olQrw+LyESCtWJwixPdkPzecdGgFzcD7ukPK3fm3RUIcpvUcP8xr5R0G4018KPziOyRvpjHRzScST76apI5hPqM46JmwHUAPSTylpOeHHU04VyVyOfOPWq1VazWXhll4wERhcXPr4SCmbqzKNWlEfZoryBr5R4s+y2lKo6+lrekoXi8wAIt1hXzSs9G+OjcGVTkknca9k8DE5P2U08KOISrjtHJQzERPtlVDhqC3Mfudrs6Nmhv3yPsSxpdpOJjA4unbKgo+Irh7hG6cs554YVPdGk6hpOdNxWo+gEQE/cEpOKXcIO5Roe5afmIj+ltFjL6YjkHR6GIRTFQ4lqAnnrJC+AWZcuUn27gy4GZcV+IDyAjpbuXKj/LJ5qV8jFdavLPnINkn/AOBX9BGZ6bncGJ93oEbAMIWrglKc/EgR0ade9jU8/ich6W5fKT849JyYrgbCtiUpBWfmOZikW5eByZXVXVQOygaDid54xGrVUk557zU95jEaFDZVpnETcyrUrF8hkIhCEW5BEIQhEQjEIRMwhCERCEIREIRiETfKTi2lhbailQ2j0O8cIt1m/wAQcgH0fiR80n5GKXGIgq7PTq9oSRKrJpPqLd75Uj60DmlQ9RGmZvtLJGSys7kpV6mgj5rCKv8A46nfUyf/AG34CWm078Ou9RlPRg5AjrLNd27uiRsS66GUl+aIKh1qKNQnir4lfvOKdZtoKYdS4ihKd4qKbeXMRJXjvOqawgAoQKHDWtVbSeWyPX2dgRTpCynU754tUG7Pmdwnu8d6lTBKEVS1u2q4q/SIGEIu06a01wqJXdy5uYiTsO8Dksuqc0HtIOh4jceMRkI9dFcYWGU8VipuJ9EnbKYtBrpWyErp2qZ1+FY/fCK2xbk1JL6JeYHurzFN6Va08uER9iW0uWcxJzByUnYofruMbLft5U05iIwpTUJTuB3naYops7K3RtmnPdLLVQRiGTS1yn8QWSOuhaDwoofI+UdSr8SoHaUeAQr5x82hHp/x9InfA2p5dLQ/iFkQy3+Jf/EfrFSnZ9by8biipXH0A0AjRCLFLZ6dLsiQvVZ9TEIQieRxCEIREIQhEQhCERCEIREIQhEQhGIRMwjEIRMwjEZhEQhCERCEIREIQhEQhCERCEIREIQhEQhCERCEIREIQhEQhCERCEIREYhCETMIQhEQhCERCEIREIQhEQhCERCEIREIQhERiEIRMxiEIRMxiEIRMxiEIRMwhCETEIQh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ыставки и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521205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1" y="1052736"/>
            <a:ext cx="79928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комитет по науке и технологиям Республики Беларусь (ГКНТ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«Белорусский институт системного анализа и информационного обеспечения научно-технической сферы» (ГУ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Национальная академия наук Беларуси (НАН Беларуси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Беларусь (Минобразования)</a:t>
            </a:r>
          </a:p>
          <a:p>
            <a:pPr>
              <a:spcAft>
                <a:spcPts val="160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9411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7092280" y="908720"/>
            <a:ext cx="1636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участников заседания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6833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IMG_87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983"/>
            <a:ext cx="3312369" cy="221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 descr="IMG_87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600401" cy="240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IMG_87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9" y="2708920"/>
            <a:ext cx="3958431" cy="26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IMG_87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12" y="3356992"/>
            <a:ext cx="4011637" cy="267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84887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11559" y="908719"/>
            <a:ext cx="7848873" cy="38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сотрудниками КМЦ ГКНТ специализированной выставки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«Перспективы создания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 получило высокую  оценку Председателя ГКНТ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Войтова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И.В. и Председателя Минского горисполкома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Ладутько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Н.А.,  других руководителей Минского горисполкома.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Минского горисполкома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Ладутько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Н.А. во время осмотра выставки и в своих выступлениях во время проведения заседания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высказал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заинтересованность в финансировании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счет средств инновационного фонда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инновационных проектов, представленных на специализированной выставке «Перспективы создания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50028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4013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95537" y="908719"/>
            <a:ext cx="8352928" cy="43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итогам проведения этого мероприятия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Минский горисполком направил в адрес Председателя ГКНТ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Войтова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И.В. письмо от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02.04.2013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1/2-11/УИ-1844 с выражением благодарности ГУ «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БелИСА»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организацию на высоком уровне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марта 2013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выездного заседания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выставки перспективных проектов ООО «Минский городской технопарк» во время проведения специализированной выставки «Перспективы создания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письме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Мингорисполком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просит поощрить работников ГУ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за организацию перечисленных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Аналогичное письмо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Мингорисполком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направил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02.04.2013 в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 директора ГУ «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с выражением благодарности заведующему Консультативно-методического центра ГКНТ ГУ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сотрудникам указанного центра за организацию на высоком уровне 28 марта 2013 г. выездного заседания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выставки перспективных проектов ООО «Минский городской технопарк» во время проведения специализированной выставки «Перспективы создания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65683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марта 2013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выездное заседание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площадке специализированной выставки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6187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24005" y="1085443"/>
            <a:ext cx="4592011" cy="30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тенденций в сфере разработки и коммерциализации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перспективных направлений коммерциализации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учетом спроса на внутреннем и внешнем рынках и потребности в инфраструктуре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AutoShape 9" descr="data:image/jpeg;base64,/9j/4AAQSkZJRgABAQAAAQABAAD/2wCEAAkGBhQSEBQUExQUFRUWFBYVGBgXFRUVGhwXFxQVFRgaGhcXHCYfGhojHBUVIC8gJCcpLCwsFR4xNTAqNSYrLSkBCQoKDgwOGg8PGiwkHyUsLDQsMiwsKiosMDAsLyksLDQqLCwsLCwsLCkqLCwsKi8sLC8sLC8sLCksLCksLCwsLP/AABEIAOEA4QMBIgACEQEDEQH/xAAbAAEAAgMBAQAAAAAAAAAAAAAABQYBAwQCB//EAEYQAAECAwUEBwQIBAUDBQAAAAECAwAEEQUGEiExQVFhcRMiMoGRobEUQlLBIzNicoKS0fAHsuHxJEOiwtIVU+IWNHOT8v/EABoBAQADAQEBAAAAAAAAAAAAAAADBAUCAQb/xAA0EQACAQIDBAoCAgICAwAAAAABAgADERIhMQRBUWETIjJxkaGxwdHwgeEjQgUUUvEVM3L/2gAMAwEAAhEDEQA/AOiEIR9dMGIQhCIhCEIiEIQiIxGYQiYhCMwiYhCMwiYhCEIiEZjEImYQhCJiMwhCJiMwhCJiMwhCJiEZhCIhCEIiEIxCJmEIQiIQhCIhCEIiEIQiIQjYxLLWaISpR+yCfSBIGsWmuETDF0ZpejRH3ilPkTWOkXFmNvRDmv8A8YhO0Uh/YSQUnO6V6EWBVxZkaBs8l/qBHHMXXmUasqP3aK/lJgNopHRhBpON0i4R6cbKTRQIO4gg+BjxE0jmYQhCIhCEIiEIQiIQhCIhCEIiEIQiIQhCIhCEIiEbUSiyAQk0Jwg01O4bzyi+XeuahoBbwC3NcJzSnu2njFettCUhcyWnSaobCU2UsN1xJXhwtgVK19VIHM690cKwKmhqN9KeUWK994emX0TZ+iQdnvKG3kNnjFdQgqIABJJoAMyTwEe0WdlxPlynlQKDZZiJSyrtuvjEBgRtWvJPdviTZslmUSHJrruEVSyKHvV+6c4irWvA7MGijhRsQnJI/XvjnpGqZU9OPxxnWAJ2/D5kmfYZbfNODuRX0/mjTMX0eIo2EMp2BCR6n9IgI6pGynXvq21K4gZfmOUeGhTHWqG/f9tHSMcly7omLWeX2nXFc1GnhpHmRUelbzPbT/MImBc5SRV55lrgVVPhkPONsrY0olxH+LxKCk0CUamooNseGtSCkL5Ceim98/MzgvOsiceoSOvv+yI5pe3H0dl5wcMRI8DURZbYsmUVMrU5MlKirrJoMiAMq05RyTV00OH/AArzahTsqcqryER061LAqsN28ZTtqb4iQfOaW75LUML7bbyeKQD46eUexIScz9SssOH3HM0k7ga/PuiJn7DeZ+sbUBv1T4jKOCJRRQ9akbd2nhpIzUYZOL9877UsR2XNHE0GxQzSeR+UcMTFlXncaGBYDrRyKF55cCdOWkdU7YDbyC9JkqA7TR7aeQ28vAmPRVZDar47v1PMAbNPCQDITiGIkJ2kCpHGm3lErM3VeSgON0ebIqFN55fd19Yh4sVzrwdA50az9Gs9yVbDyOh7o9rmooxJu3RTCk2aV0iMR9LvFdZEwkqQAl2mR2K4K/WKCLIcKVEJqUEhaR2k03p1pxFRHNDakqrfQz2pRZDaccYhCLUhiEIQiZhCEImIzCEIiLNdO7Ie+ld+qToPiI1r9kecQDMoVJKtmIIHFatB4Znu3x9ItYCWkFpTlhawDmaJr4msUNrrFQETUmWaFMG7NoJGXcR7TMuTBHUbPRsp2AcByp+bhG+9Vtkf4dk1cX2iPdTSp5GleQ7oiLMtRaGES0qnE8oFS1DRGI79KgUFTkOJjZaMgmRllFSscw8CjFuB7dK7OO0kRUNMdLn3KPc8t/OT4upl+TKglJJAAqTkAIu1j2QJZNKoM4tBUhKjkngOPrTdWIywZZMuyZt0VPZZSdqtMXr4E7ogpidWtwuKUcZOKumeym6myLzhq5KqbAeZ4d3GVltTsx1idcWXFF3Fjr1sWtYzIWe48sIbSVHyA3k7BFik5cWinrdR9umJYTVK0Vp1qe9+9NNFrWwGAqWlgUJBotZyWpWhz1A/YoICsT/Go63kPu6DTHaJynoysrJ/W/4h4e4Owk8Tt/eUcU9et9wUCujRsS31RTnrEPEtZt2HXRjNG29ca+qKcBqfSOjTpp1qpuefsJ4GZskFpEqNTU5mN8h9a399H8wibLEgz2luTCvsdVPjl6mNkrbsv0iAiTQKqSAVKxEVIzzBz74NWJU4VPp6wKYBzIkbej/3j33/AJCIuLdbdtsJmHEOSjayFUKsWFRyGZy+ccY/6e7/AN2XP5k/P5RzSrFUW6m1hznToCxsRN1z7QcU70ZmCkUyQsYwreAScsosNr3MZeqUDo170jI806eFIqU3dZ1A6RlQeQMwps5im2g+VYslhX0S4WmlpV0hGEqpUYhkOOfLKKdcNi6Wge+3v+5PSItgqCUy1bGcl1YXE8lDNJ5H5Rix3nUvJ6CvSE0AG3gRuj6VakmVChR0jSslo94HYtBO7aO8cava0uLPboyCVOlQLxp1QD2E00Vx4eEtPa+lXAR1j4Th6GA4gcp7vBYiH8a2Sjp0AF5tGhNMynj684p0dNn2gtlwOIPWB8RtB3gxMXhkUONibZHUWaOJ+Fe3xPyO2LFPFRIRjcHQ8+HxImtUBYaybu1b5bUJZ85inRrOikkVSK8RSh7oxedBlplqaRkCcDnHnzSD+URz2LLNT0qGlmjrIwpUNcPu8xspwjVaz7rcuuXmhiFKtPCpBKcwFccqb8++KGAdLlroR7j1lnEejz/B+Z6vndxKR7Q0Mj2wNM9FD58674p0fUbAcExIoCs6oLau7qH0j54/ZpDZWPcWW18D7p5HTmIs7HWNjTfUG0hr09HXfOGEIRoyrMwhCETEem0FRAGZJAA4nIRiJe6UvjnGgdhK/wAoJHnSOKjYFLcJ0q4mAkvbNnhhUiyNiwVHeorRUxO3ollP9HLoyxqxqPwoRtPeRQb4j79pouWXucPqhQ9DEnb1tIlaq7TqwAlPAVpX7NSTxrGHdmFNhmc/G80bAYgdMp7PQSDG4eKlqp5nyEUhK3LQm04sqnQaJbGZp+u8x3WpJuBhczMmrq6IbR8IVrlsOEHLjnnGuxD0Ek9MaLX9E38yPX8EWaShFLg3Ym1+fKRO2Jgug1nJem0w69gRk00MCANMsifKnIRFykqp1aUIFVKNB+90aosliD2aWcmj21fRNV3nVXl/pO+Lzfw0wq66DvlYfyNcxbU+JZAlWFUw0LqxkVL3VG79BvglSZ9FDRM0kZHQOgbDuV+9NK2pVTU5k5kxZbJZTKMe1OAFxeTKT/Of3pziF6YpoLdrdzPxO1Yu2entMtSDUkkLmAHHyKoa1CeKv3y3xD2pbTswqristiRkkch84lgtM+mhomaSMjoHQNnBX7005LPu4SC5MHoWkmhJHWJGVEjfx9YIVW7Ve190nrAnJNPushkpqaDMxLWZYMwXEK6FdAtJqRTIKB2x1LvMlrqyjSWxpjUMSz46ecccvbT63m8TrhqtOWIgdobBlEjNVZTYADnrOAEBzN+6d15LDfVMurS0tSSqoIFcqDdnFfcbKTRQIO4gg+Bict+1Xm5x7A6tIC8gFGmg2aQavWVjDMtofTvICVjkofvjHNJqqopsCLDTWeuELHO0ipC0nGVYm1lJ27jzGhi1OyDU80hxBSiZIJOGoSVJzKVblUzrrzAiLmLth1IclFFxBIBQcloJ37xx9dY2TE2mSQWmSFPqFHHB7v2EceP7EdUrUINPtfdZ2gKXD6fdJPC9CZUoYeUpxYH0iwOyToN6stsS6mWZlk0wqbWCTTfv4KBipzEsZ6V6XDR9saj/ADEDdTb86jbFdlbTcbQtCFEJcFFDYa5bdDTKsVxsoqC6mzA5/fSSmuV7QuDpM2tZipd1Tatmh3pOh/fGJC61pBDhaczaeGBQOgJyB+X9o6nT7XI4tXpbI71Nn9Kf6TvitRfX+VCj6jI/PvKx6jBl0km+lySmiEmikHI7FJOlRtBEXqy7ZanGy2tICinrNq3EVqneNtdRFWto+0SbMx76PonPkT+/ejbZVme0yyVNKwzDBwgg0qntJBOw5kA8Ip1gtRAzZEGxPP4k9MlWIXMHO0s1g2cZZTjNaoJ6Rs7aHJSTxBA8YhbuMJdenm1ZpWo/zuAHnn5R33evF0qwy+MD6K0rliyzy2GmzbqI0XHR15pW9wDzWfnFU4lFQtrl66yfqsVA0zlGmpctuKQrVKik9xpGqJ6+rGGcX9pKVeIof5Ygo26T40DcRM11wsREIQiScxE9cjKcRxSsDnQRAxPt/wCGVJOnQpKjyUs1/wBKhFfaM0Kcb+klpZNi4Sy36oGG1H3XkHuoqsebv2MXF+1zAqteaEnRKfdNN9NN2upiRtuUD3QIOaS8FHilKFq8CaeMc96rb6FsNt/WudVPAHLF8hx5RiozFBTXU38Pus0WUBi7aSsX4tgOvBtJqlqoPFZ18NPGMXn+jYlWB7rfSK+8r+6vGIb2Skx0da/S4K/jwxJ31drOLHwpQkflxf7o1FQK1NBoAT98ZRLEhmO/KQjbZUoJGpIA5k0ET173QlTcunsstgfiIBJ50p4mOW6ktjnGhuUVflBV6gRyWtM9I+6v4lqPdWg8gImPWrAcBfxnAypnmZ7sOzunfQ3sJqr7ozP6d8b7zWn0z5w9hHUQBpROVRzPyiSufLK6KZcQKrDeBFNakEmngnwiClLNUtwt5IINFFZwhNDTrHnlHAYGqzE9kf8Ac6sQgA3yRunYpffBNQhuilEZGtcgCNCaeUXa2rvJmQMZNUk4aEgUO8ZivGK7eNCZWXaYZVRSyFqUmtVUFAajeaZcIukolQbQFmqgkBR3mmZjN2mqxIqg21t95y5RRQCh/M+f2/c5UujpErxpxAEYaEVNBpru2Rrsu6kwVIWpIQkKSeuQk0BB018Y+kkRTb0ybTSXFrcU66sYUIWquGupCRTQVjultdRxgOvdOalBF6082ldBx2bW4r6pRKiUmqqBOgB2mlO+IKQsvHNluhR1lFKViuhqAoHZTM8uMXa795Gn6NpqlSUJyNBWgoaUOz9ImsArWgrSldtOccf7VWldGG6wnXQI/WWQ8vZzrDaQhSVGtVkpICUAdltA2Zb+MVa2bulxPtDCDgWnGUUopKq9bLdqco+hx5QgAUAAG4ZRXp7S1NsQ1kr0QwtPn1z7QbScClLSvEVI65wK6tCkp0qRXPlujhvTZ4amCUdhwBxNNKK1A7/URZ7eus2GnFJT1lOIUCkAYQSlKtNRTEoxH3lYQqSaLZKuhKW6kUNFISf+MaFKspqh1vnkZUemQhU7pE3SnejmUg9lwFtQ2UVp508Yj7Tk+iecb+FRA5Vy8qRobcKSCNQQRzBqInb6IHtCXBo60hfqPQCLp6tYcx6SvrT7j6zZdM9IiYlzo43iT95P9x+WOS69s+zvgqyQrqr4Z5HuPkTHm6sxgnGjvVhP4gR60jRaksEzTiNgdI7ir9DEZQF3Q6EX9vidBiFVhuMv94LAD6Q42cLyaFCxtpmATu3HZHFcUkpfKhRReNRuOEVHjWPN2LWLbipR09ZBIbJ2pGg8Mxw5RNScsEPP0yCyhzvKSk/yRkuWRDSblbul9QGYOPzKXflOKaVT3WkV71Ef7h4xWotUr/ipmcVqksrA/wBIR/JWKrGxsxsuDgB5zPrZnFxvEIQi1IYi8Xhs7HZzCwM222z+EoSFfI90UePqF2lh2SbBzGDoyOAqmngIz9tYpgcbjLWzqGxLynNd21Uqk0uuHNlKkqPIDzIwxFXcllTUyubd7KT1RsqNBySPMxDTDa2S9KCtVutgcRnTxqjzi7zLSZSRUE+40RzURSveo+cVKiinfDq+ncZOhL9r+uvfKBZrmKcbV8T6T4uAxanbpF6ddcdyaJBFFCqskih2gZGKZZjmF5o7nEHwUIuk1bIlH5gkVK3WfyFuqj3UOW+LO04wwFPW3uJDRwkdbjOqzLqBiZW6g9WhCE69oCvKh04RVVXNmq9hP50frH0eWmkuAlBqAad9AfQjxjL0ulYopKVDiAfWM9NrqIST58pbbZ0YZTgu7ZAl2Epp1jRS869YjPuGkRF57rlYJYT1nFguVVTQGhAJpqfOLVFX/iDX2dBH/cFfyqpHNB3asDfMme1FUU7W0ni27OmC8gstNqShCQkqKD1hTMBRypQDxizy7pUkEpwnaCQaHmCRHzq95q404CaOMoUPDP5REyFoKaWlQUrIpJAJzAUDQ8Mouf6jVaYNxly/cr9OEci0+gTdqutPuY1N9FhGEAjEknQkaknMUFdkUa30KEwvFqaE67Ug51zB4bOMWK1rQEtMF8NJdDyQttaj2eqBROWWefI7IqU1NKcWpazVSjUmJtjpkHFbK0jrvfLnOmxWHVOgM1xbaKwdXaMWyukfWUjKPjjLKlHqBRIz6oJI45c/OPodz1vFkdJoCQCV4lGmymwd+zSI/wDIpezXHvO9ka2VpYoRiMxjzQkDe+UddZDbSMVVVV1gKAZjUjUxDyd35j2J9taOupaFJGJJrTCDnWgyTtiz25KIcYWla8ApXFUDCQa1ziltLwWfMlJNFPJQkkk1Aw5140JjQoMxphR/yG6VKoAe54GcX/o6a/7X+tv/AJRM29d591uWCUVUhrArrIFCMNBmc9ukU/pTvPiYsF6llKJRNTUS4Jz+Kn6GNBxV6RMxv3cu+VFKYWyMxZ91JpDzai3QJWhR66NAoE+9HNe9NJ13mk+KExxWYol9oVObiBqfiEd171VnXeaR4ITHSh+mGIjQ6d4nhw9Hlxk5eqzytpqcbyUEoKqa0oCFdx8uUdk3eALs5TwoFqT0RpsUcj6kjnHVdB8OySUnPDibUOA/oRFSmLOWl8yQrhU+lQP2cJFfykfliggDHo2/qfLfLTEqMS/2HnLDciz+jlluHVyp/CkED5mPn4j6vaywxKOUyCWilPhhHqI+Uxa2JjUZ3O8yHaAFCrEIQjRlSIvVwZ2iXGFaghaRwUBX5H8UUWLNaLK2BLTbWhbbCt2IIAIPBQFO6Km1qHXozv075PQJU4uEsNp2YDaEs5TYuvNAJT/N5Rpv3NUabar9Y4K/dBHzI8Ik5OfRMIaeRnReY2pqkpUDyxA90Vm319NabTexBQnzxqP73RlUQTUGL+oPleXalgptvMq0ywW3FJOqFEd4NInr5dZbLo0daSe9P/6jTfWWwTij8YSvvpQ+kblfTWYCO3LL78Cv7j8saZe/R1fuf7lPDbEn3Kct17aUw8kEno1KAUK7SMIPdUeEfUI+MvuYlFQFKmtN1dfOPqlgWkHpdtdcyMKvvDI+le+Kf+QpWs4HfLGyPqskoq/8QEn2ZNNA4K+CgIs8Ql8kqMm5hAPZKvuhQJI8PWKOzm1VTzlmsLoZU2U+0yOEZuSxKgNpbVrTl8hENISC3nAhsVUfADeTsEdd3FuiZR0IqquY2Yfexbh/SLHbDIQw4ZIJIUtQeUg1UPsjcnXSNlqhosUG/Tlfj7TPC41xHd5znXaEqhCZNwqcQmtXR7q6+4PhGf8AWONVzlnrMrQ+3nTCsJVoaVrlrT+kV2JKwGQXkkrw0WjIGilVVoDplqa7I6akaSllbv33+J4HDmzCWi6VhuyynXHglAwUBKgdDU1ochlFolQnrFJrVVSalWdBoTspTSIGXbmTMTITToyvLHoSUAEDU0Azy2iJmyLP6BlDQNcIpWlK5102RjV2LHExzNtJfpCwsBlOyMRH2faZeqQkoSF4QVU69K1oNmmsdM0wVgDFhFetQCpG6p0B2xAVsbGTA3FxPnN7LXU8+oe4gkJHqrjX0pG+3h0MpLMe8QXVjidAfE/ljfLyaZqeeeUQGWlYlHYQnIDvw15RB21aRffW4dCaJG5IyA/e+N6mASiAZKLnv+5zLc2DMd80ScuXHEIGqlBPiaRK3xmAqbUBohKWx3Cp8yY2XRYCVrmF9hhBVzURQDwr4iIN94rUpStVEqPMmsTDrVv/AJHmZHpT7/aSV1mMc4yNysR/CCfUCNNrLLs05hzKnSB+bCPlEpdIdGmYmDo22Uj7yv7AfijiuqxjnGq50UVH8IJ9YjLWd3/4j9zoLdVXiZY7nr6KZmJeuhqOaaJV41BiWMiDaAcp2WPMrUB5AxXLQUWbWSoZBSkHuWMCvn4RaLUtFMslx1e3ClA2qoCQPEq7ozKwJYMv9h+pdpkYSDuMib7zmLopZPacWknlWg88/wAMUIikW67Msp11yde0TiI4qA2cEjL+0VAmNLZAEvTG7XvMp1zi653+kQhCLsrxH0C576H5NTKwFYKpIPwqzSfXwj5/EjYFsGWeCxmk5KG9P6jWK21UjUp2GozEmovgbPSTPRuWZMVzUws0J3jjuWPP06bLQF2stQNRhK0ngUJAPgqLU421Ms50W2sfsjcR5RVbEstUraIQo1SttYQreBQ05jCcozFqh1YntWI7/wBy4UwkW7N5p/iI19K0rehQ/Kqv+6I26U8EPFtf1byejVzPZ9SPxRP3/OH2ddK4VqFDoQQkkHgQkxWbfsf2dwFNejWMbZ4a0rvFR5Ra2cq9AUzvv5SCqCtQsN05LSkCy6ttWqTTmNh7xSJe6c+MSpdZIQ72SDQpcHZIOw6d4Eb7QT7bKh9ObzIwujaU7Fep/NFYBiwP5qZVtRr3yI/xtiGku8pe51l/oZoJok4SsAg8FHYQRTSLctCVoINClQpwII/SKI0kWi0BUCaaGpyC0V28c/HnGu1LZMu17KytRKcnHCTrtSj4QIzX2cOwVMm38O+W1qlQS2Y3fE2282ZJvoWUqAc7bx1UPgBGlBFds+0nGF4m1FJ8iNxG0RLSV7FEdHMjpmjkagYhxB2nnnxj1MXXDiS5KLDqdqCaLTwodfLvi8lqYwVhrv3GV265xJ4cIVPykxm8hTDh1W3mkneU/wBO+JGwrqsKUVJmA5hKVJwUSRQ16yTXhGm6N3ULW506c00AbVUH7xTtTs7jF4lpVDacKEpSnckADyiltFcU7pTJ9vxvlijSxdZwJomg8VDoy2lO0qClHwFBTviKTb9FdG0HX1q0Kk4EDecRTWnjFghFBWA1EtFSdDIKUsR1bodmXKqTmhCKhKDSleJ/ecdkzZCltoQX3QU5FSSElSTkQoDKtNtIkYzA1GJvAQASo3pZblZLoWhTpFga1Jp1iSdugEV6w7vmYZfUAcSAMG4qzJHHID80X227LaeR9IASKhFVFPWUMgDXU0G+K1IPqs6WUXD9I4aoarWlBTEf3sEaFCseiwp2ifH7vlSrTGO7dm04LfcEuwiUQQVZLeI2qOYHp4JiuR7eeKlFSjVRJJJ2kxM3Ws0KWXnMmmesonaoZgfPw3xpC1Cnc6+plQ/yNYTptoezybUv76/pXPkPT8sYuGzWbqdjSleJSn5x4kZVVoTalqqEVqrggdlI4mnqYk7mLxzkwsCgw0AGgTjokDhRA8IqVGw0WU62ue8ydBiqKd278TN8UATkssmgyqeCVg/7jGhEu5aUwVmqWEGg5bh9o7TsjuvJZxmpxpoZBDeJZ3BSvU4cucWFSmpZnYhtCf3zJ8zFXpcFNAvat4XPrJ+jxM19LyGvdOJl5TokUTjGBIGxI7R8Mu+PncSFuWuqYeKzkNEp3J2d+0xHxp7LR6JLHU6ylWqY2y0iEIRakMQBhCESzyVqLklpUKrl3RjSOeoB2KToRtpFsU43NtJcaUCpCgtB2pUPdUNlRUHnFUunPNuJMo+AUqNUV2K2gHYdo798bJu7MxKL6SWUpSeHapuUnRQ5eEY1ampfCTZuO4y/TYhbjMeklb8t45RK6EYVpJB1FQUmvjHtmQE3ZrafeCBhO5aKp86Ed8cbN5W5tlbD1GnFCgJ7JVqMz2TUDIx2XFfPQLaVkppxQI3Vz9cUREPTpWORU38ZICrvyIlKsi1Fyz2IDTqrSdormDx+YiVtK7PSrQ5KjE06fyHaFbhry03RqvXZCkzawgVxjpAB/qoNpqCaRy2Db6pdRBGJpWS0eVRx9Y0TdwKtLW2nGVBZTgfSdk3aaZVPQyyuvUdI8NSR7qdyR+9sbw41PgBRS1MgUCtEuc+Pnzjlte7wwdPLHpGTmQM1I4Ea0HiNu+IGCU0dcSnrcd9+fxDOymxGX3SdM/ZzjK8LiSk+R4g7RGlh9SFBSFFJG0Eg+UTMjelQR0b6A+3uV2hyV+vjG/8A6NKv5y7/AEaj/lu5eCv7xJ0pXKqPyMx+pzgBzQ/MxJX5mEdrC594UPin9Il5T+IIUpKSyQVECoWCMzTaIr0zdGZR/l4xvQQry18o55SzXUut4m3B106oUPeHCIGo7M4JFvwZItSspsby4WrfgMurb6IqKTSuIAaV3cYkrEvG3MJT1kpcINUVzHiBXLdFIvHIuKnHsLa1VXsSo7BuEdF3bDfQ+hxUuohOfWIRnsOeeXKK7bNR6ENextxkorVOktun0aEcn/VGsQQXEBZ93Gmtd2scFsXrZYqK41/CnPxOg9YzVpuxsBLhdQLkxea2W5dCSpIWsmqEn4h73ACvnFVTMpnxgcwomRXAvRKxrgO47ohrWtVcw4Vr5ADQDcIzZNkuTDgS2NKEq0CeJP7MbNPZVpU8TGzceEz3rF2sBlPUlYjrj/QhJCgetX3RtJ4esSN4rRQlCZVg/Ro7avjXt55+fKO68F5MCehaVjXhCHHqAE0yoCNTrnEVYtiKVNMoWKV+kKTqEJzGIbK5ZcRHQYsOkqZAaD3+JyVA6ib5cbKkfZZFROSujU4r72EmndkO6I3+HkvRt1dNVBI44RX/AHRJ3zm8EoobVkIHeanyBiCZvB7OyiXl09I77ygMQxnMhIHaI03ZbYooHqU2tqx9JaYqjjkJY3p1qUSpx1QxuHEQM1E0oEpG4Cg3anbFWXMuT7hW5VEs1VShsoBWldqyPCvj02fc115fSTSiK50rVR5nRI4Dyjxe+1UIQJRgBKU9umm8J4nae6O6SKGwpm287h3Th2JW7ZDhxlUfdxKUqlKkmm6p0jxCEbQFpnxCEIREIQhEJNMxF+uxe8OANvEBegUcgrnuV6xQYCIK9Bay2Mlp1TTNxPq1q3eZmB10db4k5K8dvfFelbMds9/pKlxhXVWoapGxShw3jZWOez7emJdtK6dPLnQntJ3pUdhHHLcYmZW/UssdbEj7yajxTWMjBWQFR1l+/kS9ipsb6GeL6SxUy3MNnrNKCgR8JpnyrhMcFoWAicZTMMAJcIqpGgKh2hwVXxibkpmWIUhDrZbUD9GVCgrrhBzAO7wpERZDhkZgsrP0Dpq2vZXifAHkDCkzKtl7S6cxvEOFJudD6yq2barsq4SgkGtFJOhpsUN/nEyZaWnc2yJd86oPYUeH9PCJ+9F1RMAuN0DoHILG48dx/Y+dutFKilQIINCDkQYv0mTaBjQ2b74iVXVqXVbMTqtGx3WDRxBG46pPJQyjjiYs+9TzQwkhxGmBzrCm6uvrHX7VIPdttcuo7UZp8KH0ibpKidtb8x8SPArdk+MhJa0nW+w4tPJRA8IlZC9Uz0iEl0kFSQapQciQNSmsbf8A0q2v6maaVwV1T6/KPctcqYS4hX0agFJNQvYCDtERvU2dgb2vzE7VaoOU93hvNMImXUIcKUpVQAJRpQbaViCmLWec7briuBUaeEWK27pTDsy4tKU4VKqCVgbBsjkFylj6x5hscVV+QjmlU2dUGl7Tp1qljrK7HptoqICQSToAKnwEWEWfItfWPrePwtig8f6iMLvYGwUyrKGh8RGJX751ibpi3/rU/nISLowO0feYlLq4E9JNrDKPhrVauFNnmY8WlePEnoJZHRNaUHbXXLM65+JiHfmHHl1UVLUcs6k8gPkIvd1bqBkB10VcOg1wf+XpEFYimMdU3O4bvvOS0wXOFBYbzOawrtplmzMTAGJKcQTsTT1V6Rtua0Vl6ac1WSATsSM1d2g/DHm8c77S4JZpQCAQXl16opsrplu30G+O161ZNptLXSpKEADAmqq0+LCM886aHbFJ2dlzzZvIfuWFCqctB6zknrKXPuhRJRLoyRl1l11UAdAaZE7OcT1nWO0wmjaAN51J5kxAzX8QWh9WhajxokfMxGzc5MzKCt49BLjWgIxcADmsnwjw0qrAK3VX7u3me46YNxmZIXlvmEAtsGqtCsZhP3d546CKITXMx6dUCSQKDYNaDZnHmNehQWitllCpUNQ3MQhCJ5HEIxCETMIQhEQhCESSsO3Vyy6p6yT2kHQj5HjFzlJSRnBiShOLaB1FDmE6884+dRltwpIIJBGhBofERVrbMKhxKbGTU62HIi4n0Ny4EudC4PxA+ojUu4CKYQ86BuOEjwpEVZ1uTuDE2oPpGoIxLTzAIV35x6cv3MJyU0hJ4pWPImM/BtN7Br/n5lrFRtmssdn2bMMAJDqXUDQOJKSBuCwT5iPdo2I3Mpq8jAoZYgoV/NtHAiKib1zruSB/9bVfM1jqlrqzUxnMOKSncpRUr8taDv8ACODRZDjdwDy18p0KgYYVUmRVrWC20ThmWlcCTi5dWo9I45SxXnew0tQ30oPE0EfRbNurLs0ogKV8S+se7YO4R5t287UsKdpymSAdPvHYImXbXPUQYjz/AFODs6jrNlKYm5E0fcSOa0xreuvNtivRqI+woK8ga+UTMvIzU79I84WmdaCqcuCd32lR4mbytSqS3KJxna4olQrw+LyESCtWJwixPdkPzecdGgFzcD7ukPK3fm3RUIcpvUcP8xr5R0G4018KPziOyRvpjHRzScST76apI5hPqM46JmwHUAPSTylpOeHHU04VyVyOfOPWq1VazWXhll4wERhcXPr4SCmbqzKNWlEfZoryBr5R4s+y2lKo6+lrekoXi8wAIt1hXzSs9G+OjcGVTkknca9k8DE5P2U08KOISrjtHJQzERPtlVDhqC3Mfudrs6Nmhv3yPsSxpdpOJjA4unbKgo+Irh7hG6cs554YVPdGk6hpOdNxWo+gEQE/cEpOKXcIO5Roe5afmIj+ltFjL6YjkHR6GIRTFQ4lqAnnrJC+AWZcuUn27gy4GZcV+IDyAjpbuXKj/LJ5qV8jFdavLPnINkn/AOBX9BGZ6bncGJ93oEbAMIWrglKc/EgR0ade9jU8/ich6W5fKT849JyYrgbCtiUpBWfmOZikW5eByZXVXVQOygaDid54xGrVUk557zU95jEaFDZVpnETcyrUrF8hkIhCEW5BEIQhEQjEIRMwhCERCEIREIRiETfKTi2lhbailQ2j0O8cIt1m/wAQcgH0fiR80n5GKXGIgq7PTq9oSRKrJpPqLd75Uj60DmlQ9RGmZvtLJGSys7kpV6mgj5rCKv8A46nfUyf/AG34CWm078Ou9RlPRg5AjrLNd27uiRsS66GUl+aIKh1qKNQnir4lfvOKdZtoKYdS4ihKd4qKbeXMRJXjvOqawgAoQKHDWtVbSeWyPX2dgRTpCynU754tUG7Pmdwnu8d6lTBKEVS1u2q4q/SIGEIu06a01wqJXdy5uYiTsO8Dksuqc0HtIOh4jceMRkI9dFcYWGU8VipuJ9EnbKYtBrpWyErp2qZ1+FY/fCK2xbk1JL6JeYHurzFN6Va08uER9iW0uWcxJzByUnYofruMbLft5U05iIwpTUJTuB3naYops7K3RtmnPdLLVQRiGTS1yn8QWSOuhaDwoofI+UdSr8SoHaUeAQr5x82hHp/x9InfA2p5dLQ/iFkQy3+Jf/EfrFSnZ9by8biipXH0A0AjRCLFLZ6dLsiQvVZ9TEIQieRxCEIREIQhEQhCERCEIREIQhEQhGIRMwjEIRMwjEZhEQhCERCEIREIQhEQhCERCEIREIQhEQhCERCEIREIQhEQhCERCEIREYhCETMIQhEQhCERCEIREIQhEQhCERCEIREIQhERiEIRMxiEIRMxiEIRMxiEIRMwhCETEIQh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8402" y="4512022"/>
            <a:ext cx="40319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Приветственное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к участникам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семинара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Председателя Государственного комитета  по науке и технологиям Республики Беларуси Демидова Л.В.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1787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4938402" y="803902"/>
            <a:ext cx="3738054" cy="37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8371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860032" y="1196752"/>
            <a:ext cx="410445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Председателя Президиума НАН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Беларуси,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наук, профессор,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член-корреспондент НАН Беларуси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Чижик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С.А.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«Состояние и перспективы развития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0522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Выступления участников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270313_2_jpg_20263067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467545" y="1052737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220072" y="1196752"/>
            <a:ext cx="35394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Академик НАН Беларуси, доктор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наук, профессор, заведующий лабораторией ГНУ «Научно-исследовательский центр проблем ресурсосбережения НАН Беларуси»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Свириденок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А.И.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докладом 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Наномодификация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полимерных материалов, пленок и волокон»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51501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Выступления участников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IMG_85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5451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9649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64088" y="1196752"/>
            <a:ext cx="36004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семинаре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участвовали представители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 организаций: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4-х министерств,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Минского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горисполкома, Минского и Брестского облисполкомов,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НИИ,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университетов,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предприятий,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технопарков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35148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Выступления участников семинара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251520" y="908720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09171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292080" y="692696"/>
            <a:ext cx="36549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выставке  было представлено более 70 инновационных разработок и технологий, имеющих возможность практической реализации и внедрения на внутреннем и внешнем рынках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67457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Экспонаты  выставки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1401730" y="2348880"/>
            <a:ext cx="3168352" cy="316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 bwMode="auto">
          <a:xfrm>
            <a:off x="179512" y="692696"/>
            <a:ext cx="2592288" cy="2592288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b="6301"/>
          <a:stretch>
            <a:fillRect/>
          </a:stretch>
        </p:blipFill>
        <p:spPr bwMode="auto">
          <a:xfrm>
            <a:off x="3852068" y="3068960"/>
            <a:ext cx="2808312" cy="2808312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4419490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588224" y="1196752"/>
            <a:ext cx="2555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Свои разработки на специализированной выставке представили 24 организации: </a:t>
            </a:r>
          </a:p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университетов, </a:t>
            </a:r>
          </a:p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– НИИ НАН Беларуси, </a:t>
            </a:r>
          </a:p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предприятия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15290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Экспонаты  выставки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2991841" y="620688"/>
            <a:ext cx="2664296" cy="26642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755576" y="1628800"/>
            <a:ext cx="2880320" cy="288032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3462104" y="3140968"/>
            <a:ext cx="2910096" cy="2910096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3470042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7524327" y="1170447"/>
            <a:ext cx="1435123" cy="40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72088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Экспонаты  выставки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 марта 2013 года, специализированная выставка и республиканский семинар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Перспективы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Республике Беларусь»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3491880" y="620688"/>
            <a:ext cx="2880320" cy="28803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xfrm>
            <a:off x="4932040" y="2997027"/>
            <a:ext cx="3168352" cy="3168352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 bwMode="auto">
          <a:xfrm>
            <a:off x="467544" y="2564904"/>
            <a:ext cx="3168352" cy="3168352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3894903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defRPr sz="1400" dirty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1102</TotalTime>
  <Words>1209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Бумажная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Межуев Алексей</dc:creator>
  <cp:lastModifiedBy>Валерий Кратенок</cp:lastModifiedBy>
  <cp:revision>102</cp:revision>
  <dcterms:created xsi:type="dcterms:W3CDTF">2012-11-22T09:02:51Z</dcterms:created>
  <dcterms:modified xsi:type="dcterms:W3CDTF">2013-06-25T09:48:29Z</dcterms:modified>
</cp:coreProperties>
</file>