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281" r:id="rId2"/>
    <p:sldId id="280" r:id="rId3"/>
    <p:sldId id="303" r:id="rId4"/>
    <p:sldId id="302" r:id="rId5"/>
    <p:sldId id="278" r:id="rId6"/>
    <p:sldId id="279" r:id="rId7"/>
    <p:sldId id="283" r:id="rId8"/>
    <p:sldId id="285" r:id="rId9"/>
    <p:sldId id="286" r:id="rId10"/>
    <p:sldId id="287" r:id="rId11"/>
    <p:sldId id="288" r:id="rId12"/>
    <p:sldId id="295" r:id="rId13"/>
    <p:sldId id="296" r:id="rId14"/>
    <p:sldId id="297" r:id="rId15"/>
    <p:sldId id="298" r:id="rId16"/>
    <p:sldId id="299" r:id="rId17"/>
    <p:sldId id="300" r:id="rId18"/>
    <p:sldId id="289" r:id="rId19"/>
    <p:sldId id="293" r:id="rId20"/>
    <p:sldId id="290" r:id="rId21"/>
    <p:sldId id="292" r:id="rId22"/>
    <p:sldId id="291" r:id="rId23"/>
    <p:sldId id="294" r:id="rId24"/>
    <p:sldId id="30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123"/>
    <a:srgbClr val="28687C"/>
    <a:srgbClr val="337164"/>
    <a:srgbClr val="20845C"/>
    <a:srgbClr val="11B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CD480-276C-48C0-A2F7-4F1F60995AD0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703140-DC4C-4ED9-A7E9-8F93E45E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68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0220A550-878A-4BB7-8F9B-FFF3A7B3AF0B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F559-8876-4F1B-8A96-6B2A396DFE08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298C-749B-42F5-A952-E450D39BD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2169"/>
      </p:ext>
    </p:extLst>
  </p:cSld>
  <p:clrMapOvr>
    <a:masterClrMapping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BE63-50D4-4946-B562-058BBB4F802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BF57-03D7-4A84-87EE-21A046FFB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69098"/>
      </p:ext>
    </p:extLst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5C55-FE04-4980-B5AA-4DF16F8DF51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7F75-B5B0-438D-8190-44EBAD0B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8511"/>
      </p:ext>
    </p:extLst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205C-7766-4FA7-A4A7-3A187FB0496D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BFB2-D43A-4BBC-8A94-673316CF8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1586"/>
      </p:ext>
    </p:extLst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7B3-8E98-41A2-AF10-E80388951CCC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0A37-A86B-4890-9A0F-C929CA30F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51255"/>
      </p:ext>
    </p:extLst>
  </p:cSld>
  <p:clrMapOvr>
    <a:masterClrMapping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D10DE-6C22-49F5-B2AD-4C0C3B53F972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75ED-5F07-41DD-B469-2AAD143B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21080"/>
      </p:ext>
    </p:extLst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4D5C-A4F4-49C0-8642-E4B2F2253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8CF9-AC46-44E0-A04A-68743597A444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1983"/>
      </p:ext>
    </p:extLst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0A14-DB3F-4817-9111-16CC48D9510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A369-2953-41FF-A6AB-F36B8B1AC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40652"/>
      </p:ext>
    </p:extLst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4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9144000" cy="7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9515"/>
      </p:ext>
    </p:extLst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6D0B-53F1-48D2-8244-6E19A38BBFCA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37FB-1BF8-4802-A6E3-E3E989D5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05960"/>
      </p:ext>
    </p:extLst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922D-71AC-4F4B-BAA9-28541564EF1A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233E-C433-45E2-8908-6EC4875E9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09783"/>
      </p:ext>
    </p:extLst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B1E54-D186-4A5A-B821-213E6B11EE21}" type="datetimeFigureOut">
              <a:rPr lang="ru-RU"/>
              <a:pPr>
                <a:defRPr/>
              </a:pPr>
              <a:t>10.06.2013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6150B-3AD6-461B-8FDA-C7A5DA52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72" r:id="rId2"/>
    <p:sldLayoutId id="2147484080" r:id="rId3"/>
    <p:sldLayoutId id="2147484073" r:id="rId4"/>
    <p:sldLayoutId id="2147484081" r:id="rId5"/>
    <p:sldLayoutId id="2147484074" r:id="rId6"/>
    <p:sldLayoutId id="2147484082" r:id="rId7"/>
    <p:sldLayoutId id="2147484075" r:id="rId8"/>
    <p:sldLayoutId id="2147484076" r:id="rId9"/>
    <p:sldLayoutId id="2147484077" r:id="rId10"/>
    <p:sldLayoutId id="2147484078" r:id="rId11"/>
  </p:sldLayoutIdLst>
  <p:transition spd="slow" advTm="10000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Book Antiqu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jpe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jpeg"/><Relationship Id="rId5" Type="http://schemas.openxmlformats.org/officeDocument/2006/relationships/image" Target="../media/image7.emf"/><Relationship Id="rId10" Type="http://schemas.openxmlformats.org/officeDocument/2006/relationships/image" Target="../media/image30.jpeg"/><Relationship Id="rId4" Type="http://schemas.openxmlformats.org/officeDocument/2006/relationships/image" Target="../media/image6.emf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jpeg"/><Relationship Id="rId5" Type="http://schemas.openxmlformats.org/officeDocument/2006/relationships/image" Target="../media/image7.emf"/><Relationship Id="rId10" Type="http://schemas.openxmlformats.org/officeDocument/2006/relationships/image" Target="../media/image35.jpeg"/><Relationship Id="rId4" Type="http://schemas.openxmlformats.org/officeDocument/2006/relationships/image" Target="../media/image6.emf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7.emf"/><Relationship Id="rId10" Type="http://schemas.openxmlformats.org/officeDocument/2006/relationships/image" Target="../media/image40.jpeg"/><Relationship Id="rId4" Type="http://schemas.openxmlformats.org/officeDocument/2006/relationships/image" Target="../media/image6.emf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jpeg"/><Relationship Id="rId5" Type="http://schemas.openxmlformats.org/officeDocument/2006/relationships/image" Target="../media/image7.emf"/><Relationship Id="rId10" Type="http://schemas.openxmlformats.org/officeDocument/2006/relationships/image" Target="../media/image53.jpeg"/><Relationship Id="rId4" Type="http://schemas.openxmlformats.org/officeDocument/2006/relationships/image" Target="../media/image6.emf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206" y="1700808"/>
            <a:ext cx="453680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Российского университета дружбы народов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Хаустов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А.П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докладом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«Проблемы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идентификации и количественной оценки загрязнения геологической среды нефтепродуктами»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5542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зарубежных делегатов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56115"/>
            <a:ext cx="4341906" cy="48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997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206" y="1484784"/>
            <a:ext cx="432077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Профессор Института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телекоммуникаций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глобального информационного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 Украины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Захматов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В.Д.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докладом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«Новая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повышения промышленной экологической безопасности»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19672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зарубежных делегатов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836712"/>
            <a:ext cx="4181397" cy="50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1290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8479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361078"/>
            <a:ext cx="2260431" cy="368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704982"/>
            <a:ext cx="3761991" cy="250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307627"/>
            <a:ext cx="3903964" cy="260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4308" y="728620"/>
            <a:ext cx="2808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 приняли участие 283 ученых 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137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организаций из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стран СНГ и Латвии,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 Беларуси – представители 107 организаций, от стран СНГ и Латвии - представители 29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335305180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178491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404" y="620688"/>
            <a:ext cx="4536504" cy="3024336"/>
          </a:xfrm>
          <a:prstGeom prst="rect">
            <a:avLst/>
          </a:prstGeom>
          <a:ln w="38100" cap="sq">
            <a:solidFill>
              <a:srgbClr val="11B4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320" y="2815216"/>
            <a:ext cx="4700588" cy="3133725"/>
          </a:xfrm>
          <a:prstGeom prst="rect">
            <a:avLst/>
          </a:prstGeom>
          <a:ln w="38100" cap="sq">
            <a:solidFill>
              <a:srgbClr val="11B4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88" y="692696"/>
            <a:ext cx="5174391" cy="3960440"/>
          </a:xfrm>
          <a:prstGeom prst="rect">
            <a:avLst/>
          </a:prstGeom>
          <a:ln w="38100" cap="sq">
            <a:solidFill>
              <a:srgbClr val="11B4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114800"/>
            <a:ext cx="3761718" cy="1916400"/>
          </a:xfrm>
          <a:prstGeom prst="rect">
            <a:avLst/>
          </a:prstGeom>
          <a:ln w="38100" cap="sq">
            <a:solidFill>
              <a:srgbClr val="11B4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45022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8706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468808"/>
            <a:ext cx="2907797" cy="2466365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748" y="1148232"/>
            <a:ext cx="2576237" cy="345569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68" y="3501008"/>
            <a:ext cx="3240361" cy="216024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1042347"/>
            <a:ext cx="2520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пленарном и 2-х секционных заседаниях конференции сделано 54  доклада: 44 от организаций Беларуси и 10 представителями стран СНГ. 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специальных панелях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представлен 81 стендовый доклад.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5470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28805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47" y="3429000"/>
            <a:ext cx="2732983" cy="26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066" y="707141"/>
            <a:ext cx="2420471" cy="26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374" y="1772816"/>
            <a:ext cx="2983251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4" y="3331343"/>
            <a:ext cx="3777413" cy="251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16"/>
          <a:stretch/>
        </p:blipFill>
        <p:spPr>
          <a:xfrm>
            <a:off x="467544" y="620688"/>
            <a:ext cx="2985247" cy="26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73834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0252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634416"/>
            <a:ext cx="3327780" cy="22185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67" y="2924944"/>
            <a:ext cx="4616880" cy="30779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730" y="620688"/>
            <a:ext cx="1736775" cy="291432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6" y="620688"/>
            <a:ext cx="3348371" cy="22322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2924944"/>
            <a:ext cx="5230601" cy="30779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218553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5525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окладчики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944" y="3810221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58843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06" y="702997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62498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40478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556" y="4353243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77236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2444876" cy="16299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9508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206" y="692696"/>
            <a:ext cx="44647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Секция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системы охраны окружающей среды и использования природных ресурсов  в государствах-участниках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СНГ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8849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секций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92696"/>
            <a:ext cx="4155484" cy="277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7427"/>
            <a:ext cx="4244204" cy="282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3717032"/>
            <a:ext cx="4423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Секция 2.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инновационного механизма природоохранной и ресурсосберегающей деятельности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40438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2030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 приняли участие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283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представителей,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 ‑ из стран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СНГ (из стран СНГ 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представителей были от государственных органов, 24 ‑ от научных учреждений, 21 – от высших учебных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заведений,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от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предприятий)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231 ‑ из Республики Беларусь, из них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академиков и член-корр. НАН Беларуси,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87 докторов и кандидатов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632" y="2348880"/>
            <a:ext cx="3744649" cy="249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43" y="1749009"/>
            <a:ext cx="39964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3428677" cy="228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9538530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Организаторы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86161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1" y="1052736"/>
            <a:ext cx="84768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sz="20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комитет по науке и технологиям Республики Беларусь </a:t>
            </a:r>
            <a:endParaRPr lang="ru-RU" sz="2000" spc="-1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«Белорусский институт системного анализа и информационного обеспечения научно-технической сферы»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 Беларуси</a:t>
            </a: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природных ресурсов и охраны окружающей среды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Беларусь</a:t>
            </a: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«Белорусский научно-исследовательский центр «Экология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Унитарное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предприятие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Экспофорум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Aft>
                <a:spcPts val="1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Главэнерго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5526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пленарном и двух секционных заседаниях сделано 54 доклада. В форме стендовых докладов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представлен 81 доклад.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576276"/>
            <a:ext cx="3843542" cy="256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56295"/>
            <a:ext cx="3293808" cy="21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680674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64343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908" y="1196752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69508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6269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69269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материалам международной конференции издан сборник тиражом 500 экз. и объемом 611 стр.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2592288" cy="3667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379298"/>
            <a:ext cx="2592288" cy="3667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840941"/>
            <a:ext cx="223956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16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41443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537" y="548680"/>
            <a:ext cx="890892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итогам работы конференции принято </a:t>
            </a:r>
            <a:r>
              <a:rPr lang="ru-RU" sz="2000" b="1" dirty="0">
                <a:solidFill>
                  <a:srgbClr val="20845C"/>
                </a:solidFill>
                <a:latin typeface="Times New Roman" pitchFamily="18" charset="0"/>
                <a:cs typeface="Times New Roman" pitchFamily="18" charset="0"/>
              </a:rPr>
              <a:t>Решение международной конференции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котором участники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считают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7675"/>
            <a:endParaRPr lang="ru-RU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созданию условий для «органического земледелия», в том числе в связи с неблагоприятной экологической ситуацией в ряде регионов государств-участников СНГ, вызванной чрезмерной химизацией сельскохозяйственного производства, техногенными выбросами промышленных центров и высокой стоимостью энергетических и сырьевых ресурсов для производства </a:t>
            </a:r>
            <a:r>
              <a:rPr lang="ru-RU" sz="1900" spc="-30" dirty="0" err="1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агрохимикатов</a:t>
            </a: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ru-RU" sz="800" spc="-30" dirty="0" smtClean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поддержку на государственном уровне организации производства биопрепаратов для получения сельскохозяйственной продукции, соответствующей установленным требованиям, и, как следствие, сохранения здоровья населения, улучшения условий труда в сельском хозяйстве и охране окружающей среды, существенному уменьшению химической нагрузки на биоценозы, устранению зависимости от цен на привозное сырье и энергоносители</a:t>
            </a: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800" spc="-30" dirty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Активизировать обмен информацией о деятельности правительственных и общественных организаций государств-участников СНГ в области решения экологических проблем, а также развития межгосударственного сотрудничества в области экологии, определение механизмов интеграции и кооперации государств-участников СНГ.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94788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5062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620688"/>
            <a:ext cx="901642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стимулирование инновационной активности в сфере охраны окружающей среды для содействия развитию торгово-экономических связей и инвестиционного сотрудничества государств-участников СНГ, а также выработке предложений по повышению промышленной и экологической безопасности, охраны окружающей среды, рациональной и эффективной жизнедеятельности человека</a:t>
            </a: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spc="-30" dirty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Способствовать скорейшему продвижению представленных на Международной специализированной выставке «ЧЕЛОВЕК. ЭКОЛОГИЯ. ЭКОПРОДУКЦИЯ И ТЕХНОЛОГИИ» технологий для внедрения на предприятиях Республики Беларусь и других государств-участников СНГ в целях внедрения в агропромышленном секторе экономики альтернативных методов и технологий ведения сельского хозяйства, </a:t>
            </a: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позволяющие</a:t>
            </a: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, в том числе получать так называемые органические продукты.</a:t>
            </a:r>
            <a:endParaRPr lang="ru-RU" sz="800" spc="-30" dirty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800" spc="-30" dirty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Отметить эффективную работу сотрудников Консультативно-методического центра Государственного комитета по науке и технологиям Республики Беларусь </a:t>
            </a:r>
            <a:r>
              <a:rPr lang="ru-RU" sz="1900" spc="-3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ГУ «БелИСА» в </a:t>
            </a:r>
            <a:r>
              <a:rPr lang="ru-RU" sz="1900" spc="-3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организации и проведении на высоком уровне Международной научно-практической конференции с участием государств-участников СНГ 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900" dirty="0">
              <a:solidFill>
                <a:srgbClr val="3371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52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86443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работы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За проведение на высоком уровне Международной </a:t>
            </a:r>
            <a:r>
              <a:rPr lang="ru-RU" sz="200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научно-практической </a:t>
            </a:r>
            <a:r>
              <a:rPr lang="ru-RU" sz="200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конференция с участием государств-участников СНГ </a:t>
            </a:r>
            <a:r>
              <a:rPr lang="ru-RU" sz="2000" b="1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</a:t>
            </a:r>
            <a:r>
              <a:rPr lang="ru-RU" sz="2000" b="1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200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«БелИСА» </a:t>
            </a:r>
            <a:r>
              <a:rPr lang="ru-RU" sz="2000" dirty="0" smtClean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отмечен </a:t>
            </a:r>
            <a:r>
              <a:rPr lang="ru-RU" sz="2000" dirty="0">
                <a:solidFill>
                  <a:srgbClr val="337164"/>
                </a:solidFill>
                <a:latin typeface="Times New Roman" pitchFamily="18" charset="0"/>
                <a:cs typeface="Times New Roman" pitchFamily="18" charset="0"/>
              </a:rPr>
              <a:t>дипломом Международной специализированной выставки государств участников СНГ «ЧЕЛОВЕК. ЭКОЛОГИЯ. ЭКОПРОДУКЦИЯ И ТЕХНОЛОГИИ»</a:t>
            </a:r>
          </a:p>
        </p:txBody>
      </p:sp>
      <p:pic>
        <p:nvPicPr>
          <p:cNvPr id="51202" name="Picture 2" descr="C:\Users\Falei\AppData\Local\Microsoft\Windows\Temporary Internet Files\Content.Outlook\61RX0T8Z\Диплом ГУ БелИСА за участие в выставке Человек Экология    и организ  конф  Технолог  тенденции    15-16 мая 2013 г 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62858"/>
            <a:ext cx="3839488" cy="54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10215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Оргкомитет 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03861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61" y="576456"/>
            <a:ext cx="84768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Сильченко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А., заместитель Председателя Государственного комитета  по науке и технологиям Республики 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Беларусь, канд. тех. наук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(руководитель организационного комитета)</a:t>
            </a:r>
          </a:p>
          <a:p>
            <a:pPr>
              <a:spcAft>
                <a:spcPts val="800"/>
              </a:spcAft>
            </a:pP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Кратенок В. Е., заведующий  Консультационно-методическим центром ГКНТ, </a:t>
            </a:r>
            <a:r>
              <a:rPr lang="ru-RU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канд.</a:t>
            </a:r>
            <a:r>
              <a:rPr lang="ru-RU" sz="1000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(заместитель руководителя организационного комитета)</a:t>
            </a:r>
          </a:p>
          <a:p>
            <a:pPr>
              <a:spcAft>
                <a:spcPts val="800"/>
              </a:spcAft>
            </a:pP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Левашкевич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Г., заместитель академика-секретаря Национальной академии наук Беларуси,  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 геол.-мин. наук</a:t>
            </a:r>
            <a:endParaRPr lang="ru-RU" spc="-1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Коренчук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М., консультант отдела науки и инноваций Министерства природных ресурсов и охраны окружающей среды Республики Беларусь</a:t>
            </a:r>
          </a:p>
          <a:p>
            <a:pPr>
              <a:spcAft>
                <a:spcPts val="800"/>
              </a:spcAft>
            </a:pP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Герменчук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 Г., заместитель  директора РУП «</a:t>
            </a: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БелНИЦ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«Экология», канд. тех. 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</a:p>
          <a:p>
            <a:pPr>
              <a:spcAft>
                <a:spcPts val="800"/>
              </a:spcAft>
            </a:pPr>
            <a:r>
              <a:rPr lang="ru-RU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Михновец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Г., советник отдела чрезвычайных ситуаций Исполкома СНГ</a:t>
            </a:r>
          </a:p>
          <a:p>
            <a:pPr>
              <a:spcAft>
                <a:spcPts val="800"/>
              </a:spcAft>
            </a:pP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Лысухо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А., 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Ученый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секретарь Международного государственного университета им. Сахарова</a:t>
            </a:r>
          </a:p>
          <a:p>
            <a:pPr>
              <a:spcAft>
                <a:spcPts val="800"/>
              </a:spcAft>
            </a:pP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Калач А. В., руководитель проекта Учреждения «Центр экологических решений»</a:t>
            </a:r>
          </a:p>
          <a:p>
            <a:pPr>
              <a:spcAft>
                <a:spcPts val="800"/>
              </a:spcAft>
            </a:pP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Кожемякин А. М., заместитель директора Унитарного предприятия «</a:t>
            </a: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Экспофорум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Aft>
                <a:spcPts val="800"/>
              </a:spcAft>
            </a:pP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Пухова </a:t>
            </a:r>
            <a:r>
              <a:rPr lang="ru-RU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 Л., координатор проекта Унитарного предприятия «</a:t>
            </a:r>
            <a:r>
              <a:rPr lang="ru-RU"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Экспофорум</a:t>
            </a:r>
            <a:r>
              <a:rPr lang="ru-RU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pc="-1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95109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24005" y="548680"/>
            <a:ext cx="459201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Обмен информацией о деятельности правительственных и общественных организаций государств-участников СНГ в области решения экологических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межгосударственного сотрудничества в области экологии, определение механизмов интеграции и кооперации государств-участников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СНГ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Стимулирование инновационной активности в сфере экологии, содействие развитию торгово-экономических связей и инвестиционного сотрудничества государств-участников СНГ</a:t>
            </a:r>
          </a:p>
        </p:txBody>
      </p:sp>
      <p:sp>
        <p:nvSpPr>
          <p:cNvPr id="7171" name="AutoShape 9" descr="data:image/jpeg;base64,/9j/4AAQSkZJRgABAQAAAQABAAD/2wCEAAkGBhQSEBQUExQUFRUWFBYVGBgXFRUVGhwXFxQVFRgaGhcXHCYfGhojHBUVIC8gJCcpLCwsFR4xNTAqNSYrLSkBCQoKDgwOGg8PGiwkHyUsLDQsMiwsKiosMDAsLyksLDQqLCwsLCwsLCkqLCwsKi8sLC8sLC8sLCksLCksLCwsLP/AABEIAOEA4QMBIgACEQEDEQH/xAAbAAEAAgMBAQAAAAAAAAAAAAAABQYBAwQCB//EAEYQAAECAwUEBwQIBAUDBQAAAAECAwAEEQUGEiExQVFhcRMiMoGRobEUQlLBIzNicoKS0fAHsuHxJEOiwtIVU+IWNHOT8v/EABoBAQADAQEBAAAAAAAAAAAAAAADBAUCAQb/xAA0EQACAQIDBAoCAgICAwAAAAABAgADERIhMQRBUWETIjJxkaGxwdHwgeEjQgUUUvEVM3L/2gAMAwEAAhEDEQA/AOiEIR9dMGIQhCIhCEIiEIQiIxGYQiYhCMwiYhCMwiYhCEIiEZjEImYQhCJiMwhCJiMwhCJiMwhCJiEZhCIhCEIiEIxCJmEIQiIQhCIhCEIiEIQiIQjYxLLWaISpR+yCfSBIGsWmuETDF0ZpejRH3ilPkTWOkXFmNvRDmv8A8YhO0Uh/YSQUnO6V6EWBVxZkaBs8l/qBHHMXXmUasqP3aK/lJgNopHRhBpON0i4R6cbKTRQIO4gg+BjxE0jmYQhCIhCEIiEIQiIQhCIhCEIiEIQiIQhCIhCEIiEbUSiyAQk0Jwg01O4bzyi+XeuahoBbwC3NcJzSnu2njFettCUhcyWnSaobCU2UsN1xJXhwtgVK19VIHM690cKwKmhqN9KeUWK994emX0TZ+iQdnvKG3kNnjFdQgqIABJJoAMyTwEe0WdlxPlynlQKDZZiJSyrtuvjEBgRtWvJPdviTZslmUSHJrruEVSyKHvV+6c4irWvA7MGijhRsQnJI/XvjnpGqZU9OPxxnWAJ2/D5kmfYZbfNODuRX0/mjTMX0eIo2EMp2BCR6n9IgI6pGynXvq21K4gZfmOUeGhTHWqG/f9tHSMcly7omLWeX2nXFc1GnhpHmRUelbzPbT/MImBc5SRV55lrgVVPhkPONsrY0olxH+LxKCk0CUamooNseGtSCkL5Ceim98/MzgvOsiceoSOvv+yI5pe3H0dl5wcMRI8DURZbYsmUVMrU5MlKirrJoMiAMq05RyTV00OH/AArzahTsqcqryER061LAqsN28ZTtqb4iQfOaW75LUML7bbyeKQD46eUexIScz9SssOH3HM0k7ga/PuiJn7DeZ+sbUBv1T4jKOCJRRQ9akbd2nhpIzUYZOL9877UsR2XNHE0GxQzSeR+UcMTFlXncaGBYDrRyKF55cCdOWkdU7YDbyC9JkqA7TR7aeQ28vAmPRVZDar47v1PMAbNPCQDITiGIkJ2kCpHGm3lErM3VeSgON0ebIqFN55fd19Yh4sVzrwdA50az9Gs9yVbDyOh7o9rmooxJu3RTCk2aV0iMR9LvFdZEwkqQAl2mR2K4K/WKCLIcKVEJqUEhaR2k03p1pxFRHNDakqrfQz2pRZDaccYhCLUhiEIQiZhCEImIzCEIiLNdO7Ie+ld+qToPiI1r9kecQDMoVJKtmIIHFatB4Znu3x9ItYCWkFpTlhawDmaJr4msUNrrFQETUmWaFMG7NoJGXcR7TMuTBHUbPRsp2AcByp+bhG+9Vtkf4dk1cX2iPdTSp5GleQ7oiLMtRaGES0qnE8oFS1DRGI79KgUFTkOJjZaMgmRllFSscw8CjFuB7dK7OO0kRUNMdLn3KPc8t/OT4upl+TKglJJAAqTkAIu1j2QJZNKoM4tBUhKjkngOPrTdWIywZZMuyZt0VPZZSdqtMXr4E7ogpidWtwuKUcZOKumeym6myLzhq5KqbAeZ4d3GVltTsx1idcWXFF3Fjr1sWtYzIWe48sIbSVHyA3k7BFik5cWinrdR9umJYTVK0Vp1qe9+9NNFrWwGAqWlgUJBotZyWpWhz1A/YoICsT/Go63kPu6DTHaJynoysrJ/W/4h4e4Owk8Tt/eUcU9et9wUCujRsS31RTnrEPEtZt2HXRjNG29ca+qKcBqfSOjTpp1qpuefsJ4GZskFpEqNTU5mN8h9a399H8wibLEgz2luTCvsdVPjl6mNkrbsv0iAiTQKqSAVKxEVIzzBz74NWJU4VPp6wKYBzIkbej/3j33/AJCIuLdbdtsJmHEOSjayFUKsWFRyGZy+ccY/6e7/AN2XP5k/P5RzSrFUW6m1hznToCxsRN1z7QcU70ZmCkUyQsYwreAScsosNr3MZeqUDo170jI806eFIqU3dZ1A6RlQeQMwps5im2g+VYslhX0S4WmlpV0hGEqpUYhkOOfLKKdcNi6Wge+3v+5PSItgqCUy1bGcl1YXE8lDNJ5H5Rix3nUvJ6CvSE0AG3gRuj6VakmVChR0jSslo94HYtBO7aO8cava0uLPboyCVOlQLxp1QD2E00Vx4eEtPa+lXAR1j4Th6GA4gcp7vBYiH8a2Sjp0AF5tGhNMynj684p0dNn2gtlwOIPWB8RtB3gxMXhkUONibZHUWaOJ+Fe3xPyO2LFPFRIRjcHQ8+HxImtUBYaybu1b5bUJZ85inRrOikkVSK8RSh7oxedBlplqaRkCcDnHnzSD+URz2LLNT0qGlmjrIwpUNcPu8xspwjVaz7rcuuXmhiFKtPCpBKcwFccqb8++KGAdLlroR7j1lnEejz/B+Z6vndxKR7Q0Mj2wNM9FD58674p0fUbAcExIoCs6oLau7qH0j54/ZpDZWPcWW18D7p5HTmIs7HWNjTfUG0hr09HXfOGEIRoyrMwhCETEem0FRAGZJAA4nIRiJe6UvjnGgdhK/wAoJHnSOKjYFLcJ0q4mAkvbNnhhUiyNiwVHeorRUxO3ollP9HLoyxqxqPwoRtPeRQb4j79pouWXucPqhQ9DEnb1tIlaq7TqwAlPAVpX7NSTxrGHdmFNhmc/G80bAYgdMp7PQSDG4eKlqp5nyEUhK3LQm04sqnQaJbGZp+u8x3WpJuBhczMmrq6IbR8IVrlsOEHLjnnGuxD0Ek9MaLX9E38yPX8EWaShFLg3Ym1+fKRO2Jgug1nJem0w69gRk00MCANMsifKnIRFykqp1aUIFVKNB+90aosliD2aWcmj21fRNV3nVXl/pO+Lzfw0wq66DvlYfyNcxbU+JZAlWFUw0LqxkVL3VG79BvglSZ9FDRM0kZHQOgbDuV+9NK2pVTU5k5kxZbJZTKMe1OAFxeTKT/Of3pziF6YpoLdrdzPxO1Yu2entMtSDUkkLmAHHyKoa1CeKv3y3xD2pbTswqristiRkkch84lgtM+mhomaSMjoHQNnBX7005LPu4SC5MHoWkmhJHWJGVEjfx9YIVW7Ve190nrAnJNPushkpqaDMxLWZYMwXEK6FdAtJqRTIKB2x1LvMlrqyjSWxpjUMSz46ecccvbT63m8TrhqtOWIgdobBlEjNVZTYADnrOAEBzN+6d15LDfVMurS0tSSqoIFcqDdnFfcbKTRQIO4gg+Bict+1Xm5x7A6tIC8gFGmg2aQavWVjDMtofTvICVjkofvjHNJqqopsCLDTWeuELHO0ipC0nGVYm1lJ27jzGhi1OyDU80hxBSiZIJOGoSVJzKVblUzrrzAiLmLth1IclFFxBIBQcloJ37xx9dY2TE2mSQWmSFPqFHHB7v2EceP7EdUrUINPtfdZ2gKXD6fdJPC9CZUoYeUpxYH0iwOyToN6stsS6mWZlk0wqbWCTTfv4KBipzEsZ6V6XDR9saj/ADEDdTb86jbFdlbTcbQtCFEJcFFDYa5bdDTKsVxsoqC6mzA5/fSSmuV7QuDpM2tZipd1Tatmh3pOh/fGJC61pBDhaczaeGBQOgJyB+X9o6nT7XI4tXpbI71Nn9Kf6TvitRfX+VCj6jI/PvKx6jBl0km+lySmiEmikHI7FJOlRtBEXqy7ZanGy2tICinrNq3EVqneNtdRFWto+0SbMx76PonPkT+/ejbZVme0yyVNKwzDBwgg0qntJBOw5kA8Ip1gtRAzZEGxPP4k9MlWIXMHO0s1g2cZZTjNaoJ6Rs7aHJSTxBA8YhbuMJdenm1ZpWo/zuAHnn5R33evF0qwy+MD6K0rliyzy2GmzbqI0XHR15pW9wDzWfnFU4lFQtrl66yfqsVA0zlGmpctuKQrVKik9xpGqJ6+rGGcX9pKVeIof5Ygo26T40DcRM11wsREIQiScxE9cjKcRxSsDnQRAxPt/wCGVJOnQpKjyUs1/wBKhFfaM0Kcb+klpZNi4Sy36oGG1H3XkHuoqsebv2MXF+1zAqteaEnRKfdNN9NN2upiRtuUD3QIOaS8FHilKFq8CaeMc96rb6FsNt/WudVPAHLF8hx5RiozFBTXU38Pus0WUBi7aSsX4tgOvBtJqlqoPFZ18NPGMXn+jYlWB7rfSK+8r+6vGIb2Skx0da/S4K/jwxJ31drOLHwpQkflxf7o1FQK1NBoAT98ZRLEhmO/KQjbZUoJGpIA5k0ET173QlTcunsstgfiIBJ50p4mOW6ktjnGhuUVflBV6gRyWtM9I+6v4lqPdWg8gImPWrAcBfxnAypnmZ7sOzunfQ3sJqr7ozP6d8b7zWn0z5w9hHUQBpROVRzPyiSufLK6KZcQKrDeBFNakEmngnwiClLNUtwt5IINFFZwhNDTrHnlHAYGqzE9kf8Ac6sQgA3yRunYpffBNQhuilEZGtcgCNCaeUXa2rvJmQMZNUk4aEgUO8ZivGK7eNCZWXaYZVRSyFqUmtVUFAajeaZcIukolQbQFmqgkBR3mmZjN2mqxIqg21t95y5RRQCh/M+f2/c5UujpErxpxAEYaEVNBpru2Rrsu6kwVIWpIQkKSeuQk0BB018Y+kkRTb0ybTSXFrcU66sYUIWquGupCRTQVjultdRxgOvdOalBF6082ldBx2bW4r6pRKiUmqqBOgB2mlO+IKQsvHNluhR1lFKViuhqAoHZTM8uMXa795Gn6NpqlSUJyNBWgoaUOz9ImsArWgrSldtOccf7VWldGG6wnXQI/WWQ8vZzrDaQhSVGtVkpICUAdltA2Zb+MVa2bulxPtDCDgWnGUUopKq9bLdqco+hx5QgAUAAG4ZRXp7S1NsQ1kr0QwtPn1z7QbScClLSvEVI65wK6tCkp0qRXPlujhvTZ4amCUdhwBxNNKK1A7/URZ7eus2GnFJT1lOIUCkAYQSlKtNRTEoxH3lYQqSaLZKuhKW6kUNFISf+MaFKspqh1vnkZUemQhU7pE3SnejmUg9lwFtQ2UVp508Yj7Tk+iecb+FRA5Vy8qRobcKSCNQQRzBqInb6IHtCXBo60hfqPQCLp6tYcx6SvrT7j6zZdM9IiYlzo43iT95P9x+WOS69s+zvgqyQrqr4Z5HuPkTHm6sxgnGjvVhP4gR60jRaksEzTiNgdI7ir9DEZQF3Q6EX9vidBiFVhuMv94LAD6Q42cLyaFCxtpmATu3HZHFcUkpfKhRReNRuOEVHjWPN2LWLbipR09ZBIbJ2pGg8Mxw5RNScsEPP0yCyhzvKSk/yRkuWRDSblbul9QGYOPzKXflOKaVT3WkV71Ef7h4xWotUr/ipmcVqksrA/wBIR/JWKrGxsxsuDgB5zPrZnFxvEIQi1IYi8Xhs7HZzCwM222z+EoSFfI90UePqF2lh2SbBzGDoyOAqmngIz9tYpgcbjLWzqGxLynNd21Uqk0uuHNlKkqPIDzIwxFXcllTUyubd7KT1RsqNBySPMxDTDa2S9KCtVutgcRnTxqjzi7zLSZSRUE+40RzURSveo+cVKiinfDq+ncZOhL9r+uvfKBZrmKcbV8T6T4uAxanbpF6ddcdyaJBFFCqskih2gZGKZZjmF5o7nEHwUIuk1bIlH5gkVK3WfyFuqj3UOW+LO04wwFPW3uJDRwkdbjOqzLqBiZW6g9WhCE69oCvKh04RVVXNmq9hP50frH0eWmkuAlBqAad9AfQjxjL0ulYopKVDiAfWM9NrqIST58pbbZ0YZTgu7ZAl2Epp1jRS869YjPuGkRF57rlYJYT1nFguVVTQGhAJpqfOLVFX/iDX2dBH/cFfyqpHNB3asDfMme1FUU7W0ni27OmC8gstNqShCQkqKD1hTMBRypQDxizy7pUkEpwnaCQaHmCRHzq95q404CaOMoUPDP5REyFoKaWlQUrIpJAJzAUDQ8Mouf6jVaYNxly/cr9OEci0+gTdqutPuY1N9FhGEAjEknQkaknMUFdkUa30KEwvFqaE67Ug51zB4bOMWK1rQEtMF8NJdDyQttaj2eqBROWWefI7IqU1NKcWpazVSjUmJtjpkHFbK0jrvfLnOmxWHVOgM1xbaKwdXaMWyukfWUjKPjjLKlHqBRIz6oJI45c/OPodz1vFkdJoCQCV4lGmymwd+zSI/wDIpezXHvO9ka2VpYoRiMxjzQkDe+UddZDbSMVVVV1gKAZjUjUxDyd35j2J9taOupaFJGJJrTCDnWgyTtiz25KIcYWla8ApXFUDCQa1ziltLwWfMlJNFPJQkkk1Aw5140JjQoMxphR/yG6VKoAe54GcX/o6a/7X+tv/AJRM29d591uWCUVUhrArrIFCMNBmc9ukU/pTvPiYsF6llKJRNTUS4Jz+Kn6GNBxV6RMxv3cu+VFKYWyMxZ91JpDzai3QJWhR66NAoE+9HNe9NJ13mk+KExxWYol9oVObiBqfiEd171VnXeaR4ITHSh+mGIjQ6d4nhw9Hlxk5eqzytpqcbyUEoKqa0oCFdx8uUdk3eALs5TwoFqT0RpsUcj6kjnHVdB8OySUnPDibUOA/oRFSmLOWl8yQrhU+lQP2cJFfykfliggDHo2/qfLfLTEqMS/2HnLDciz+jlluHVyp/CkED5mPn4j6vaywxKOUyCWilPhhHqI+Uxa2JjUZ3O8yHaAFCrEIQjRlSIvVwZ2iXGFaghaRwUBX5H8UUWLNaLK2BLTbWhbbCt2IIAIPBQFO6Km1qHXozv075PQJU4uEsNp2YDaEs5TYuvNAJT/N5Rpv3NUabar9Y4K/dBHzI8Ik5OfRMIaeRnReY2pqkpUDyxA90Vm319NabTexBQnzxqP73RlUQTUGL+oPleXalgptvMq0ywW3FJOqFEd4NInr5dZbLo0daSe9P/6jTfWWwTij8YSvvpQ+kblfTWYCO3LL78Cv7j8saZe/R1fuf7lPDbEn3Kct17aUw8kEno1KAUK7SMIPdUeEfUI+MvuYlFQFKmtN1dfOPqlgWkHpdtdcyMKvvDI+le+Kf+QpWs4HfLGyPqskoq/8QEn2ZNNA4K+CgIs8Ql8kqMm5hAPZKvuhQJI8PWKOzm1VTzlmsLoZU2U+0yOEZuSxKgNpbVrTl8hENISC3nAhsVUfADeTsEdd3FuiZR0IqquY2Yfexbh/SLHbDIQw4ZIJIUtQeUg1UPsjcnXSNlqhosUG/Tlfj7TPC41xHd5znXaEqhCZNwqcQmtXR7q6+4PhGf8AWONVzlnrMrQ+3nTCsJVoaVrlrT+kV2JKwGQXkkrw0WjIGilVVoDplqa7I6akaSllbv33+J4HDmzCWi6VhuyynXHglAwUBKgdDU1ochlFolQnrFJrVVSalWdBoTspTSIGXbmTMTITToyvLHoSUAEDU0Azy2iJmyLP6BlDQNcIpWlK5102RjV2LHExzNtJfpCwsBlOyMRH2faZeqQkoSF4QVU69K1oNmmsdM0wVgDFhFetQCpG6p0B2xAVsbGTA3FxPnN7LXU8+oe4gkJHqrjX0pG+3h0MpLMe8QXVjidAfE/ljfLyaZqeeeUQGWlYlHYQnIDvw15RB21aRffW4dCaJG5IyA/e+N6mASiAZKLnv+5zLc2DMd80ScuXHEIGqlBPiaRK3xmAqbUBohKWx3Cp8yY2XRYCVrmF9hhBVzURQDwr4iIN94rUpStVEqPMmsTDrVv/AJHmZHpT7/aSV1mMc4yNysR/CCfUCNNrLLs05hzKnSB+bCPlEpdIdGmYmDo22Uj7yv7AfijiuqxjnGq50UVH8IJ9YjLWd3/4j9zoLdVXiZY7nr6KZmJeuhqOaaJV41BiWMiDaAcp2WPMrUB5AxXLQUWbWSoZBSkHuWMCvn4RaLUtFMslx1e3ClA2qoCQPEq7ozKwJYMv9h+pdpkYSDuMib7zmLopZPacWknlWg88/wAMUIikW67Msp11yde0TiI4qA2cEjL+0VAmNLZAEvTG7XvMp1zi653+kQhCLsrxH0C576H5NTKwFYKpIPwqzSfXwj5/EjYFsGWeCxmk5KG9P6jWK21UjUp2GozEmovgbPSTPRuWZMVzUws0J3jjuWPP06bLQF2stQNRhK0ngUJAPgqLU421Ms50W2sfsjcR5RVbEstUraIQo1SttYQreBQ05jCcozFqh1YntWI7/wBy4UwkW7N5p/iI19K0rehQ/Kqv+6I26U8EPFtf1byejVzPZ9SPxRP3/OH2ddK4VqFDoQQkkHgQkxWbfsf2dwFNejWMbZ4a0rvFR5Ra2cq9AUzvv5SCqCtQsN05LSkCy6ttWqTTmNh7xSJe6c+MSpdZIQ72SDQpcHZIOw6d4Eb7QT7bKh9ObzIwujaU7Fep/NFYBiwP5qZVtRr3yI/xtiGku8pe51l/oZoJok4SsAg8FHYQRTSLctCVoINClQpwII/SKI0kWi0BUCaaGpyC0V28c/HnGu1LZMu17KytRKcnHCTrtSj4QIzX2cOwVMm38O+W1qlQS2Y3fE2282ZJvoWUqAc7bx1UPgBGlBFds+0nGF4m1FJ8iNxG0RLSV7FEdHMjpmjkagYhxB2nnnxj1MXXDiS5KLDqdqCaLTwodfLvi8lqYwVhrv3GV265xJ4cIVPykxm8hTDh1W3mkneU/wBO+JGwrqsKUVJmA5hKVJwUSRQ16yTXhGm6N3ULW506c00AbVUH7xTtTs7jF4lpVDacKEpSnckADyiltFcU7pTJ9vxvlijSxdZwJomg8VDoy2lO0qClHwFBTviKTb9FdG0HX1q0Kk4EDecRTWnjFghFBWA1EtFSdDIKUsR1bodmXKqTmhCKhKDSleJ/ecdkzZCltoQX3QU5FSSElSTkQoDKtNtIkYzA1GJvAQASo3pZblZLoWhTpFga1Jp1iSdugEV6w7vmYZfUAcSAMG4qzJHHID80X227LaeR9IASKhFVFPWUMgDXU0G+K1IPqs6WUXD9I4aoarWlBTEf3sEaFCseiwp2ifH7vlSrTGO7dm04LfcEuwiUQQVZLeI2qOYHp4JiuR7eeKlFSjVRJJJ2kxM3Ws0KWXnMmmesonaoZgfPw3xpC1Cnc6+plQ/yNYTptoezybUv76/pXPkPT8sYuGzWbqdjSleJSn5x4kZVVoTalqqEVqrggdlI4mnqYk7mLxzkwsCgw0AGgTjokDhRA8IqVGw0WU62ue8ydBiqKd278TN8UATkssmgyqeCVg/7jGhEu5aUwVmqWEGg5bh9o7TsjuvJZxmpxpoZBDeJZ3BSvU4cucWFSmpZnYhtCf3zJ8zFXpcFNAvat4XPrJ+jxM19LyGvdOJl5TokUTjGBIGxI7R8Mu+PncSFuWuqYeKzkNEp3J2d+0xHxp7LR6JLHU6ylWqY2y0iEIRakMQBhCESzyVqLklpUKrl3RjSOeoB2KToRtpFsU43NtJcaUCpCgtB2pUPdUNlRUHnFUunPNuJMo+AUqNUV2K2gHYdo798bJu7MxKL6SWUpSeHapuUnRQ5eEY1ampfCTZuO4y/TYhbjMeklb8t45RK6EYVpJB1FQUmvjHtmQE3ZrafeCBhO5aKp86Ed8cbN5W5tlbD1GnFCgJ7JVqMz2TUDIx2XFfPQLaVkppxQI3Vz9cUREPTpWORU38ZICrvyIlKsi1Fyz2IDTqrSdormDx+YiVtK7PSrQ5KjE06fyHaFbhry03RqvXZCkzawgVxjpAB/qoNpqCaRy2Db6pdRBGJpWS0eVRx9Y0TdwKtLW2nGVBZTgfSdk3aaZVPQyyuvUdI8NSR7qdyR+9sbw41PgBRS1MgUCtEuc+Pnzjlte7wwdPLHpGTmQM1I4Ea0HiNu+IGCU0dcSnrcd9+fxDOymxGX3SdM/ZzjK8LiSk+R4g7RGlh9SFBSFFJG0Eg+UTMjelQR0b6A+3uV2hyV+vjG/8A6NKv5y7/AEaj/lu5eCv7xJ0pXKqPyMx+pzgBzQ/MxJX5mEdrC594UPin9Il5T+IIUpKSyQVECoWCMzTaIr0zdGZR/l4xvQQry18o55SzXUut4m3B106oUPeHCIGo7M4JFvwZItSspsby4WrfgMurb6IqKTSuIAaV3cYkrEvG3MJT1kpcINUVzHiBXLdFIvHIuKnHsLa1VXsSo7BuEdF3bDfQ+hxUuohOfWIRnsOeeXKK7bNR6ENextxkorVOktun0aEcn/VGsQQXEBZ93Gmtd2scFsXrZYqK41/CnPxOg9YzVpuxsBLhdQLkxea2W5dCSpIWsmqEn4h73ACvnFVTMpnxgcwomRXAvRKxrgO47ohrWtVcw4Vr5ADQDcIzZNkuTDgS2NKEq0CeJP7MbNPZVpU8TGzceEz3rF2sBlPUlYjrj/QhJCgetX3RtJ4esSN4rRQlCZVg/Ro7avjXt55+fKO68F5MCehaVjXhCHHqAE0yoCNTrnEVYtiKVNMoWKV+kKTqEJzGIbK5ZcRHQYsOkqZAaD3+JyVA6ib5cbKkfZZFROSujU4r72EmndkO6I3+HkvRt1dNVBI44RX/AHRJ3zm8EoobVkIHeanyBiCZvB7OyiXl09I77ygMQxnMhIHaI03ZbYooHqU2tqx9JaYqjjkJY3p1qUSpx1QxuHEQM1E0oEpG4Cg3anbFWXMuT7hW5VEs1VShsoBWldqyPCvj02fc115fSTSiK50rVR5nRI4Dyjxe+1UIQJRgBKU9umm8J4nae6O6SKGwpm287h3Th2JW7ZDhxlUfdxKUqlKkmm6p0jxCEbQFpnxCEIREIQhEJNMxF+uxe8OANvEBegUcgrnuV6xQYCIK9Bay2Mlp1TTNxPq1q3eZmB10db4k5K8dvfFelbMds9/pKlxhXVWoapGxShw3jZWOez7emJdtK6dPLnQntJ3pUdhHHLcYmZW/UssdbEj7yajxTWMjBWQFR1l+/kS9ipsb6GeL6SxUy3MNnrNKCgR8JpnyrhMcFoWAicZTMMAJcIqpGgKh2hwVXxibkpmWIUhDrZbUD9GVCgrrhBzAO7wpERZDhkZgsrP0Dpq2vZXifAHkDCkzKtl7S6cxvEOFJudD6yq2barsq4SgkGtFJOhpsUN/nEyZaWnc2yJd86oPYUeH9PCJ+9F1RMAuN0DoHILG48dx/Y+dutFKilQIINCDkQYv0mTaBjQ2b74iVXVqXVbMTqtGx3WDRxBG46pPJQyjjiYs+9TzQwkhxGmBzrCm6uvrHX7VIPdttcuo7UZp8KH0ibpKidtb8x8SPArdk+MhJa0nW+w4tPJRA8IlZC9Uz0iEl0kFSQapQciQNSmsbf8A0q2v6maaVwV1T6/KPctcqYS4hX0agFJNQvYCDtERvU2dgb2vzE7VaoOU93hvNMImXUIcKUpVQAJRpQbaViCmLWec7briuBUaeEWK27pTDsy4tKU4VKqCVgbBsjkFylj6x5hscVV+QjmlU2dUGl7Tp1qljrK7HptoqICQSToAKnwEWEWfItfWPrePwtig8f6iMLvYGwUyrKGh8RGJX751ibpi3/rU/nISLowO0feYlLq4E9JNrDKPhrVauFNnmY8WlePEnoJZHRNaUHbXXLM65+JiHfmHHl1UVLUcs6k8gPkIvd1bqBkB10VcOg1wf+XpEFYimMdU3O4bvvOS0wXOFBYbzOawrtplmzMTAGJKcQTsTT1V6Rtua0Vl6ac1WSATsSM1d2g/DHm8c77S4JZpQCAQXl16opsrplu30G+O161ZNptLXSpKEADAmqq0+LCM886aHbFJ2dlzzZvIfuWFCqctB6zknrKXPuhRJRLoyRl1l11UAdAaZE7OcT1nWO0wmjaAN51J5kxAzX8QWh9WhajxokfMxGzc5MzKCt49BLjWgIxcADmsnwjw0qrAK3VX7u3me46YNxmZIXlvmEAtsGqtCsZhP3d546CKITXMx6dUCSQKDYNaDZnHmNehQWitllCpUNQ3MQhCJ5HEIxCETMIQhEQhCESSsO3Vyy6p6yT2kHQj5HjFzlJSRnBiShOLaB1FDmE6884+dRltwpIIJBGhBofERVrbMKhxKbGTU62HIi4n0Ny4EudC4PxA+ojUu4CKYQ86BuOEjwpEVZ1uTuDE2oPpGoIxLTzAIV35x6cv3MJyU0hJ4pWPImM/BtN7Br/n5lrFRtmssdn2bMMAJDqXUDQOJKSBuCwT5iPdo2I3Mpq8jAoZYgoV/NtHAiKib1zruSB/9bVfM1jqlrqzUxnMOKSncpRUr8taDv8ACODRZDjdwDy18p0KgYYVUmRVrWC20ThmWlcCTi5dWo9I45SxXnew0tQ30oPE0EfRbNurLs0ogKV8S+se7YO4R5t287UsKdpymSAdPvHYImXbXPUQYjz/AFODs6jrNlKYm5E0fcSOa0xreuvNtivRqI+woK8ga+UTMvIzU79I84WmdaCqcuCd32lR4mbytSqS3KJxna4olQrw+LyESCtWJwixPdkPzecdGgFzcD7ukPK3fm3RUIcpvUcP8xr5R0G4018KPziOyRvpjHRzScST76apI5hPqM46JmwHUAPSTylpOeHHU04VyVyOfOPWq1VazWXhll4wERhcXPr4SCmbqzKNWlEfZoryBr5R4s+y2lKo6+lrekoXi8wAIt1hXzSs9G+OjcGVTkknca9k8DE5P2U08KOISrjtHJQzERPtlVDhqC3Mfudrs6Nmhv3yPsSxpdpOJjA4unbKgo+Irh7hG6cs554YVPdGk6hpOdNxWo+gEQE/cEpOKXcIO5Roe5afmIj+ltFjL6YjkHR6GIRTFQ4lqAnnrJC+AWZcuUn27gy4GZcV+IDyAjpbuXKj/LJ5qV8jFdavLPnINkn/AOBX9BGZ6bncGJ93oEbAMIWrglKc/EgR0ade9jU8/ich6W5fKT849JyYrgbCtiUpBWfmOZikW5eByZXVXVQOygaDid54xGrVUk557zU95jEaFDZVpnETcyrUrF8hkIhCEW5BEIQhEQjEIRMwhCERCEIREIRiETfKTi2lhbailQ2j0O8cIt1m/wAQcgH0fiR80n5GKXGIgq7PTq9oSRKrJpPqLd75Uj60DmlQ9RGmZvtLJGSys7kpV6mgj5rCKv8A46nfUyf/AG34CWm078Ou9RlPRg5AjrLNd27uiRsS66GUl+aIKh1qKNQnir4lfvOKdZtoKYdS4ihKd4qKbeXMRJXjvOqawgAoQKHDWtVbSeWyPX2dgRTpCynU754tUG7Pmdwnu8d6lTBKEVS1u2q4q/SIGEIu06a01wqJXdy5uYiTsO8Dksuqc0HtIOh4jceMRkI9dFcYWGU8VipuJ9EnbKYtBrpWyErp2qZ1+FY/fCK2xbk1JL6JeYHurzFN6Va08uER9iW0uWcxJzByUnYofruMbLft5U05iIwpTUJTuB3naYops7K3RtmnPdLLVQRiGTS1yn8QWSOuhaDwoofI+UdSr8SoHaUeAQr5x82hHp/x9InfA2p5dLQ/iFkQy3+Jf/EfrFSnZ9by8biipXH0A0AjRCLFLZ6dLsiQvVZ9TEIQieRxCEIREIQhEQhCERCEIREIQhEQhGIRMwjEIRMwjEZhEQhCERCEIREIQhEQhCERCEIREIQhEQhCERCEIREIQhEQhCERCEIREYhCETMIQhEQhCERCEIREIQhEQhCERCEIREIQhERiEIRMxiEIRMxiEIRMxiEIRMwhCETEIQh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конференции</a:t>
            </a:r>
          </a:p>
        </p:txBody>
      </p:sp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402" y="1749152"/>
            <a:ext cx="4031940" cy="2687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8402" y="4512022"/>
            <a:ext cx="4031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Приветственное слово к участникам конференции Первого заместителя Министра природных ресурсов и охраны окружающей среды Кулика В.В.</a:t>
            </a:r>
          </a:p>
        </p:txBody>
      </p:sp>
      <p:graphicFrame>
        <p:nvGraphicFramePr>
          <p:cNvPr id="18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17870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CorelDRAW" r:id="rId4" imgW="5945940" imgH="1266254" progId="CorelDraw.Graphic.15">
                  <p:embed/>
                </p:oleObj>
              </mc:Choice>
              <mc:Fallback>
                <p:oleObj name="CorelDRAW" r:id="rId4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68371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3528" y="5446965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Приветственное слово к участникам конференции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ГКНТ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Кратенок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В.Е.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заведующий Консультационно-методическим центром ГКНТ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66812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9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Приветственное слово к участникам</a:t>
            </a:r>
          </a:p>
        </p:txBody>
      </p:sp>
      <p:sp>
        <p:nvSpPr>
          <p:cNvPr id="8199" name="Прямоугольник 12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15-16 мая 2013 года Международная научно-практическая конференция с участием государств-участников СНГ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88" y="922415"/>
            <a:ext cx="6786823" cy="4524549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44008" y="688382"/>
            <a:ext cx="453680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Института природопользования НАН Беларуси, член-корр. НАН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Беларуси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Карабанов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А.К.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результаты исследований Института природопользования НАН Беларуси в области промышленной экологии, охраны окружающей среды и рационального использования природных ресурсов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0522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делегатов из Республики Беларусь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02938"/>
            <a:ext cx="4248472" cy="5341652"/>
          </a:xfrm>
          <a:prstGeom prst="rect">
            <a:avLst/>
          </a:prstGeom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755576" y="5013176"/>
            <a:ext cx="76328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БНТУ,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академик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 Беларуси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Цыганов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А.Р.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докладом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 органического земледелия в Республике Беларусь»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52828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делегатов из Республики Беларусь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76" y="764704"/>
            <a:ext cx="6318448" cy="42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5702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700808"/>
            <a:ext cx="45368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Института почвоведения НАН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Беларуси,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член-корр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НАН Беларуси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Лапа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докладом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Экологические функции в системе агрохимического обслуживания сельского хозяйства»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24054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делегатов из Республики Беларусь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716016" y="668083"/>
            <a:ext cx="3889410" cy="5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275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736083" y="1484784"/>
            <a:ext cx="4372421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БелНИЦ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Экология»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Герменчук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М.Г.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докладом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«Современные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тенденции в развитии системы мониторинга окружающей среды для обеспечения экологической безопасности и охраны окружающей сред»</a:t>
            </a:r>
          </a:p>
        </p:txBody>
      </p:sp>
      <p:graphicFrame>
        <p:nvGraphicFramePr>
          <p:cNvPr id="922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51346"/>
              </p:ext>
            </p:extLst>
          </p:nvPr>
        </p:nvGraphicFramePr>
        <p:xfrm>
          <a:off x="8146479" y="0"/>
          <a:ext cx="962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CorelDRAW" r:id="rId3" imgW="5945940" imgH="1266254" progId="CorelDraw.Graphic.15">
                  <p:embed/>
                </p:oleObj>
              </mc:Choice>
              <mc:Fallback>
                <p:oleObj name="CorelDRAW" r:id="rId3" imgW="5945940" imgH="1266254" progId="CorelDraw.Graphic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79" y="0"/>
                        <a:ext cx="9620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42" y="238125"/>
            <a:ext cx="7508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6513" y="-26988"/>
            <a:ext cx="777716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Выступление делегатов из Республики Беларусь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0" y="6165304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15-16 мая 2013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Международная научно-практическая конференция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участием государств-участников СНГ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«Технологические тенденции повышения промышленной экологической безопасности, охраны окружающей среды, рациональной и эффективной жизнедеятельности человека»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692696"/>
            <a:ext cx="4015670" cy="5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95428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sz="1400" dirty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1086</TotalTime>
  <Words>1492</Words>
  <Application>Microsoft Office PowerPoint</Application>
  <PresentationFormat>Экран (4:3)</PresentationFormat>
  <Paragraphs>124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Бумажная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Межуев Алексей</dc:creator>
  <cp:lastModifiedBy>Валерий Кратенок</cp:lastModifiedBy>
  <cp:revision>91</cp:revision>
  <dcterms:created xsi:type="dcterms:W3CDTF">2012-11-22T09:02:51Z</dcterms:created>
  <dcterms:modified xsi:type="dcterms:W3CDTF">2013-06-10T12:57:35Z</dcterms:modified>
</cp:coreProperties>
</file>