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6" r:id="rId2"/>
    <p:sldId id="271" r:id="rId3"/>
    <p:sldId id="31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307" r:id="rId14"/>
    <p:sldId id="282" r:id="rId15"/>
    <p:sldId id="308" r:id="rId16"/>
    <p:sldId id="302" r:id="rId17"/>
    <p:sldId id="303" r:id="rId18"/>
    <p:sldId id="306" r:id="rId19"/>
    <p:sldId id="304" r:id="rId20"/>
    <p:sldId id="305" r:id="rId21"/>
    <p:sldId id="312" r:id="rId22"/>
    <p:sldId id="313" r:id="rId23"/>
    <p:sldId id="314" r:id="rId24"/>
    <p:sldId id="315" r:id="rId25"/>
    <p:sldId id="31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76" autoAdjust="0"/>
  </p:normalViewPr>
  <p:slideViewPr>
    <p:cSldViewPr>
      <p:cViewPr>
        <p:scale>
          <a:sx n="75" d="100"/>
          <a:sy n="75" d="100"/>
        </p:scale>
        <p:origin x="-366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9448E-FF50-4065-B1F7-4BBC1D3B223C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E2115-CCF8-4145-BD62-C436BE8F2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245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35546C6-2EBB-42A2-B3AB-BB6D8966BDDE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B9565DC-AC1A-4881-BD15-4843DEA7C88C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46C6-2EBB-42A2-B3AB-BB6D8966BDDE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65DC-AC1A-4881-BD15-4843DEA7C8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46C6-2EBB-42A2-B3AB-BB6D8966BDDE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65DC-AC1A-4881-BD15-4843DEA7C8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 шаг впереди времени	</a:t>
            </a: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9B39E-CD15-49FE-87AA-557EF82D1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157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 шаг впереди времени	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2605C-889E-4DD1-A805-D2F2423357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988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 шаг впереди времени	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35FB1-D4FC-4A61-9F96-CCBE2D0D5B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965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46C6-2EBB-42A2-B3AB-BB6D8966BDDE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65DC-AC1A-4881-BD15-4843DEA7C8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46C6-2EBB-42A2-B3AB-BB6D8966BDDE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65DC-AC1A-4881-BD15-4843DEA7C8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46C6-2EBB-42A2-B3AB-BB6D8966BDDE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65DC-AC1A-4881-BD15-4843DEA7C88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46C6-2EBB-42A2-B3AB-BB6D8966BDDE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65DC-AC1A-4881-BD15-4843DEA7C8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46C6-2EBB-42A2-B3AB-BB6D8966BDDE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65DC-AC1A-4881-BD15-4843DEA7C8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46C6-2EBB-42A2-B3AB-BB6D8966BDDE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65DC-AC1A-4881-BD15-4843DEA7C8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46C6-2EBB-42A2-B3AB-BB6D8966BDDE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65DC-AC1A-4881-BD15-4843DEA7C88C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46C6-2EBB-42A2-B3AB-BB6D8966BDDE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65DC-AC1A-4881-BD15-4843DEA7C8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35546C6-2EBB-42A2-B3AB-BB6D8966BDDE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B9565DC-AC1A-4881-BD15-4843DEA7C88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http://www.koud.ru/img/cxema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27100" y="2588111"/>
            <a:ext cx="78930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ЧСУП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МозырьАльфаСтрой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4925" y="5733257"/>
            <a:ext cx="3348038" cy="93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</a:rPr>
              <a:t>ЧСУП «</a:t>
            </a:r>
            <a:r>
              <a:rPr lang="ru-RU" sz="1400" b="1" dirty="0" err="1" smtClean="0">
                <a:solidFill>
                  <a:srgbClr val="FFFF00"/>
                </a:solidFill>
                <a:latin typeface="Times New Roman" pitchFamily="18" charset="0"/>
              </a:rPr>
              <a:t>МозырьАльфаСтрой</a:t>
            </a:r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</a:rPr>
              <a:t>»</a:t>
            </a:r>
          </a:p>
          <a:p>
            <a:pPr>
              <a:defRPr/>
            </a:pPr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</a:rPr>
              <a:t>+375 33 392 65 57</a:t>
            </a:r>
            <a:endParaRPr lang="en-US" sz="1400" b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en-US" sz="1400" b="1" dirty="0" smtClean="0">
                <a:solidFill>
                  <a:srgbClr val="FFFF00"/>
                </a:solidFill>
                <a:latin typeface="Times New Roman" pitchFamily="18" charset="0"/>
              </a:rPr>
              <a:t>wladek647@tut.by </a:t>
            </a:r>
            <a:endParaRPr lang="ru-RU" sz="1400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79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6346825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FFFF00"/>
                </a:solidFill>
              </a:rPr>
              <a:t>Преимущества пиролизных установок</a:t>
            </a:r>
            <a:r>
              <a:rPr lang="en-US" sz="3200" dirty="0" smtClean="0">
                <a:solidFill>
                  <a:srgbClr val="FFFF00"/>
                </a:solidFill>
              </a:rPr>
              <a:t> FORTAN</a:t>
            </a:r>
            <a:endParaRPr lang="ru-RU" sz="3200" dirty="0" smtClean="0">
              <a:solidFill>
                <a:srgbClr val="FFFF00"/>
              </a:solidFill>
            </a:endParaRP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Переработка различных углеродсодержащих отходов</a:t>
            </a:r>
            <a:r>
              <a:rPr lang="en-US" sz="2000" dirty="0" smtClean="0">
                <a:solidFill>
                  <a:schemeClr val="tx1"/>
                </a:solidFill>
              </a:rPr>
              <a:t>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Съемные реторты из жаростойкой нержавеющей стали</a:t>
            </a:r>
            <a:r>
              <a:rPr lang="en-US" sz="2000" dirty="0" smtClean="0">
                <a:solidFill>
                  <a:schemeClr val="tx1"/>
                </a:solidFill>
              </a:rPr>
              <a:t>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Непрямой нагрев сырья</a:t>
            </a:r>
            <a:r>
              <a:rPr lang="en-US" sz="2000" dirty="0" smtClean="0">
                <a:solidFill>
                  <a:schemeClr val="tx1"/>
                </a:solidFill>
              </a:rPr>
              <a:t>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Экологически безопасное производство</a:t>
            </a:r>
            <a:r>
              <a:rPr lang="en-US" sz="2000" dirty="0" smtClean="0">
                <a:solidFill>
                  <a:schemeClr val="tx1"/>
                </a:solidFill>
              </a:rPr>
              <a:t>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Легко ремонтируемое оборудование</a:t>
            </a:r>
            <a:r>
              <a:rPr lang="en-US" sz="2000" dirty="0" smtClean="0">
                <a:solidFill>
                  <a:schemeClr val="tx1"/>
                </a:solidFill>
              </a:rPr>
              <a:t>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Работают при любых погодных условиях 24 часа в сутки, 365 дней в году</a:t>
            </a:r>
            <a:endParaRPr lang="en-US" sz="2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Длительный срок службы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ru-RU" sz="1800" dirty="0" smtClean="0">
                <a:solidFill>
                  <a:schemeClr val="tx1"/>
                </a:solidFill>
              </a:rPr>
              <a:t>возможность непрерывной работы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ru-RU" sz="1800" dirty="0" smtClean="0">
                <a:solidFill>
                  <a:schemeClr val="tx1"/>
                </a:solidFill>
              </a:rPr>
              <a:t>высокая производительность</a:t>
            </a:r>
            <a:endParaRPr lang="en-US" sz="18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800" dirty="0" smtClean="0"/>
          </a:p>
          <a:p>
            <a:pPr marL="68580" indent="0" eaLnBrk="1" hangingPunct="1">
              <a:lnSpc>
                <a:spcPct val="80000"/>
              </a:lnSpc>
              <a:buNone/>
              <a:defRPr/>
            </a:pPr>
            <a:endParaRPr lang="ru-RU" sz="2400" dirty="0" smtClean="0"/>
          </a:p>
        </p:txBody>
      </p:sp>
    </p:spTree>
  </p:cSld>
  <p:clrMapOvr>
    <a:masterClrMapping/>
  </p:clrMapOvr>
  <p:transition advTm="50124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333375"/>
            <a:ext cx="6985000" cy="13668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rgbClr val="FFFF00"/>
                </a:solidFill>
              </a:rPr>
              <a:t>технические характеристики </a:t>
            </a:r>
            <a:r>
              <a:rPr lang="en-US" sz="3200" dirty="0" smtClean="0">
                <a:solidFill>
                  <a:srgbClr val="FFFF00"/>
                </a:solidFill>
              </a:rPr>
              <a:t>FORTAN-2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ru-RU" sz="3200" dirty="0" smtClean="0"/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140200" y="1916113"/>
            <a:ext cx="4003675" cy="360045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Производительность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от 2</a:t>
            </a:r>
            <a:r>
              <a:rPr lang="en-US" sz="2000" dirty="0" smtClean="0">
                <a:solidFill>
                  <a:schemeClr val="tx1"/>
                </a:solidFill>
              </a:rPr>
              <a:t>000 </a:t>
            </a:r>
            <a:r>
              <a:rPr lang="ru-RU" sz="2000" dirty="0" smtClean="0">
                <a:solidFill>
                  <a:schemeClr val="tx1"/>
                </a:solidFill>
              </a:rPr>
              <a:t>кг </a:t>
            </a:r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ru-RU" sz="2000" dirty="0" smtClean="0">
                <a:solidFill>
                  <a:schemeClr val="tx1"/>
                </a:solidFill>
              </a:rPr>
              <a:t>отходов в сутки</a:t>
            </a:r>
            <a:endParaRPr lang="en-US" sz="2000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Размеры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smtClean="0">
                <a:solidFill>
                  <a:schemeClr val="tx1"/>
                </a:solidFill>
              </a:rPr>
              <a:t>мм</a:t>
            </a:r>
            <a:r>
              <a:rPr lang="en-US" sz="2000" dirty="0" smtClean="0">
                <a:solidFill>
                  <a:schemeClr val="tx1"/>
                </a:solidFill>
              </a:rPr>
              <a:t> 2500х3300х5600 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Потребляемая мощность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kWt</a:t>
            </a:r>
            <a:r>
              <a:rPr lang="en-US" sz="2000" dirty="0" smtClean="0">
                <a:solidFill>
                  <a:schemeClr val="tx1"/>
                </a:solidFill>
              </a:rPr>
              <a:t> 1,1 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Напряжение</a:t>
            </a:r>
            <a:r>
              <a:rPr lang="en-US" sz="2000" dirty="0" smtClean="0">
                <a:solidFill>
                  <a:schemeClr val="tx1"/>
                </a:solidFill>
              </a:rPr>
              <a:t> , V 380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pic>
        <p:nvPicPr>
          <p:cNvPr id="15365" name="Picture 11" descr="080620111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44675"/>
            <a:ext cx="2590800" cy="28813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1388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27782" y="772815"/>
            <a:ext cx="7848674" cy="1216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dirty="0" smtClean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>
                <a:solidFill>
                  <a:srgbClr val="FFFF00"/>
                </a:solidFill>
              </a:rPr>
              <a:t>Т</a:t>
            </a:r>
            <a:r>
              <a:rPr lang="ru-RU" sz="3200" dirty="0" smtClean="0">
                <a:solidFill>
                  <a:srgbClr val="FFFF00"/>
                </a:solidFill>
              </a:rPr>
              <a:t>ехнические характеристики </a:t>
            </a:r>
            <a:r>
              <a:rPr lang="en-US" sz="3200" dirty="0" smtClean="0">
                <a:solidFill>
                  <a:srgbClr val="FFFF00"/>
                </a:solidFill>
              </a:rPr>
              <a:t>FORTAN-4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ru-RU" sz="3200" dirty="0" smtClean="0"/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5148833" y="2204888"/>
            <a:ext cx="3167583" cy="28082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Производительность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от 4</a:t>
            </a:r>
            <a:r>
              <a:rPr lang="en-US" sz="2000" dirty="0" smtClean="0">
                <a:solidFill>
                  <a:schemeClr val="tx1"/>
                </a:solidFill>
              </a:rPr>
              <a:t>000 </a:t>
            </a:r>
            <a:r>
              <a:rPr lang="ru-RU" sz="2000" dirty="0" smtClean="0">
                <a:solidFill>
                  <a:schemeClr val="tx1"/>
                </a:solidFill>
              </a:rPr>
              <a:t>кг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отходов в сутки</a:t>
            </a:r>
            <a:endParaRPr lang="en-US" sz="2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Размеры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smtClean="0">
                <a:solidFill>
                  <a:schemeClr val="tx1"/>
                </a:solidFill>
              </a:rPr>
              <a:t>мм</a:t>
            </a:r>
            <a:endParaRPr lang="en-US" sz="2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     3400x6800x5600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Потребляемая мощность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kWt</a:t>
            </a:r>
            <a:r>
              <a:rPr lang="en-US" sz="2000" dirty="0" smtClean="0">
                <a:solidFill>
                  <a:schemeClr val="tx1"/>
                </a:solidFill>
              </a:rPr>
              <a:t> 3,3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Напряжение</a:t>
            </a:r>
            <a:r>
              <a:rPr lang="en-US" sz="2000" dirty="0" smtClean="0">
                <a:solidFill>
                  <a:schemeClr val="tx1"/>
                </a:solidFill>
              </a:rPr>
              <a:t>, V 380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dirty="0" smtClean="0"/>
          </a:p>
        </p:txBody>
      </p:sp>
      <p:pic>
        <p:nvPicPr>
          <p:cNvPr id="16389" name="Picture 16" descr="P921007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2210792"/>
            <a:ext cx="3927475" cy="2946400"/>
          </a:xfrm>
          <a:ln w="38100">
            <a:solidFill>
              <a:schemeClr val="tx1"/>
            </a:solidFill>
          </a:ln>
        </p:spPr>
      </p:pic>
    </p:spTree>
  </p:cSld>
  <p:clrMapOvr>
    <a:masterClrMapping/>
  </p:clrMapOvr>
  <p:transition advTm="44257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2012-09-10\2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70" y="404664"/>
            <a:ext cx="2896294" cy="386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I:\2012-09-10\2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08920"/>
            <a:ext cx="2657252" cy="354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:\2012-09-10\2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288" y="1988840"/>
            <a:ext cx="4139952" cy="310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5805264"/>
            <a:ext cx="374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Установка Фортан-2   г. Слуцк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8713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10" descr="IMG_5963s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3284538"/>
            <a:ext cx="2524125" cy="3168650"/>
          </a:xfrm>
          <a:ln w="38100">
            <a:solidFill>
              <a:schemeClr val="tx1"/>
            </a:solidFill>
          </a:ln>
        </p:spPr>
      </p:pic>
      <p:sp>
        <p:nvSpPr>
          <p:cNvPr id="33804" name="Rectangle 12"/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4918075" y="1905000"/>
            <a:ext cx="3927475" cy="3972272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 smtClean="0">
                <a:solidFill>
                  <a:schemeClr val="tx1"/>
                </a:solidFill>
                <a:effectLst/>
              </a:rPr>
              <a:t>Разделение пиролизных, отработанных масел, нефти и др. продуктов на фракции-бензиновую, дизельную, мазутную;</a:t>
            </a:r>
          </a:p>
          <a:p>
            <a:pPr eaLnBrk="1" hangingPunct="1">
              <a:defRPr/>
            </a:pPr>
            <a:r>
              <a:rPr lang="ru-RU" sz="1800" dirty="0" smtClean="0">
                <a:solidFill>
                  <a:schemeClr val="tx1"/>
                </a:solidFill>
                <a:effectLst/>
              </a:rPr>
              <a:t>Производительность от 4 т в сутки;</a:t>
            </a:r>
          </a:p>
          <a:p>
            <a:pPr eaLnBrk="1" hangingPunct="1">
              <a:defRPr/>
            </a:pPr>
            <a:r>
              <a:rPr lang="ru-RU" sz="1800" dirty="0" smtClean="0">
                <a:solidFill>
                  <a:schemeClr val="tx1"/>
                </a:solidFill>
                <a:effectLst/>
              </a:rPr>
              <a:t>Высокая разделительная способность колонны при небольшой высоте;</a:t>
            </a:r>
          </a:p>
          <a:p>
            <a:pPr eaLnBrk="1" hangingPunct="1">
              <a:defRPr/>
            </a:pPr>
            <a:r>
              <a:rPr lang="ru-RU" sz="1800" dirty="0" smtClean="0">
                <a:solidFill>
                  <a:schemeClr val="tx1"/>
                </a:solidFill>
                <a:effectLst/>
              </a:rPr>
              <a:t>Получение коммерчески  ценных конечных продуктов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</a:p>
          <a:p>
            <a:pPr eaLnBrk="1" hangingPunct="1">
              <a:defRPr/>
            </a:pPr>
            <a:endParaRPr lang="uk-UA" sz="1800" dirty="0" smtClean="0">
              <a:solidFill>
                <a:schemeClr val="tx1"/>
              </a:solidFill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1116013" y="765175"/>
            <a:ext cx="59769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Ректификационные колонны</a:t>
            </a:r>
            <a:r>
              <a:rPr lang="ru-RU"/>
              <a:t> </a:t>
            </a:r>
            <a:endParaRPr lang="uk-UA"/>
          </a:p>
        </p:txBody>
      </p:sp>
      <p:pic>
        <p:nvPicPr>
          <p:cNvPr id="18438" name="Picture 13" descr="IMG_5964sj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1700213"/>
            <a:ext cx="2378075" cy="3168650"/>
          </a:xfrm>
          <a:ln w="38100">
            <a:solidFill>
              <a:schemeClr val="tx1"/>
            </a:solidFill>
          </a:ln>
        </p:spPr>
      </p:pic>
      <p:pic>
        <p:nvPicPr>
          <p:cNvPr id="18440" name="Picture 13" descr="IMG_5964s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700213"/>
            <a:ext cx="2378075" cy="31686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476672"/>
            <a:ext cx="84969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Конечные </a:t>
            </a:r>
            <a:r>
              <a:rPr lang="ru-RU" b="1" dirty="0"/>
              <a:t>продукты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pPr algn="just"/>
            <a:r>
              <a:rPr lang="ru-RU" dirty="0" smtClean="0"/>
              <a:t>	В </a:t>
            </a:r>
            <a:r>
              <a:rPr lang="ru-RU" dirty="0"/>
              <a:t>результате разделения пиролизного масла с помощью ректификационной колонны, наблюдается следующее соотношение полученных фракций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pPr algn="just"/>
            <a:r>
              <a:rPr lang="ru-RU" b="1" dirty="0" smtClean="0"/>
              <a:t>-</a:t>
            </a:r>
            <a:r>
              <a:rPr lang="ru-RU" b="1" i="1" dirty="0" smtClean="0"/>
              <a:t> Бензин</a:t>
            </a:r>
            <a:r>
              <a:rPr lang="ru-RU" b="1" dirty="0" smtClean="0"/>
              <a:t> </a:t>
            </a:r>
            <a:r>
              <a:rPr lang="ru-RU" b="1" i="1" dirty="0"/>
              <a:t>товарный</a:t>
            </a:r>
            <a:r>
              <a:rPr lang="ru-RU" dirty="0"/>
              <a:t>. Массовая доля - 40%. При условии смешения с высокооктановыми компонентами (производными анилина) октановое число топлива составляет от 92 до 95 и позволяет применять его как топливо для двигателей внутреннего сгорания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 algn="just"/>
            <a:r>
              <a:rPr lang="ru-RU" b="1" dirty="0"/>
              <a:t>- </a:t>
            </a:r>
            <a:r>
              <a:rPr lang="ru-RU" b="1" i="1" dirty="0"/>
              <a:t>Дизель товарный. </a:t>
            </a:r>
            <a:r>
              <a:rPr lang="ru-RU" dirty="0"/>
              <a:t>Массовая доля- 30%.  (Может изменяться в зависимости от вида используемого сырья). </a:t>
            </a:r>
          </a:p>
          <a:p>
            <a:r>
              <a:rPr lang="ru-RU" dirty="0"/>
              <a:t> </a:t>
            </a:r>
            <a:r>
              <a:rPr lang="en-US" dirty="0"/>
              <a:t> </a:t>
            </a:r>
            <a:endParaRPr lang="ru-RU" dirty="0"/>
          </a:p>
          <a:p>
            <a:r>
              <a:rPr lang="ru-RU" b="1" dirty="0"/>
              <a:t>-</a:t>
            </a:r>
            <a:r>
              <a:rPr lang="ru-RU" b="1" i="1" dirty="0"/>
              <a:t>Мазут флотский.  </a:t>
            </a:r>
            <a:r>
              <a:rPr lang="ru-RU" dirty="0"/>
              <a:t>Массовая доля- 30%.  </a:t>
            </a:r>
          </a:p>
          <a:p>
            <a:pPr algn="just"/>
            <a:r>
              <a:rPr lang="ru-RU" dirty="0"/>
              <a:t>Используя специальную технологию, возможно выделять из мазута гудроны и использовать данные продукты для производства дорожного покрытия. </a:t>
            </a:r>
          </a:p>
          <a:p>
            <a:pPr algn="just"/>
            <a:r>
              <a:rPr lang="ru-RU" dirty="0" smtClean="0"/>
              <a:t>	</a:t>
            </a:r>
            <a:r>
              <a:rPr lang="ru-RU" b="1" i="1" dirty="0" smtClean="0"/>
              <a:t>Применение </a:t>
            </a:r>
            <a:r>
              <a:rPr lang="ru-RU" b="1" i="1" dirty="0"/>
              <a:t>ректификационной колонны также дает возможность выделять бензиновую и дизельную фракции  непосредственно из нефти. </a:t>
            </a:r>
          </a:p>
        </p:txBody>
      </p:sp>
    </p:spTree>
    <p:extLst>
      <p:ext uri="{BB962C8B-B14F-4D97-AF65-F5344CB8AC3E}">
        <p14:creationId xmlns:p14="http://schemas.microsoft.com/office/powerpoint/2010/main" val="239703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shade val="94000"/>
                <a:satMod val="114000"/>
                <a:lumMod val="96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79103"/>
            <a:ext cx="8047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Комплекс по переработке органических </a:t>
            </a:r>
            <a:r>
              <a:rPr lang="ru-RU" sz="2400" b="1" dirty="0" smtClean="0"/>
              <a:t>отходов</a:t>
            </a:r>
            <a:endParaRPr lang="ru-RU" sz="2400" b="1" dirty="0" smtClean="0"/>
          </a:p>
        </p:txBody>
      </p:sp>
      <p:pic>
        <p:nvPicPr>
          <p:cNvPr id="7" name="Picture 2" descr="Новый рисунок (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59055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08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5056" y="404664"/>
            <a:ext cx="8352928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Что делать с навозом крупного рогатого скота, пометом кур, свиней и другой живности?</a:t>
            </a:r>
          </a:p>
          <a:p>
            <a:pPr algn="just"/>
            <a:r>
              <a:rPr lang="ru-RU" dirty="0" smtClean="0"/>
              <a:t>	</a:t>
            </a:r>
            <a:r>
              <a:rPr lang="ru-RU" sz="1600" dirty="0" smtClean="0"/>
              <a:t>Это </a:t>
            </a:r>
            <a:r>
              <a:rPr lang="ru-RU" sz="1600" dirty="0"/>
              <a:t>насущная и каждодневная проблема каждого производственного предприятия животноводческого комплекса, колхоза, фермерского хозяйства. Решение простое – </a:t>
            </a:r>
            <a:r>
              <a:rPr lang="ru-RU" sz="1600" b="1" i="1" dirty="0"/>
              <a:t>утилизация и переработка отходов</a:t>
            </a:r>
            <a:r>
              <a:rPr lang="ru-RU" sz="1600" dirty="0"/>
              <a:t>.</a:t>
            </a:r>
          </a:p>
          <a:p>
            <a:pPr algn="just"/>
            <a:r>
              <a:rPr lang="ru-RU" sz="1600" dirty="0" smtClean="0"/>
              <a:t>	Утилизация </a:t>
            </a:r>
            <a:r>
              <a:rPr lang="ru-RU" sz="1600" dirty="0"/>
              <a:t>ради утилизации – слишком дорогое удовольствие. Необходимо получить максимальную прибыль, ведь навоз КРС, помет птиц – это не только прекрасное удобрение для растений, но и источник энергии, которая может быть переработана в электричество, тепло, газ. Все это позволяют технологии, хорошо известные, проверенные и работающие в экономически развитых странах, где дефицит энергоносителей и жесткая конкуренция заставляют экономить ресурсы и искать новые возможности снижения затрат</a:t>
            </a:r>
            <a:r>
              <a:rPr lang="ru-RU" sz="1600" dirty="0" smtClean="0"/>
              <a:t>.</a:t>
            </a:r>
          </a:p>
          <a:p>
            <a:pPr algn="ctr"/>
            <a:r>
              <a:rPr lang="ru-RU" sz="1600" dirty="0"/>
              <a:t>	</a:t>
            </a:r>
            <a:r>
              <a:rPr lang="ru-RU" sz="1600" b="1" dirty="0"/>
              <a:t>Что дадут Вашему предприятию биотехнологии?</a:t>
            </a:r>
          </a:p>
          <a:p>
            <a:pPr algn="just"/>
            <a:r>
              <a:rPr lang="ru-RU" sz="1600" dirty="0" smtClean="0"/>
              <a:t>	Безотходную</a:t>
            </a:r>
            <a:r>
              <a:rPr lang="ru-RU" sz="1600" dirty="0"/>
              <a:t>, экологически чистую переработку органических отходов. Простое и эффективное решение проблемы утилизации и обеззараживания навоза. Собственный энергоноситель - биогаз, полученный в результате термофильной обработки отходов, может быть преобразован в тепло или электричество, напрямую использован в газовых приборах. Высокоэффективное готовое органическое удобрение для собственных нужд или на продажу. В результате, биотехнологии не только снижают затраты на производство, но и создают полезные продукты, востребованные на рынке и приносящие прибыль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4843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71296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	</a:t>
            </a:r>
            <a:r>
              <a:rPr lang="ru-RU" b="1" dirty="0"/>
              <a:t>Какие виды отходов можно перерабатывать?</a:t>
            </a:r>
          </a:p>
          <a:p>
            <a:pPr algn="just"/>
            <a:r>
              <a:rPr lang="ru-RU" dirty="0" smtClean="0"/>
              <a:t>	Органические </a:t>
            </a:r>
            <a:r>
              <a:rPr lang="ru-RU" dirty="0"/>
              <a:t>отходы животноводческих хозяйств, ферм крупного рогатого скота, свиноферм, птицефабрик. Это навоз, помет, фекалии. Технология ориентирована в первую очередь на постоянную переработку жидких, неразделенных фекальных масс, которые представляют повышенный риск для здоровья человека, животных и окружающей среды. Термофильная обработка навоза – перспективный и рекомендуемый метод обеззараживания органических отходов, позволяющий максимально увеличить выход биогаза, полностью уничтожающий патогенную микрофлору и семена сорных растений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</a:t>
            </a:r>
            <a:endParaRPr lang="ru-RU" dirty="0"/>
          </a:p>
          <a:p>
            <a:pPr algn="ctr"/>
            <a:r>
              <a:rPr lang="ru-RU" b="1" dirty="0"/>
              <a:t>Что получается в результате?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/>
              <a:t>Экологически чистое высокоэффективное концентрированное органическое удобрение «КОУД» (ТУ 9899-002-53993596-08) для питания растений и увеличения плодородия почв, действующее сразу после внесения. Гарантированный прирост урожайности растений при 27-32%. 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/>
              <a:t>Дополнительное топливо для хозяйственных нужд – биогаз. Смесь метана (55-60%) и углекислого газа (40-45%) – энергия для газогенераторов, газовых тепловых установок, или любых газовых приборов. </a:t>
            </a:r>
          </a:p>
        </p:txBody>
      </p:sp>
    </p:spTree>
    <p:extLst>
      <p:ext uri="{BB962C8B-B14F-4D97-AF65-F5344CB8AC3E}">
        <p14:creationId xmlns:p14="http://schemas.microsoft.com/office/powerpoint/2010/main" val="391540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72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Внутренний </a:t>
            </a:r>
            <a:r>
              <a:rPr lang="ru-RU" sz="2000" b="1" dirty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вид комплекса по переработке органических отходов</a:t>
            </a:r>
            <a:r>
              <a:rPr lang="ru-RU" sz="2000" dirty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20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7169" name="Picture 1" descr="Общий вид комплекса по переработке органических отходов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43" y="1118388"/>
            <a:ext cx="7907297" cy="403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20310" y="5464006"/>
            <a:ext cx="79033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Стандартный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биореактор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6 м3 - в центре, газгольдер - слева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5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148064" y="6165304"/>
            <a:ext cx="3502152" cy="365125"/>
          </a:xfrm>
        </p:spPr>
        <p:txBody>
          <a:bodyPr/>
          <a:lstStyle/>
          <a:p>
            <a:pPr>
              <a:defRPr/>
            </a:pPr>
            <a:r>
              <a:rPr lang="ru-RU" sz="1400" b="1" dirty="0">
                <a:solidFill>
                  <a:srgbClr val="FFC000"/>
                </a:solidFill>
              </a:rPr>
              <a:t>На шаг впереди времени</a:t>
            </a:r>
            <a:r>
              <a:rPr lang="ru-RU" dirty="0"/>
              <a:t>	</a:t>
            </a:r>
          </a:p>
        </p:txBody>
      </p:sp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0"/>
            <a:ext cx="6264275" cy="1431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FFC000"/>
                </a:solidFill>
              </a:rPr>
              <a:t>ПИРОЛИЗНЫЕ УСТАНОВКИ </a:t>
            </a:r>
            <a:r>
              <a:rPr lang="en-US" sz="2800" b="1" dirty="0" smtClean="0">
                <a:solidFill>
                  <a:srgbClr val="FFC000"/>
                </a:solidFill>
              </a:rPr>
              <a:t>FORTAN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ru-RU" sz="2800" dirty="0" smtClean="0"/>
          </a:p>
        </p:txBody>
      </p:sp>
      <p:pic>
        <p:nvPicPr>
          <p:cNvPr id="6148" name="Picture 13" descr="murtaza's plant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772816"/>
            <a:ext cx="5543550" cy="415448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ransition advTm="22713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5536" y="353563"/>
            <a:ext cx="8424936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/>
              <a:t>Комплекс БУГ-1</a:t>
            </a:r>
          </a:p>
          <a:p>
            <a:pPr algn="just" fontAlgn="base"/>
            <a:r>
              <a:rPr lang="ru-RU" dirty="0" smtClean="0"/>
              <a:t>	Комплекс </a:t>
            </a:r>
            <a:r>
              <a:rPr lang="ru-RU" dirty="0"/>
              <a:t>БУГ-1 предназначен для переработки всех видов органических отходов - навоза КРС, свиного навоза, птичьего помета и т.д. и получения высокоэффективного органически чистого жидкого удобрения "КОУД", а также попутного биогаза.</a:t>
            </a:r>
          </a:p>
          <a:p>
            <a:pPr algn="just" fontAlgn="base"/>
            <a:r>
              <a:rPr lang="ru-RU" dirty="0" smtClean="0"/>
              <a:t>	Комплекс </a:t>
            </a:r>
            <a:r>
              <a:rPr lang="ru-RU" dirty="0"/>
              <a:t>БУГ-1 осуществляет биотехнологическую переработку навоза и </a:t>
            </a:r>
            <a:r>
              <a:rPr lang="ru-RU" b="1" i="1" dirty="0"/>
              <a:t>рассчитан для ферм крупного рогатого скота на 15-20 голов, свиноферм на 150-180 голов, птицеферм на 1500-1800 голов.</a:t>
            </a:r>
          </a:p>
          <a:p>
            <a:pPr algn="just" fontAlgn="base"/>
            <a:r>
              <a:rPr lang="ru-RU" dirty="0" smtClean="0"/>
              <a:t>	Комплекс </a:t>
            </a:r>
            <a:r>
              <a:rPr lang="ru-RU" dirty="0"/>
              <a:t>БУГ-1 состоит из </a:t>
            </a:r>
            <a:r>
              <a:rPr lang="ru-RU" dirty="0" err="1"/>
              <a:t>биореактора</a:t>
            </a:r>
            <a:r>
              <a:rPr lang="ru-RU" dirty="0"/>
              <a:t> объёмом 6 куб</a:t>
            </a:r>
            <a:r>
              <a:rPr lang="ru-RU" dirty="0" smtClean="0"/>
              <a:t>. м</a:t>
            </a:r>
            <a:r>
              <a:rPr lang="ru-RU" dirty="0"/>
              <a:t>. и газгольдера рабочим объёмом 2 куб</a:t>
            </a:r>
            <a:r>
              <a:rPr lang="ru-RU" dirty="0" smtClean="0"/>
              <a:t>. м</a:t>
            </a:r>
            <a:r>
              <a:rPr lang="ru-RU" dirty="0"/>
              <a:t>.</a:t>
            </a:r>
          </a:p>
          <a:p>
            <a:pPr algn="ctr"/>
            <a:r>
              <a:rPr lang="ru-RU" b="1" dirty="0"/>
              <a:t>Комплекс БУГ-3</a:t>
            </a:r>
          </a:p>
          <a:p>
            <a:pPr algn="just" fontAlgn="base"/>
            <a:r>
              <a:rPr lang="ru-RU" dirty="0" smtClean="0"/>
              <a:t>	Комплекс </a:t>
            </a:r>
            <a:r>
              <a:rPr lang="ru-RU" dirty="0"/>
              <a:t>БУГ-3 предназначен для переработки всех видов органических отходов и производства органического удобрения. Комплекс БУГ-3 имеет рабочий объем 12 </a:t>
            </a:r>
            <a:r>
              <a:rPr lang="ru-RU" dirty="0" err="1"/>
              <a:t>куб.м</a:t>
            </a:r>
            <a:r>
              <a:rPr lang="ru-RU" dirty="0"/>
              <a:t>. и </a:t>
            </a:r>
            <a:r>
              <a:rPr lang="ru-RU" b="1" i="1" dirty="0"/>
              <a:t>предназначен для ферм КРС на 60-80 голов, свиноферм на 600-700 голов, птицеферм на 6000-7000 голов.</a:t>
            </a:r>
          </a:p>
          <a:p>
            <a:pPr algn="just" fontAlgn="base"/>
            <a:r>
              <a:rPr lang="ru-RU" dirty="0" smtClean="0"/>
              <a:t>	Комплекс </a:t>
            </a:r>
            <a:r>
              <a:rPr lang="ru-RU" dirty="0"/>
              <a:t>БУГ-3 состоит из </a:t>
            </a:r>
            <a:r>
              <a:rPr lang="ru-RU" dirty="0" err="1"/>
              <a:t>биореактора</a:t>
            </a:r>
            <a:r>
              <a:rPr lang="ru-RU" dirty="0"/>
              <a:t> на 12 куб</a:t>
            </a:r>
            <a:r>
              <a:rPr lang="ru-RU" dirty="0" smtClean="0"/>
              <a:t>. м</a:t>
            </a:r>
            <a:r>
              <a:rPr lang="ru-RU" dirty="0"/>
              <a:t>. и газгольдера объемом 2 куб</a:t>
            </a:r>
            <a:r>
              <a:rPr lang="ru-RU" dirty="0" smtClean="0"/>
              <a:t>. м</a:t>
            </a:r>
            <a:r>
              <a:rPr lang="ru-RU" dirty="0"/>
              <a:t>.</a:t>
            </a:r>
          </a:p>
          <a:p>
            <a:pPr algn="just" fontAlgn="base"/>
            <a:r>
              <a:rPr lang="ru-RU" dirty="0" smtClean="0"/>
              <a:t>	Комплекс </a:t>
            </a:r>
            <a:r>
              <a:rPr lang="ru-RU" dirty="0"/>
              <a:t>БУГ-3 обладает повышенной производительностью за счет усовершенствованного процесса сбраживания. Это достигается благодаря горизонтальной конструкции оборудования.</a:t>
            </a:r>
          </a:p>
        </p:txBody>
      </p:sp>
    </p:spTree>
    <p:extLst>
      <p:ext uri="{BB962C8B-B14F-4D97-AF65-F5344CB8AC3E}">
        <p14:creationId xmlns:p14="http://schemas.microsoft.com/office/powerpoint/2010/main" val="54498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51520" y="476672"/>
            <a:ext cx="8568952" cy="566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Технология переработки органических отходов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fontAlgn="base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ru-RU" dirty="0"/>
              <a:t>Первоначально в </a:t>
            </a:r>
            <a:r>
              <a:rPr lang="ru-RU" dirty="0" err="1"/>
              <a:t>биореактор</a:t>
            </a:r>
            <a:r>
              <a:rPr lang="ru-RU" dirty="0"/>
              <a:t> </a:t>
            </a:r>
            <a:r>
              <a:rPr lang="ru-RU" b="1" dirty="0"/>
              <a:t>БУГ-1</a:t>
            </a:r>
            <a:r>
              <a:rPr lang="ru-RU" dirty="0"/>
              <a:t> фекальным насосом загружается 6 </a:t>
            </a:r>
            <a:r>
              <a:rPr lang="ru-RU" dirty="0" err="1"/>
              <a:t>куб.м</a:t>
            </a:r>
            <a:r>
              <a:rPr lang="ru-RU" dirty="0"/>
              <a:t>. субстрата, состоящего из навоза, благополучного в ветеринарном отношении влажностью 85%, и воды, смешанных в пропорции 1:1. В </a:t>
            </a:r>
            <a:r>
              <a:rPr lang="ru-RU" dirty="0" err="1"/>
              <a:t>биореакторе</a:t>
            </a:r>
            <a:r>
              <a:rPr lang="ru-RU" dirty="0"/>
              <a:t> автоматически поддерживается постоянная температура +52°С. Четыре раза в сутки на 15 минут автоматически включается перемешивающее устройство, которое сбивает корку на поверхности для более активного брожения и выделения биогаза. Через 7-10 дней начинается процесс активного брожения с выделением биогаза, который собирается в газгольдере. Далее идет непрерывный технологический процесс. Ежесуточно сливается 10% от рабочего объёма </a:t>
            </a:r>
            <a:r>
              <a:rPr lang="ru-RU" dirty="0" err="1"/>
              <a:t>биореактора</a:t>
            </a:r>
            <a:r>
              <a:rPr lang="ru-RU" dirty="0"/>
              <a:t> готового жидкого удобрения (600 литров) и, соответственно, пополняется 10% субстрата. При этом ежесуточный выход биогаза составляет от 6-8 </a:t>
            </a:r>
            <a:r>
              <a:rPr lang="ru-RU" dirty="0" err="1"/>
              <a:t>куб.м</a:t>
            </a:r>
            <a:r>
              <a:rPr lang="ru-RU" dirty="0"/>
              <a:t>. и более в зависимости от состава навоза.</a:t>
            </a:r>
          </a:p>
          <a:p>
            <a:pPr algn="just" fontAlgn="base"/>
            <a:r>
              <a:rPr lang="ru-RU" dirty="0" smtClean="0"/>
              <a:t>	В </a:t>
            </a:r>
            <a:r>
              <a:rPr lang="ru-RU" dirty="0" err="1"/>
              <a:t>биореактор</a:t>
            </a:r>
            <a:r>
              <a:rPr lang="ru-RU" dirty="0"/>
              <a:t> </a:t>
            </a:r>
            <a:r>
              <a:rPr lang="ru-RU" b="1" dirty="0"/>
              <a:t>БУГ-3</a:t>
            </a:r>
            <a:r>
              <a:rPr lang="ru-RU" dirty="0"/>
              <a:t> первоначально субстрат загружается частями по 20% от общего объема до полного заполнения в течение 5 суток. Через 7-10 дней после начала процесса активного брожения ежесуточно загружается и одновременно сливается 20% от рабочего объема. Ежесуточный выход биогаза может составлять 12-25 </a:t>
            </a:r>
            <a:r>
              <a:rPr lang="ru-RU" dirty="0" err="1"/>
              <a:t>куб.м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1962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23728" y="292586"/>
            <a:ext cx="509120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Технологическая схема производства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0242" name="Picture 2" descr="Технологическая схема производст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71" y="1008273"/>
            <a:ext cx="8299293" cy="479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844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548" y="260648"/>
            <a:ext cx="856895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Эффективность жидких удобрений "КОУД"</a:t>
            </a:r>
          </a:p>
          <a:p>
            <a:pPr algn="just"/>
            <a:r>
              <a:rPr lang="ru-RU" sz="1600" dirty="0" smtClean="0"/>
              <a:t>	В </a:t>
            </a:r>
            <a:r>
              <a:rPr lang="ru-RU" sz="1600" dirty="0"/>
              <a:t>удобрениях "КОУД" накапливаются такие биологически важные для околокорневой микрофлоры и растений соединения как аминокислоты, в том числе и незаменимые, все витамины группы В. </a:t>
            </a:r>
          </a:p>
          <a:p>
            <a:pPr algn="just"/>
            <a:r>
              <a:rPr lang="ru-RU" sz="1600" dirty="0" smtClean="0"/>
              <a:t>	В </a:t>
            </a:r>
            <a:r>
              <a:rPr lang="ru-RU" sz="1600" dirty="0"/>
              <a:t>процессе биологической обработки удобрение аккумулирует высокоактивные биологические соединения класса ауксинов, которые ускоряют образование хлорофилла, а также биологически активных ферментов, повышающих образование зеленой массы растений и площадь фотосинтеза. Образуются </a:t>
            </a:r>
            <a:r>
              <a:rPr lang="ru-RU" sz="1600" dirty="0" err="1"/>
              <a:t>гуминоподобные</a:t>
            </a:r>
            <a:r>
              <a:rPr lang="ru-RU" sz="1600" dirty="0"/>
              <a:t> соединения, улучшающие структуру почвы и </a:t>
            </a:r>
            <a:r>
              <a:rPr lang="ru-RU" sz="1600" dirty="0" err="1"/>
              <a:t>влаговоздушный</a:t>
            </a:r>
            <a:r>
              <a:rPr lang="ru-RU" sz="1600" dirty="0"/>
              <a:t> обмен у корневой системы растений. При внесении в почву удобрения «КОУД» снижается кислотность почв, т.к. оно имеет нейтральную или слабощелочную реакцию.</a:t>
            </a:r>
          </a:p>
          <a:p>
            <a:pPr algn="just"/>
            <a:r>
              <a:rPr lang="ru-RU" sz="1600" dirty="0" smtClean="0"/>
              <a:t>	В </a:t>
            </a:r>
            <a:r>
              <a:rPr lang="ru-RU" sz="1600" dirty="0"/>
              <a:t>таком растворенном состоянии элементы усваиваются растениями с момента внесения жидких удобрений "КОУД" в почву в отличие от обычной запашки удобрений, когда максимальный эффект от них достигается только на второй-третий год. Удобрение не содержит патогенной микрофлоры, яиц гельминтов, семян сорняков, нитратов и нитритов, специфических фекальных запахов. Удобрение нетоксично, </a:t>
            </a:r>
            <a:r>
              <a:rPr lang="ru-RU" sz="1600" dirty="0" err="1"/>
              <a:t>пожаробезопасно</a:t>
            </a:r>
            <a:r>
              <a:rPr lang="ru-RU" sz="1600" dirty="0"/>
              <a:t>, не образует вредных и токсичных соединений при внесении в почву. По воздействию на организм человека компоненты удобрения относятся к 4 классу опасности в соответствии с ГОСТ 12.2.007</a:t>
            </a:r>
            <a:r>
              <a:rPr lang="ru-RU" sz="1600" dirty="0" smtClean="0"/>
              <a:t>.</a:t>
            </a:r>
          </a:p>
          <a:p>
            <a:pPr algn="just"/>
            <a:endParaRPr lang="ru-RU" sz="1600" dirty="0"/>
          </a:p>
          <a:p>
            <a:r>
              <a:rPr lang="ru-RU" sz="1600" dirty="0"/>
              <a:t>Температурные условия хранения от -40 до +15°С</a:t>
            </a:r>
            <a:r>
              <a:rPr lang="ru-RU" sz="1600" dirty="0" smtClean="0"/>
              <a:t>.</a:t>
            </a:r>
          </a:p>
          <a:p>
            <a:endParaRPr lang="ru-RU" sz="1600" dirty="0"/>
          </a:p>
          <a:p>
            <a:r>
              <a:rPr lang="ru-RU" sz="1600" dirty="0"/>
              <a:t>Срок хранения удобрения - 1 год.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2170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82340" y="491763"/>
            <a:ext cx="8352928" cy="560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Получаемое методом биологической обработки удобрение «КОУД» – высококонцентрированное удобрение, поэтому перед применением требует обязательного разведения водой в пропорции не менее 20 : 1. В зависимости от состояния почв 1 литра удобрения достаточно для обработки до 15 м2 площади почвы. Если подкормка растений удобрением совмещена с поливом, удобрение "КОУД" необходимо разбавлять водой в соотношении 1:50 - 1:70.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В результате биотехнической переработки органических отходов образуется экологически чистое высокоэффективное концентрированное жидкое удобрение «КОУД». Его эффективность подтверждена опытами, лабораторными испытаниями и практикой агротехники. Так, при проведении лабораторных испытаний в Вологодской молочно-хозяйственной академии им. Верещагина выяснено, что по своему составу жидкое удобрение «КОУД» эффективнее навоза в 100 раз.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3677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Новый рисунок (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56388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Rot="1" noChangeArrowheads="1"/>
          </p:cNvSpPr>
          <p:nvPr/>
        </p:nvSpPr>
        <p:spPr>
          <a:xfrm>
            <a:off x="597098" y="476672"/>
            <a:ext cx="8007350" cy="576783"/>
          </a:xfrm>
          <a:prstGeom prst="rect">
            <a:avLst/>
          </a:prstGeom>
          <a:solidFill>
            <a:srgbClr val="00B050"/>
          </a:solidFill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 </a:t>
            </a:r>
            <a:r>
              <a:rPr lang="ru-RU" sz="2800" dirty="0" smtClean="0"/>
              <a:t>Спасибо за внимание!</a:t>
            </a:r>
            <a:endParaRPr lang="en-US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2225080" y="56612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" indent="0" algn="ctr">
              <a:buNone/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</a:rPr>
              <a:t>ЧСУП «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</a:rPr>
              <a:t>МозырьАльфаСтрой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</a:rPr>
              <a:t>»</a:t>
            </a:r>
          </a:p>
          <a:p>
            <a:pPr marL="68580" indent="0" algn="ctr">
              <a:buNone/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</a:rPr>
              <a:t>+375 33 392 65 57</a:t>
            </a:r>
            <a:endParaRPr lang="en-US" b="1" dirty="0">
              <a:solidFill>
                <a:srgbClr val="C00000"/>
              </a:solidFill>
              <a:latin typeface="Times New Roman" pitchFamily="18" charset="0"/>
            </a:endParaRPr>
          </a:p>
          <a:p>
            <a:pPr marL="68580" indent="0" algn="ctr">
              <a:buNone/>
              <a:defRPr/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</a:rPr>
              <a:t>wladek647@tut.by </a:t>
            </a:r>
            <a:endParaRPr lang="ru-RU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646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95536" y="620688"/>
            <a:ext cx="8568952" cy="5904656"/>
          </a:xfrm>
        </p:spPr>
        <p:txBody>
          <a:bodyPr>
            <a:normAutofit fontScale="47500" lnSpcReduction="20000"/>
          </a:bodyPr>
          <a:lstStyle/>
          <a:p>
            <a:pPr marL="68580" indent="0" algn="just">
              <a:buNone/>
            </a:pPr>
            <a:r>
              <a:rPr lang="ru-RU" dirty="0" smtClean="0"/>
              <a:t>	</a:t>
            </a:r>
            <a:r>
              <a:rPr lang="ru-RU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Пиролизные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установки  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FORTAN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предназначены для переработки отходов РТИ, медицинских, пластиковых отходов, отходов нефтепереработки, мягких кровельных материалов и </a:t>
            </a:r>
            <a:r>
              <a:rPr lang="ru-RU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Главные продукты переработки- это жидкий продукт пиролиза (пиролизное масло), углеродистый остаток, </a:t>
            </a:r>
            <a:r>
              <a:rPr lang="ru-RU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металлокорд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(в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случае 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переработки использованных шин) и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газы.</a:t>
            </a:r>
          </a:p>
          <a:p>
            <a:pPr marL="68580" indent="0" algn="just">
              <a:buNone/>
            </a:pPr>
            <a:endParaRPr lang="ru-RU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 algn="just"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Пиролиз (от греч. </a:t>
            </a:r>
            <a:r>
              <a:rPr lang="ru-RU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pyr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огонь, жар и </a:t>
            </a:r>
            <a:r>
              <a:rPr lang="ru-RU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lysis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разложение, распад)- термическое разложение органических соединений  без доступа  воздуха.</a:t>
            </a:r>
          </a:p>
          <a:p>
            <a:pPr marL="68580" indent="0" algn="just"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Сырье 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(использованные шины, медицинские, пластиковые, электронные отходы, отходы нефтепереработки и др.) загружается в сосуд из жаростойкого материала (реторту). Реторта помещается в печь. </a:t>
            </a:r>
          </a:p>
          <a:p>
            <a:pPr marL="68580" indent="0" algn="just">
              <a:buNone/>
            </a:pP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 algn="just"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Сырье 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нагревается посредством теплопередачи через стенки реторты и подвергается термическому разложению (пиролизу) с образованием парогазовой смеси и углеродистого остатка - полукокса. Парогазовая смесь выводится из реторты по трубопроводу, охлаждается, пары конденсируются и полученная жидкость отделяется от неконденсирующихся газов. Жидкость накапливается в сборнике жидкого продукта, газ частично или полностью используется для поддержания процесса (сжигается в печи). По окончании процесса пиролиза реторту с полукоксом извлекают из печи и устанавливают в печь реторту с сырьем.</a:t>
            </a:r>
          </a:p>
          <a:p>
            <a:pPr marL="68580" indent="0" algn="just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292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79388" y="188913"/>
            <a:ext cx="6264275" cy="66357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FFC000"/>
                </a:solidFill>
              </a:rPr>
              <a:t>Основной принцип пиролиза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779838" y="1844675"/>
            <a:ext cx="180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uk-UA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843213" y="765175"/>
            <a:ext cx="2663825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400"/>
              <a:t>ПИРОЛИЗ</a:t>
            </a:r>
            <a:endParaRPr lang="en-US" sz="1400"/>
          </a:p>
          <a:p>
            <a:pPr algn="ctr"/>
            <a:r>
              <a:rPr lang="ru-RU" sz="1400"/>
              <a:t> Термическое разложение       при температуре </a:t>
            </a:r>
            <a:r>
              <a:rPr lang="en-US" sz="1400"/>
              <a:t> 300-</a:t>
            </a:r>
            <a:r>
              <a:rPr lang="ru-RU" sz="1400"/>
              <a:t>7</a:t>
            </a:r>
            <a:r>
              <a:rPr lang="en-US" sz="1400"/>
              <a:t>00°C </a:t>
            </a:r>
          </a:p>
          <a:p>
            <a:pPr algn="ctr"/>
            <a:r>
              <a:rPr lang="ru-RU" sz="1400"/>
              <a:t>без доступа кислорода</a:t>
            </a:r>
          </a:p>
          <a:p>
            <a:pPr>
              <a:spcBef>
                <a:spcPct val="50000"/>
              </a:spcBef>
            </a:pPr>
            <a:endParaRPr lang="ru-RU" sz="1400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6443663" y="3141663"/>
            <a:ext cx="2376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ru-RU" sz="1400">
                <a:solidFill>
                  <a:srgbClr val="000000"/>
                </a:solidFill>
              </a:rPr>
              <a:t>Пиролизные газы</a:t>
            </a:r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5364163" y="48688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50825" y="3716338"/>
            <a:ext cx="21605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1400"/>
              <a:t>Сырье</a:t>
            </a: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1476375" y="3860800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7178" name="Picture 10" descr="Pyrolysis_of_used_tyres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33"/>
          <a:stretch>
            <a:fillRect/>
          </a:stretch>
        </p:blipFill>
        <p:spPr bwMode="auto">
          <a:xfrm>
            <a:off x="6516688" y="3716338"/>
            <a:ext cx="1439862" cy="13335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6588125" y="3429000"/>
            <a:ext cx="1800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1400">
                <a:solidFill>
                  <a:srgbClr val="000000"/>
                </a:solidFill>
              </a:rPr>
              <a:t>Металлокорд</a:t>
            </a:r>
          </a:p>
        </p:txBody>
      </p:sp>
      <p:pic>
        <p:nvPicPr>
          <p:cNvPr id="7180" name="Picture 12" descr="IMG_58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9" t="8858" r="8192"/>
          <a:stretch>
            <a:fillRect/>
          </a:stretch>
        </p:blipFill>
        <p:spPr bwMode="auto">
          <a:xfrm>
            <a:off x="6516688" y="5373688"/>
            <a:ext cx="1441450" cy="13684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6443663" y="5084763"/>
            <a:ext cx="1943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1400">
                <a:solidFill>
                  <a:srgbClr val="000000"/>
                </a:solidFill>
              </a:rPr>
              <a:t>Технический углерод</a:t>
            </a:r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5364163" y="3284538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>
            <a:off x="5364163" y="5516563"/>
            <a:ext cx="1152525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557338"/>
            <a:ext cx="1343025" cy="14620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6588125" y="1052513"/>
            <a:ext cx="15843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1400">
                <a:solidFill>
                  <a:srgbClr val="000000"/>
                </a:solidFill>
              </a:rPr>
              <a:t>Пиролизное масло</a:t>
            </a:r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 flipV="1">
            <a:off x="5364163" y="1844675"/>
            <a:ext cx="122396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7" name="Line 20"/>
          <p:cNvSpPr>
            <a:spLocks noChangeShapeType="1"/>
          </p:cNvSpPr>
          <p:nvPr/>
        </p:nvSpPr>
        <p:spPr bwMode="auto">
          <a:xfrm>
            <a:off x="5364163" y="3933825"/>
            <a:ext cx="107950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7188" name="Picture 28" descr="080620111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060575"/>
            <a:ext cx="3146425" cy="37449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6144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0" y="0"/>
            <a:ext cx="7667625" cy="126876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FFFF00"/>
                </a:solidFill>
              </a:rPr>
              <a:t>Сырье для переработки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на пиролизных установках </a:t>
            </a:r>
            <a:r>
              <a:rPr lang="en-US" sz="3200" dirty="0" smtClean="0">
                <a:solidFill>
                  <a:srgbClr val="FFFF00"/>
                </a:solidFill>
              </a:rPr>
              <a:t>FORTAN</a:t>
            </a:r>
            <a:endParaRPr lang="ru-RU" sz="3200" dirty="0" smtClean="0">
              <a:solidFill>
                <a:srgbClr val="FFFF00"/>
              </a:solidFill>
            </a:endParaRP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3860800"/>
            <a:ext cx="2952750" cy="1838325"/>
          </a:xfr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4149725"/>
            <a:ext cx="2952750" cy="1800225"/>
          </a:xfr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484313"/>
            <a:ext cx="2947988" cy="1651000"/>
          </a:xfr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1557338"/>
            <a:ext cx="2806700" cy="1666875"/>
          </a:xfrm>
          <a:ln w="38100">
            <a:solidFill>
              <a:schemeClr val="tx1"/>
            </a:solidFill>
          </a:ln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141663"/>
            <a:ext cx="2735262" cy="172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5651500" y="6021388"/>
            <a:ext cx="316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1800">
                <a:solidFill>
                  <a:srgbClr val="000000"/>
                </a:solidFill>
              </a:rPr>
              <a:t>электронные отходы</a:t>
            </a:r>
          </a:p>
        </p:txBody>
      </p:sp>
      <p:sp>
        <p:nvSpPr>
          <p:cNvPr id="8202" name="Text Box 9"/>
          <p:cNvSpPr txBox="1">
            <a:spLocks noChangeArrowheads="1"/>
          </p:cNvSpPr>
          <p:nvPr/>
        </p:nvSpPr>
        <p:spPr bwMode="auto">
          <a:xfrm>
            <a:off x="611188" y="5876925"/>
            <a:ext cx="30241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1800">
                <a:solidFill>
                  <a:srgbClr val="000000"/>
                </a:solidFill>
              </a:rPr>
              <a:t>отходы пластика</a:t>
            </a:r>
          </a:p>
        </p:txBody>
      </p:sp>
      <p:sp>
        <p:nvSpPr>
          <p:cNvPr id="8203" name="Text Box 10"/>
          <p:cNvSpPr txBox="1">
            <a:spLocks noChangeArrowheads="1"/>
          </p:cNvSpPr>
          <p:nvPr/>
        </p:nvSpPr>
        <p:spPr bwMode="auto">
          <a:xfrm>
            <a:off x="3059113" y="4941888"/>
            <a:ext cx="28082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1800">
                <a:solidFill>
                  <a:srgbClr val="000000"/>
                </a:solidFill>
              </a:rPr>
              <a:t>отходы древесины</a:t>
            </a:r>
          </a:p>
        </p:txBody>
      </p:sp>
      <p:sp>
        <p:nvSpPr>
          <p:cNvPr id="8204" name="Text Box 11"/>
          <p:cNvSpPr txBox="1">
            <a:spLocks noChangeArrowheads="1"/>
          </p:cNvSpPr>
          <p:nvPr/>
        </p:nvSpPr>
        <p:spPr bwMode="auto">
          <a:xfrm>
            <a:off x="5795963" y="3213100"/>
            <a:ext cx="2879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1800">
                <a:solidFill>
                  <a:srgbClr val="000000"/>
                </a:solidFill>
              </a:rPr>
              <a:t>медицинские отходы</a:t>
            </a:r>
          </a:p>
        </p:txBody>
      </p:sp>
      <p:sp>
        <p:nvSpPr>
          <p:cNvPr id="8205" name="Text Box 12"/>
          <p:cNvSpPr txBox="1">
            <a:spLocks noChangeArrowheads="1"/>
          </p:cNvSpPr>
          <p:nvPr/>
        </p:nvSpPr>
        <p:spPr bwMode="auto">
          <a:xfrm>
            <a:off x="395288" y="3141663"/>
            <a:ext cx="3095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1800">
                <a:solidFill>
                  <a:srgbClr val="000000"/>
                </a:solidFill>
              </a:rPr>
              <a:t>использованные шины и отходы РТИ</a:t>
            </a:r>
          </a:p>
        </p:txBody>
      </p:sp>
    </p:spTree>
  </p:cSld>
  <p:clrMapOvr>
    <a:masterClrMapping/>
  </p:clrMapOvr>
  <p:transition advTm="260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3" grpId="0" animBg="1"/>
      <p:bldP spid="1229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27460" y="116632"/>
            <a:ext cx="6048796" cy="14398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FFFF00"/>
                </a:solidFill>
              </a:rPr>
              <a:t>Список продуктов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для переработки  в пиролизных печах </a:t>
            </a:r>
            <a:r>
              <a:rPr lang="en-US" sz="2800" dirty="0" smtClean="0">
                <a:solidFill>
                  <a:srgbClr val="FFFF00"/>
                </a:solidFill>
              </a:rPr>
              <a:t>FORTAN</a:t>
            </a:r>
            <a:endParaRPr lang="ru-RU" sz="2800" dirty="0" smtClean="0">
              <a:solidFill>
                <a:srgbClr val="FFFF00"/>
              </a:solidFill>
            </a:endParaRP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27088" y="1700213"/>
            <a:ext cx="8007350" cy="4465637"/>
          </a:xfrm>
        </p:spPr>
        <p:txBody>
          <a:bodyPr>
            <a:noAutofit/>
          </a:bodyPr>
          <a:lstStyle/>
          <a:p>
            <a:pPr marL="609600" indent="-609600" eaLnBrk="1" hangingPunct="1">
              <a:defRPr/>
            </a:pPr>
            <a:r>
              <a:rPr lang="ru-RU" sz="1100" b="1" dirty="0" smtClean="0">
                <a:solidFill>
                  <a:schemeClr val="tx1"/>
                </a:solidFill>
              </a:rPr>
              <a:t>Покрышки с </a:t>
            </a:r>
            <a:r>
              <a:rPr lang="ru-RU" sz="1100" b="1" dirty="0" err="1" smtClean="0">
                <a:solidFill>
                  <a:schemeClr val="tx1"/>
                </a:solidFill>
              </a:rPr>
              <a:t>металлокордом</a:t>
            </a:r>
            <a:r>
              <a:rPr lang="ru-RU" sz="1100" b="1" dirty="0" smtClean="0">
                <a:solidFill>
                  <a:schemeClr val="tx1"/>
                </a:solidFill>
              </a:rPr>
              <a:t> и без него</a:t>
            </a:r>
          </a:p>
          <a:p>
            <a:pPr marL="609600" indent="-609600" eaLnBrk="1" hangingPunct="1">
              <a:defRPr/>
            </a:pPr>
            <a:r>
              <a:rPr lang="ru-RU" sz="1100" b="1" dirty="0" smtClean="0">
                <a:solidFill>
                  <a:schemeClr val="tx1"/>
                </a:solidFill>
              </a:rPr>
              <a:t>Полиэтилентерефталат - пластиковые бутылки</a:t>
            </a:r>
          </a:p>
          <a:p>
            <a:pPr marL="609600" indent="-609600" eaLnBrk="1" hangingPunct="1">
              <a:defRPr/>
            </a:pPr>
            <a:r>
              <a:rPr lang="ru-RU" sz="1100" b="1" dirty="0" smtClean="0">
                <a:solidFill>
                  <a:schemeClr val="tx1"/>
                </a:solidFill>
              </a:rPr>
              <a:t>Полиэтилен пакеты, стаканчики, трубы, пленки, соединительные детали</a:t>
            </a:r>
          </a:p>
          <a:p>
            <a:pPr marL="609600" indent="-609600" eaLnBrk="1" hangingPunct="1">
              <a:defRPr/>
            </a:pPr>
            <a:r>
              <a:rPr lang="ru-RU" sz="1100" b="1" dirty="0" smtClean="0">
                <a:solidFill>
                  <a:schemeClr val="tx1"/>
                </a:solidFill>
              </a:rPr>
              <a:t>Полипропилен - ручки для окон и дверей, декоративные и вентиляционные решетки, корпуса для различных изделий, пищевая плёнка</a:t>
            </a:r>
          </a:p>
          <a:p>
            <a:pPr marL="609600" indent="-609600" eaLnBrk="1" hangingPunct="1">
              <a:defRPr/>
            </a:pPr>
            <a:r>
              <a:rPr lang="ru-RU" sz="1100" b="1" dirty="0" smtClean="0">
                <a:solidFill>
                  <a:schemeClr val="tx1"/>
                </a:solidFill>
              </a:rPr>
              <a:t>Полистирол- </a:t>
            </a:r>
            <a:r>
              <a:rPr lang="ru-RU" sz="1100" b="1" dirty="0" err="1" smtClean="0">
                <a:solidFill>
                  <a:schemeClr val="tx1"/>
                </a:solidFill>
              </a:rPr>
              <a:t>ст</a:t>
            </a:r>
            <a:r>
              <a:rPr lang="en-US" sz="1100" b="1" dirty="0" smtClean="0">
                <a:solidFill>
                  <a:schemeClr val="tx1"/>
                </a:solidFill>
              </a:rPr>
              <a:t>a</a:t>
            </a:r>
            <a:r>
              <a:rPr lang="ru-RU" sz="1100" b="1" dirty="0" err="1" smtClean="0">
                <a:solidFill>
                  <a:schemeClr val="tx1"/>
                </a:solidFill>
              </a:rPr>
              <a:t>каны</a:t>
            </a:r>
            <a:r>
              <a:rPr lang="ru-RU" sz="1100" b="1" dirty="0" smtClean="0">
                <a:solidFill>
                  <a:schemeClr val="tx1"/>
                </a:solidFill>
              </a:rPr>
              <a:t>, по</a:t>
            </a:r>
            <a:r>
              <a:rPr lang="en-US" sz="1100" b="1" dirty="0" smtClean="0">
                <a:solidFill>
                  <a:schemeClr val="tx1"/>
                </a:solidFill>
              </a:rPr>
              <a:t>c</a:t>
            </a:r>
            <a:r>
              <a:rPr lang="ru-RU" sz="1100" b="1" dirty="0" smtClean="0">
                <a:solidFill>
                  <a:schemeClr val="tx1"/>
                </a:solidFill>
              </a:rPr>
              <a:t>уда</a:t>
            </a:r>
          </a:p>
          <a:p>
            <a:pPr marL="609600" indent="-609600" eaLnBrk="1" hangingPunct="1">
              <a:defRPr/>
            </a:pPr>
            <a:r>
              <a:rPr lang="ru-RU" sz="1100" b="1" dirty="0" smtClean="0">
                <a:solidFill>
                  <a:schemeClr val="tx1"/>
                </a:solidFill>
              </a:rPr>
              <a:t>Медицинские отходы</a:t>
            </a:r>
          </a:p>
          <a:p>
            <a:pPr marL="609600" indent="-609600" eaLnBrk="1" hangingPunct="1">
              <a:defRPr/>
            </a:pPr>
            <a:r>
              <a:rPr lang="ru-RU" sz="1100" b="1" dirty="0" smtClean="0">
                <a:solidFill>
                  <a:schemeClr val="tx1"/>
                </a:solidFill>
              </a:rPr>
              <a:t>Каучуки</a:t>
            </a:r>
          </a:p>
          <a:p>
            <a:pPr marL="609600" indent="-609600" eaLnBrk="1" hangingPunct="1">
              <a:defRPr/>
            </a:pPr>
            <a:r>
              <a:rPr lang="ru-RU" sz="1100" b="1" dirty="0" err="1" smtClean="0">
                <a:solidFill>
                  <a:schemeClr val="tx1"/>
                </a:solidFill>
              </a:rPr>
              <a:t>Пенополиуретан</a:t>
            </a:r>
            <a:r>
              <a:rPr lang="ru-RU" sz="1100" b="1" dirty="0" smtClean="0">
                <a:solidFill>
                  <a:schemeClr val="tx1"/>
                </a:solidFill>
              </a:rPr>
              <a:t> - поролон, пенопласт</a:t>
            </a:r>
          </a:p>
          <a:p>
            <a:pPr marL="609600" indent="-609600" eaLnBrk="1" hangingPunct="1">
              <a:defRPr/>
            </a:pPr>
            <a:r>
              <a:rPr lang="ru-RU" sz="1100" b="1" dirty="0" smtClean="0">
                <a:solidFill>
                  <a:schemeClr val="tx1"/>
                </a:solidFill>
              </a:rPr>
              <a:t>Бытовые пластмассы</a:t>
            </a:r>
          </a:p>
          <a:p>
            <a:pPr marL="609600" indent="-609600" eaLnBrk="1" hangingPunct="1">
              <a:defRPr/>
            </a:pPr>
            <a:r>
              <a:rPr lang="ru-RU" sz="1100" b="1" dirty="0" smtClean="0">
                <a:solidFill>
                  <a:schemeClr val="tx1"/>
                </a:solidFill>
              </a:rPr>
              <a:t>Отходы электронной техники</a:t>
            </a:r>
          </a:p>
          <a:p>
            <a:pPr marL="609600" indent="-609600" eaLnBrk="1" hangingPunct="1">
              <a:defRPr/>
            </a:pPr>
            <a:r>
              <a:rPr lang="ru-RU" sz="1100" b="1" dirty="0" smtClean="0">
                <a:solidFill>
                  <a:schemeClr val="tx1"/>
                </a:solidFill>
              </a:rPr>
              <a:t>Лигнин</a:t>
            </a:r>
          </a:p>
          <a:p>
            <a:pPr marL="609600" indent="-609600" eaLnBrk="1" hangingPunct="1">
              <a:defRPr/>
            </a:pPr>
            <a:r>
              <a:rPr lang="ru-RU" sz="1100" b="1" dirty="0" smtClean="0">
                <a:solidFill>
                  <a:schemeClr val="tx1"/>
                </a:solidFill>
              </a:rPr>
              <a:t>Битум</a:t>
            </a:r>
          </a:p>
          <a:p>
            <a:pPr marL="609600" indent="-609600" eaLnBrk="1" hangingPunct="1">
              <a:defRPr/>
            </a:pPr>
            <a:r>
              <a:rPr lang="ru-RU" sz="1100" b="1" dirty="0" smtClean="0">
                <a:solidFill>
                  <a:schemeClr val="tx1"/>
                </a:solidFill>
              </a:rPr>
              <a:t>Лазерные диски</a:t>
            </a:r>
          </a:p>
          <a:p>
            <a:pPr marL="609600" indent="-609600" eaLnBrk="1" hangingPunct="1">
              <a:defRPr/>
            </a:pPr>
            <a:r>
              <a:rPr lang="ru-RU" sz="1100" b="1" dirty="0" err="1" smtClean="0">
                <a:solidFill>
                  <a:schemeClr val="tx1"/>
                </a:solidFill>
              </a:rPr>
              <a:t>Нефтешламы</a:t>
            </a:r>
            <a:endParaRPr lang="ru-RU" sz="1100" b="1" dirty="0" smtClean="0">
              <a:solidFill>
                <a:schemeClr val="tx1"/>
              </a:solidFill>
            </a:endParaRPr>
          </a:p>
          <a:p>
            <a:pPr marL="609600" indent="-609600" eaLnBrk="1" hangingPunct="1">
              <a:defRPr/>
            </a:pPr>
            <a:r>
              <a:rPr lang="ru-RU" sz="1100" b="1" dirty="0" smtClean="0">
                <a:solidFill>
                  <a:schemeClr val="tx1"/>
                </a:solidFill>
              </a:rPr>
              <a:t>Древесные стружки и опилки</a:t>
            </a:r>
          </a:p>
          <a:p>
            <a:pPr marL="609600" indent="-609600" eaLnBrk="1" hangingPunct="1">
              <a:defRPr/>
            </a:pPr>
            <a:r>
              <a:rPr lang="ru-RU" sz="1100" b="1" dirty="0" smtClean="0">
                <a:solidFill>
                  <a:schemeClr val="tx1"/>
                </a:solidFill>
              </a:rPr>
              <a:t>Отработанные моторные масла (например </a:t>
            </a:r>
            <a:r>
              <a:rPr lang="ru-RU" sz="1100" b="1" dirty="0" err="1" smtClean="0">
                <a:solidFill>
                  <a:schemeClr val="tx1"/>
                </a:solidFill>
              </a:rPr>
              <a:t>полиальфаолефины</a:t>
            </a:r>
            <a:r>
              <a:rPr lang="ru-RU" sz="1100" b="1" dirty="0" smtClean="0">
                <a:solidFill>
                  <a:schemeClr val="tx1"/>
                </a:solidFill>
              </a:rPr>
              <a:t>, сложные эфиры и </a:t>
            </a:r>
            <a:r>
              <a:rPr lang="ru-RU" sz="1100" b="1" dirty="0" err="1" smtClean="0">
                <a:solidFill>
                  <a:schemeClr val="tx1"/>
                </a:solidFill>
              </a:rPr>
              <a:t>др</a:t>
            </a:r>
            <a:r>
              <a:rPr lang="ru-RU" sz="1100" b="1" dirty="0" smtClean="0">
                <a:solidFill>
                  <a:schemeClr val="tx1"/>
                </a:solidFill>
              </a:rPr>
              <a:t>).</a:t>
            </a:r>
          </a:p>
          <a:p>
            <a:pPr marL="609600" indent="-609600" eaLnBrk="1" hangingPunct="1">
              <a:defRPr/>
            </a:pPr>
            <a:r>
              <a:rPr lang="ru-RU" sz="1100" b="1" dirty="0" smtClean="0">
                <a:solidFill>
                  <a:schemeClr val="tx1"/>
                </a:solidFill>
              </a:rPr>
              <a:t>Изделия из латекса - печатки, презервативы, матрацы, </a:t>
            </a:r>
            <a:r>
              <a:rPr lang="ru-RU" sz="1100" b="1" dirty="0" err="1" smtClean="0">
                <a:solidFill>
                  <a:schemeClr val="tx1"/>
                </a:solidFill>
              </a:rPr>
              <a:t>сосоки</a:t>
            </a:r>
            <a:r>
              <a:rPr lang="ru-RU" sz="1100" b="1" dirty="0" smtClean="0">
                <a:solidFill>
                  <a:schemeClr val="tx1"/>
                </a:solidFill>
              </a:rPr>
              <a:t>, пустышки, детские круги, эластичный бинты, медицинские бандажи, ластики, воздушные шары, хирургические перчатки, бактерицидные пластыри, некоторые виды обуви и предметы одежды, катетеры, некоторые предметы спортивного инвентаря, некоторые ремешки для часов, </a:t>
            </a:r>
            <a:r>
              <a:rPr lang="ru-RU" sz="1100" b="1" dirty="0" err="1" smtClean="0">
                <a:solidFill>
                  <a:schemeClr val="tx1"/>
                </a:solidFill>
              </a:rPr>
              <a:t>массажеры</a:t>
            </a:r>
            <a:r>
              <a:rPr lang="ru-RU" sz="1100" b="1" dirty="0" smtClean="0">
                <a:solidFill>
                  <a:schemeClr val="tx1"/>
                </a:solidFill>
              </a:rPr>
              <a:t> для зубов, бельевая резинка, краски, и другие</a:t>
            </a:r>
          </a:p>
          <a:p>
            <a:pPr marL="609600" indent="-609600" eaLnBrk="1" hangingPunct="1">
              <a:defRPr/>
            </a:pPr>
            <a:r>
              <a:rPr lang="ru-RU" sz="1100" b="1" dirty="0" smtClean="0">
                <a:solidFill>
                  <a:schemeClr val="tx1"/>
                </a:solidFill>
              </a:rPr>
              <a:t>Рубероид</a:t>
            </a:r>
          </a:p>
          <a:p>
            <a:pPr marL="609600" indent="-609600" eaLnBrk="1" hangingPunct="1">
              <a:defRPr/>
            </a:pPr>
            <a:r>
              <a:rPr lang="ru-RU" sz="1100" b="1" dirty="0" smtClean="0">
                <a:solidFill>
                  <a:schemeClr val="tx1"/>
                </a:solidFill>
              </a:rPr>
              <a:t>Резиновые изделия</a:t>
            </a:r>
          </a:p>
          <a:p>
            <a:pPr marL="609600" indent="-609600" eaLnBrk="1" hangingPunct="1">
              <a:defRPr/>
            </a:pPr>
            <a:r>
              <a:rPr lang="ru-RU" sz="1100" b="1" dirty="0" smtClean="0">
                <a:solidFill>
                  <a:schemeClr val="tx1"/>
                </a:solidFill>
              </a:rPr>
              <a:t>Канцелярские изделия</a:t>
            </a:r>
          </a:p>
        </p:txBody>
      </p:sp>
    </p:spTree>
  </p:cSld>
  <p:clrMapOvr>
    <a:masterClrMapping/>
  </p:clrMapOvr>
  <p:transition advTm="36769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43490" y="620688"/>
            <a:ext cx="7024744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FFFF00"/>
                </a:solidFill>
              </a:rPr>
              <a:t>Конечные продукты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переработки использованных шин</a:t>
            </a:r>
          </a:p>
        </p:txBody>
      </p:sp>
      <p:graphicFrame>
        <p:nvGraphicFramePr>
          <p:cNvPr id="10244" name="Object 15"/>
          <p:cNvGraphicFramePr>
            <a:graphicFrameLocks noGrp="1" noChangeAspect="1"/>
          </p:cNvGraphicFramePr>
          <p:nvPr>
            <p:ph idx="1"/>
          </p:nvPr>
        </p:nvGraphicFramePr>
        <p:xfrm>
          <a:off x="900113" y="1844675"/>
          <a:ext cx="7200900" cy="353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Диаграмма" r:id="rId3" imgW="6648580" imgH="3286013" progId="Excel.Chart.8">
                  <p:embed/>
                </p:oleObj>
              </mc:Choice>
              <mc:Fallback>
                <p:oleObj name="Диаграмма" r:id="rId3" imgW="6648580" imgH="3286013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844675"/>
                        <a:ext cx="7200900" cy="353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2299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71600" y="692696"/>
            <a:ext cx="7024744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FFFF00"/>
                </a:solidFill>
              </a:rPr>
              <a:t>Конечные продукты 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переработки отходов пластика</a:t>
            </a:r>
          </a:p>
        </p:txBody>
      </p:sp>
      <p:graphicFrame>
        <p:nvGraphicFramePr>
          <p:cNvPr id="11268" name="Object 11"/>
          <p:cNvGraphicFramePr>
            <a:graphicFrameLocks noGrp="1" noChangeAspect="1"/>
          </p:cNvGraphicFramePr>
          <p:nvPr>
            <p:ph idx="1"/>
          </p:nvPr>
        </p:nvGraphicFramePr>
        <p:xfrm>
          <a:off x="900113" y="1844675"/>
          <a:ext cx="7056437" cy="348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Диаграмма" r:id="rId3" imgW="6648580" imgH="3286013" progId="Excel.Chart.8">
                  <p:embed/>
                </p:oleObj>
              </mc:Choice>
              <mc:Fallback>
                <p:oleObj name="Диаграмма" r:id="rId3" imgW="6648580" imgH="3286013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844675"/>
                        <a:ext cx="7056437" cy="348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1443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71600" y="692696"/>
            <a:ext cx="7024744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FFFF00"/>
                </a:solidFill>
              </a:rPr>
              <a:t>Конечные продукты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переработки мягких кровельных материалов</a:t>
            </a:r>
          </a:p>
        </p:txBody>
      </p:sp>
      <p:graphicFrame>
        <p:nvGraphicFramePr>
          <p:cNvPr id="12292" name="Object 9"/>
          <p:cNvGraphicFramePr>
            <a:graphicFrameLocks noGrp="1" noChangeAspect="1"/>
          </p:cNvGraphicFramePr>
          <p:nvPr>
            <p:ph idx="1"/>
          </p:nvPr>
        </p:nvGraphicFramePr>
        <p:xfrm>
          <a:off x="900113" y="1844675"/>
          <a:ext cx="7058025" cy="356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Диаграмма" r:id="rId3" imgW="6648580" imgH="3286013" progId="Excel.Chart.8">
                  <p:embed/>
                </p:oleObj>
              </mc:Choice>
              <mc:Fallback>
                <p:oleObj name="Диаграмма" r:id="rId3" imgW="6648580" imgH="3286013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844675"/>
                        <a:ext cx="7058025" cy="356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15568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320</TotalTime>
  <Words>430</Words>
  <Application>Microsoft Office PowerPoint</Application>
  <PresentationFormat>Экран (4:3)</PresentationFormat>
  <Paragraphs>131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Остин</vt:lpstr>
      <vt:lpstr>Диаграмма</vt:lpstr>
      <vt:lpstr>Презентация PowerPoint</vt:lpstr>
      <vt:lpstr>  ПИРОЛИЗНЫЕ УСТАНОВКИ FORTAN  </vt:lpstr>
      <vt:lpstr>Презентация PowerPoint</vt:lpstr>
      <vt:lpstr>Основной принцип пиролиза</vt:lpstr>
      <vt:lpstr>Сырье для переработки  на пиролизных установках FORTAN</vt:lpstr>
      <vt:lpstr>Список продуктов  для переработки  в пиролизных печах FORTAN</vt:lpstr>
      <vt:lpstr>Конечные продукты переработки использованных шин</vt:lpstr>
      <vt:lpstr>Конечные продукты  переработки отходов пластика</vt:lpstr>
      <vt:lpstr>Конечные продукты переработки мягких кровельных материалов</vt:lpstr>
      <vt:lpstr>Преимущества пиролизных установок FORTAN</vt:lpstr>
      <vt:lpstr>  технические характеристики FORTAN-2  </vt:lpstr>
      <vt:lpstr>  Технические характеристики FORTAN-4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Владимир</cp:lastModifiedBy>
  <cp:revision>33</cp:revision>
  <dcterms:created xsi:type="dcterms:W3CDTF">2012-09-18T17:37:36Z</dcterms:created>
  <dcterms:modified xsi:type="dcterms:W3CDTF">2013-05-02T15:50:44Z</dcterms:modified>
</cp:coreProperties>
</file>