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62" r:id="rId6"/>
    <p:sldId id="272" r:id="rId7"/>
    <p:sldId id="265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  <a:srgbClr val="FFA3B5"/>
    <a:srgbClr val="353535"/>
    <a:srgbClr val="3F3F3F"/>
    <a:srgbClr val="2E2E2E"/>
    <a:srgbClr val="C85A0A"/>
    <a:srgbClr val="D2640A"/>
    <a:srgbClr val="D16309"/>
    <a:srgbClr val="F3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2" autoAdjust="0"/>
    <p:restoredTop sz="92354" autoAdjust="0"/>
  </p:normalViewPr>
  <p:slideViewPr>
    <p:cSldViewPr>
      <p:cViewPr>
        <p:scale>
          <a:sx n="90" d="100"/>
          <a:sy n="90" d="100"/>
        </p:scale>
        <p:origin x="-480" y="-4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19AF27CB-C382-4F63-907A-B00E3BDDD274}" type="datetimeFigureOut">
              <a:rPr lang="lv-LV"/>
              <a:pPr>
                <a:defRPr/>
              </a:pPr>
              <a:t>11.05.2013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1955ED25-8C82-4467-B7D2-8461C97DA4D9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4036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41493E11-BCB1-4820-84D3-3311562E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8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500306"/>
            <a:ext cx="7100910" cy="2214579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071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9863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36" y="635077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/>
            <a:endParaRPr lang="lv-LV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03648" y="2564904"/>
            <a:ext cx="7100910" cy="2143141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7" name="Picture 9" descr="Picture1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Picture1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6" y="628967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372200" y="6221375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bg1"/>
                </a:solidFill>
              </a:rPr>
              <a:t>Darba drošības un vides veselības institūts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31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87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0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23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642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242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17445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223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9"/>
            <a:ext cx="4214842" cy="2857518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6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0" y="5297563"/>
            <a:chExt cx="9144032" cy="631767"/>
          </a:xfrm>
        </p:grpSpPr>
        <p:pic>
          <p:nvPicPr>
            <p:cNvPr id="1033" name="Picture 5" descr="Picture1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/>
            <a:stretch>
              <a:fillRect/>
            </a:stretch>
          </p:blipFill>
          <p:spPr bwMode="auto">
            <a:xfrm>
              <a:off x="0" y="5297563"/>
              <a:ext cx="862705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35"/>
            <a:stretch>
              <a:fillRect/>
            </a:stretch>
          </p:blipFill>
          <p:spPr bwMode="auto">
            <a:xfrm>
              <a:off x="6303452" y="5297563"/>
              <a:ext cx="284058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68EA783-4E68-41DA-BD26-F3A11AFFF9C3}" type="slidenum">
              <a:rPr lang="en-US" sz="150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sz="1500">
              <a:solidFill>
                <a:srgbClr val="F2F2F2"/>
              </a:solidFill>
              <a:ea typeface="MS PGothic" pitchFamily="34" charset="-128"/>
            </a:endParaRPr>
          </a:p>
        </p:txBody>
      </p:sp>
      <p:grpSp>
        <p:nvGrpSpPr>
          <p:cNvPr id="1030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1031" name="Picture 9" descr="Picture1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0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6" y="6289674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6372201" y="6209724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>
                <a:solidFill>
                  <a:schemeClr val="bg1"/>
                </a:solidFill>
              </a:rPr>
              <a:t>Darba drošības un vides veselības institūts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7" r:id="rId9"/>
    <p:sldLayoutId id="2147483893" r:id="rId10"/>
    <p:sldLayoutId id="21474838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://www.youtube.com/watch?v=73cI5_SvFd0&amp;list=UUzRa-CoVs4qDtikJ43PILdA&amp;index=7" TargetMode="External"/><Relationship Id="rId2" Type="http://schemas.openxmlformats.org/officeDocument/2006/relationships/hyperlink" Target="http://osha.lv/lv/publication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80920" cy="36724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E001C"/>
                </a:solidFill>
              </a:rPr>
              <a:t>«Институт</a:t>
            </a:r>
            <a:r>
              <a:rPr lang="lv-LV" sz="3600" b="1" dirty="0" smtClean="0">
                <a:solidFill>
                  <a:srgbClr val="8E001C"/>
                </a:solidFill>
              </a:rPr>
              <a:t> </a:t>
            </a:r>
            <a:r>
              <a:rPr lang="ru-RU" sz="3600" b="1" dirty="0" smtClean="0">
                <a:solidFill>
                  <a:srgbClr val="8E001C"/>
                </a:solidFill>
              </a:rPr>
              <a:t>безопасности </a:t>
            </a:r>
            <a:r>
              <a:rPr lang="ru-RU" sz="3600" b="1" dirty="0">
                <a:solidFill>
                  <a:srgbClr val="8E001C"/>
                </a:solidFill>
              </a:rPr>
              <a:t>труда и здоровья </a:t>
            </a:r>
            <a:r>
              <a:rPr lang="ru-RU" sz="3600" b="1" dirty="0" smtClean="0">
                <a:solidFill>
                  <a:srgbClr val="8E001C"/>
                </a:solidFill>
              </a:rPr>
              <a:t>окружающей</a:t>
            </a:r>
            <a:r>
              <a:rPr lang="lv-LV" sz="3600" b="1" dirty="0" smtClean="0">
                <a:solidFill>
                  <a:srgbClr val="8E001C"/>
                </a:solidFill>
              </a:rPr>
              <a:t> </a:t>
            </a:r>
            <a:r>
              <a:rPr lang="az-Cyrl-AZ" sz="3600" b="1" dirty="0" smtClean="0">
                <a:solidFill>
                  <a:srgbClr val="8E001C"/>
                </a:solidFill>
              </a:rPr>
              <a:t>среды»</a:t>
            </a:r>
            <a:r>
              <a:rPr lang="lv-LV" sz="3600" b="1" dirty="0" smtClean="0">
                <a:solidFill>
                  <a:srgbClr val="8E001C"/>
                </a:solidFill>
              </a:rPr>
              <a:t> </a:t>
            </a:r>
            <a:r>
              <a:rPr lang="ru-RU" sz="3600" dirty="0" smtClean="0">
                <a:solidFill>
                  <a:srgbClr val="8E001C"/>
                </a:solidFill>
              </a:rPr>
              <a:t>Рижского </a:t>
            </a:r>
            <a:r>
              <a:rPr lang="ru-RU" sz="3600" dirty="0">
                <a:solidFill>
                  <a:srgbClr val="8E001C"/>
                </a:solidFill>
              </a:rPr>
              <a:t>университета </a:t>
            </a:r>
            <a:r>
              <a:rPr lang="ru-RU" sz="3600" dirty="0" smtClean="0">
                <a:solidFill>
                  <a:srgbClr val="8E001C"/>
                </a:solidFill>
              </a:rPr>
              <a:t>им.Страдыня </a:t>
            </a:r>
            <a:r>
              <a:rPr lang="lv-LV" sz="3600" dirty="0" smtClean="0">
                <a:solidFill>
                  <a:srgbClr val="8E001C"/>
                </a:solidFill>
              </a:rPr>
              <a:t/>
            </a:r>
            <a:br>
              <a:rPr lang="lv-LV" sz="3600" dirty="0" smtClean="0">
                <a:solidFill>
                  <a:srgbClr val="8E001C"/>
                </a:solidFill>
              </a:rPr>
            </a:br>
            <a:r>
              <a:rPr lang="ru-RU" sz="3600" dirty="0">
                <a:solidFill>
                  <a:srgbClr val="8E001C"/>
                </a:solidFill>
              </a:rPr>
              <a:t>Лаборатория гигиены и </a:t>
            </a:r>
            <a:r>
              <a:rPr lang="ru-RU" sz="3600" dirty="0" smtClean="0">
                <a:solidFill>
                  <a:srgbClr val="8E001C"/>
                </a:solidFill>
              </a:rPr>
              <a:t>профессиональных заболеваний</a:t>
            </a:r>
            <a:endParaRPr lang="lv-LV" sz="3600" dirty="0" smtClean="0">
              <a:solidFill>
                <a:srgbClr val="8E001C"/>
              </a:solidFill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8352928" cy="1584176"/>
          </a:xfrm>
        </p:spPr>
        <p:txBody>
          <a:bodyPr/>
          <a:lstStyle/>
          <a:p>
            <a:pPr>
              <a:defRPr/>
            </a:pPr>
            <a:r>
              <a:rPr lang="az-Cyrl-AZ" sz="2400" b="1" dirty="0">
                <a:solidFill>
                  <a:schemeClr val="tx1"/>
                </a:solidFill>
              </a:rPr>
              <a:t>Инесе </a:t>
            </a:r>
            <a:r>
              <a:rPr lang="az-Cyrl-AZ" sz="2400" b="1" dirty="0" smtClean="0">
                <a:solidFill>
                  <a:schemeClr val="tx1"/>
                </a:solidFill>
              </a:rPr>
              <a:t>Мартинсоне</a:t>
            </a:r>
            <a:r>
              <a:rPr lang="lv-LV" sz="2400" b="1" dirty="0" smtClean="0">
                <a:solidFill>
                  <a:schemeClr val="tx1"/>
                </a:solidFill>
              </a:rPr>
              <a:t> Dr.med.</a:t>
            </a:r>
            <a:r>
              <a:rPr lang="az-Cyrl-AZ" sz="2400" b="1" dirty="0" smtClean="0">
                <a:solidFill>
                  <a:schemeClr val="tx1"/>
                </a:solidFill>
              </a:rPr>
              <a:t> </a:t>
            </a:r>
            <a:endParaRPr lang="lv-LV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Старший научный </a:t>
            </a:r>
            <a:r>
              <a:rPr lang="ru-RU" sz="2400" dirty="0" smtClean="0">
                <a:solidFill>
                  <a:schemeClr val="tx1"/>
                </a:solidFill>
              </a:rPr>
              <a:t>сотрудник</a:t>
            </a:r>
            <a:endParaRPr lang="lv-LV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Лабораторий</a:t>
            </a:r>
            <a:r>
              <a:rPr lang="lv-LV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гигиены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профессиональных</a:t>
            </a:r>
            <a:r>
              <a:rPr lang="lv-LV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заболеваний</a:t>
            </a:r>
            <a:endParaRPr lang="lv-LV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7100888" cy="214312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Наша </a:t>
            </a:r>
            <a:r>
              <a:rPr lang="ru-RU" dirty="0" smtClean="0">
                <a:solidFill>
                  <a:schemeClr val="tx1"/>
                </a:solidFill>
              </a:rPr>
              <a:t>цель</a:t>
            </a:r>
            <a:r>
              <a:rPr lang="lv-LV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>
                <a:solidFill>
                  <a:schemeClr val="tx1"/>
                </a:solidFill>
              </a:rPr>
              <a:t>изучать факторы риска труда и </a:t>
            </a:r>
            <a:r>
              <a:rPr lang="ru-RU" dirty="0" smtClean="0">
                <a:solidFill>
                  <a:schemeClr val="tx1"/>
                </a:solidFill>
              </a:rPr>
              <a:t>экологические </a:t>
            </a:r>
            <a:r>
              <a:rPr lang="ru-RU" dirty="0">
                <a:solidFill>
                  <a:schemeClr val="tx1"/>
                </a:solidFill>
              </a:rPr>
              <a:t>проблемы, возможности их предотвращения,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также обеспечивать предприятия </a:t>
            </a:r>
            <a:r>
              <a:rPr lang="ru-RU" dirty="0" smtClean="0">
                <a:solidFill>
                  <a:schemeClr val="tx1"/>
                </a:solidFill>
              </a:rPr>
              <a:t>профессиональными </a:t>
            </a:r>
            <a:r>
              <a:rPr lang="ru-RU" dirty="0">
                <a:solidFill>
                  <a:schemeClr val="tx1"/>
                </a:solidFill>
              </a:rPr>
              <a:t>услугами в сфере безопасности и здоровья труда.</a:t>
            </a:r>
            <a:endParaRPr lang="lv-LV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НАПРАВЛЕНИЯ ДЕЯТЕЛЬНОСТИ</a:t>
            </a:r>
            <a:endParaRPr lang="az-Cyrl-AZ" b="1" dirty="0"/>
          </a:p>
        </p:txBody>
      </p:sp>
      <p:sp>
        <p:nvSpPr>
          <p:cNvPr id="9220" name="Text Placeholder 5"/>
          <p:cNvSpPr>
            <a:spLocks noGrp="1"/>
          </p:cNvSpPr>
          <p:nvPr>
            <p:ph idx="11"/>
          </p:nvPr>
        </p:nvSpPr>
        <p:spPr>
          <a:xfrm>
            <a:off x="3995936" y="1196752"/>
            <a:ext cx="5040560" cy="4714875"/>
          </a:xfrm>
        </p:spPr>
        <p:txBody>
          <a:bodyPr/>
          <a:lstStyle/>
          <a:p>
            <a:pPr marL="0" indent="0">
              <a:buNone/>
            </a:pPr>
            <a:endParaRPr lang="az-Cyrl-AZ" b="1" dirty="0"/>
          </a:p>
          <a:p>
            <a:r>
              <a:rPr lang="ru-RU" dirty="0" smtClean="0"/>
              <a:t>Обучение </a:t>
            </a:r>
            <a:r>
              <a:rPr lang="ru-RU" dirty="0"/>
              <a:t>студентов и </a:t>
            </a:r>
            <a:r>
              <a:rPr lang="ru-RU" dirty="0" smtClean="0"/>
              <a:t>аспирантов</a:t>
            </a:r>
            <a:r>
              <a:rPr lang="lv-LV" dirty="0" smtClean="0"/>
              <a:t>, </a:t>
            </a:r>
            <a:r>
              <a:rPr lang="ru-RU" dirty="0" smtClean="0"/>
              <a:t>специалистов </a:t>
            </a:r>
            <a:r>
              <a:rPr lang="ru-RU" dirty="0"/>
              <a:t>в сфере охраны труда </a:t>
            </a:r>
            <a:r>
              <a:rPr lang="ru-RU" dirty="0" smtClean="0"/>
              <a:t>и</a:t>
            </a:r>
            <a:r>
              <a:rPr lang="lv-LV" dirty="0" smtClean="0"/>
              <a:t> </a:t>
            </a:r>
            <a:r>
              <a:rPr lang="az-Cyrl-AZ" dirty="0" smtClean="0"/>
              <a:t>здоровья </a:t>
            </a:r>
            <a:r>
              <a:rPr lang="az-Cyrl-AZ" dirty="0"/>
              <a:t>среды.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и реализация научных </a:t>
            </a:r>
            <a:r>
              <a:rPr lang="ru-RU" dirty="0" smtClean="0"/>
              <a:t>и</a:t>
            </a:r>
            <a:r>
              <a:rPr lang="lv-LV" dirty="0" smtClean="0"/>
              <a:t> </a:t>
            </a:r>
            <a:r>
              <a:rPr lang="az-Cyrl-AZ" dirty="0" smtClean="0"/>
              <a:t>практических </a:t>
            </a:r>
            <a:r>
              <a:rPr lang="az-Cyrl-AZ" dirty="0"/>
              <a:t>проектов.</a:t>
            </a:r>
          </a:p>
          <a:p>
            <a:r>
              <a:rPr lang="ru-RU" dirty="0" smtClean="0"/>
              <a:t>Услуги </a:t>
            </a:r>
            <a:r>
              <a:rPr lang="ru-RU" dirty="0"/>
              <a:t>экспертов в области оценки воздействия</a:t>
            </a:r>
            <a:r>
              <a:rPr lang="lv-LV" dirty="0"/>
              <a:t> </a:t>
            </a:r>
            <a:r>
              <a:rPr lang="ru-RU" dirty="0"/>
              <a:t>среды на здоровье, </a:t>
            </a:r>
            <a:r>
              <a:rPr lang="ru-RU" dirty="0" smtClean="0"/>
              <a:t>консультации </a:t>
            </a:r>
            <a:r>
              <a:rPr lang="ru-RU" dirty="0"/>
              <a:t>по оценке факторов риска</a:t>
            </a:r>
            <a:r>
              <a:rPr lang="lv-LV" dirty="0"/>
              <a:t> </a:t>
            </a:r>
            <a:r>
              <a:rPr lang="az-Cyrl-AZ" dirty="0"/>
              <a:t>рабочей </a:t>
            </a:r>
            <a:r>
              <a:rPr lang="az-Cyrl-AZ" dirty="0" smtClean="0"/>
              <a:t>среды</a:t>
            </a:r>
            <a:r>
              <a:rPr lang="lv-LV" dirty="0" smtClean="0"/>
              <a:t>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4416"/>
          <a:stretch>
            <a:fillRect/>
          </a:stretch>
        </p:blipFill>
        <p:spPr>
          <a:xfrm>
            <a:off x="0" y="2276872"/>
            <a:ext cx="4087149" cy="2794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НАПРАВЛЕНИЯ ДЕЯТЕЛЬНОСТИ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211960" y="1428750"/>
            <a:ext cx="4752528" cy="4714875"/>
          </a:xfrm>
        </p:spPr>
        <p:txBody>
          <a:bodyPr/>
          <a:lstStyle/>
          <a:p>
            <a:endParaRPr lang="lv-LV" dirty="0" smtClean="0"/>
          </a:p>
          <a:p>
            <a:r>
              <a:rPr lang="az-Cyrl-AZ" dirty="0"/>
              <a:t>Подготовка информативных материалов</a:t>
            </a:r>
            <a:r>
              <a:rPr lang="lv-LV" dirty="0"/>
              <a:t> </a:t>
            </a:r>
            <a:r>
              <a:rPr lang="ru-RU" dirty="0"/>
              <a:t>в сфере охраны труда и здоровья среды</a:t>
            </a:r>
            <a:r>
              <a:rPr lang="ru-RU" dirty="0" smtClean="0"/>
              <a:t>.</a:t>
            </a:r>
            <a:r>
              <a:rPr lang="lv-LV" dirty="0"/>
              <a:t> </a:t>
            </a:r>
            <a:r>
              <a:rPr lang="lv-LV" dirty="0">
                <a:hlinkClick r:id="rId2"/>
              </a:rPr>
              <a:t>http://</a:t>
            </a:r>
            <a:r>
              <a:rPr lang="lv-LV" dirty="0" smtClean="0">
                <a:hlinkClick r:id="rId2"/>
              </a:rPr>
              <a:t>osha.lv/lv/publications</a:t>
            </a:r>
            <a:r>
              <a:rPr lang="lv-LV" dirty="0" smtClean="0"/>
              <a:t>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технических стандартов лабораторных</a:t>
            </a:r>
            <a:r>
              <a:rPr lang="lv-LV" dirty="0"/>
              <a:t> </a:t>
            </a:r>
            <a:r>
              <a:rPr lang="az-Cyrl-AZ" dirty="0"/>
              <a:t>замеров.</a:t>
            </a:r>
          </a:p>
          <a:p>
            <a:r>
              <a:rPr lang="az-Cyrl-AZ" dirty="0" smtClean="0"/>
              <a:t>Составление </a:t>
            </a:r>
            <a:r>
              <a:rPr lang="az-Cyrl-AZ" dirty="0"/>
              <a:t>паспортов/листов безопасности</a:t>
            </a:r>
            <a:r>
              <a:rPr lang="lv-LV" dirty="0"/>
              <a:t> </a:t>
            </a:r>
            <a:r>
              <a:rPr lang="az-Cyrl-AZ" dirty="0"/>
              <a:t>химических веществ и продуктов.</a:t>
            </a:r>
          </a:p>
          <a:p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" y="980728"/>
            <a:ext cx="1329904" cy="18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81" y="1181617"/>
            <a:ext cx="1584176" cy="224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89" y="1639433"/>
            <a:ext cx="1686058" cy="236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" y="2862107"/>
            <a:ext cx="2787254" cy="195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98072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7"/>
              </a:rPr>
              <a:t>http://www.youtube.com/watch?v=73cI5_SvFd0&amp;list=UUzRa-CoVs4qDtikJ43PILdA&amp;index=7</a:t>
            </a:r>
            <a:endParaRPr lang="az-Cyrl-AZ" dirty="0"/>
          </a:p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3"/>
            <a:ext cx="3172979" cy="22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/>
              <a:t>Клинико-дерматологическая и гигиеническая</a:t>
            </a:r>
            <a:r>
              <a:rPr lang="lv-LV" dirty="0"/>
              <a:t> </a:t>
            </a:r>
            <a:r>
              <a:rPr lang="ru-RU" dirty="0"/>
              <a:t>оценка средств бытовой химии и косметических</a:t>
            </a:r>
            <a:r>
              <a:rPr lang="lv-LV" dirty="0"/>
              <a:t> </a:t>
            </a:r>
            <a:r>
              <a:rPr lang="az-Cyrl-AZ" dirty="0"/>
              <a:t>продуктов.</a:t>
            </a:r>
          </a:p>
          <a:p>
            <a:r>
              <a:rPr lang="az-Cyrl-AZ" dirty="0"/>
              <a:t>Токсикологические исследования.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сотрудничества с лабораториями</a:t>
            </a:r>
            <a:r>
              <a:rPr lang="lv-LV" dirty="0"/>
              <a:t> </a:t>
            </a:r>
            <a:r>
              <a:rPr lang="ru-RU" dirty="0"/>
              <a:t>сходного профиля в Латвии и других странах.</a:t>
            </a:r>
          </a:p>
          <a:p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НАПРАВЛЕНИЯ ДЕЯТЕЛЬНОСТИ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848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INTERREG «Рабочие способности и </a:t>
            </a:r>
            <a:r>
              <a:rPr lang="ru-RU" sz="2200" dirty="0" smtClean="0"/>
              <a:t>социальная</a:t>
            </a:r>
            <a:r>
              <a:rPr lang="lv-LV" sz="2200" dirty="0" smtClean="0"/>
              <a:t> </a:t>
            </a:r>
            <a:r>
              <a:rPr lang="az-Cyrl-AZ" sz="2200" dirty="0" smtClean="0"/>
              <a:t>интеграция</a:t>
            </a:r>
            <a:r>
              <a:rPr lang="az-Cyrl-AZ" sz="2200" dirty="0"/>
              <a:t>» (</a:t>
            </a:r>
            <a:r>
              <a:rPr lang="lv-LV" sz="2200" dirty="0"/>
              <a:t>CB52).</a:t>
            </a:r>
          </a:p>
          <a:p>
            <a:r>
              <a:rPr lang="ru-RU" sz="2200" dirty="0" smtClean="0"/>
              <a:t>ЕСФ </a:t>
            </a:r>
            <a:r>
              <a:rPr lang="ru-RU" sz="2200" dirty="0"/>
              <a:t>«Условия труда и риски в </a:t>
            </a:r>
            <a:r>
              <a:rPr lang="ru-RU" sz="2200" dirty="0" smtClean="0"/>
              <a:t>Латвии,</a:t>
            </a:r>
            <a:r>
              <a:rPr lang="lv-LV" sz="2200" dirty="0" smtClean="0"/>
              <a:t> 2012–2013“.</a:t>
            </a:r>
          </a:p>
          <a:p>
            <a:r>
              <a:rPr lang="ru-RU" sz="2200" dirty="0"/>
              <a:t>ЕЭЗ «Определение загрязненности воздуха,</a:t>
            </a:r>
            <a:r>
              <a:rPr lang="lv-LV" sz="2200" dirty="0"/>
              <a:t> </a:t>
            </a:r>
            <a:r>
              <a:rPr lang="az-Cyrl-AZ" sz="2200" dirty="0"/>
              <a:t>созданной техническим оборудованием</a:t>
            </a:r>
            <a:r>
              <a:rPr lang="lv-LV" sz="2200" dirty="0"/>
              <a:t> </a:t>
            </a:r>
            <a:r>
              <a:rPr lang="ru-RU" sz="2200" dirty="0"/>
              <a:t>в офисах и оценка ее возможного воздействия</a:t>
            </a:r>
            <a:r>
              <a:rPr lang="lv-LV" sz="2200" dirty="0"/>
              <a:t> </a:t>
            </a:r>
            <a:r>
              <a:rPr lang="az-Cyrl-AZ" sz="2200" dirty="0"/>
              <a:t>на организм» (</a:t>
            </a:r>
            <a:r>
              <a:rPr lang="lv-LV" sz="2200" dirty="0"/>
              <a:t>EEZ09AP-22</a:t>
            </a:r>
            <a:r>
              <a:rPr lang="lv-LV" sz="2200" dirty="0" smtClean="0"/>
              <a:t>).</a:t>
            </a:r>
            <a:endParaRPr lang="lv-LV" sz="2200" dirty="0"/>
          </a:p>
          <a:p>
            <a:r>
              <a:rPr lang="lv-LV" sz="2200" dirty="0" smtClean="0"/>
              <a:t>GRUNDTVIG </a:t>
            </a:r>
            <a:r>
              <a:rPr lang="lv-LV" sz="2200" dirty="0"/>
              <a:t>«</a:t>
            </a:r>
            <a:r>
              <a:rPr lang="az-Cyrl-AZ" sz="2200" dirty="0"/>
              <a:t>Укрепление </a:t>
            </a:r>
            <a:r>
              <a:rPr lang="az-Cyrl-AZ" sz="2200" dirty="0" smtClean="0"/>
              <a:t>интегрированных</a:t>
            </a:r>
            <a:r>
              <a:rPr lang="lv-LV" sz="2200" dirty="0" smtClean="0"/>
              <a:t> </a:t>
            </a:r>
            <a:r>
              <a:rPr lang="ru-RU" sz="2200" dirty="0" smtClean="0"/>
              <a:t>способностей </a:t>
            </a:r>
            <a:r>
              <a:rPr lang="ru-RU" sz="2200" dirty="0"/>
              <a:t>у рабочих с низким </a:t>
            </a:r>
            <a:r>
              <a:rPr lang="ru-RU" sz="2200" dirty="0" smtClean="0"/>
              <a:t>уровнем</a:t>
            </a:r>
            <a:r>
              <a:rPr lang="lv-LV" sz="2200" dirty="0" smtClean="0"/>
              <a:t> </a:t>
            </a:r>
            <a:r>
              <a:rPr lang="ru-RU" sz="2200" dirty="0" smtClean="0"/>
              <a:t>образования </a:t>
            </a:r>
            <a:r>
              <a:rPr lang="ru-RU" sz="2200" dirty="0"/>
              <a:t>относительно выбора в </a:t>
            </a:r>
            <a:r>
              <a:rPr lang="ru-RU" sz="2200" dirty="0" smtClean="0"/>
              <a:t>сфере</a:t>
            </a:r>
            <a:r>
              <a:rPr lang="lv-LV" sz="2200" dirty="0" smtClean="0"/>
              <a:t> </a:t>
            </a:r>
            <a:r>
              <a:rPr lang="ru-RU" sz="2200" dirty="0" smtClean="0"/>
              <a:t>здоровья </a:t>
            </a:r>
            <a:r>
              <a:rPr lang="ru-RU" sz="2200" dirty="0"/>
              <a:t>в меняющихся условиях рынка труда</a:t>
            </a:r>
            <a:r>
              <a:rPr lang="ru-RU" sz="2200" dirty="0" smtClean="0"/>
              <a:t>»</a:t>
            </a:r>
            <a:r>
              <a:rPr lang="lv-LV" sz="2200" dirty="0" smtClean="0"/>
              <a:t> (</a:t>
            </a:r>
            <a:r>
              <a:rPr lang="lv-LV" sz="2200" dirty="0"/>
              <a:t>2008-3466/001-001</a:t>
            </a:r>
            <a:r>
              <a:rPr lang="lv-LV" sz="2200" dirty="0" smtClean="0"/>
              <a:t>).</a:t>
            </a:r>
            <a:endParaRPr lang="lv-LV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 smtClean="0"/>
              <a:t>ОСНОВНЫЕ</a:t>
            </a:r>
            <a:r>
              <a:rPr lang="lv-LV" b="1" dirty="0" smtClean="0"/>
              <a:t> </a:t>
            </a:r>
            <a:r>
              <a:rPr lang="az-Cyrl-AZ" b="1" dirty="0" smtClean="0"/>
              <a:t>ИССЛЕДОВАТЕЛЬСКИЕ</a:t>
            </a:r>
            <a:r>
              <a:rPr lang="lv-LV" b="1" dirty="0" smtClean="0"/>
              <a:t> </a:t>
            </a:r>
            <a:r>
              <a:rPr lang="az-Cyrl-AZ" b="1" dirty="0" smtClean="0"/>
              <a:t>ПРОЕКТЫ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985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31CD2B79AC61F42A124C2CEFAA390A9" ma:contentTypeVersion="0" ma:contentTypeDescription="Izveidot jaunu dokumentu." ma:contentTypeScope="" ma:versionID="25ce8bab2a4c82042c23900185beadbb">
  <xsd:schema xmlns:xsd="http://www.w3.org/2001/XMLSchema" xmlns:p="http://schemas.microsoft.com/office/2006/metadata/properties" targetNamespace="http://schemas.microsoft.com/office/2006/metadata/properties" ma:root="true" ma:fieldsID="03f02128687e48d6f6cc7d7a99a2c2f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 ma:readOnly="true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D5DCEF-F8A0-440A-99EE-E8069B03F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7FDEF95-9B99-491A-AD1D-DC1076C96C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87137-3DA8-41E7-8276-8054ACD6D22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4B67A99-68FB-4511-8531-73739D38A15C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214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«Институт безопасности труда и здоровья окружающей среды» Рижского университета им.Страдыня  Лаборатория гигиены и профессиональных заболеваний</vt:lpstr>
      <vt:lpstr>Наша цель – изучать факторы риска труда и экологические проблемы, возможности их предотвращения, а также обеспечивать предприятия профессиональными услугами в сфере безопасности и здоровья труда.</vt:lpstr>
      <vt:lpstr>НАПРАВЛЕНИЯ ДЕЯТЕЛЬНОСТИ</vt:lpstr>
      <vt:lpstr>НАПРАВЛЕНИЯ ДЕЯТЕЛЬНОСТИ</vt:lpstr>
      <vt:lpstr>НАПРАВЛЕНИЯ ДЕЯТЕЛЬНОСТИ</vt:lpstr>
      <vt:lpstr>ОСНОВНЫЕ ИССЛЕДОВАТЕЛЬСКИЕ ПРОЕКТЫ</vt:lpstr>
    </vt:vector>
  </TitlesOfParts>
  <Company>eforma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RSU PowerPointa prezentācijas standarta sagatave</dc:title>
  <dc:creator>Linda</dc:creator>
  <cp:lastModifiedBy>Inese Mārtiņsone</cp:lastModifiedBy>
  <cp:revision>212</cp:revision>
  <dcterms:created xsi:type="dcterms:W3CDTF">2009-08-25T09:42:51Z</dcterms:created>
  <dcterms:modified xsi:type="dcterms:W3CDTF">2013-05-12T04:36:56Z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Dokuments</vt:lpwstr>
  </property>
</Properties>
</file>